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71" r:id="rId3"/>
    <p:sldId id="257" r:id="rId4"/>
    <p:sldId id="261" r:id="rId5"/>
    <p:sldId id="263" r:id="rId6"/>
    <p:sldId id="269" r:id="rId7"/>
    <p:sldId id="262" r:id="rId8"/>
    <p:sldId id="268" r:id="rId9"/>
    <p:sldId id="272" r:id="rId10"/>
    <p:sldId id="266" r:id="rId1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0" autoAdjust="0"/>
  </p:normalViewPr>
  <p:slideViewPr>
    <p:cSldViewPr snapToGrid="0" snapToObjects="1">
      <p:cViewPr varScale="1">
        <p:scale>
          <a:sx n="107" d="100"/>
          <a:sy n="107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006DF60-D506-EE47-AAB2-4C46E16D4466}" type="datetimeFigureOut">
              <a:rPr lang="en-US" smtClean="0"/>
              <a:pPr/>
              <a:t>19/07/17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10B433-32A3-414D-A286-F3B9DBFD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Impacts</a:t>
            </a:r>
            <a:r>
              <a:rPr lang="en-US" altLang="zh-CN" baseline="0" dirty="0" smtClean="0"/>
              <a:t> scalability </a:t>
            </a:r>
            <a:r>
              <a:rPr lang="mr-IN" altLang="zh-CN" baseline="0" dirty="0" smtClean="0"/>
              <a:t>…</a:t>
            </a:r>
            <a:endParaRPr lang="en-US" altLang="zh-CN" baseline="0" dirty="0" smtClean="0"/>
          </a:p>
          <a:p>
            <a:r>
              <a:rPr lang="en-US" altLang="zh-CN" baseline="0" dirty="0" smtClean="0"/>
              <a:t>Impacts PDR and every other performance indicator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0B433-32A3-414D-A286-F3B9DBFD06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3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0B433-32A3-414D-A286-F3B9DBFD06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talk about implicit </a:t>
            </a:r>
            <a:r>
              <a:rPr lang="en-US" dirty="0" err="1" smtClean="0"/>
              <a:t>vs</a:t>
            </a:r>
            <a:r>
              <a:rPr lang="en-US" dirty="0" smtClean="0"/>
              <a:t> explicit signaling which impacts neighbor</a:t>
            </a:r>
            <a:r>
              <a:rPr lang="en-US" baseline="0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0B433-32A3-414D-A286-F3B9DBFD06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95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assume link metric estimation especially RSSI to be always good since the network is dense.</a:t>
            </a:r>
          </a:p>
          <a:p>
            <a:pPr marL="0" marR="0" indent="0" algn="l" defTabSz="495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495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Reinforcement can be done by passive/active hearing or by explicit probing. </a:t>
            </a:r>
            <a:r>
              <a:rPr lang="en-US" i="1" dirty="0" smtClean="0"/>
              <a:t>Draft does not define how to do this.</a:t>
            </a:r>
          </a:p>
          <a:p>
            <a:pPr marL="0" marR="0" indent="0" algn="l" defTabSz="495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0B433-32A3-414D-A286-F3B9DBFD064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9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Important that unused NCEs be reclaimed soon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0B433-32A3-414D-A286-F3B9DBFD06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0B433-32A3-414D-A286-F3B9DBFD064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 there are no changes</a:t>
            </a:r>
            <a:r>
              <a:rPr lang="en-US" baseline="0" dirty="0" smtClean="0"/>
              <a:t> to signaling or message formats … This is the best (</a:t>
            </a:r>
            <a:r>
              <a:rPr lang="en-US" baseline="0" dirty="0" err="1" smtClean="0"/>
              <a:t>imo</a:t>
            </a:r>
            <a:r>
              <a:rPr lang="en-US" baseline="0" dirty="0" smtClean="0"/>
              <a:t>) that can be achieved and it has its limitations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0B433-32A3-414D-A286-F3B9DBFD064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19/07/17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18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19/07/17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319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19/07/17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80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19/07/17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665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19/07/17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514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19/07/17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213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19/07/17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119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19/07/17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785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19/07/17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403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19/07/17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776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19/07/17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49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19/07/17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356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ools.ietf.org/html/draft-jadhav-lwig-nbr-mgmt-policy-0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2346" y="944313"/>
            <a:ext cx="8733324" cy="2387600"/>
          </a:xfrm>
        </p:spPr>
        <p:txBody>
          <a:bodyPr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2800" b="1" dirty="0" smtClean="0"/>
              <a:t>Neighbor Management Policy for 6LoWPAN</a:t>
            </a:r>
            <a:br>
              <a:rPr lang="en-US" sz="2800" b="1" dirty="0" smtClean="0"/>
            </a:br>
            <a:r>
              <a:rPr lang="en-US" sz="1800" b="1" dirty="0" smtClean="0"/>
              <a:t>(focusing on the protocol change-free guidance 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74520"/>
            <a:ext cx="6858000" cy="3057327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tools.ietf.org/html/draft-jadhav-lwig-nbr-mgmt-policy-00</a:t>
            </a:r>
            <a:endParaRPr lang="en-US" dirty="0" smtClean="0"/>
          </a:p>
          <a:p>
            <a:pPr algn="r"/>
            <a:r>
              <a:rPr lang="en-US" dirty="0" smtClean="0"/>
              <a:t>Rahul, Rabi@ Huawei</a:t>
            </a:r>
          </a:p>
          <a:p>
            <a:pPr algn="r"/>
            <a:r>
              <a:rPr lang="en-US" dirty="0" smtClean="0"/>
              <a:t>Simon @ INRIA</a:t>
            </a:r>
            <a:br>
              <a:rPr lang="en-US" dirty="0" smtClean="0"/>
            </a:br>
            <a:r>
              <a:rPr lang="en-US" dirty="0" err="1" smtClean="0"/>
              <a:t>Joakim</a:t>
            </a:r>
            <a:r>
              <a:rPr lang="en-US" dirty="0" smtClean="0"/>
              <a:t> @ </a:t>
            </a:r>
            <a:r>
              <a:rPr lang="en-US" dirty="0" err="1" smtClean="0"/>
              <a:t>Yanzi</a:t>
            </a:r>
            <a:r>
              <a:rPr lang="en-US" dirty="0" smtClean="0"/>
              <a:t> Networks</a:t>
            </a:r>
          </a:p>
          <a:p>
            <a:pPr algn="r"/>
            <a:r>
              <a:rPr lang="en-US" dirty="0" smtClean="0"/>
              <a:t>IETF99</a:t>
            </a:r>
          </a:p>
          <a:p>
            <a:pPr algn="l"/>
            <a:r>
              <a:rPr lang="en-US" dirty="0" smtClean="0"/>
              <a:t>History:</a:t>
            </a:r>
          </a:p>
          <a:p>
            <a:pPr algn="l"/>
            <a:r>
              <a:rPr lang="en-US" dirty="0" smtClean="0"/>
              <a:t>IETF97: Presented the problem statement, without the draft</a:t>
            </a:r>
          </a:p>
          <a:p>
            <a:pPr algn="l"/>
            <a:r>
              <a:rPr lang="en-US" dirty="0" smtClean="0"/>
              <a:t>IETF98: First presentation based on the draft, sample reservation policy described</a:t>
            </a:r>
          </a:p>
        </p:txBody>
      </p:sp>
    </p:spTree>
    <p:extLst>
      <p:ext uri="{BB962C8B-B14F-4D97-AF65-F5344CB8AC3E}">
        <p14:creationId xmlns:p14="http://schemas.microsoft.com/office/powerpoint/2010/main" val="3157174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/>
            <a:r>
              <a:rPr lang="en-US" altLang="zh-CN" sz="2800" dirty="0" smtClean="0"/>
              <a:t>WG Adoption in LWIG</a:t>
            </a:r>
          </a:p>
          <a:p>
            <a:pPr marL="704850" lvl="1" indent="-361950"/>
            <a:r>
              <a:rPr lang="en-US" altLang="zh-CN" sz="2500" dirty="0" smtClean="0"/>
              <a:t>As a general protocol agnostic guidance for </a:t>
            </a:r>
            <a:r>
              <a:rPr lang="en-US" altLang="zh-CN" sz="2500" dirty="0" err="1" smtClean="0"/>
              <a:t>nbr</a:t>
            </a:r>
            <a:r>
              <a:rPr lang="en-US" altLang="zh-CN" sz="2500" dirty="0" smtClean="0"/>
              <a:t> mgmt. </a:t>
            </a:r>
          </a:p>
          <a:p>
            <a:pPr marL="704850" lvl="1" indent="-361950"/>
            <a:endParaRPr lang="en-US" altLang="zh-CN" sz="2500" dirty="0" smtClean="0"/>
          </a:p>
          <a:p>
            <a:pPr marL="361950" indent="-361950"/>
            <a:r>
              <a:rPr lang="en-US" altLang="zh-CN" sz="2800" dirty="0" smtClean="0"/>
              <a:t>Next steps:</a:t>
            </a:r>
          </a:p>
          <a:p>
            <a:pPr marL="704850" lvl="1" indent="-361950"/>
            <a:r>
              <a:rPr lang="en-US" altLang="zh-CN" sz="2200" dirty="0" smtClean="0"/>
              <a:t>Contiki implementation already began prior to this draft. </a:t>
            </a:r>
            <a:r>
              <a:rPr lang="en-US" altLang="zh-CN" sz="2200" dirty="0" err="1" smtClean="0"/>
              <a:t>Contiki</a:t>
            </a:r>
            <a:r>
              <a:rPr lang="en-US" altLang="zh-CN" sz="2200" dirty="0" smtClean="0"/>
              <a:t> will keep aligning with this draft</a:t>
            </a:r>
            <a:r>
              <a:rPr lang="mr-IN" altLang="zh-CN" sz="2200" dirty="0" smtClean="0"/>
              <a:t>…</a:t>
            </a:r>
            <a:endParaRPr lang="en-US" altLang="zh-CN" sz="2200" dirty="0" smtClean="0"/>
          </a:p>
          <a:p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78139" y="4978459"/>
            <a:ext cx="34809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9361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alphaModFix/>
          </a:blip>
          <a:srcRect/>
          <a:stretch>
            <a:fillRect/>
          </a:stretch>
        </p:blipFill>
        <p:spPr bwMode="auto">
          <a:xfrm>
            <a:off x="5652288" y="1108667"/>
            <a:ext cx="3185391" cy="238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32" y="224287"/>
            <a:ext cx="7332518" cy="83403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Neighbor Management?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271016"/>
            <a:ext cx="4602075" cy="206319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Implementation </a:t>
            </a:r>
            <a:r>
              <a:rPr lang="en-US" altLang="zh-CN" sz="2400" dirty="0" smtClean="0"/>
              <a:t>dilemma:</a:t>
            </a:r>
          </a:p>
          <a:p>
            <a:pPr lvl="1"/>
            <a:r>
              <a:rPr lang="en-US" altLang="zh-CN" sz="2000" dirty="0" smtClean="0"/>
              <a:t>Node density is higher than </a:t>
            </a:r>
            <a:r>
              <a:rPr lang="en-US" altLang="zh-CN" sz="2000" dirty="0" err="1" smtClean="0"/>
              <a:t>nbr</a:t>
            </a:r>
            <a:r>
              <a:rPr lang="en-US" altLang="zh-CN" sz="2000" dirty="0" smtClean="0"/>
              <a:t> cache </a:t>
            </a:r>
            <a:r>
              <a:rPr lang="en-US" altLang="zh-CN" sz="2000" dirty="0" smtClean="0"/>
              <a:t>size</a:t>
            </a:r>
            <a:endParaRPr lang="en-US" altLang="zh-CN" sz="2000" dirty="0" smtClean="0"/>
          </a:p>
          <a:p>
            <a:r>
              <a:rPr lang="en-US" altLang="zh-CN" sz="2400" dirty="0" smtClean="0"/>
              <a:t>Quite an implementation issue!!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50377"/>
          <a:stretch/>
        </p:blipFill>
        <p:spPr>
          <a:xfrm>
            <a:off x="528167" y="3596666"/>
            <a:ext cx="3414127" cy="2232836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 rotWithShape="1">
          <a:blip r:embed="rId4"/>
          <a:srcRect t="49334"/>
          <a:stretch/>
        </p:blipFill>
        <p:spPr>
          <a:xfrm>
            <a:off x="5065188" y="3592959"/>
            <a:ext cx="3409666" cy="2276767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202659" y="4632448"/>
            <a:ext cx="446048" cy="479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2925" y="5887495"/>
            <a:ext cx="3291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Unbalanced &amp; unstable topology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ithout proper </a:t>
            </a:r>
            <a:r>
              <a:rPr lang="en-US" altLang="zh-CN" dirty="0" err="1" smtClean="0"/>
              <a:t>nbr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mgmt</a:t>
            </a:r>
            <a:r>
              <a:rPr lang="en-US" altLang="zh-CN" dirty="0" smtClean="0"/>
              <a:t> policy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03554" y="5874907"/>
            <a:ext cx="2856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Stable and scalable topology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ith a proper policy  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909071" y="1971509"/>
            <a:ext cx="553134" cy="515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32" y="224287"/>
            <a:ext cx="7332518" cy="83403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problem of trivial policies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271016"/>
            <a:ext cx="8340158" cy="512978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Trivial policies</a:t>
            </a:r>
            <a:endParaRPr lang="en-US" sz="4000" dirty="0"/>
          </a:p>
          <a:p>
            <a:pPr lvl="1"/>
            <a:r>
              <a:rPr lang="en-US" sz="3200" dirty="0" smtClean="0"/>
              <a:t>LRU: Replace the least recent used entry</a:t>
            </a:r>
            <a:endParaRPr lang="en-US" sz="3200" dirty="0"/>
          </a:p>
          <a:p>
            <a:pPr lvl="1"/>
            <a:r>
              <a:rPr lang="en-US" sz="3200" dirty="0" smtClean="0"/>
              <a:t>FCFS: </a:t>
            </a:r>
            <a:r>
              <a:rPr lang="en-US" sz="3200" dirty="0" smtClean="0"/>
              <a:t>First </a:t>
            </a:r>
            <a:r>
              <a:rPr lang="en-US" sz="3200" dirty="0"/>
              <a:t>come first </a:t>
            </a:r>
            <a:r>
              <a:rPr lang="en-US" sz="3200" dirty="0" smtClean="0"/>
              <a:t>serve</a:t>
            </a:r>
          </a:p>
          <a:p>
            <a:r>
              <a:rPr lang="en-US" altLang="zh-CN" sz="3600" dirty="0" smtClean="0"/>
              <a:t>An example given by </a:t>
            </a:r>
            <a:r>
              <a:rPr lang="en-US" altLang="zh-CN" sz="3600" dirty="0" err="1" smtClean="0"/>
              <a:t>Joakim</a:t>
            </a:r>
            <a:r>
              <a:rPr lang="en-US" altLang="zh-CN" sz="3600" dirty="0" smtClean="0"/>
              <a:t>: </a:t>
            </a:r>
            <a:endParaRPr lang="en-US" altLang="zh-CN" sz="3600" dirty="0" smtClean="0"/>
          </a:p>
          <a:p>
            <a:pPr lvl="1"/>
            <a:r>
              <a:rPr lang="en-US" altLang="zh-CN" sz="2800" dirty="0" smtClean="0"/>
              <a:t>50-60 </a:t>
            </a:r>
            <a:r>
              <a:rPr lang="en-US" altLang="zh-CN" sz="2800" dirty="0"/>
              <a:t>smart plugs on a </a:t>
            </a:r>
            <a:r>
              <a:rPr lang="en-US" altLang="zh-CN" sz="2800" dirty="0" smtClean="0"/>
              <a:t>table </a:t>
            </a:r>
          </a:p>
          <a:p>
            <a:pPr lvl="1"/>
            <a:r>
              <a:rPr lang="en-US" altLang="zh-CN" sz="2800" dirty="0" smtClean="0"/>
              <a:t>trying </a:t>
            </a:r>
            <a:r>
              <a:rPr lang="en-US" altLang="zh-CN" sz="2800" dirty="0"/>
              <a:t>to switch all of them at the same </a:t>
            </a:r>
            <a:r>
              <a:rPr lang="en-US" altLang="zh-CN" sz="2800" dirty="0" smtClean="0"/>
              <a:t>time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However in </a:t>
            </a:r>
            <a:r>
              <a:rPr lang="en-US" altLang="zh-CN" sz="2800" dirty="0"/>
              <a:t>this case </a:t>
            </a:r>
            <a:r>
              <a:rPr lang="en-US" altLang="zh-CN" sz="2800" dirty="0" smtClean="0"/>
              <a:t>only 10 entries </a:t>
            </a:r>
            <a:r>
              <a:rPr lang="en-US" altLang="zh-CN" sz="2800" dirty="0"/>
              <a:t>in the neighbor </a:t>
            </a:r>
            <a:r>
              <a:rPr lang="en-US" altLang="zh-CN" sz="2800" dirty="0" smtClean="0"/>
              <a:t>table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Result: 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network went into a continuous topology </a:t>
            </a:r>
            <a:r>
              <a:rPr lang="en-US" altLang="zh-CN" sz="2800" dirty="0" smtClean="0"/>
              <a:t>churn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9153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59" y="43304"/>
            <a:ext cx="7932679" cy="9715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Considerations</a:t>
            </a:r>
            <a:r>
              <a:rPr lang="mr-IN" sz="4000" dirty="0" smtClean="0"/>
              <a:t>…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36" y="1248076"/>
            <a:ext cx="6800343" cy="3666175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800" dirty="0"/>
              <a:t>S</a:t>
            </a:r>
            <a:r>
              <a:rPr lang="en-US" sz="2800" dirty="0" smtClean="0"/>
              <a:t>ecurity</a:t>
            </a:r>
            <a:r>
              <a:rPr lang="en-US" sz="2800" dirty="0" smtClean="0"/>
              <a:t>-enabled 6LoWPAN/RPL network</a:t>
            </a:r>
          </a:p>
          <a:p>
            <a:pPr marL="800100" lvl="1" indent="-457200"/>
            <a:r>
              <a:rPr lang="en-US" sz="2000" dirty="0" smtClean="0"/>
              <a:t>Key management protocols before RPL network formation</a:t>
            </a:r>
          </a:p>
          <a:p>
            <a:pPr marL="457200" indent="-457200"/>
            <a:r>
              <a:rPr lang="en-US" sz="2800" dirty="0" smtClean="0"/>
              <a:t>Cases where neighbor table update happens</a:t>
            </a:r>
          </a:p>
          <a:p>
            <a:pPr marL="800100" lvl="1" indent="-457200"/>
            <a:r>
              <a:rPr lang="en-US" sz="2000" dirty="0" smtClean="0"/>
              <a:t>Relay based signaling during authentication</a:t>
            </a:r>
            <a:endParaRPr lang="en-US" dirty="0" smtClean="0"/>
          </a:p>
          <a:p>
            <a:pPr marL="800100" lvl="1" indent="-457200"/>
            <a:r>
              <a:rPr lang="en-US" sz="2000" dirty="0" smtClean="0"/>
              <a:t>RPL’s parent selection using DIO messaging</a:t>
            </a:r>
          </a:p>
          <a:p>
            <a:pPr marL="800100" lvl="1" indent="-457200"/>
            <a:r>
              <a:rPr lang="en-US" sz="2000" dirty="0" smtClean="0"/>
              <a:t>RPL’s routing child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301" y="5361969"/>
            <a:ext cx="429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 = PANA Relay Element aka Join Proxy</a:t>
            </a:r>
          </a:p>
          <a:p>
            <a:r>
              <a:rPr lang="en-US" sz="1600" dirty="0" err="1" smtClean="0"/>
              <a:t>PaC</a:t>
            </a:r>
            <a:r>
              <a:rPr lang="en-US" sz="1600" dirty="0" smtClean="0"/>
              <a:t> = PANA Client aka Pledge</a:t>
            </a:r>
          </a:p>
          <a:p>
            <a:r>
              <a:rPr lang="en-US" sz="1600" dirty="0" smtClean="0"/>
              <a:t>PAA = </a:t>
            </a:r>
            <a:r>
              <a:rPr lang="en-US" sz="1600" dirty="0" err="1" smtClean="0"/>
              <a:t>Auth</a:t>
            </a:r>
            <a:r>
              <a:rPr lang="en-US" sz="1600" dirty="0" smtClean="0"/>
              <a:t> Server aka Join Registrar/Coordinator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687" y="2214773"/>
            <a:ext cx="5020573" cy="442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4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54" y="32005"/>
            <a:ext cx="7248345" cy="9241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Neighbor Management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64" y="988980"/>
            <a:ext cx="8684730" cy="533840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Insertion</a:t>
            </a:r>
          </a:p>
          <a:p>
            <a:pPr lvl="1"/>
            <a:r>
              <a:rPr lang="en-US" sz="2400" dirty="0" smtClean="0"/>
              <a:t>Problem with simple logic (If table space is available: insert)</a:t>
            </a:r>
          </a:p>
          <a:p>
            <a:pPr lvl="2"/>
            <a:r>
              <a:rPr lang="en-US" sz="1800" dirty="0" smtClean="0"/>
              <a:t>RPL’s DIO storm in dense network overwhelms neighbor cache</a:t>
            </a:r>
          </a:p>
          <a:p>
            <a:pPr lvl="2"/>
            <a:r>
              <a:rPr lang="en-US" sz="1800" dirty="0" smtClean="0"/>
              <a:t>DAO storm to the same parent</a:t>
            </a:r>
          </a:p>
          <a:p>
            <a:r>
              <a:rPr lang="en-US" sz="2800" b="1" dirty="0" smtClean="0"/>
              <a:t>Eviction</a:t>
            </a:r>
            <a:endParaRPr lang="en-US" sz="2800" b="1" dirty="0" smtClean="0"/>
          </a:p>
          <a:p>
            <a:pPr lvl="1"/>
            <a:r>
              <a:rPr lang="en-US" sz="2400" dirty="0" smtClean="0"/>
              <a:t>Problems currently…</a:t>
            </a:r>
          </a:p>
          <a:p>
            <a:pPr lvl="2"/>
            <a:r>
              <a:rPr lang="en-US" sz="1800" dirty="0" smtClean="0"/>
              <a:t>An routing child eviction may have ripple effect on all grand-childs</a:t>
            </a:r>
          </a:p>
          <a:p>
            <a:pPr lvl="1"/>
            <a:r>
              <a:rPr lang="en-US" sz="2400" dirty="0" smtClean="0"/>
              <a:t>Good news: Evicting </a:t>
            </a:r>
            <a:r>
              <a:rPr lang="en-US" sz="2400" dirty="0" smtClean="0"/>
              <a:t>non-preferred parent NCE is possible without much implications!!</a:t>
            </a:r>
            <a:endParaRPr lang="en-US" dirty="0" smtClean="0"/>
          </a:p>
          <a:p>
            <a:r>
              <a:rPr lang="en-US" sz="2800" b="1" dirty="0" smtClean="0"/>
              <a:t>Reinforcement</a:t>
            </a:r>
            <a:endParaRPr lang="en-US" sz="2800" dirty="0" smtClean="0"/>
          </a:p>
          <a:p>
            <a:pPr lvl="1"/>
            <a:r>
              <a:rPr lang="en-US" sz="2400" dirty="0" smtClean="0"/>
              <a:t>Reinforcement allows the link quality estimation to be updated, eventually helping in eviction/retention decision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91325" y="6149203"/>
            <a:ext cx="224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NCE = Neighbor Cache Entry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30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47" y="266700"/>
            <a:ext cx="8359177" cy="9715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Clearing unused </a:t>
            </a:r>
            <a:r>
              <a:rPr lang="en-US" sz="3600" dirty="0" smtClean="0"/>
              <a:t>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49" y="1362456"/>
            <a:ext cx="8359176" cy="47716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storing MOP, route invalidation is important since routing entries are mapped to NCEs</a:t>
            </a:r>
          </a:p>
          <a:p>
            <a:r>
              <a:rPr lang="en-US" sz="2400" dirty="0" smtClean="0"/>
              <a:t>For Non-storing MOP,</a:t>
            </a:r>
          </a:p>
          <a:p>
            <a:pPr lvl="1"/>
            <a:r>
              <a:rPr lang="en-US" dirty="0" smtClean="0"/>
              <a:t>since there is no route invalidation procedure, the child node needs to deregister using NS(lifetime=0) …</a:t>
            </a:r>
          </a:p>
          <a:p>
            <a:r>
              <a:rPr lang="en-US" sz="2400" dirty="0" smtClean="0"/>
              <a:t>PRE neighbors</a:t>
            </a:r>
          </a:p>
          <a:p>
            <a:pPr lvl="1"/>
            <a:r>
              <a:rPr lang="en-US" sz="2000" dirty="0" smtClean="0"/>
              <a:t>After authentication is successful, the PRE auth entries can be removed</a:t>
            </a:r>
          </a:p>
          <a:p>
            <a:pPr lvl="1"/>
            <a:r>
              <a:rPr lang="en-US" sz="2000" dirty="0" smtClean="0"/>
              <a:t>However there is no way of explicit identification of </a:t>
            </a:r>
            <a:r>
              <a:rPr lang="en-US" sz="2000" dirty="0" err="1" smtClean="0"/>
              <a:t>auth</a:t>
            </a:r>
            <a:r>
              <a:rPr lang="en-US" sz="2000" dirty="0" smtClean="0"/>
              <a:t> finish</a:t>
            </a:r>
          </a:p>
          <a:p>
            <a:pPr lvl="1"/>
            <a:r>
              <a:rPr lang="en-US" sz="2000" dirty="0" smtClean="0"/>
              <a:t>Usually reachability timeout will remove such entries. For neighbors added for authentication, the reachability timer can be reduced to a lower value.</a:t>
            </a:r>
          </a:p>
        </p:txBody>
      </p:sp>
    </p:spTree>
    <p:extLst>
      <p:ext uri="{BB962C8B-B14F-4D97-AF65-F5344CB8AC3E}">
        <p14:creationId xmlns:p14="http://schemas.microsoft.com/office/powerpoint/2010/main" val="158591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69" y="250166"/>
            <a:ext cx="7944929" cy="9019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Proposed </a:t>
            </a:r>
            <a:r>
              <a:rPr lang="en-US" sz="3600" dirty="0" smtClean="0"/>
              <a:t>reservation </a:t>
            </a:r>
            <a:r>
              <a:rPr lang="en-US" sz="3600" dirty="0" smtClean="0"/>
              <a:t>based policy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79" y="1152145"/>
            <a:ext cx="8356121" cy="3135183"/>
          </a:xfrm>
        </p:spPr>
        <p:txBody>
          <a:bodyPr>
            <a:noAutofit/>
          </a:bodyPr>
          <a:lstStyle/>
          <a:p>
            <a:r>
              <a:rPr lang="en-US" sz="2800" dirty="0" smtClean="0"/>
              <a:t>Basic principles </a:t>
            </a:r>
          </a:p>
          <a:p>
            <a:pPr lvl="1"/>
            <a:r>
              <a:rPr lang="en-US" sz="2400" dirty="0" smtClean="0"/>
              <a:t>“Reservation”</a:t>
            </a:r>
          </a:p>
          <a:p>
            <a:pPr lvl="1"/>
            <a:r>
              <a:rPr lang="en-US" sz="2400" dirty="0" smtClean="0"/>
              <a:t>Parent NCEs can </a:t>
            </a:r>
            <a:r>
              <a:rPr lang="en-US" sz="2400" dirty="0" smtClean="0"/>
              <a:t>be inserted at will and can occupy reserved entries</a:t>
            </a:r>
          </a:p>
          <a:p>
            <a:pPr lvl="2"/>
            <a:r>
              <a:rPr lang="en-US" sz="2000" dirty="0" smtClean="0"/>
              <a:t>Because </a:t>
            </a:r>
            <a:r>
              <a:rPr lang="en-US" sz="2000" dirty="0" smtClean="0"/>
              <a:t>they could </a:t>
            </a:r>
            <a:r>
              <a:rPr lang="en-US" sz="2000" dirty="0" smtClean="0"/>
              <a:t>be evicted if necessary, unlike routing direct childs and relay element entries</a:t>
            </a:r>
          </a:p>
          <a:p>
            <a:pPr lvl="1"/>
            <a:r>
              <a:rPr lang="en-US" sz="2400" dirty="0" smtClean="0"/>
              <a:t>Insertion reason (</a:t>
            </a:r>
            <a:r>
              <a:rPr lang="en-US" sz="2400" dirty="0" err="1" smtClean="0"/>
              <a:t>RPL_parent</a:t>
            </a:r>
            <a:r>
              <a:rPr lang="en-US" sz="2400" dirty="0" smtClean="0"/>
              <a:t>, </a:t>
            </a:r>
            <a:r>
              <a:rPr lang="en-US" sz="2400" dirty="0" err="1" smtClean="0"/>
              <a:t>RPL_child</a:t>
            </a:r>
            <a:r>
              <a:rPr lang="en-US" sz="2400" dirty="0" smtClean="0"/>
              <a:t>, Other) is attached with every </a:t>
            </a:r>
            <a:r>
              <a:rPr lang="en-US" sz="2400" dirty="0" smtClean="0"/>
              <a:t>NCE</a:t>
            </a:r>
          </a:p>
          <a:p>
            <a:pPr lvl="2"/>
            <a:r>
              <a:rPr lang="en-US" sz="2000" dirty="0" smtClean="0"/>
              <a:t>Makes decision making easier when it comes to eviction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69" y="4416441"/>
            <a:ext cx="8346956" cy="20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1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85" y="232913"/>
            <a:ext cx="8643668" cy="793630"/>
          </a:xfrm>
        </p:spPr>
        <p:txBody>
          <a:bodyPr>
            <a:noAutofit/>
          </a:bodyPr>
          <a:lstStyle/>
          <a:p>
            <a:r>
              <a:rPr lang="en-US" sz="3600" dirty="0" smtClean="0"/>
              <a:t>Issues with reactive policy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23" y="1578735"/>
            <a:ext cx="8013940" cy="47363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Whatever I presented as of now is reactive … </a:t>
            </a:r>
          </a:p>
          <a:p>
            <a:r>
              <a:rPr lang="en-US" sz="3200" dirty="0" smtClean="0"/>
              <a:t>Limitations of reactive policy</a:t>
            </a:r>
          </a:p>
          <a:p>
            <a:pPr lvl="1"/>
            <a:r>
              <a:rPr lang="en-US" sz="2400" dirty="0" smtClean="0"/>
              <a:t>Scenario: A parent whose </a:t>
            </a:r>
            <a:r>
              <a:rPr lang="en-US" sz="2400" dirty="0" err="1" smtClean="0"/>
              <a:t>nbr</a:t>
            </a:r>
            <a:r>
              <a:rPr lang="en-US" sz="2400" dirty="0" smtClean="0"/>
              <a:t> cache is full sends a </a:t>
            </a:r>
            <a:r>
              <a:rPr lang="en-US" sz="2400" dirty="0" smtClean="0"/>
              <a:t>DIO (a 6LR(router node) cannot avoid sending DIOs) </a:t>
            </a:r>
            <a:r>
              <a:rPr lang="en-US" sz="2400" dirty="0" smtClean="0"/>
              <a:t>…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/>
              <a:t>child node may still select this parent node since DIO does not signal NCE metric</a:t>
            </a:r>
          </a:p>
          <a:p>
            <a:pPr lvl="1"/>
            <a:r>
              <a:rPr lang="en-US" sz="2400" dirty="0" smtClean="0"/>
              <a:t>Thus there would be an additional signaling to reject this parent node</a:t>
            </a:r>
          </a:p>
          <a:p>
            <a:pPr lvl="1"/>
            <a:r>
              <a:rPr lang="en-US" sz="2400" dirty="0" smtClean="0"/>
              <a:t>Worse, in the future, the child node may again select the same parent based on new DIO from the parent node.</a:t>
            </a:r>
          </a:p>
        </p:txBody>
      </p:sp>
    </p:spTree>
    <p:extLst>
      <p:ext uri="{BB962C8B-B14F-4D97-AF65-F5344CB8AC3E}">
        <p14:creationId xmlns:p14="http://schemas.microsoft.com/office/powerpoint/2010/main" val="158591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Proactive way: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</a:t>
            </a:r>
            <a:r>
              <a:rPr lang="en-US" altLang="zh-CN" sz="2800" dirty="0" smtClean="0"/>
              <a:t>“Parental Advisory” to </a:t>
            </a:r>
            <a:r>
              <a:rPr lang="en-US" altLang="zh-CN" sz="2800" dirty="0" smtClean="0"/>
              <a:t>signal </a:t>
            </a:r>
            <a:r>
              <a:rPr lang="en-US" altLang="zh-CN" sz="2800" dirty="0" smtClean="0"/>
              <a:t>availability</a:t>
            </a:r>
            <a:endParaRPr lang="en-US" altLang="zh-CN" sz="2800" dirty="0" smtClean="0"/>
          </a:p>
          <a:p>
            <a:r>
              <a:rPr lang="en-US" altLang="zh-CN" sz="2800" dirty="0"/>
              <a:t>    </a:t>
            </a:r>
            <a:r>
              <a:rPr lang="en-US" altLang="zh-CN" sz="2800" dirty="0" smtClean="0"/>
              <a:t>“Currently </a:t>
            </a:r>
            <a:r>
              <a:rPr lang="en-US" altLang="zh-CN" sz="2800" dirty="0"/>
              <a:t>there is no standard way of signaling such neighbor </a:t>
            </a:r>
            <a:r>
              <a:rPr lang="en-US" altLang="zh-CN" sz="2800" dirty="0" smtClean="0"/>
              <a:t>cache</a:t>
            </a:r>
            <a:r>
              <a:rPr lang="en-US" altLang="zh-CN" sz="2800" dirty="0"/>
              <a:t> space availability information.  RPL's DIO messages carry </a:t>
            </a:r>
            <a:r>
              <a:rPr lang="en-US" altLang="zh-CN" sz="2800" dirty="0" smtClean="0"/>
              <a:t>metric</a:t>
            </a:r>
            <a:r>
              <a:rPr lang="en-US" altLang="zh-CN" sz="2800" dirty="0"/>
              <a:t> information and can be augmented with neighbor cache space as </a:t>
            </a:r>
            <a:r>
              <a:rPr lang="en-US" altLang="zh-CN" sz="2800" dirty="0" smtClean="0"/>
              <a:t>an</a:t>
            </a:r>
            <a:r>
              <a:rPr lang="en-US" altLang="zh-CN" sz="2800" dirty="0"/>
              <a:t> additional </a:t>
            </a:r>
            <a:r>
              <a:rPr lang="en-US" altLang="zh-CN" sz="2800" dirty="0" smtClean="0"/>
              <a:t>metric”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Out of scope for LWIG, could bring to RPL/6lo for </a:t>
            </a:r>
            <a:r>
              <a:rPr lang="en-US" altLang="zh-CN" sz="2800" dirty="0" smtClean="0"/>
              <a:t>discussion</a:t>
            </a:r>
            <a:endParaRPr lang="zh-CN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0171045">
            <a:off x="616036" y="1813468"/>
            <a:ext cx="7742604" cy="35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20439</TotalTime>
  <Words>689</Words>
  <Application>Microsoft Macintosh PowerPoint</Application>
  <PresentationFormat>On-screen Show (4:3)</PresentationFormat>
  <Paragraphs>96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主题</vt:lpstr>
      <vt:lpstr>Neighbor Management Policy for 6LoWPAN (focusing on the protocol change-free guidance ) </vt:lpstr>
      <vt:lpstr>Why Neighbor Management?</vt:lpstr>
      <vt:lpstr>The problem of trivial policies </vt:lpstr>
      <vt:lpstr>Considerations….</vt:lpstr>
      <vt:lpstr>Neighbor Management Operations</vt:lpstr>
      <vt:lpstr>Clearing unused NCEs</vt:lpstr>
      <vt:lpstr>Proposed reservation based policy</vt:lpstr>
      <vt:lpstr>Issues with reactive policy</vt:lpstr>
      <vt:lpstr>Proactive way: </vt:lpstr>
      <vt:lpstr>Discussions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NBR mgmt for 6loWPAN</dc:title>
  <dc:creator>R</dc:creator>
  <cp:lastModifiedBy>R</cp:lastModifiedBy>
  <cp:revision>546</cp:revision>
  <cp:lastPrinted>2017-03-23T16:20:08Z</cp:lastPrinted>
  <dcterms:created xsi:type="dcterms:W3CDTF">2016-03-26T12:29:34Z</dcterms:created>
  <dcterms:modified xsi:type="dcterms:W3CDTF">2017-07-19T08:15:12Z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(3)sNuFPYiFV7+6Bay+Z/wiVwuZ//fIktHTbysW/fQSrmQGxjr3UYpKxQcAatSpdXEVMoTT5Ntb
o+4gpwPMeGhk9L1SaKGvFU/xL1NlQXUrMWfFGSxTC8UCsq62Nco5TiWTP0+yI8QQtaOOo8c0
/mRR2N5Xvcfz4p6GlQuDhg+B9JYocNALh1unKF8ilrcZZ5e+ZNGTJdsNvjh6t7Iq7lRtxxXk
HCYzIUYX8aq2sxM5Fx</vt:lpwstr>
  </property>
  <property fmtid="{D5CDD505-2E9C-101B-9397-08002B2CF9AE}" pid="3" name="_2015_ms_pID_7253431">
    <vt:lpwstr>Mi5X98dK8L+YjizmBz/iYrKFtoqWvSrCQdnKnuI0zOo6Ocb+9GW1tj
9fTEsPPBxJutYzZ5N+kUN7Y41EXznJVTI2NWsCrsG+lwIzt1W1/PlrJi7j9OraKJU6VHm0i3
9vf8jZNK8BgPkMGHlQY1J3tKZM+aSnb3q5ufMQqu+I5fEq6XJg6aJ88mXsh7ENBt8q9D6jqY
cfzfTppatpP/TZ3+Gto2+7QWYCRQqWFMvFEY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1499235509</vt:lpwstr>
  </property>
  <property fmtid="{D5CDD505-2E9C-101B-9397-08002B2CF9AE}" pid="8" name="_2015_ms_pID_7253432">
    <vt:lpwstr>dg==</vt:lpwstr>
  </property>
</Properties>
</file>