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4" r:id="rId9"/>
    <p:sldId id="267" r:id="rId10"/>
    <p:sldId id="263" r:id="rId11"/>
    <p:sldId id="275" r:id="rId12"/>
    <p:sldId id="270" r:id="rId13"/>
    <p:sldId id="265" r:id="rId14"/>
    <p:sldId id="266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66" autoAdjust="0"/>
  </p:normalViewPr>
  <p:slideViewPr>
    <p:cSldViewPr snapToGrid="0">
      <p:cViewPr varScale="1">
        <p:scale>
          <a:sx n="102" d="100"/>
          <a:sy n="102" d="100"/>
        </p:scale>
        <p:origin x="8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9A5BC-B854-C34B-8B00-8AD82C935A0A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86359-8404-B343-AE47-F53C745A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really IPv6 be used for last-mile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networks? Isn’t it a lot of overhead just to get IP in the last mile? Are we compromising on the last mile </a:t>
            </a:r>
            <a:r>
              <a:rPr lang="en-US" baseline="0" dirty="0" err="1" smtClean="0"/>
              <a:t>goodput</a:t>
            </a:r>
            <a:r>
              <a:rPr lang="en-US" baseline="0" dirty="0" smtClean="0"/>
              <a:t> just to fit in IPv6?</a:t>
            </a:r>
          </a:p>
          <a:p>
            <a:r>
              <a:rPr lang="en-US" baseline="0" dirty="0" smtClean="0"/>
              <a:t>IPv6 compression is one key thing which has allowed use of IP in the last-mile and thus making end-to-end IP connectivity possible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86359-8404-B343-AE47-F53C745AF3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4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Goodput</a:t>
            </a:r>
            <a:r>
              <a:rPr lang="en-US" baseline="0" dirty="0" smtClean="0"/>
              <a:t> improves when you reduce header overhead.</a:t>
            </a:r>
          </a:p>
          <a:p>
            <a:r>
              <a:rPr lang="en-US" baseline="0" dirty="0" smtClean="0"/>
              <a:t>Header compression is about link efficiency…</a:t>
            </a:r>
          </a:p>
          <a:p>
            <a:r>
              <a:rPr lang="en-US" dirty="0" smtClean="0"/>
              <a:t>Support for higher</a:t>
            </a:r>
            <a:r>
              <a:rPr lang="en-US" baseline="0" dirty="0" smtClean="0"/>
              <a:t> node densities..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86359-8404-B343-AE47-F53C745AF3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Device Resource Constraints: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Limited memory, thus cannot have complex compression algorithms implemented.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86359-8404-B343-AE47-F53C745AF3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Per-flow context is</a:t>
            </a:r>
            <a:r>
              <a:rPr lang="en-US" baseline="0" dirty="0" smtClean="0"/>
              <a:t> too resource intensive</a:t>
            </a:r>
            <a:endParaRPr lang="en-US" dirty="0" smtClean="0"/>
          </a:p>
          <a:p>
            <a:r>
              <a:rPr lang="en-US" dirty="0" smtClean="0"/>
              <a:t>Compression at</a:t>
            </a:r>
            <a:r>
              <a:rPr lang="en-US" baseline="0" dirty="0" smtClean="0"/>
              <a:t> multiple hops</a:t>
            </a:r>
          </a:p>
          <a:p>
            <a:r>
              <a:rPr lang="en-US" baseline="0" dirty="0" smtClean="0"/>
              <a:t>Cannot afford closed-loop systems which involves </a:t>
            </a:r>
            <a:r>
              <a:rPr lang="en-US" baseline="0" dirty="0" smtClean="0"/>
              <a:t>feedback</a:t>
            </a:r>
          </a:p>
          <a:p>
            <a:r>
              <a:rPr lang="en-US" baseline="0" dirty="0" smtClean="0"/>
              <a:t>Designed for higher traffic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86359-8404-B343-AE47-F53C745AF3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0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86359-8404-B343-AE47-F53C745AF3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86359-8404-B343-AE47-F53C745AF3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7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www.ietf.org</a:t>
            </a:r>
            <a:r>
              <a:rPr lang="en-US" dirty="0" smtClean="0"/>
              <a:t>/proceedings/97/slides/slides-97-lpwan-45-ipv6udp-static-context-header-compression-coap-schc-00.pdf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86359-8404-B343-AE47-F53C745AF3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8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E8BF-E0AB-4A80-929F-B66CCF11CA23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AD4D-1A5C-444A-8F7C-474DFE0A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of protocol compression in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Rahul Jadhav</a:t>
            </a:r>
          </a:p>
          <a:p>
            <a:r>
              <a:rPr lang="en-US" dirty="0" smtClean="0"/>
              <a:t>Pre-IETF100 2017, Bangalore</a:t>
            </a:r>
            <a:endParaRPr lang="en-US" dirty="0"/>
          </a:p>
        </p:txBody>
      </p:sp>
      <p:pic>
        <p:nvPicPr>
          <p:cNvPr id="4" name="Picture 1" descr="C:\Users\r00900806\Desktop\iot-dev-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4468" y="3441628"/>
            <a:ext cx="5605380" cy="3416372"/>
          </a:xfrm>
          <a:prstGeom prst="rect">
            <a:avLst/>
          </a:prstGeom>
          <a:noFill/>
        </p:spPr>
      </p:pic>
      <p:pic>
        <p:nvPicPr>
          <p:cNvPr id="5" name="Picture 4" descr="Image result for transparent background IoT image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41840"/>
            <a:ext cx="4646141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Difference to Pre-</a:t>
            </a:r>
            <a:r>
              <a:rPr lang="en-US" sz="4000" dirty="0" err="1" smtClean="0"/>
              <a:t>IoT</a:t>
            </a:r>
            <a:r>
              <a:rPr lang="en-US" sz="4000" dirty="0" smtClean="0"/>
              <a:t> era header compression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Stateless compression</a:t>
            </a:r>
          </a:p>
          <a:p>
            <a:pPr lvl="1"/>
            <a:r>
              <a:rPr lang="en-US" dirty="0" smtClean="0"/>
              <a:t>No state/context on per-flow basis</a:t>
            </a:r>
          </a:p>
          <a:p>
            <a:pPr lvl="1"/>
            <a:r>
              <a:rPr lang="en-US" dirty="0" smtClean="0"/>
              <a:t>Shared context contains network prefix common to all flows</a:t>
            </a:r>
          </a:p>
          <a:p>
            <a:r>
              <a:rPr lang="en-US" dirty="0"/>
              <a:t>Packets can be decompressed individually </a:t>
            </a:r>
            <a:endParaRPr lang="en-US" dirty="0" smtClean="0"/>
          </a:p>
          <a:p>
            <a:pPr lvl="1"/>
            <a:r>
              <a:rPr lang="en-US" dirty="0" smtClean="0"/>
              <a:t>without </a:t>
            </a:r>
            <a:r>
              <a:rPr lang="en-US" dirty="0"/>
              <a:t>referring to previous packets in the same flow.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packets may take different </a:t>
            </a:r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Context is light-weight and easy to share (since context is not on per-flow basis)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Emergence </a:t>
            </a:r>
            <a:r>
              <a:rPr lang="en-US" dirty="0" smtClean="0"/>
              <a:t>of 6lo-over-foo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candidate link layer technologies …</a:t>
            </a:r>
          </a:p>
          <a:p>
            <a:pPr lvl="1"/>
            <a:r>
              <a:rPr lang="en-US" dirty="0" smtClean="0"/>
              <a:t>BTLE </a:t>
            </a:r>
          </a:p>
          <a:p>
            <a:pPr lvl="2"/>
            <a:r>
              <a:rPr lang="en-US" dirty="0" smtClean="0"/>
              <a:t>Bluetooth Low Energy</a:t>
            </a:r>
          </a:p>
          <a:p>
            <a:pPr lvl="1"/>
            <a:r>
              <a:rPr lang="en-US" dirty="0" smtClean="0"/>
              <a:t>PLC</a:t>
            </a:r>
          </a:p>
          <a:p>
            <a:pPr lvl="2"/>
            <a:r>
              <a:rPr lang="en-US" dirty="0" smtClean="0"/>
              <a:t>Power Line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1"/>
            <a:r>
              <a:rPr lang="en-US" dirty="0" smtClean="0"/>
              <a:t>NFC </a:t>
            </a:r>
          </a:p>
          <a:p>
            <a:pPr lvl="2"/>
            <a:r>
              <a:rPr lang="en-US" dirty="0" smtClean="0"/>
              <a:t>Near Field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1"/>
            <a:r>
              <a:rPr lang="en-US" dirty="0" smtClean="0"/>
              <a:t>MS/TP </a:t>
            </a:r>
          </a:p>
          <a:p>
            <a:pPr lvl="2"/>
            <a:r>
              <a:rPr lang="en-US" dirty="0" smtClean="0"/>
              <a:t>Master Slave/Token Passing for RS-485 </a:t>
            </a:r>
            <a:r>
              <a:rPr lang="en-US" dirty="0" err="1" smtClean="0"/>
              <a:t>phy</a:t>
            </a:r>
            <a:endParaRPr lang="en-US" dirty="0" smtClean="0"/>
          </a:p>
          <a:p>
            <a:pPr lvl="1"/>
            <a:r>
              <a:rPr lang="en-US" dirty="0" smtClean="0"/>
              <a:t>DECT-ULE </a:t>
            </a:r>
          </a:p>
          <a:p>
            <a:pPr lvl="2"/>
            <a:r>
              <a:rPr lang="en-US" dirty="0" smtClean="0"/>
              <a:t>Digital Enhanced Cordless </a:t>
            </a:r>
            <a:r>
              <a:rPr lang="en-US" dirty="0" err="1" smtClean="0"/>
              <a:t>Telecomms</a:t>
            </a:r>
            <a:r>
              <a:rPr lang="en-US" dirty="0" smtClean="0"/>
              <a:t> – Ultra Low Energy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07810" y="2846894"/>
            <a:ext cx="37732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Addressing (SLAAC)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MTU impact on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Neighbor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250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Protocols Redesign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CoAP</a:t>
            </a:r>
            <a:r>
              <a:rPr lang="en-US" dirty="0" smtClean="0"/>
              <a:t> (RFC 7252) in place of HTTP</a:t>
            </a:r>
          </a:p>
          <a:p>
            <a:r>
              <a:rPr lang="en-US" dirty="0" smtClean="0"/>
              <a:t>CBOR (RFC 7049) for payload representation in binary format</a:t>
            </a:r>
          </a:p>
          <a:p>
            <a:r>
              <a:rPr lang="en-US" dirty="0" smtClean="0"/>
              <a:t>Use of YANG SIDs (Schema Item </a:t>
            </a:r>
            <a:r>
              <a:rPr lang="en-US" dirty="0" err="1" smtClean="0"/>
              <a:t>iDentifier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NETCONF &amp; RESTCONF use string identifiers</a:t>
            </a:r>
          </a:p>
          <a:p>
            <a:pPr lvl="1"/>
            <a:r>
              <a:rPr lang="en-US" dirty="0" smtClean="0"/>
              <a:t>YANG SIDs substitute these string identifiers with unique 64bit </a:t>
            </a:r>
            <a:r>
              <a:rPr lang="en-US" dirty="0" err="1" smtClean="0"/>
              <a:t>uint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Redesign helps reduce memory footprint as well as reduce network bandwidth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2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heading… LPWANs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LPWANs</a:t>
            </a:r>
          </a:p>
          <a:p>
            <a:pPr lvl="1"/>
            <a:r>
              <a:rPr lang="en-US" dirty="0" smtClean="0"/>
              <a:t>Fractional bits per second network</a:t>
            </a:r>
          </a:p>
          <a:p>
            <a:pPr lvl="1"/>
            <a:r>
              <a:rPr lang="en-US" dirty="0" smtClean="0"/>
              <a:t>Long range &amp; star topology</a:t>
            </a:r>
          </a:p>
          <a:p>
            <a:pPr lvl="1"/>
            <a:r>
              <a:rPr lang="en-US" dirty="0" smtClean="0"/>
              <a:t>Small MTU</a:t>
            </a:r>
          </a:p>
          <a:p>
            <a:pPr lvl="1"/>
            <a:r>
              <a:rPr lang="en-US" dirty="0" smtClean="0"/>
              <a:t>Work-in-progress on IETF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752"/>
              </p:ext>
            </p:extLst>
          </p:nvPr>
        </p:nvGraphicFramePr>
        <p:xfrm>
          <a:off x="831662" y="3863528"/>
          <a:ext cx="711490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046"/>
                <a:gridCol w="2082441"/>
                <a:gridCol w="2016249"/>
                <a:gridCol w="13441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RF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MTU 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2-5 km urban</a:t>
                      </a:r>
                    </a:p>
                    <a:p>
                      <a:r>
                        <a:rPr lang="en-US" dirty="0" smtClean="0"/>
                        <a:t>&lt;15km</a:t>
                      </a:r>
                      <a:r>
                        <a:rPr lang="en-US" baseline="0" dirty="0" smtClean="0"/>
                        <a:t> suburban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 to 50kbps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10km urban</a:t>
                      </a:r>
                    </a:p>
                    <a:p>
                      <a:r>
                        <a:rPr lang="en-US" dirty="0" smtClean="0"/>
                        <a:t>50km</a:t>
                      </a:r>
                      <a:r>
                        <a:rPr lang="en-US" baseline="0" dirty="0" smtClean="0"/>
                        <a:t> rural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Up: 100/600 bps</a:t>
                      </a:r>
                    </a:p>
                    <a:p>
                      <a:r>
                        <a:rPr lang="en-US" dirty="0" smtClean="0"/>
                        <a:t>Down: 600bps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Up: 12</a:t>
                      </a:r>
                    </a:p>
                    <a:p>
                      <a:r>
                        <a:rPr lang="en-US" dirty="0" smtClean="0"/>
                        <a:t>Down: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802.15.4K-2013</a:t>
                      </a:r>
                      <a:r>
                        <a:rPr lang="en-US" baseline="0" dirty="0" smtClean="0"/>
                        <a:t> (LECIM)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20km </a:t>
                      </a:r>
                      <a:r>
                        <a:rPr lang="en-US" dirty="0" err="1" smtClean="0"/>
                        <a:t>LoS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&lt; 5 km </a:t>
                      </a:r>
                      <a:r>
                        <a:rPr lang="en-US" dirty="0" err="1" smtClean="0"/>
                        <a:t>NoLoS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bps to 128 kbps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16/24/32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802.15.4g</a:t>
                      </a:r>
                      <a:r>
                        <a:rPr lang="en-US" baseline="0" dirty="0" smtClean="0"/>
                        <a:t> 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2-3</a:t>
                      </a:r>
                      <a:r>
                        <a:rPr lang="en-US" baseline="0" dirty="0" smtClean="0"/>
                        <a:t> km </a:t>
                      </a:r>
                      <a:r>
                        <a:rPr lang="en-US" baseline="0" dirty="0" err="1" smtClean="0"/>
                        <a:t>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 to 800 kbps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38309" y="4421695"/>
            <a:ext cx="3762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Is 6LoWPAN compression good enough?</a:t>
            </a:r>
            <a:endParaRPr lang="en-US" sz="3200" dirty="0"/>
          </a:p>
        </p:txBody>
      </p:sp>
      <p:pic>
        <p:nvPicPr>
          <p:cNvPr id="3074" name="Picture 2" descr="Image result for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947" y="1362831"/>
            <a:ext cx="2032198" cy="29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505303" y="4676503"/>
            <a:ext cx="1375954" cy="1166948"/>
          </a:xfrm>
          <a:prstGeom prst="round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SCHC … a new compression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3679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Static Context Header Compression</a:t>
            </a:r>
          </a:p>
          <a:p>
            <a:pPr lvl="1"/>
            <a:r>
              <a:rPr lang="en-US" dirty="0" smtClean="0"/>
              <a:t>Pronounced </a:t>
            </a:r>
            <a:r>
              <a:rPr lang="en-US" dirty="0" err="1" smtClean="0"/>
              <a:t>SCHiC</a:t>
            </a:r>
            <a:endParaRPr lang="en-US" dirty="0" smtClean="0"/>
          </a:p>
          <a:p>
            <a:pPr lvl="1"/>
            <a:r>
              <a:rPr lang="en-US" dirty="0" smtClean="0"/>
              <a:t>Currently a work-in-progress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Optimized for </a:t>
            </a:r>
          </a:p>
          <a:p>
            <a:pPr lvl="1"/>
            <a:r>
              <a:rPr lang="en-US" dirty="0" smtClean="0"/>
              <a:t>Star Topology</a:t>
            </a:r>
          </a:p>
          <a:p>
            <a:pPr lvl="1"/>
            <a:r>
              <a:rPr lang="en-US" dirty="0" smtClean="0"/>
              <a:t>Predictable traffic pattern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Compress </a:t>
            </a:r>
            <a:r>
              <a:rPr lang="en-US" dirty="0" err="1" smtClean="0"/>
              <a:t>upto</a:t>
            </a:r>
            <a:r>
              <a:rPr lang="en-US" dirty="0" smtClean="0"/>
              <a:t> 0 bytes for well-known headers</a:t>
            </a:r>
          </a:p>
          <a:p>
            <a:r>
              <a:rPr lang="en-US" u="sng" dirty="0" smtClean="0"/>
              <a:t>Static Context</a:t>
            </a:r>
            <a:r>
              <a:rPr lang="en-US" dirty="0" smtClean="0"/>
              <a:t> stored on LPWAN device/thing and SCHC gateway</a:t>
            </a:r>
          </a:p>
        </p:txBody>
      </p:sp>
      <p:pic>
        <p:nvPicPr>
          <p:cNvPr id="4" name="Picture 3" descr="Screen Shot 2017-10-29 at 8.5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97" y="4027242"/>
            <a:ext cx="4778688" cy="1996226"/>
          </a:xfrm>
          <a:prstGeom prst="rect">
            <a:avLst/>
          </a:prstGeom>
        </p:spPr>
      </p:pic>
      <p:pic>
        <p:nvPicPr>
          <p:cNvPr id="5" name="Picture 4" descr="Screen Shot 2017-10-29 at 8.5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47" y="1861182"/>
            <a:ext cx="5011025" cy="15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64628"/>
              </p:ext>
            </p:extLst>
          </p:nvPr>
        </p:nvGraphicFramePr>
        <p:xfrm>
          <a:off x="593524" y="1761808"/>
          <a:ext cx="615862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794"/>
                <a:gridCol w="1640172"/>
                <a:gridCol w="1512533"/>
                <a:gridCol w="19401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Matching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Comp/</a:t>
                      </a:r>
                      <a:r>
                        <a:rPr lang="en-US" dirty="0" err="1" smtClean="0"/>
                        <a:t>Decomp</a:t>
                      </a:r>
                      <a:r>
                        <a:rPr lang="en-US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Not-sent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MSB(12)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LSB(4)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0xABC0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MSB(12)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LSB(4)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2763402" y="4365124"/>
            <a:ext cx="19146" cy="20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340960" y="4409034"/>
            <a:ext cx="19146" cy="20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76444" y="4607631"/>
            <a:ext cx="17933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57298" y="5737203"/>
            <a:ext cx="1812486" cy="25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82548" y="5724440"/>
            <a:ext cx="2559180" cy="1914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54492" y="5724440"/>
            <a:ext cx="1940125" cy="19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8804" y="4301310"/>
            <a:ext cx="189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[0x00, 0x2812, 0xE3A1]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6166" y="4390649"/>
            <a:ext cx="10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DROPPED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2508" y="5442885"/>
            <a:ext cx="1925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[0x00, 0x1234, 0xABCD]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47713" y="1333024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RULE: 5</a:t>
            </a:r>
            <a:endParaRPr lang="en-US" sz="2400" b="1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3458271" y="537906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5 : 0x4D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14662" y="5429359"/>
            <a:ext cx="1925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[0x00, 0x1234, 0xABCD]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24435" y="3949548"/>
            <a:ext cx="131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Compressor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06262" y="3955165"/>
            <a:ext cx="161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De-compressor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24" name="Picture 23" descr="Screen Shot 2017-10-29 at 9.48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72" y="1206153"/>
            <a:ext cx="4730257" cy="32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payload compression approach…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header compression (RFC 7400)</a:t>
            </a:r>
          </a:p>
          <a:p>
            <a:r>
              <a:rPr lang="en-US" dirty="0" smtClean="0"/>
              <a:t>LZ77-style compression </a:t>
            </a:r>
            <a:r>
              <a:rPr lang="en-US" u="sng" dirty="0" smtClean="0"/>
              <a:t>for IP payload</a:t>
            </a:r>
          </a:p>
          <a:p>
            <a:r>
              <a:rPr lang="en-US" dirty="0" err="1" smtClean="0"/>
              <a:t>Decompressor</a:t>
            </a:r>
            <a:r>
              <a:rPr lang="en-US" dirty="0" smtClean="0"/>
              <a:t> can be very light-weight implementation</a:t>
            </a:r>
          </a:p>
          <a:p>
            <a:r>
              <a:rPr lang="en-US" dirty="0" smtClean="0"/>
              <a:t>But the compressor implementation could be non-trivial</a:t>
            </a:r>
          </a:p>
          <a:p>
            <a:pPr lvl="1"/>
            <a:r>
              <a:rPr lang="en-US" dirty="0" smtClean="0"/>
              <a:t>A trivial implementation may not be able to achieve good compression ratio</a:t>
            </a:r>
          </a:p>
          <a:p>
            <a:pPr lvl="1"/>
            <a:r>
              <a:rPr lang="en-US" dirty="0" smtClean="0"/>
              <a:t>Thus implications on constrained device use</a:t>
            </a:r>
          </a:p>
          <a:p>
            <a:pPr lvl="1"/>
            <a:r>
              <a:rPr lang="en-US" dirty="0" smtClean="0"/>
              <a:t>Certain deployments where devices are not necessarily “extremely” constrained could benefit from such schemes.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3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challenges remain…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with security solutions…</a:t>
            </a:r>
          </a:p>
          <a:p>
            <a:pPr lvl="1"/>
            <a:r>
              <a:rPr lang="en-US" dirty="0" smtClean="0"/>
              <a:t>Especially with authentication &amp; key management solutions</a:t>
            </a:r>
          </a:p>
          <a:p>
            <a:pPr lvl="1"/>
            <a:r>
              <a:rPr lang="en-US" dirty="0" smtClean="0"/>
              <a:t>Certificate based authentication is challenging with </a:t>
            </a:r>
            <a:r>
              <a:rPr lang="en-US" dirty="0" err="1" smtClean="0"/>
              <a:t>IoT</a:t>
            </a:r>
            <a:r>
              <a:rPr lang="en-US" dirty="0" smtClean="0"/>
              <a:t> constraints</a:t>
            </a:r>
          </a:p>
          <a:p>
            <a:pPr lvl="1"/>
            <a:r>
              <a:rPr lang="en-US" dirty="0" smtClean="0"/>
              <a:t>Most of the work is work-in-progress…</a:t>
            </a:r>
          </a:p>
          <a:p>
            <a:r>
              <a:rPr lang="en-US" dirty="0" smtClean="0"/>
              <a:t>DICE working group</a:t>
            </a:r>
          </a:p>
          <a:p>
            <a:pPr lvl="1"/>
            <a:r>
              <a:rPr lang="en-US" dirty="0" smtClean="0"/>
              <a:t>DTLS profiles which allow</a:t>
            </a:r>
          </a:p>
          <a:p>
            <a:pPr lvl="1"/>
            <a:r>
              <a:rPr lang="en-US" dirty="0" smtClean="0"/>
              <a:t>Profiling DTLS for specific use-cases thus eliminating generic handshake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7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72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Scenarios </a:t>
            </a:r>
            <a:r>
              <a:rPr lang="mr-IN" dirty="0" smtClean="0"/>
              <a:t>–</a:t>
            </a:r>
            <a:r>
              <a:rPr lang="en-US" dirty="0" smtClean="0"/>
              <a:t> pre-</a:t>
            </a:r>
            <a:r>
              <a:rPr lang="en-US" dirty="0" err="1" smtClean="0"/>
              <a:t>IoT</a:t>
            </a:r>
            <a:r>
              <a:rPr lang="en-US" dirty="0" smtClean="0"/>
              <a:t>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Low-or-medium speed links such as satellite and cellular</a:t>
            </a:r>
          </a:p>
          <a:p>
            <a:r>
              <a:rPr lang="en-US" dirty="0" smtClean="0"/>
              <a:t>VoIP calls</a:t>
            </a:r>
          </a:p>
          <a:p>
            <a:pPr lvl="1"/>
            <a:r>
              <a:rPr lang="en-US" dirty="0" smtClean="0"/>
              <a:t>20ms audio data is ~20 octets (G.729 codec) and control overhead (RTP/UDP/IPv4) is 40 octets</a:t>
            </a:r>
          </a:p>
          <a:p>
            <a:r>
              <a:rPr lang="en-US" dirty="0" smtClean="0"/>
              <a:t>Gaming applications: Small and latency critical payload</a:t>
            </a:r>
          </a:p>
          <a:p>
            <a:r>
              <a:rPr lang="en-US" dirty="0" smtClean="0"/>
              <a:t>Tunneling overhead (IPv6/IPv6/TCP header = 100 octets)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660" y="4669678"/>
            <a:ext cx="6247766" cy="17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Header Compression Fundamentals</a:t>
            </a:r>
          </a:p>
          <a:p>
            <a:pPr lvl="1"/>
            <a:r>
              <a:rPr lang="en-US" sz="2800" dirty="0" smtClean="0"/>
              <a:t>Usually per-link compression</a:t>
            </a:r>
          </a:p>
          <a:p>
            <a:pPr lvl="1"/>
            <a:r>
              <a:rPr lang="en-US" sz="2800" dirty="0" smtClean="0"/>
              <a:t>Temporal Compression: </a:t>
            </a:r>
          </a:p>
          <a:p>
            <a:pPr lvl="2"/>
            <a:r>
              <a:rPr lang="en-US" sz="2400" dirty="0" smtClean="0"/>
              <a:t>Redundancy between consecutive packets of the same flow</a:t>
            </a:r>
          </a:p>
          <a:p>
            <a:pPr lvl="1"/>
            <a:r>
              <a:rPr lang="en-US" sz="2800" dirty="0" smtClean="0"/>
              <a:t>Robustness:</a:t>
            </a:r>
          </a:p>
          <a:p>
            <a:pPr lvl="2"/>
            <a:r>
              <a:rPr lang="en-US" sz="2400" dirty="0" smtClean="0"/>
              <a:t>Impact of packet-loss and reordering on packet reconstruction</a:t>
            </a:r>
          </a:p>
          <a:p>
            <a:pPr lvl="1"/>
            <a:r>
              <a:rPr lang="en-US" sz="2800" dirty="0" smtClean="0"/>
              <a:t>Increased robustness comes at an expense of lower compression efficiency</a:t>
            </a:r>
          </a:p>
          <a:p>
            <a:r>
              <a:rPr lang="en-US" sz="3200" dirty="0" smtClean="0"/>
              <a:t>Payload Compression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825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1"/>
          <p:cNvSpPr/>
          <p:nvPr/>
        </p:nvSpPr>
        <p:spPr>
          <a:xfrm>
            <a:off x="6782320" y="815930"/>
            <a:ext cx="1928813" cy="15001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17"/>
          <p:cNvSpPr/>
          <p:nvPr/>
        </p:nvSpPr>
        <p:spPr>
          <a:xfrm>
            <a:off x="781570" y="815930"/>
            <a:ext cx="2143897" cy="15001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19"/>
          <p:cNvSpPr/>
          <p:nvPr/>
        </p:nvSpPr>
        <p:spPr>
          <a:xfrm>
            <a:off x="4067695" y="815930"/>
            <a:ext cx="1928813" cy="15001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18"/>
          <p:cNvSpPr/>
          <p:nvPr/>
        </p:nvSpPr>
        <p:spPr>
          <a:xfrm>
            <a:off x="2496070" y="4244930"/>
            <a:ext cx="1928813" cy="1571625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20"/>
          <p:cNvSpPr/>
          <p:nvPr/>
        </p:nvSpPr>
        <p:spPr>
          <a:xfrm>
            <a:off x="5710758" y="4244930"/>
            <a:ext cx="1928812" cy="150018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85000"/>
                  <a:alpha val="20000"/>
                </a:schemeClr>
              </a:gs>
            </a:gsLst>
            <a:lin ang="54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1"/>
          <p:cNvSpPr/>
          <p:nvPr/>
        </p:nvSpPr>
        <p:spPr>
          <a:xfrm>
            <a:off x="638695" y="3030492"/>
            <a:ext cx="1643063" cy="500063"/>
          </a:xfrm>
          <a:prstGeom prst="rect">
            <a:avLst/>
          </a:prstGeom>
          <a:gradFill>
            <a:gsLst>
              <a:gs pos="0">
                <a:srgbClr val="94AAF0"/>
              </a:gs>
              <a:gs pos="50000">
                <a:srgbClr val="6282E8"/>
              </a:gs>
              <a:gs pos="100000">
                <a:srgbClr val="1E4CE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1905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2"/>
          <p:cNvSpPr/>
          <p:nvPr/>
        </p:nvSpPr>
        <p:spPr>
          <a:xfrm>
            <a:off x="2281758" y="3030492"/>
            <a:ext cx="1643062" cy="500063"/>
          </a:xfrm>
          <a:prstGeom prst="rect">
            <a:avLst/>
          </a:prstGeom>
          <a:gradFill>
            <a:gsLst>
              <a:gs pos="0">
                <a:srgbClr val="94AAF0"/>
              </a:gs>
              <a:gs pos="50000">
                <a:srgbClr val="6282E8"/>
              </a:gs>
              <a:gs pos="100000">
                <a:srgbClr val="1E4CE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1905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3"/>
          <p:cNvSpPr/>
          <p:nvPr/>
        </p:nvSpPr>
        <p:spPr>
          <a:xfrm>
            <a:off x="3924820" y="3030492"/>
            <a:ext cx="1643063" cy="500063"/>
          </a:xfrm>
          <a:prstGeom prst="rect">
            <a:avLst/>
          </a:prstGeom>
          <a:gradFill>
            <a:gsLst>
              <a:gs pos="0">
                <a:srgbClr val="94AAF0"/>
              </a:gs>
              <a:gs pos="50000">
                <a:srgbClr val="6282E8"/>
              </a:gs>
              <a:gs pos="100000">
                <a:srgbClr val="1E4CE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1905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4"/>
          <p:cNvSpPr/>
          <p:nvPr/>
        </p:nvSpPr>
        <p:spPr>
          <a:xfrm>
            <a:off x="5567883" y="3030492"/>
            <a:ext cx="1643062" cy="500063"/>
          </a:xfrm>
          <a:prstGeom prst="rect">
            <a:avLst/>
          </a:prstGeom>
          <a:gradFill>
            <a:gsLst>
              <a:gs pos="0">
                <a:srgbClr val="94AAF0"/>
              </a:gs>
              <a:gs pos="50000">
                <a:srgbClr val="6282E8"/>
              </a:gs>
              <a:gs pos="100000">
                <a:srgbClr val="1E4CE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1905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5"/>
          <p:cNvSpPr/>
          <p:nvPr/>
        </p:nvSpPr>
        <p:spPr>
          <a:xfrm>
            <a:off x="7210945" y="3030492"/>
            <a:ext cx="1643063" cy="500063"/>
          </a:xfrm>
          <a:prstGeom prst="rect">
            <a:avLst/>
          </a:prstGeom>
          <a:gradFill>
            <a:gsLst>
              <a:gs pos="0">
                <a:srgbClr val="94AAF0"/>
              </a:gs>
              <a:gs pos="50000">
                <a:srgbClr val="6282E8"/>
              </a:gs>
              <a:gs pos="100000">
                <a:srgbClr val="1E4CE0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1905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타원 6"/>
          <p:cNvSpPr/>
          <p:nvPr/>
        </p:nvSpPr>
        <p:spPr>
          <a:xfrm>
            <a:off x="710133" y="2959055"/>
            <a:ext cx="142875" cy="142875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rgbClr val="D2A00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7"/>
          <p:cNvSpPr/>
          <p:nvPr/>
        </p:nvSpPr>
        <p:spPr>
          <a:xfrm>
            <a:off x="2424633" y="3459117"/>
            <a:ext cx="142875" cy="142875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rgbClr val="D2A00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8"/>
          <p:cNvSpPr/>
          <p:nvPr/>
        </p:nvSpPr>
        <p:spPr>
          <a:xfrm>
            <a:off x="3996258" y="2959055"/>
            <a:ext cx="142875" cy="142875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rgbClr val="D2A00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9"/>
          <p:cNvSpPr/>
          <p:nvPr/>
        </p:nvSpPr>
        <p:spPr>
          <a:xfrm>
            <a:off x="5639320" y="3459117"/>
            <a:ext cx="142875" cy="142875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rgbClr val="D2A00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0"/>
          <p:cNvSpPr/>
          <p:nvPr/>
        </p:nvSpPr>
        <p:spPr>
          <a:xfrm>
            <a:off x="8639695" y="2959055"/>
            <a:ext cx="142875" cy="142875"/>
          </a:xfrm>
          <a:prstGeom prst="ellipse">
            <a:avLst/>
          </a:prstGeom>
          <a:gradFill>
            <a:gsLst>
              <a:gs pos="0">
                <a:srgbClr val="FFC000"/>
              </a:gs>
              <a:gs pos="50000">
                <a:srgbClr val="D2A000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2"/>
          <p:cNvCxnSpPr/>
          <p:nvPr/>
        </p:nvCxnSpPr>
        <p:spPr>
          <a:xfrm rot="5400000" flipH="1" flipV="1">
            <a:off x="-289199" y="1886699"/>
            <a:ext cx="2143125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3"/>
          <p:cNvCxnSpPr/>
          <p:nvPr/>
        </p:nvCxnSpPr>
        <p:spPr>
          <a:xfrm rot="5400000" flipH="1" flipV="1">
            <a:off x="1425301" y="4672761"/>
            <a:ext cx="2143125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4"/>
          <p:cNvCxnSpPr/>
          <p:nvPr/>
        </p:nvCxnSpPr>
        <p:spPr>
          <a:xfrm rot="5400000" flipH="1" flipV="1">
            <a:off x="2996926" y="1886699"/>
            <a:ext cx="2143125" cy="15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5"/>
          <p:cNvCxnSpPr/>
          <p:nvPr/>
        </p:nvCxnSpPr>
        <p:spPr>
          <a:xfrm rot="5400000" flipH="1" flipV="1">
            <a:off x="4639989" y="4672761"/>
            <a:ext cx="2143125" cy="158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6"/>
          <p:cNvCxnSpPr/>
          <p:nvPr/>
        </p:nvCxnSpPr>
        <p:spPr>
          <a:xfrm rot="5400000" flipH="1" flipV="1">
            <a:off x="7640364" y="1886699"/>
            <a:ext cx="2143125" cy="158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2"/>
          <p:cNvSpPr/>
          <p:nvPr/>
        </p:nvSpPr>
        <p:spPr>
          <a:xfrm>
            <a:off x="710133" y="3030492"/>
            <a:ext cx="1500187" cy="500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1990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5" name="직사각형 23"/>
          <p:cNvSpPr/>
          <p:nvPr/>
        </p:nvSpPr>
        <p:spPr>
          <a:xfrm>
            <a:off x="2353195" y="3030492"/>
            <a:ext cx="1500188" cy="500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1999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6" name="직사각형 24"/>
          <p:cNvSpPr/>
          <p:nvPr/>
        </p:nvSpPr>
        <p:spPr>
          <a:xfrm>
            <a:off x="3996258" y="3030492"/>
            <a:ext cx="1500187" cy="500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2001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7" name="직사각형 25"/>
          <p:cNvSpPr/>
          <p:nvPr/>
        </p:nvSpPr>
        <p:spPr>
          <a:xfrm>
            <a:off x="5639320" y="3030492"/>
            <a:ext cx="1500188" cy="500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2003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8" name="직사각형 26"/>
          <p:cNvSpPr/>
          <p:nvPr/>
        </p:nvSpPr>
        <p:spPr>
          <a:xfrm>
            <a:off x="7282383" y="3030492"/>
            <a:ext cx="1500187" cy="5000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2008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9" name="직사각형 27"/>
          <p:cNvSpPr/>
          <p:nvPr/>
        </p:nvSpPr>
        <p:spPr>
          <a:xfrm>
            <a:off x="781570" y="815930"/>
            <a:ext cx="2143897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ko-KR" sz="1200" b="1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CTCP / VJ Compression</a:t>
            </a:r>
            <a:endParaRPr lang="ko-KR" altLang="en-US" sz="12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0" name="직사각형 28"/>
          <p:cNvSpPr/>
          <p:nvPr/>
        </p:nvSpPr>
        <p:spPr>
          <a:xfrm>
            <a:off x="781570" y="1030242"/>
            <a:ext cx="2143897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Delta Encoding for TCP/IP compression</a:t>
            </a:r>
            <a:endParaRPr lang="ko-KR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1" name="직사각형 29"/>
          <p:cNvSpPr/>
          <p:nvPr/>
        </p:nvSpPr>
        <p:spPr>
          <a:xfrm>
            <a:off x="4067695" y="815930"/>
            <a:ext cx="185737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ko-KR" sz="1200" b="1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ROHC</a:t>
            </a:r>
            <a:endParaRPr lang="ko-KR" altLang="en-US" sz="12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0"/>
          <p:cNvSpPr/>
          <p:nvPr/>
        </p:nvSpPr>
        <p:spPr>
          <a:xfrm>
            <a:off x="4067695" y="1030242"/>
            <a:ext cx="1857375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ko-KR" altLang="en-US" sz="10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직사각형 31"/>
          <p:cNvSpPr/>
          <p:nvPr/>
        </p:nvSpPr>
        <p:spPr>
          <a:xfrm>
            <a:off x="6782320" y="815930"/>
            <a:ext cx="185737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ko-KR" sz="1200" b="1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ROHCv2</a:t>
            </a:r>
            <a:endParaRPr lang="ko-KR" altLang="en-US" sz="12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4" name="직사각형 32"/>
          <p:cNvSpPr/>
          <p:nvPr/>
        </p:nvSpPr>
        <p:spPr>
          <a:xfrm>
            <a:off x="6782320" y="1030242"/>
            <a:ext cx="1857375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Simplified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More robust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More profiles</a:t>
            </a:r>
            <a:endParaRPr lang="en-US" altLang="ko-KR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endParaRPr lang="ko-KR" altLang="en-US" sz="11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5" name="직사각형 33"/>
          <p:cNvSpPr/>
          <p:nvPr/>
        </p:nvSpPr>
        <p:spPr>
          <a:xfrm>
            <a:off x="2496070" y="4244930"/>
            <a:ext cx="185737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ko-KR" sz="1200" b="1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IPHC, CRTP</a:t>
            </a:r>
            <a:endParaRPr lang="ko-KR" altLang="en-US" sz="12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6" name="직사각형 34"/>
          <p:cNvSpPr/>
          <p:nvPr/>
        </p:nvSpPr>
        <p:spPr>
          <a:xfrm>
            <a:off x="2496070" y="4459242"/>
            <a:ext cx="1928813" cy="135731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Arbitrary IP, TCP, UDP header compression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 use of delta encoding for non-</a:t>
            </a:r>
            <a:r>
              <a:rPr lang="en-US" altLang="ko-KR" sz="1400" dirty="0" err="1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tcp</a:t>
            </a: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packets</a:t>
            </a:r>
          </a:p>
        </p:txBody>
      </p:sp>
      <p:sp>
        <p:nvSpPr>
          <p:cNvPr id="37" name="직사각형 35"/>
          <p:cNvSpPr/>
          <p:nvPr/>
        </p:nvSpPr>
        <p:spPr>
          <a:xfrm>
            <a:off x="5710758" y="4244930"/>
            <a:ext cx="1857375" cy="18732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ko-KR" sz="1200" b="1" dirty="0" err="1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eCRTP</a:t>
            </a:r>
            <a:endParaRPr lang="ko-KR" altLang="en-US" sz="12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8" name="직사각형 36"/>
          <p:cNvSpPr/>
          <p:nvPr/>
        </p:nvSpPr>
        <p:spPr>
          <a:xfrm>
            <a:off x="5710758" y="4459242"/>
            <a:ext cx="1857375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ko-KR" altLang="en-US" sz="10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03741" y="3828092"/>
            <a:ext cx="3583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u="sng" dirty="0" smtClean="0"/>
              <a:t>Per-flow</a:t>
            </a:r>
            <a:r>
              <a:rPr lang="en-US" sz="2400" dirty="0" smtClean="0"/>
              <a:t> compression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u="sng" dirty="0" smtClean="0"/>
              <a:t>Closed-Loop</a:t>
            </a:r>
            <a:r>
              <a:rPr lang="en-US" sz="2400" dirty="0" smtClean="0"/>
              <a:t> – thus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Compression efficiency inversely proportional to packet loss, reordering</a:t>
            </a:r>
          </a:p>
        </p:txBody>
      </p:sp>
      <p:sp>
        <p:nvSpPr>
          <p:cNvPr id="39" name="직사각형 32"/>
          <p:cNvSpPr/>
          <p:nvPr/>
        </p:nvSpPr>
        <p:spPr>
          <a:xfrm>
            <a:off x="4066108" y="1030242"/>
            <a:ext cx="1857375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Robust (than IPHC)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Quick context resynchronization </a:t>
            </a:r>
            <a:endParaRPr lang="en-US" altLang="ko-KR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1" name="직사각형 32"/>
          <p:cNvSpPr/>
          <p:nvPr/>
        </p:nvSpPr>
        <p:spPr>
          <a:xfrm>
            <a:off x="5678288" y="4459241"/>
            <a:ext cx="1857375" cy="12858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Robust (than CRTP)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Quick context resynchronization </a:t>
            </a:r>
            <a:endParaRPr lang="en-US" altLang="ko-KR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onstrai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14" y="4584509"/>
            <a:ext cx="5441769" cy="227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everywhere…</a:t>
            </a:r>
          </a:p>
          <a:p>
            <a:pPr lvl="1"/>
            <a:r>
              <a:rPr lang="en-US" dirty="0" smtClean="0"/>
              <a:t>Network &amp; Device constraints</a:t>
            </a:r>
          </a:p>
          <a:p>
            <a:pPr lvl="1"/>
            <a:r>
              <a:rPr lang="en-US" dirty="0" smtClean="0"/>
              <a:t>Thousands of devices may connect to a single gateway</a:t>
            </a:r>
          </a:p>
          <a:p>
            <a:r>
              <a:rPr lang="en-US" dirty="0" smtClean="0"/>
              <a:t>Some characteristics to work with…</a:t>
            </a:r>
          </a:p>
          <a:p>
            <a:pPr lvl="1"/>
            <a:r>
              <a:rPr lang="en-US" dirty="0" smtClean="0"/>
              <a:t>Only couple or more of flows per device</a:t>
            </a:r>
          </a:p>
          <a:p>
            <a:pPr lvl="1"/>
            <a:r>
              <a:rPr lang="en-US" dirty="0" smtClean="0"/>
              <a:t>Limited </a:t>
            </a:r>
            <a:r>
              <a:rPr lang="en-US" dirty="0" smtClean="0"/>
              <a:t>traffic </a:t>
            </a:r>
            <a:r>
              <a:rPr lang="en-US" dirty="0" smtClean="0"/>
              <a:t>flow per device</a:t>
            </a:r>
          </a:p>
          <a:p>
            <a:r>
              <a:rPr lang="en-US" dirty="0" smtClean="0"/>
              <a:t>Compression allows</a:t>
            </a:r>
          </a:p>
          <a:p>
            <a:pPr lvl="1"/>
            <a:r>
              <a:rPr lang="en-US" dirty="0" smtClean="0"/>
              <a:t>Reduction of packet fragmentation</a:t>
            </a:r>
          </a:p>
          <a:p>
            <a:pPr lvl="1"/>
            <a:r>
              <a:rPr lang="en-US" dirty="0" smtClean="0"/>
              <a:t>Improvement in good-put of last-mile constrained network</a:t>
            </a:r>
          </a:p>
        </p:txBody>
      </p:sp>
    </p:spTree>
    <p:extLst>
      <p:ext uri="{BB962C8B-B14F-4D97-AF65-F5344CB8AC3E}">
        <p14:creationId xmlns:p14="http://schemas.microsoft.com/office/powerpoint/2010/main" val="35031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9500" y="1284055"/>
            <a:ext cx="1007725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IPHC/ROHC/… good candidates for such conditions?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1564" y="3572758"/>
            <a:ext cx="71931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Per-flow context – An overkill for </a:t>
            </a:r>
            <a:r>
              <a:rPr lang="en-US" sz="2800" dirty="0" err="1" smtClean="0"/>
              <a:t>IoT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Requirement of compression at multiple 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Cannot afford closed-loop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Designed for high throughput systems</a:t>
            </a:r>
          </a:p>
        </p:txBody>
      </p:sp>
    </p:spTree>
    <p:extLst>
      <p:ext uri="{BB962C8B-B14F-4D97-AF65-F5344CB8AC3E}">
        <p14:creationId xmlns:p14="http://schemas.microsoft.com/office/powerpoint/2010/main" val="140412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34" y="3850333"/>
            <a:ext cx="4207761" cy="2532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6LoWPAN </a:t>
            </a:r>
            <a:r>
              <a:rPr lang="en-US" dirty="0" smtClean="0"/>
              <a:t>Compression (RFC </a:t>
            </a:r>
            <a:r>
              <a:rPr lang="en-US" dirty="0" smtClean="0"/>
              <a:t>6282)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9590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Basis for header compression on 802.15.4</a:t>
            </a:r>
          </a:p>
          <a:p>
            <a:pPr lvl="1"/>
            <a:r>
              <a:rPr lang="en-US" dirty="0" smtClean="0"/>
              <a:t>127 Bytes MTU (in 2.4GHz)</a:t>
            </a:r>
          </a:p>
          <a:p>
            <a:pPr lvl="1"/>
            <a:r>
              <a:rPr lang="en-US" dirty="0" smtClean="0"/>
              <a:t>MAC(w/sec) + IPv6 + UDP = 46 + 40 + 8 = 94 Bytes</a:t>
            </a:r>
          </a:p>
          <a:p>
            <a:pPr lvl="1"/>
            <a:r>
              <a:rPr lang="en-US" dirty="0" err="1"/>
              <a:t>Multihop</a:t>
            </a:r>
            <a:r>
              <a:rPr lang="en-US" dirty="0"/>
              <a:t>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IPv6 header</a:t>
            </a:r>
          </a:p>
          <a:p>
            <a:pPr lvl="1"/>
            <a:r>
              <a:rPr lang="en-US" dirty="0" smtClean="0"/>
              <a:t>Transport header</a:t>
            </a:r>
          </a:p>
          <a:p>
            <a:pPr lvl="1"/>
            <a:r>
              <a:rPr lang="en-US" dirty="0" smtClean="0"/>
              <a:t>Fragmentation &amp; Reassembly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3742" y="1690687"/>
            <a:ext cx="3969489" cy="176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60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6LoWPAN compression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Reuse MAC layer information…</a:t>
            </a:r>
          </a:p>
          <a:p>
            <a:pPr lvl="1"/>
            <a:r>
              <a:rPr lang="en-US" dirty="0" smtClean="0"/>
              <a:t>For checksum calculation, payload length derivation</a:t>
            </a:r>
          </a:p>
          <a:p>
            <a:pPr lvl="1"/>
            <a:r>
              <a:rPr lang="en-US" dirty="0" smtClean="0"/>
              <a:t>For address generation</a:t>
            </a:r>
          </a:p>
          <a:p>
            <a:r>
              <a:rPr lang="en-US" dirty="0" smtClean="0"/>
              <a:t>For IPv6 compression</a:t>
            </a:r>
          </a:p>
          <a:p>
            <a:pPr lvl="1"/>
            <a:r>
              <a:rPr lang="en-US" dirty="0" smtClean="0"/>
              <a:t>Use of Stateless Address Auto-configuration (SLAAC)</a:t>
            </a:r>
          </a:p>
          <a:p>
            <a:pPr lvl="2"/>
            <a:r>
              <a:rPr lang="en-US" dirty="0" smtClean="0"/>
              <a:t>Derivation of IPv6 address from MAC ID</a:t>
            </a:r>
          </a:p>
          <a:p>
            <a:pPr lvl="1"/>
            <a:r>
              <a:rPr lang="en-US" dirty="0" smtClean="0"/>
              <a:t>Assumptions of default traffic class &amp; flow, hop limit and other defaults</a:t>
            </a:r>
          </a:p>
          <a:p>
            <a:pPr lvl="2"/>
            <a:r>
              <a:rPr lang="en-US" dirty="0" smtClean="0"/>
              <a:t>But still allows non-default values to be carried uncompressed inline if need be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Better UDP </a:t>
            </a:r>
            <a:r>
              <a:rPr lang="en-US" dirty="0" err="1" smtClean="0"/>
              <a:t>hdr</a:t>
            </a:r>
            <a:r>
              <a:rPr lang="en-US" dirty="0" smtClean="0"/>
              <a:t> compression, if port-range is in (0xf0b0 – 0xf0bf)</a:t>
            </a:r>
          </a:p>
          <a:p>
            <a:r>
              <a:rPr lang="en-US" dirty="0" smtClean="0"/>
              <a:t>6LoRH compression</a:t>
            </a:r>
          </a:p>
          <a:p>
            <a:pPr lvl="1"/>
            <a:r>
              <a:rPr lang="en-US" dirty="0" smtClean="0"/>
              <a:t>IPv6 artefacts (SRH, RPI) compression</a:t>
            </a:r>
          </a:p>
        </p:txBody>
      </p:sp>
    </p:spTree>
    <p:extLst>
      <p:ext uri="{BB962C8B-B14F-4D97-AF65-F5344CB8AC3E}">
        <p14:creationId xmlns:p14="http://schemas.microsoft.com/office/powerpoint/2010/main" val="39675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21189" y="1593669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206446" y="1581785"/>
            <a:ext cx="48768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4" idx="6"/>
          </p:cNvCxnSpPr>
          <p:nvPr/>
        </p:nvCxnSpPr>
        <p:spPr>
          <a:xfrm flipH="1">
            <a:off x="8908869" y="1825625"/>
            <a:ext cx="1297577" cy="1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40183" y="2098766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IP=fe80::</a:t>
            </a:r>
            <a:r>
              <a:rPr lang="en-US" dirty="0" smtClean="0"/>
              <a:t>1234</a:t>
            </a:r>
          </a:p>
          <a:p>
            <a:r>
              <a:rPr lang="en-US" dirty="0" smtClean="0"/>
              <a:t>MAC IID=1234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9466" y="2098766"/>
            <a:ext cx="153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IP=fe80::</a:t>
            </a:r>
            <a:r>
              <a:rPr lang="en-US" dirty="0" smtClean="0"/>
              <a:t>6543</a:t>
            </a:r>
          </a:p>
          <a:p>
            <a:r>
              <a:rPr lang="en-US" dirty="0" smtClean="0"/>
              <a:t>MAC IID=6543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57211" y="1486604"/>
            <a:ext cx="775063" cy="26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 </a:t>
            </a:r>
            <a:r>
              <a:rPr lang="en-US" dirty="0" err="1" smtClean="0"/>
              <a:t>pkt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19161" y="825622"/>
            <a:ext cx="1811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 port = 0xf0b2</a:t>
            </a:r>
          </a:p>
          <a:p>
            <a:r>
              <a:rPr lang="en-US" dirty="0" err="1" smtClean="0"/>
              <a:t>Dst</a:t>
            </a:r>
            <a:r>
              <a:rPr lang="en-US" dirty="0" smtClean="0"/>
              <a:t> port = 0xf0ba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74" y="1972446"/>
            <a:ext cx="8664737" cy="380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411" y="5814872"/>
            <a:ext cx="3903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CID = Context ID</a:t>
            </a:r>
          </a:p>
          <a:p>
            <a:r>
              <a:rPr lang="en-US" dirty="0" smtClean="0"/>
              <a:t>SAC = Source address compression</a:t>
            </a:r>
          </a:p>
          <a:p>
            <a:r>
              <a:rPr lang="en-US" dirty="0" smtClean="0"/>
              <a:t>DAC = Destination address compression</a:t>
            </a:r>
          </a:p>
        </p:txBody>
      </p:sp>
    </p:spTree>
    <p:extLst>
      <p:ext uri="{BB962C8B-B14F-4D97-AF65-F5344CB8AC3E}">
        <p14:creationId xmlns:p14="http://schemas.microsoft.com/office/powerpoint/2010/main" val="22673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12114</TotalTime>
  <Words>1033</Words>
  <Application>Microsoft Office PowerPoint</Application>
  <PresentationFormat>Widescreen</PresentationFormat>
  <Paragraphs>223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Malgun Gothic</vt:lpstr>
      <vt:lpstr>宋体</vt:lpstr>
      <vt:lpstr>Arial</vt:lpstr>
      <vt:lpstr>Calibri</vt:lpstr>
      <vt:lpstr>Calibri Light</vt:lpstr>
      <vt:lpstr>Mangal</vt:lpstr>
      <vt:lpstr>Office Theme</vt:lpstr>
      <vt:lpstr>State of protocol compression in IoT</vt:lpstr>
      <vt:lpstr>Compression Scenarios – pre-IoT era</vt:lpstr>
      <vt:lpstr>Protocols Compression</vt:lpstr>
      <vt:lpstr>PowerPoint Presentation</vt:lpstr>
      <vt:lpstr>IoT conditions</vt:lpstr>
      <vt:lpstr>PowerPoint Presentation</vt:lpstr>
      <vt:lpstr>6LoWPAN Compression (RFC 6282)</vt:lpstr>
      <vt:lpstr>6LoWPAN compression assumptions</vt:lpstr>
      <vt:lpstr>An example…</vt:lpstr>
      <vt:lpstr>Difference to Pre-IoT era header compression</vt:lpstr>
      <vt:lpstr>Emergence of 6lo-over-foo…</vt:lpstr>
      <vt:lpstr>Application Protocols Redesign</vt:lpstr>
      <vt:lpstr>Where are we heading… LPWANs</vt:lpstr>
      <vt:lpstr>SCHC … a new compression scheme</vt:lpstr>
      <vt:lpstr>An example…</vt:lpstr>
      <vt:lpstr>A generic payload compression approach…</vt:lpstr>
      <vt:lpstr>Several challenges remain…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protocol compression in IoT</dc:title>
  <dc:creator>Rahul Arvind Jadhav (Rahul Arvind Jadhav, 2012 Labs)</dc:creator>
  <cp:lastModifiedBy>Rahul Arvind Jadhav (Rahul Arvind Jadhav, 2012 Labs)</cp:lastModifiedBy>
  <cp:revision>340</cp:revision>
  <dcterms:created xsi:type="dcterms:W3CDTF">2017-10-24T10:23:38Z</dcterms:created>
  <dcterms:modified xsi:type="dcterms:W3CDTF">2017-11-07T13:34:47Z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(2)mbALaoRsGc51NynK/C/AzCfZLwwYHa2PMY3inBVM/2kR8KHd/O28l5pghE/V8dSQQNw7InmO
K+2lZEiK4gP5DZnEjDKOJUf1djCxyMn2GhYU11zPBnWK05uKjWlpUIdSjPJ2b+p/fDhxTErY
b5G66TuG6ITuCt60fKDbEASm6zKYpKspCHLvqxh1DJJl11tWYuXVALNRAylIWARcO3N7rA0F
bQ3+FJtyiucI05NAxU</vt:lpwstr>
  </property>
  <property fmtid="{D5CDD505-2E9C-101B-9397-08002B2CF9AE}" pid="3" name="_2015_ms_pID_7253431">
    <vt:lpwstr>bgDpwQ4Bce73cWyYoZ5HIkjaNdH5hXq51QCQIA6g0vB7/JPwO1I4Ox
UM4OKZ3Qktjm4AtUh2XPs1NQbmF9IL8/h/SakAyX3rmqH+Lb6FWdcp1BUmhZqibqjzSVPRRE
tlRBvhrmaIG6LITjcuEQXbBF7LSOOhSAW5PWsVUKco+oOs8qT0hyUPLxNAB2tIKVaGY=</vt:lpwstr>
  </property>
</Properties>
</file>