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84" r:id="rId4"/>
    <p:sldId id="285" r:id="rId5"/>
    <p:sldId id="286" r:id="rId6"/>
    <p:sldId id="287" r:id="rId7"/>
    <p:sldId id="294" r:id="rId8"/>
    <p:sldId id="292" r:id="rId9"/>
    <p:sldId id="290" r:id="rId10"/>
    <p:sldId id="295" r:id="rId11"/>
    <p:sldId id="296" r:id="rId12"/>
    <p:sldId id="297" r:id="rId13"/>
    <p:sldId id="288" r:id="rId14"/>
    <p:sldId id="289" r:id="rId15"/>
    <p:sldId id="299" r:id="rId16"/>
    <p:sldId id="298" r:id="rId17"/>
    <p:sldId id="291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3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8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6.wmf"/><Relationship Id="rId5" Type="http://schemas.openxmlformats.org/officeDocument/2006/relationships/image" Target="../media/image16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34.png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ICP</a:t>
            </a:r>
            <a:r>
              <a:rPr lang="zh-CN" altLang="en-US" sz="4400" dirty="0"/>
              <a:t>点云配准算法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508664"/>
            <a:ext cx="7886700" cy="604299"/>
          </a:xfrm>
        </p:spPr>
        <p:txBody>
          <a:bodyPr/>
          <a:lstStyle/>
          <a:p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7" y="2596091"/>
            <a:ext cx="83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二、</a:t>
            </a:r>
            <a:r>
              <a:rPr lang="en-US" altLang="zh-CN" sz="2000" dirty="0">
                <a:solidFill>
                  <a:srgbClr val="FF0000"/>
                </a:solidFill>
              </a:rPr>
              <a:t>SVD</a:t>
            </a:r>
            <a:r>
              <a:rPr lang="zh-CN" altLang="en-US" sz="2000" dirty="0">
                <a:solidFill>
                  <a:srgbClr val="FF0000"/>
                </a:solidFill>
              </a:rPr>
              <a:t>法求解变换矩阵：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6EE1C2-6444-4C54-9697-7726967650F0}"/>
              </a:ext>
            </a:extLst>
          </p:cNvPr>
          <p:cNvSpPr txBox="1"/>
          <p:nvPr/>
        </p:nvSpPr>
        <p:spPr>
          <a:xfrm>
            <a:off x="385917" y="1638583"/>
            <a:ext cx="83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一、根据输入确定对应点对</a:t>
            </a:r>
            <a:r>
              <a:rPr lang="zh-CN" altLang="en-US" sz="2000" dirty="0"/>
              <a:t>：设目标点集为</a:t>
            </a:r>
            <a:endParaRPr lang="zh-CN" altLang="en-US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EBF62B-C726-4965-BB81-F4C74F214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206" y="1680804"/>
          <a:ext cx="1689349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5EBF62B-C726-4965-BB81-F4C74F214E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7206" y="1680804"/>
                        <a:ext cx="1689349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294A860-E66D-43A3-A69A-A816C7F54B44}"/>
              </a:ext>
            </a:extLst>
          </p:cNvPr>
          <p:cNvSpPr txBox="1"/>
          <p:nvPr/>
        </p:nvSpPr>
        <p:spPr>
          <a:xfrm>
            <a:off x="3686161" y="2069470"/>
            <a:ext cx="507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摄影测量获得的点集为</a:t>
            </a:r>
            <a:endParaRPr lang="zh-CN" altLang="en-US" sz="22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C23EC66-BA97-4394-A20D-74EA962EC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9052" y="2099002"/>
          <a:ext cx="1800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C23EC66-BA97-4394-A20D-74EA962EC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9052" y="2099002"/>
                        <a:ext cx="18002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8BB272B-5547-4814-AFB7-EB84EB3A3004}"/>
              </a:ext>
            </a:extLst>
          </p:cNvPr>
          <p:cNvSpPr txBox="1"/>
          <p:nvPr/>
        </p:nvSpPr>
        <p:spPr>
          <a:xfrm>
            <a:off x="385918" y="3069459"/>
            <a:ext cx="360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分别计算两组点云的质心坐标：</a:t>
            </a:r>
            <a:endParaRPr lang="zh-CN" altLang="en-US" sz="22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AB252FD-B43A-4101-ACF5-86667B7E7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7930" y="2902935"/>
          <a:ext cx="1712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DSMT4">
                  <p:embed/>
                </p:oleObj>
              </mc:Choice>
              <mc:Fallback>
                <p:oleObj name="Equation" r:id="rId6" imgW="97776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AB252FD-B43A-4101-ACF5-86667B7E7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7930" y="2902935"/>
                        <a:ext cx="17129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5D8D6C1-0865-4688-B52D-46B4E2C03B95}"/>
              </a:ext>
            </a:extLst>
          </p:cNvPr>
          <p:cNvSpPr txBox="1"/>
          <p:nvPr/>
        </p:nvSpPr>
        <p:spPr>
          <a:xfrm>
            <a:off x="385916" y="3805381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分别计算两组点云的去质心坐标：</a:t>
            </a:r>
            <a:endParaRPr lang="zh-CN" altLang="en-US" sz="22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3F31BF3-9908-4CF2-9BDF-C5DD4DC2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152628"/>
              </p:ext>
            </p:extLst>
          </p:nvPr>
        </p:nvGraphicFramePr>
        <p:xfrm>
          <a:off x="4152900" y="3747536"/>
          <a:ext cx="1535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79360" progId="Equation.DSMT4">
                  <p:embed/>
                </p:oleObj>
              </mc:Choice>
              <mc:Fallback>
                <p:oleObj name="Equation" r:id="rId8" imgW="876240" imgH="2793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F31BF3-9908-4CF2-9BDF-C5DD4DC21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52900" y="3747536"/>
                        <a:ext cx="153511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F89BB56-86C5-4F1F-8EDE-0A6BAC0BC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583" y="2922588"/>
          <a:ext cx="1647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31640" progId="Equation.DSMT4">
                  <p:embed/>
                </p:oleObj>
              </mc:Choice>
              <mc:Fallback>
                <p:oleObj name="Equation" r:id="rId10" imgW="9396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F89BB56-86C5-4F1F-8EDE-0A6BAC0BC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16583" y="2922588"/>
                        <a:ext cx="16478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C19E882-C6D7-4808-871F-AF5A05C08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6891"/>
              </p:ext>
            </p:extLst>
          </p:nvPr>
        </p:nvGraphicFramePr>
        <p:xfrm>
          <a:off x="5735638" y="3739598"/>
          <a:ext cx="15573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291960" progId="Equation.DSMT4">
                  <p:embed/>
                </p:oleObj>
              </mc:Choice>
              <mc:Fallback>
                <p:oleObj name="Equation" r:id="rId12" imgW="88884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C19E882-C6D7-4808-871F-AF5A05C08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638" y="3739598"/>
                        <a:ext cx="155733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3E84B42-5A64-49B5-A2A2-24F3F83C261B}"/>
              </a:ext>
            </a:extLst>
          </p:cNvPr>
          <p:cNvSpPr txBox="1"/>
          <p:nvPr/>
        </p:nvSpPr>
        <p:spPr>
          <a:xfrm>
            <a:off x="385916" y="4444594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根据优化问题求解旋转矩阵：</a:t>
            </a:r>
            <a:endParaRPr lang="zh-CN" altLang="en-US" sz="2200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010962"/>
              </p:ext>
            </p:extLst>
          </p:nvPr>
        </p:nvGraphicFramePr>
        <p:xfrm>
          <a:off x="3660775" y="4332288"/>
          <a:ext cx="3181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393480" progId="Equation.DSMT4">
                  <p:embed/>
                </p:oleObj>
              </mc:Choice>
              <mc:Fallback>
                <p:oleObj name="Equation" r:id="rId14" imgW="1815840" imgH="393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60775" y="4332288"/>
                        <a:ext cx="31813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F6781E2-237C-4CEA-A129-859F1BB6B250}"/>
              </a:ext>
            </a:extLst>
          </p:cNvPr>
          <p:cNvSpPr txBox="1"/>
          <p:nvPr/>
        </p:nvSpPr>
        <p:spPr>
          <a:xfrm>
            <a:off x="385916" y="5280067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</a:t>
            </a:r>
            <a:r>
              <a:rPr lang="en-US" altLang="zh-CN" sz="2000" dirty="0"/>
              <a:t>H</a:t>
            </a:r>
            <a:r>
              <a:rPr lang="zh-CN" altLang="en-US" sz="2000" dirty="0"/>
              <a:t>并进行</a:t>
            </a:r>
            <a:r>
              <a:rPr lang="en-US" altLang="zh-CN" sz="2000" dirty="0"/>
              <a:t>SVD</a:t>
            </a:r>
            <a:r>
              <a:rPr lang="zh-CN" altLang="en-US" sz="2000" dirty="0"/>
              <a:t>分解：</a:t>
            </a:r>
            <a:endParaRPr lang="zh-CN" altLang="en-US" sz="2200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86094AA-BB4A-463F-9EC7-E4D35EC13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78708"/>
              </p:ext>
            </p:extLst>
          </p:nvPr>
        </p:nvGraphicFramePr>
        <p:xfrm>
          <a:off x="3107636" y="5148263"/>
          <a:ext cx="2559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160" imgH="431640" progId="Equation.DSMT4">
                  <p:embed/>
                </p:oleObj>
              </mc:Choice>
              <mc:Fallback>
                <p:oleObj name="Equation" r:id="rId16" imgW="1460160" imgH="431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86094AA-BB4A-463F-9EC7-E4D35EC13E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07636" y="5148263"/>
                        <a:ext cx="25590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EA6F4045-904B-4193-8051-FC7C58B772C1}"/>
              </a:ext>
            </a:extLst>
          </p:cNvPr>
          <p:cNvSpPr txBox="1"/>
          <p:nvPr/>
        </p:nvSpPr>
        <p:spPr>
          <a:xfrm>
            <a:off x="385915" y="6031545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最终最优的旋转矩阵为：</a:t>
            </a:r>
            <a:endParaRPr lang="zh-CN" altLang="en-US" sz="2200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E2180FD-7BFE-4BD2-B8EE-8790D8263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9948" y="6051933"/>
          <a:ext cx="1090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2080" imgH="203040" progId="Equation.DSMT4">
                  <p:embed/>
                </p:oleObj>
              </mc:Choice>
              <mc:Fallback>
                <p:oleObj name="Equation" r:id="rId18" imgW="622080" imgH="2030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E2180FD-7BFE-4BD2-B8EE-8790D8263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29948" y="6051933"/>
                        <a:ext cx="109061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D5C8241F-35A8-4AC1-BDD5-851748C1EA61}"/>
              </a:ext>
            </a:extLst>
          </p:cNvPr>
          <p:cNvSpPr txBox="1"/>
          <p:nvPr/>
        </p:nvSpPr>
        <p:spPr>
          <a:xfrm>
            <a:off x="4490020" y="6030913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进而平移向量为：</a:t>
            </a:r>
            <a:endParaRPr lang="zh-CN" altLang="en-US" sz="2200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1D3310D-8312-4F2D-A2A7-B02F40B35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10395"/>
              </p:ext>
            </p:extLst>
          </p:nvPr>
        </p:nvGraphicFramePr>
        <p:xfrm>
          <a:off x="6524625" y="6039398"/>
          <a:ext cx="149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53800" progId="Equation.DSMT4">
                  <p:embed/>
                </p:oleObj>
              </mc:Choice>
              <mc:Fallback>
                <p:oleObj name="Equation" r:id="rId20" imgW="850680" imgH="2538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1D3310D-8312-4F2D-A2A7-B02F40B352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24625" y="6039398"/>
                        <a:ext cx="14922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41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B75AD6-78EC-40AD-8EC5-78CF47BDF92D}"/>
              </a:ext>
            </a:extLst>
          </p:cNvPr>
          <p:cNvSpPr txBox="1"/>
          <p:nvPr/>
        </p:nvSpPr>
        <p:spPr>
          <a:xfrm>
            <a:off x="494024" y="1675020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SVD</a:t>
            </a:r>
            <a:r>
              <a:rPr lang="zh-CN" altLang="en-US" sz="2000" b="1" dirty="0"/>
              <a:t>法证明：</a:t>
            </a:r>
            <a:endParaRPr lang="zh-CN" altLang="en-US" sz="22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F89BB56-86C5-4F1F-8EDE-0A6BAC0BC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68412"/>
              </p:ext>
            </p:extLst>
          </p:nvPr>
        </p:nvGraphicFramePr>
        <p:xfrm>
          <a:off x="727226" y="2075130"/>
          <a:ext cx="3362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431640" progId="Equation.DSMT4">
                  <p:embed/>
                </p:oleObj>
              </mc:Choice>
              <mc:Fallback>
                <p:oleObj name="Equation" r:id="rId2" imgW="191736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F89BB56-86C5-4F1F-8EDE-0A6BAC0BC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7226" y="2075130"/>
                        <a:ext cx="33623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8BB272B-5547-4814-AFB7-EB84EB3A3004}"/>
              </a:ext>
            </a:extLst>
          </p:cNvPr>
          <p:cNvSpPr txBox="1"/>
          <p:nvPr/>
        </p:nvSpPr>
        <p:spPr>
          <a:xfrm>
            <a:off x="385918" y="2980559"/>
            <a:ext cx="360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两组点云的质心坐标：</a:t>
            </a:r>
            <a:endParaRPr lang="zh-CN" altLang="en-US" sz="22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B252FD-B43A-4101-ACF5-86667B7E7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75596"/>
              </p:ext>
            </p:extLst>
          </p:nvPr>
        </p:nvGraphicFramePr>
        <p:xfrm>
          <a:off x="4680105" y="2802789"/>
          <a:ext cx="1712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431640" progId="Equation.DSMT4">
                  <p:embed/>
                </p:oleObj>
              </mc:Choice>
              <mc:Fallback>
                <p:oleObj name="Equation" r:id="rId4" imgW="97776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AB252FD-B43A-4101-ACF5-86667B7E7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0105" y="2802789"/>
                        <a:ext cx="17129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F89BB56-86C5-4F1F-8EDE-0A6BAC0BC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37743"/>
              </p:ext>
            </p:extLst>
          </p:nvPr>
        </p:nvGraphicFramePr>
        <p:xfrm>
          <a:off x="2924175" y="2802789"/>
          <a:ext cx="1647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31640" progId="Equation.DSMT4">
                  <p:embed/>
                </p:oleObj>
              </mc:Choice>
              <mc:Fallback>
                <p:oleObj name="Equation" r:id="rId6" imgW="9396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F89BB56-86C5-4F1F-8EDE-0A6BAC0BC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175" y="2802789"/>
                        <a:ext cx="16478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9306"/>
              </p:ext>
            </p:extLst>
          </p:nvPr>
        </p:nvGraphicFramePr>
        <p:xfrm>
          <a:off x="385918" y="3558439"/>
          <a:ext cx="6387549" cy="68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12920" imgH="431640" progId="Equation.DSMT4">
                  <p:embed/>
                </p:oleObj>
              </mc:Choice>
              <mc:Fallback>
                <p:oleObj name="Equation" r:id="rId8" imgW="401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918" y="3558439"/>
                        <a:ext cx="6387549" cy="688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25151"/>
              </p:ext>
            </p:extLst>
          </p:nvPr>
        </p:nvGraphicFramePr>
        <p:xfrm>
          <a:off x="413202" y="4246883"/>
          <a:ext cx="4827484" cy="70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8840" imgH="431640" progId="Equation.DSMT4">
                  <p:embed/>
                </p:oleObj>
              </mc:Choice>
              <mc:Fallback>
                <p:oleObj name="Equation" r:id="rId10" imgW="295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202" y="4246883"/>
                        <a:ext cx="4827484" cy="704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04456"/>
              </p:ext>
            </p:extLst>
          </p:nvPr>
        </p:nvGraphicFramePr>
        <p:xfrm>
          <a:off x="413202" y="4951323"/>
          <a:ext cx="8611786" cy="67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11600" imgH="431640" progId="Equation.DSMT4">
                  <p:embed/>
                </p:oleObj>
              </mc:Choice>
              <mc:Fallback>
                <p:oleObj name="Equation" r:id="rId12" imgW="551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202" y="4951323"/>
                        <a:ext cx="8611786" cy="67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97044"/>
              </p:ext>
            </p:extLst>
          </p:nvPr>
        </p:nvGraphicFramePr>
        <p:xfrm>
          <a:off x="385918" y="5810807"/>
          <a:ext cx="3181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393480" progId="Equation.DSMT4">
                  <p:embed/>
                </p:oleObj>
              </mc:Choice>
              <mc:Fallback>
                <p:oleObj name="Equation" r:id="rId14" imgW="1815840" imgH="393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918" y="5810807"/>
                        <a:ext cx="31813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3F31BF3-9908-4CF2-9BDF-C5DD4DC2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84485"/>
              </p:ext>
            </p:extLst>
          </p:nvPr>
        </p:nvGraphicFramePr>
        <p:xfrm>
          <a:off x="3759822" y="5995988"/>
          <a:ext cx="20462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68200" imgH="279360" progId="Equation.DSMT4">
                  <p:embed/>
                </p:oleObj>
              </mc:Choice>
              <mc:Fallback>
                <p:oleObj name="Equation" r:id="rId16" imgW="1168200" imgH="2793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F31BF3-9908-4CF2-9BDF-C5DD4DC21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59822" y="5995988"/>
                        <a:ext cx="204628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C19E882-C6D7-4808-871F-AF5A05C08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68586"/>
              </p:ext>
            </p:extLst>
          </p:nvPr>
        </p:nvGraphicFramePr>
        <p:xfrm>
          <a:off x="5806109" y="5988607"/>
          <a:ext cx="15573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8840" imgH="291960" progId="Equation.DSMT4">
                  <p:embed/>
                </p:oleObj>
              </mc:Choice>
              <mc:Fallback>
                <p:oleObj name="Equation" r:id="rId18" imgW="88884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C19E882-C6D7-4808-871F-AF5A05C08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06109" y="5988607"/>
                        <a:ext cx="155733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88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B75AD6-78EC-40AD-8EC5-78CF47BDF92D}"/>
              </a:ext>
            </a:extLst>
          </p:cNvPr>
          <p:cNvSpPr txBox="1"/>
          <p:nvPr/>
        </p:nvSpPr>
        <p:spPr>
          <a:xfrm>
            <a:off x="494024" y="1675020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SVD</a:t>
            </a:r>
            <a:r>
              <a:rPr lang="zh-CN" altLang="en-US" sz="2000" b="1" dirty="0"/>
              <a:t>法证明：</a:t>
            </a:r>
            <a:endParaRPr lang="zh-CN" altLang="en-US" sz="2200" b="1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69358"/>
              </p:ext>
            </p:extLst>
          </p:nvPr>
        </p:nvGraphicFramePr>
        <p:xfrm>
          <a:off x="494023" y="2075130"/>
          <a:ext cx="4528551" cy="19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1206360" progId="Equation.DSMT4">
                  <p:embed/>
                </p:oleObj>
              </mc:Choice>
              <mc:Fallback>
                <p:oleObj name="Equation" r:id="rId2" imgW="2819160" imgH="12063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023" y="2075130"/>
                        <a:ext cx="4528551" cy="193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53848"/>
              </p:ext>
            </p:extLst>
          </p:nvPr>
        </p:nvGraphicFramePr>
        <p:xfrm>
          <a:off x="494022" y="4011155"/>
          <a:ext cx="2504108" cy="27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1676160" progId="Equation.DSMT4">
                  <p:embed/>
                </p:oleObj>
              </mc:Choice>
              <mc:Fallback>
                <p:oleObj name="Equation" r:id="rId4" imgW="154908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022" y="4011155"/>
                        <a:ext cx="2504108" cy="270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86094AA-BB4A-463F-9EC7-E4D35EC13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17341"/>
              </p:ext>
            </p:extLst>
          </p:nvPr>
        </p:nvGraphicFramePr>
        <p:xfrm>
          <a:off x="5589380" y="1942994"/>
          <a:ext cx="2600463" cy="69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31640" progId="Equation.DSMT4">
                  <p:embed/>
                </p:oleObj>
              </mc:Choice>
              <mc:Fallback>
                <p:oleObj name="Equation" r:id="rId6" imgW="1612800" imgH="431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86094AA-BB4A-463F-9EC7-E4D35EC13E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9380" y="1942994"/>
                        <a:ext cx="2600463" cy="69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2574"/>
              </p:ext>
            </p:extLst>
          </p:nvPr>
        </p:nvGraphicFramePr>
        <p:xfrm>
          <a:off x="5562531" y="2705045"/>
          <a:ext cx="2527370" cy="131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774360" progId="Equation.DSMT4">
                  <p:embed/>
                </p:oleObj>
              </mc:Choice>
              <mc:Fallback>
                <p:oleObj name="Equation" r:id="rId8" imgW="1485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2531" y="2705045"/>
                        <a:ext cx="2527370" cy="131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37911"/>
              </p:ext>
            </p:extLst>
          </p:nvPr>
        </p:nvGraphicFramePr>
        <p:xfrm>
          <a:off x="5562530" y="4209937"/>
          <a:ext cx="32400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760" imgH="469800" progId="Equation.DSMT4">
                  <p:embed/>
                </p:oleObj>
              </mc:Choice>
              <mc:Fallback>
                <p:oleObj name="Equation" r:id="rId10" imgW="1904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62530" y="4209937"/>
                        <a:ext cx="3240088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41549"/>
              </p:ext>
            </p:extLst>
          </p:nvPr>
        </p:nvGraphicFramePr>
        <p:xfrm>
          <a:off x="4572000" y="5140154"/>
          <a:ext cx="43878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52400" imgH="863280" progId="Equation.DSMT4">
                  <p:embed/>
                </p:oleObj>
              </mc:Choice>
              <mc:Fallback>
                <p:oleObj name="Equation" r:id="rId12" imgW="2552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0" y="5140154"/>
                        <a:ext cx="4387850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变换矩阵的求解</a:t>
            </a:r>
            <a:r>
              <a:rPr lang="en-US" altLang="zh-CN" sz="2200" b="1" dirty="0">
                <a:solidFill>
                  <a:srgbClr val="000000"/>
                </a:solidFill>
              </a:rPr>
              <a:t>—</a:t>
            </a:r>
            <a:r>
              <a:rPr lang="zh-CN" altLang="en-US" sz="2200" b="1" dirty="0">
                <a:solidFill>
                  <a:srgbClr val="000000"/>
                </a:solidFill>
              </a:rPr>
              <a:t>四元数法</a:t>
            </a:r>
            <a:endParaRPr lang="zh-CN" altLang="en-US" sz="2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6EE1C2-6444-4C54-9697-7726967650F0}"/>
              </a:ext>
            </a:extLst>
          </p:cNvPr>
          <p:cNvSpPr txBox="1"/>
          <p:nvPr/>
        </p:nvSpPr>
        <p:spPr>
          <a:xfrm>
            <a:off x="385917" y="2143081"/>
            <a:ext cx="83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确定对应点对，设目标点集为</a:t>
            </a:r>
            <a:endParaRPr lang="zh-CN" altLang="en-US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EBF62B-C726-4965-BB81-F4C74F214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323" y="2173859"/>
          <a:ext cx="1689349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5EBF62B-C726-4965-BB81-F4C74F214E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7323" y="2173859"/>
                        <a:ext cx="1689349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294A860-E66D-43A3-A69A-A816C7F54B44}"/>
              </a:ext>
            </a:extLst>
          </p:cNvPr>
          <p:cNvSpPr txBox="1"/>
          <p:nvPr/>
        </p:nvSpPr>
        <p:spPr>
          <a:xfrm>
            <a:off x="1132149" y="2573968"/>
            <a:ext cx="507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摄影测量获得的点集为</a:t>
            </a:r>
            <a:endParaRPr lang="zh-CN" altLang="en-US" sz="22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C23EC66-BA97-4394-A20D-74EA962EC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040" y="2603500"/>
          <a:ext cx="1800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C23EC66-BA97-4394-A20D-74EA962EC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040" y="2603500"/>
                        <a:ext cx="18002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8BB272B-5547-4814-AFB7-EB84EB3A3004}"/>
              </a:ext>
            </a:extLst>
          </p:cNvPr>
          <p:cNvSpPr txBox="1"/>
          <p:nvPr/>
        </p:nvSpPr>
        <p:spPr>
          <a:xfrm>
            <a:off x="385918" y="3069459"/>
            <a:ext cx="360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分别计算两组点云的质心坐标：</a:t>
            </a:r>
            <a:endParaRPr lang="zh-CN" altLang="en-US" sz="22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AB252FD-B43A-4101-ACF5-86667B7E7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7930" y="2902935"/>
          <a:ext cx="1712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DSMT4">
                  <p:embed/>
                </p:oleObj>
              </mc:Choice>
              <mc:Fallback>
                <p:oleObj name="Equation" r:id="rId6" imgW="97776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AB252FD-B43A-4101-ACF5-86667B7E7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7930" y="2902935"/>
                        <a:ext cx="17129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5D8D6C1-0865-4688-B52D-46B4E2C03B95}"/>
              </a:ext>
            </a:extLst>
          </p:cNvPr>
          <p:cNvSpPr txBox="1"/>
          <p:nvPr/>
        </p:nvSpPr>
        <p:spPr>
          <a:xfrm>
            <a:off x="385916" y="3805381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计算两组点云的协方差矩阵：</a:t>
            </a:r>
            <a:endParaRPr lang="zh-CN" altLang="en-US" sz="22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3F31BF3-9908-4CF2-9BDF-C5DD4DC2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032537"/>
              </p:ext>
            </p:extLst>
          </p:nvPr>
        </p:nvGraphicFramePr>
        <p:xfrm>
          <a:off x="3725040" y="3636069"/>
          <a:ext cx="3336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431640" progId="Equation.DSMT4">
                  <p:embed/>
                </p:oleObj>
              </mc:Choice>
              <mc:Fallback>
                <p:oleObj name="Equation" r:id="rId8" imgW="190476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F31BF3-9908-4CF2-9BDF-C5DD4DC21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5040" y="3636069"/>
                        <a:ext cx="33369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F89BB56-86C5-4F1F-8EDE-0A6BAC0BC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583" y="2922588"/>
          <a:ext cx="1647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31640" progId="Equation.DSMT4">
                  <p:embed/>
                </p:oleObj>
              </mc:Choice>
              <mc:Fallback>
                <p:oleObj name="Equation" r:id="rId10" imgW="9396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F89BB56-86C5-4F1F-8EDE-0A6BAC0BC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16583" y="2922588"/>
                        <a:ext cx="16478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3E84B42-5A64-49B5-A2A2-24F3F83C261B}"/>
              </a:ext>
            </a:extLst>
          </p:cNvPr>
          <p:cNvSpPr txBox="1"/>
          <p:nvPr/>
        </p:nvSpPr>
        <p:spPr>
          <a:xfrm>
            <a:off x="385915" y="4704581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由协方差阵构造对称矩阵：</a:t>
            </a:r>
            <a:endParaRPr lang="zh-CN" altLang="en-US" sz="2200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50824"/>
              </p:ext>
            </p:extLst>
          </p:nvPr>
        </p:nvGraphicFramePr>
        <p:xfrm>
          <a:off x="3359533" y="4395788"/>
          <a:ext cx="48053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43200" imgH="609480" progId="Equation.DSMT4">
                  <p:embed/>
                </p:oleObj>
              </mc:Choice>
              <mc:Fallback>
                <p:oleObj name="Equation" r:id="rId12" imgW="2743200" imgH="609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9533" y="4395788"/>
                        <a:ext cx="48053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EA6F4045-904B-4193-8051-FC7C58B772C1}"/>
              </a:ext>
            </a:extLst>
          </p:cNvPr>
          <p:cNvSpPr txBox="1"/>
          <p:nvPr/>
        </p:nvSpPr>
        <p:spPr>
          <a:xfrm>
            <a:off x="3432112" y="5508644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其中：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586E57-4513-4A18-8F86-CD701421DA51}"/>
                  </a:ext>
                </a:extLst>
              </p:cNvPr>
              <p:cNvSpPr txBox="1"/>
              <p:nvPr/>
            </p:nvSpPr>
            <p:spPr>
              <a:xfrm>
                <a:off x="4073631" y="5503450"/>
                <a:ext cx="2343810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</m:oMath>
                </a14:m>
                <a:r>
                  <a:rPr lang="zh-CN" altLang="en-US" dirty="0"/>
                  <a:t>的迹；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586E57-4513-4A18-8F86-CD701421D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31" y="5503450"/>
                <a:ext cx="2343810" cy="410497"/>
              </a:xfrm>
              <a:prstGeom prst="rect">
                <a:avLst/>
              </a:prstGeom>
              <a:blipFill>
                <a:blip r:embed="rId15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BE79297-49D7-44D1-BE3A-21513EB39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7865"/>
              </p:ext>
            </p:extLst>
          </p:nvPr>
        </p:nvGraphicFramePr>
        <p:xfrm>
          <a:off x="4017963" y="5878513"/>
          <a:ext cx="2246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2680" imgH="279360" progId="Equation.DSMT4">
                  <p:embed/>
                </p:oleObj>
              </mc:Choice>
              <mc:Fallback>
                <p:oleObj name="Equation" r:id="rId16" imgW="1282680" imgH="2793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17963" y="5878513"/>
                        <a:ext cx="224631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99358E4E-32A5-4905-882C-D9FDD9009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10595"/>
              </p:ext>
            </p:extLst>
          </p:nvPr>
        </p:nvGraphicFramePr>
        <p:xfrm>
          <a:off x="6277195" y="5886450"/>
          <a:ext cx="2046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304560" progId="Equation.DSMT4">
                  <p:embed/>
                </p:oleObj>
              </mc:Choice>
              <mc:Fallback>
                <p:oleObj name="Equation" r:id="rId18" imgW="1168200" imgH="30456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5BE79297-49D7-44D1-BE3A-21513EB39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77195" y="5886450"/>
                        <a:ext cx="20462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08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变换矩阵的求解</a:t>
            </a:r>
            <a:r>
              <a:rPr lang="en-US" altLang="zh-CN" sz="2200" b="1" dirty="0">
                <a:solidFill>
                  <a:srgbClr val="000000"/>
                </a:solidFill>
              </a:rPr>
              <a:t>—</a:t>
            </a:r>
            <a:r>
              <a:rPr lang="zh-CN" altLang="en-US" sz="2200" b="1" dirty="0">
                <a:solidFill>
                  <a:srgbClr val="000000"/>
                </a:solidFill>
              </a:rPr>
              <a:t>四元数法</a:t>
            </a:r>
            <a:endParaRPr lang="zh-CN" altLang="en-US" sz="2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E84B42-5A64-49B5-A2A2-24F3F83C261B}"/>
              </a:ext>
            </a:extLst>
          </p:cNvPr>
          <p:cNvSpPr txBox="1"/>
          <p:nvPr/>
        </p:nvSpPr>
        <p:spPr>
          <a:xfrm>
            <a:off x="385918" y="2473075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由协方差阵构造对称矩阵：</a:t>
            </a:r>
            <a:endParaRPr lang="zh-CN" altLang="en-US" sz="2200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132081"/>
              </p:ext>
            </p:extLst>
          </p:nvPr>
        </p:nvGraphicFramePr>
        <p:xfrm>
          <a:off x="3359536" y="2164282"/>
          <a:ext cx="48053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609480" progId="Equation.DSMT4">
                  <p:embed/>
                </p:oleObj>
              </mc:Choice>
              <mc:Fallback>
                <p:oleObj name="Equation" r:id="rId2" imgW="2743200" imgH="609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536" y="2164282"/>
                        <a:ext cx="48053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23FD5887-AA67-466F-B971-86EEE86F4E17}"/>
              </a:ext>
            </a:extLst>
          </p:cNvPr>
          <p:cNvSpPr txBox="1"/>
          <p:nvPr/>
        </p:nvSpPr>
        <p:spPr>
          <a:xfrm>
            <a:off x="385918" y="3280278"/>
            <a:ext cx="1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最佳旋转向量：</a:t>
            </a:r>
            <a:endParaRPr lang="zh-CN" altLang="en-US" sz="2200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A467969-EDFB-4096-A50E-FF9DE53E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97654"/>
              </p:ext>
            </p:extLst>
          </p:nvPr>
        </p:nvGraphicFramePr>
        <p:xfrm>
          <a:off x="2300283" y="3233873"/>
          <a:ext cx="2646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79360" progId="Equation.DSMT4">
                  <p:embed/>
                </p:oleObj>
              </mc:Choice>
              <mc:Fallback>
                <p:oleObj name="Equation" r:id="rId4" imgW="1511280" imgH="2793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283" y="3233873"/>
                        <a:ext cx="264636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42F4E66-4FF9-4AEB-A3B7-552247EF9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22969"/>
              </p:ext>
            </p:extLst>
          </p:nvPr>
        </p:nvGraphicFramePr>
        <p:xfrm>
          <a:off x="2300283" y="3764863"/>
          <a:ext cx="4714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279360" progId="Equation.DSMT4">
                  <p:embed/>
                </p:oleObj>
              </mc:Choice>
              <mc:Fallback>
                <p:oleObj name="Equation" r:id="rId6" imgW="2692080" imgH="2793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A467969-EDFB-4096-A50E-FF9DE53E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0283" y="3764863"/>
                        <a:ext cx="47148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9CD7D910-A070-4FE0-80D4-B6F560352C25}"/>
              </a:ext>
            </a:extLst>
          </p:cNvPr>
          <p:cNvSpPr txBox="1"/>
          <p:nvPr/>
        </p:nvSpPr>
        <p:spPr>
          <a:xfrm>
            <a:off x="0" y="4720508"/>
            <a:ext cx="1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最终旋转矩阵：</a:t>
            </a:r>
            <a:endParaRPr lang="zh-CN" altLang="en-US" sz="2200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B0000F2-A143-45C6-B14D-D456882BB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50782"/>
              </p:ext>
            </p:extLst>
          </p:nvPr>
        </p:nvGraphicFramePr>
        <p:xfrm>
          <a:off x="1849437" y="4253813"/>
          <a:ext cx="72945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65560" imgH="761760" progId="Equation.DSMT4">
                  <p:embed/>
                </p:oleObj>
              </mc:Choice>
              <mc:Fallback>
                <p:oleObj name="Equation" r:id="rId8" imgW="4165560" imgH="7617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A467969-EDFB-4096-A50E-FF9DE53E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9437" y="4253813"/>
                        <a:ext cx="7294563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83CB83C9-763A-4F8B-AA3E-E817783956FA}"/>
              </a:ext>
            </a:extLst>
          </p:cNvPr>
          <p:cNvSpPr txBox="1"/>
          <p:nvPr/>
        </p:nvSpPr>
        <p:spPr>
          <a:xfrm>
            <a:off x="0" y="5868857"/>
            <a:ext cx="1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最终平移向量：</a:t>
            </a:r>
            <a:endParaRPr lang="zh-CN" altLang="en-US" sz="2200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EBC7729-D7D4-4FB0-9298-2C5282B43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2039"/>
              </p:ext>
            </p:extLst>
          </p:nvPr>
        </p:nvGraphicFramePr>
        <p:xfrm>
          <a:off x="1893888" y="5894388"/>
          <a:ext cx="1403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241200" progId="Equation.DSMT4">
                  <p:embed/>
                </p:oleObj>
              </mc:Choice>
              <mc:Fallback>
                <p:oleObj name="Equation" r:id="rId10" imgW="7999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1D3310D-8312-4F2D-A2A7-B02F40B352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3888" y="5894388"/>
                        <a:ext cx="14033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47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算法不足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C5559-9987-4E01-BD3B-DAF04388AAC7}"/>
              </a:ext>
            </a:extLst>
          </p:cNvPr>
          <p:cNvSpPr txBox="1"/>
          <p:nvPr/>
        </p:nvSpPr>
        <p:spPr>
          <a:xfrm>
            <a:off x="385918" y="1753295"/>
            <a:ext cx="8372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对两组点云的初始位姿有较高的要求，否则容易陷入局部最优，因此往往需要在此之前进行</a:t>
            </a:r>
            <a:r>
              <a:rPr lang="zh-CN" altLang="en-US" sz="2000" dirty="0">
                <a:solidFill>
                  <a:srgbClr val="FF0000"/>
                </a:solidFill>
              </a:rPr>
              <a:t>粗配准</a:t>
            </a:r>
            <a:r>
              <a:rPr lang="zh-CN" altLang="en-US" sz="2000" dirty="0">
                <a:solidFill>
                  <a:srgbClr val="000000"/>
                </a:solidFill>
              </a:rPr>
              <a:t>初步调整相对位姿，常用的粗配准方法有</a:t>
            </a:r>
            <a:r>
              <a:rPr lang="en-US" altLang="zh-CN" sz="2000" dirty="0">
                <a:solidFill>
                  <a:srgbClr val="000000"/>
                </a:solidFill>
              </a:rPr>
              <a:t>RANSAC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4PCS</a:t>
            </a:r>
            <a:r>
              <a:rPr lang="zh-CN" altLang="en-US" sz="2000" dirty="0">
                <a:solidFill>
                  <a:srgbClr val="000000"/>
                </a:solidFill>
              </a:rPr>
              <a:t>算法等；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另外还有</a:t>
            </a:r>
            <a:r>
              <a:rPr lang="en-US" altLang="zh-CN" sz="2000" dirty="0">
                <a:solidFill>
                  <a:srgbClr val="000000"/>
                </a:solidFill>
              </a:rPr>
              <a:t>ICP</a:t>
            </a:r>
            <a:r>
              <a:rPr lang="zh-CN" altLang="en-US" sz="2000" dirty="0">
                <a:solidFill>
                  <a:srgbClr val="000000"/>
                </a:solidFill>
              </a:rPr>
              <a:t>算法的优化算法，比如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PL-ICP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Trimmed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Efficient Sparse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等线"/>
              </a:rPr>
              <a:t>Go-ICP</a:t>
            </a:r>
            <a:r>
              <a:rPr lang="en-US" altLang="zh-CN" sz="2000" b="1" dirty="0">
                <a:solidFill>
                  <a:srgbClr val="FF0000"/>
                </a:solidFill>
                <a:latin typeface="等线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等。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3546718" y="6383508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ICP</a:t>
            </a:r>
            <a:r>
              <a:rPr lang="zh-CN" altLang="en-US" sz="1400" dirty="0"/>
              <a:t>陷入局部最优的情况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4"/>
          <a:stretch/>
        </p:blipFill>
        <p:spPr>
          <a:xfrm>
            <a:off x="2057398" y="3312169"/>
            <a:ext cx="4483102" cy="30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2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算法不足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C5559-9987-4E01-BD3B-DAF04388AAC7}"/>
              </a:ext>
            </a:extLst>
          </p:cNvPr>
          <p:cNvSpPr txBox="1"/>
          <p:nvPr/>
        </p:nvSpPr>
        <p:spPr>
          <a:xfrm>
            <a:off x="385918" y="1753295"/>
            <a:ext cx="8372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对两组点云的初始位姿有较高的要求，否则容易陷入局部最优，因此往往需要在此之前进行</a:t>
            </a:r>
            <a:r>
              <a:rPr lang="zh-CN" altLang="en-US" sz="2000" dirty="0">
                <a:solidFill>
                  <a:srgbClr val="FF0000"/>
                </a:solidFill>
              </a:rPr>
              <a:t>粗配准</a:t>
            </a:r>
            <a:r>
              <a:rPr lang="zh-CN" altLang="en-US" sz="2000" dirty="0">
                <a:solidFill>
                  <a:srgbClr val="000000"/>
                </a:solidFill>
              </a:rPr>
              <a:t>初步调整相对位姿，常用的粗配准方法有</a:t>
            </a:r>
            <a:r>
              <a:rPr lang="en-US" altLang="zh-CN" sz="2000" dirty="0">
                <a:solidFill>
                  <a:srgbClr val="000000"/>
                </a:solidFill>
              </a:rPr>
              <a:t>RANSAC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4PCS</a:t>
            </a:r>
            <a:r>
              <a:rPr lang="zh-CN" altLang="en-US" sz="2000" dirty="0">
                <a:solidFill>
                  <a:srgbClr val="000000"/>
                </a:solidFill>
              </a:rPr>
              <a:t>算法等；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另外还有</a:t>
            </a:r>
            <a:r>
              <a:rPr lang="en-US" altLang="zh-CN" sz="2000" dirty="0">
                <a:solidFill>
                  <a:srgbClr val="000000"/>
                </a:solidFill>
              </a:rPr>
              <a:t>ICP</a:t>
            </a:r>
            <a:r>
              <a:rPr lang="zh-CN" altLang="en-US" sz="2000" dirty="0">
                <a:solidFill>
                  <a:srgbClr val="000000"/>
                </a:solidFill>
              </a:rPr>
              <a:t>算法的优化算法，比如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PL-ICP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Trimmed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Efficient Sparse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等线"/>
              </a:rPr>
              <a:t>Go-ICP</a:t>
            </a:r>
            <a:r>
              <a:rPr lang="en-US" altLang="zh-CN" sz="2000" b="1" dirty="0">
                <a:solidFill>
                  <a:srgbClr val="FF0000"/>
                </a:solidFill>
                <a:latin typeface="等线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等。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3546718" y="6383508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ICP</a:t>
            </a:r>
            <a:r>
              <a:rPr lang="zh-CN" altLang="en-US" sz="1400" dirty="0"/>
              <a:t>陷入局部最优的情况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8" y="3458948"/>
            <a:ext cx="3784600" cy="2838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18" y="3464784"/>
            <a:ext cx="3792382" cy="28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1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算法不足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C5559-9987-4E01-BD3B-DAF04388AAC7}"/>
              </a:ext>
            </a:extLst>
          </p:cNvPr>
          <p:cNvSpPr txBox="1"/>
          <p:nvPr/>
        </p:nvSpPr>
        <p:spPr>
          <a:xfrm>
            <a:off x="385918" y="1753295"/>
            <a:ext cx="8372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对两组点云的初始位姿有较高的要求，否则容易陷入局部最优，因此往往需要在此之前进行</a:t>
            </a:r>
            <a:r>
              <a:rPr lang="zh-CN" altLang="en-US" sz="2000" dirty="0">
                <a:solidFill>
                  <a:srgbClr val="FF0000"/>
                </a:solidFill>
              </a:rPr>
              <a:t>粗配准</a:t>
            </a:r>
            <a:r>
              <a:rPr lang="zh-CN" altLang="en-US" sz="2000" dirty="0">
                <a:solidFill>
                  <a:srgbClr val="000000"/>
                </a:solidFill>
              </a:rPr>
              <a:t>初步调整相对位姿，常用的粗配准方法有</a:t>
            </a:r>
            <a:r>
              <a:rPr lang="en-US" altLang="zh-CN" sz="2000" dirty="0">
                <a:solidFill>
                  <a:srgbClr val="000000"/>
                </a:solidFill>
              </a:rPr>
              <a:t>RANSAC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4PCS</a:t>
            </a:r>
            <a:r>
              <a:rPr lang="zh-CN" altLang="en-US" sz="2000" dirty="0">
                <a:solidFill>
                  <a:srgbClr val="000000"/>
                </a:solidFill>
              </a:rPr>
              <a:t>算法等；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另外还有</a:t>
            </a:r>
            <a:r>
              <a:rPr lang="en-US" altLang="zh-CN" sz="2000" dirty="0">
                <a:solidFill>
                  <a:srgbClr val="000000"/>
                </a:solidFill>
              </a:rPr>
              <a:t>ICP</a:t>
            </a:r>
            <a:r>
              <a:rPr lang="zh-CN" altLang="en-US" sz="2000" dirty="0">
                <a:solidFill>
                  <a:srgbClr val="000000"/>
                </a:solidFill>
              </a:rPr>
              <a:t>算法的优化算法，比如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PL-ICP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Trimmed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Efficient Sparse ICP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等线"/>
              </a:rPr>
              <a:t>Go-ICP</a:t>
            </a:r>
            <a:r>
              <a:rPr lang="en-US" altLang="zh-CN" sz="2000" b="1" dirty="0">
                <a:solidFill>
                  <a:srgbClr val="FF0000"/>
                </a:solidFill>
                <a:latin typeface="等线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等。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2412" y="6261634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ICP</a:t>
            </a:r>
            <a:r>
              <a:rPr lang="zh-CN" altLang="en-US" sz="1400" dirty="0"/>
              <a:t>陷入局部最优的情况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4" y="3474568"/>
            <a:ext cx="3442976" cy="2582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5" y="3385154"/>
            <a:ext cx="3562195" cy="26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zh-CN" altLang="en-US" dirty="0"/>
              <a:t>点云配准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BC708B-29B0-480F-9672-7D8AA36B7F61}"/>
              </a:ext>
            </a:extLst>
          </p:cNvPr>
          <p:cNvSpPr txBox="1"/>
          <p:nvPr/>
        </p:nvSpPr>
        <p:spPr>
          <a:xfrm>
            <a:off x="288130" y="1696751"/>
            <a:ext cx="8578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200" dirty="0"/>
              <a:t>通过视觉获得目标点云信息后，还需要通过</a:t>
            </a:r>
            <a:r>
              <a:rPr lang="zh-CN" altLang="en-US" sz="2200" dirty="0">
                <a:solidFill>
                  <a:srgbClr val="FF0000"/>
                </a:solidFill>
              </a:rPr>
              <a:t>点云配准</a:t>
            </a:r>
            <a:r>
              <a:rPr lang="zh-CN" altLang="en-US" sz="2200" dirty="0"/>
              <a:t>才能进一步确定目标的具体位姿信息，达到定位的目的。</a:t>
            </a:r>
            <a:endParaRPr lang="en-US" altLang="zh-CN" sz="2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2" y="3058329"/>
            <a:ext cx="8778595" cy="22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zh-CN" altLang="en-US" dirty="0"/>
              <a:t>点云配准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200" dirty="0"/>
              <a:t>主要目的是通过</a:t>
            </a:r>
            <a:r>
              <a:rPr lang="zh-CN" altLang="en-US" sz="2200" dirty="0">
                <a:solidFill>
                  <a:srgbClr val="FF0000"/>
                </a:solidFill>
              </a:rPr>
              <a:t>点云配准</a:t>
            </a:r>
            <a:r>
              <a:rPr lang="zh-CN" altLang="en-US" sz="2200" dirty="0"/>
              <a:t>等方法找到目标物体点云与工件模型之间的</a:t>
            </a:r>
            <a:r>
              <a:rPr lang="zh-CN" altLang="en-US" sz="2200" dirty="0">
                <a:solidFill>
                  <a:srgbClr val="FF0000"/>
                </a:solidFill>
              </a:rPr>
              <a:t>变换矩阵（旋转矩阵和平移向量）</a:t>
            </a:r>
            <a:r>
              <a:rPr lang="zh-CN" altLang="en-US" sz="2200" dirty="0"/>
              <a:t>，进而确定目标物体的位姿。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252756-6C3F-4FD6-A33D-8BCC7C90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8" y="2930328"/>
            <a:ext cx="4435416" cy="3145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33F3F0-F09A-43B6-BEF8-0CF2B2C0D32A}"/>
                  </a:ext>
                </a:extLst>
              </p:cNvPr>
              <p:cNvSpPr txBox="1"/>
              <p:nvPr/>
            </p:nvSpPr>
            <p:spPr>
              <a:xfrm>
                <a:off x="4912037" y="4251300"/>
                <a:ext cx="40548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为旋转矩阵，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为平移向量，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为测量点云中的一点，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的对应点。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33F3F0-F09A-43B6-BEF8-0CF2B2C0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37" y="4251300"/>
                <a:ext cx="4054823" cy="1015663"/>
              </a:xfrm>
              <a:prstGeom prst="rect">
                <a:avLst/>
              </a:prstGeom>
              <a:blipFill>
                <a:blip r:embed="rId4"/>
                <a:stretch>
                  <a:fillRect l="-1654" t="-2994" r="-7820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87671"/>
              </p:ext>
            </p:extLst>
          </p:nvPr>
        </p:nvGraphicFramePr>
        <p:xfrm>
          <a:off x="4912037" y="3136455"/>
          <a:ext cx="3652695" cy="81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52916" imgH="752411" progId="Equation.DSMT4">
                  <p:embed/>
                </p:oleObj>
              </mc:Choice>
              <mc:Fallback>
                <p:oleObj name="Equation" r:id="rId5" imgW="3352916" imgH="7524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2037" y="3136455"/>
                        <a:ext cx="3652695" cy="819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1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</a:rPr>
              <a:t>ICP</a:t>
            </a:r>
            <a:r>
              <a:rPr lang="zh-CN" altLang="en-US" sz="2200" b="1" dirty="0">
                <a:solidFill>
                  <a:srgbClr val="000000"/>
                </a:solidFill>
              </a:rPr>
              <a:t>算法流程</a:t>
            </a:r>
            <a:endParaRPr lang="zh-CN" altLang="en-US" sz="22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89806"/>
              </p:ext>
            </p:extLst>
          </p:nvPr>
        </p:nvGraphicFramePr>
        <p:xfrm>
          <a:off x="183492" y="2164282"/>
          <a:ext cx="8774004" cy="376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53256" imgH="3238667" progId="Visio.Drawing.15">
                  <p:embed/>
                </p:oleObj>
              </mc:Choice>
              <mc:Fallback>
                <p:oleObj name="Visio" r:id="rId2" imgW="7553256" imgH="323866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2" y="2164282"/>
                        <a:ext cx="8774004" cy="3766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15896"/>
              </p:ext>
            </p:extLst>
          </p:nvPr>
        </p:nvGraphicFramePr>
        <p:xfrm>
          <a:off x="4876800" y="3897676"/>
          <a:ext cx="335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916" imgH="752411" progId="Equation.DSMT4">
                  <p:embed/>
                </p:oleObj>
              </mc:Choice>
              <mc:Fallback>
                <p:oleObj name="Equation" r:id="rId4" imgW="3352916" imgH="7524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897676"/>
                        <a:ext cx="3352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8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7" y="2596091"/>
            <a:ext cx="83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二、</a:t>
            </a:r>
            <a:r>
              <a:rPr lang="en-US" altLang="zh-CN" sz="2000" dirty="0">
                <a:solidFill>
                  <a:srgbClr val="FF0000"/>
                </a:solidFill>
              </a:rPr>
              <a:t>SVD</a:t>
            </a:r>
            <a:r>
              <a:rPr lang="zh-CN" altLang="en-US" sz="2000" dirty="0">
                <a:solidFill>
                  <a:srgbClr val="FF0000"/>
                </a:solidFill>
              </a:rPr>
              <a:t>法求解变换矩阵：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6EE1C2-6444-4C54-9697-7726967650F0}"/>
              </a:ext>
            </a:extLst>
          </p:cNvPr>
          <p:cNvSpPr txBox="1"/>
          <p:nvPr/>
        </p:nvSpPr>
        <p:spPr>
          <a:xfrm>
            <a:off x="385917" y="1638583"/>
            <a:ext cx="83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一、根据输入确定对应点对</a:t>
            </a:r>
            <a:r>
              <a:rPr lang="zh-CN" altLang="en-US" sz="2000" dirty="0"/>
              <a:t>：设目标点集为</a:t>
            </a:r>
            <a:endParaRPr lang="zh-CN" altLang="en-US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EBF62B-C726-4965-BB81-F4C74F214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36500"/>
              </p:ext>
            </p:extLst>
          </p:nvPr>
        </p:nvGraphicFramePr>
        <p:xfrm>
          <a:off x="5287206" y="1680804"/>
          <a:ext cx="1689349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7206" y="1680804"/>
                        <a:ext cx="1689349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294A860-E66D-43A3-A69A-A816C7F54B44}"/>
              </a:ext>
            </a:extLst>
          </p:cNvPr>
          <p:cNvSpPr txBox="1"/>
          <p:nvPr/>
        </p:nvSpPr>
        <p:spPr>
          <a:xfrm>
            <a:off x="3686161" y="2069470"/>
            <a:ext cx="507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摄影测量获得的点集为</a:t>
            </a:r>
            <a:endParaRPr lang="zh-CN" altLang="en-US" sz="22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C23EC66-BA97-4394-A20D-74EA962EC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84821"/>
              </p:ext>
            </p:extLst>
          </p:nvPr>
        </p:nvGraphicFramePr>
        <p:xfrm>
          <a:off x="6291752" y="2111702"/>
          <a:ext cx="1800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5EBF62B-C726-4965-BB81-F4C74F214E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1752" y="2111702"/>
                        <a:ext cx="18002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8BB272B-5547-4814-AFB7-EB84EB3A3004}"/>
              </a:ext>
            </a:extLst>
          </p:cNvPr>
          <p:cNvSpPr txBox="1"/>
          <p:nvPr/>
        </p:nvSpPr>
        <p:spPr>
          <a:xfrm>
            <a:off x="385918" y="3069459"/>
            <a:ext cx="360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分别计算两组点云的质心坐标：</a:t>
            </a:r>
            <a:endParaRPr lang="zh-CN" altLang="en-US" sz="22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AB252FD-B43A-4101-ACF5-86667B7E7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323245"/>
              </p:ext>
            </p:extLst>
          </p:nvPr>
        </p:nvGraphicFramePr>
        <p:xfrm>
          <a:off x="5547930" y="2902935"/>
          <a:ext cx="1712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DSMT4">
                  <p:embed/>
                </p:oleObj>
              </mc:Choice>
              <mc:Fallback>
                <p:oleObj name="Equation" r:id="rId6" imgW="977760" imgH="431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7A98B24-3F93-4ED1-BA0C-B6FF0C47E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7930" y="2902935"/>
                        <a:ext cx="17129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5D8D6C1-0865-4688-B52D-46B4E2C03B95}"/>
              </a:ext>
            </a:extLst>
          </p:cNvPr>
          <p:cNvSpPr txBox="1"/>
          <p:nvPr/>
        </p:nvSpPr>
        <p:spPr>
          <a:xfrm>
            <a:off x="385916" y="3805381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分别计算两组点云的去质心坐标：</a:t>
            </a:r>
            <a:endParaRPr lang="zh-CN" altLang="en-US" sz="22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3F31BF3-9908-4CF2-9BDF-C5DD4DC2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19282"/>
              </p:ext>
            </p:extLst>
          </p:nvPr>
        </p:nvGraphicFramePr>
        <p:xfrm>
          <a:off x="4141076" y="3805441"/>
          <a:ext cx="1557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7A98B24-3F93-4ED1-BA0C-B6FF0C47E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1076" y="3805441"/>
                        <a:ext cx="1557337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F89BB56-86C5-4F1F-8EDE-0A6BAC0BC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08567"/>
              </p:ext>
            </p:extLst>
          </p:nvPr>
        </p:nvGraphicFramePr>
        <p:xfrm>
          <a:off x="3916583" y="2922588"/>
          <a:ext cx="1647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31640" progId="Equation.DSMT4">
                  <p:embed/>
                </p:oleObj>
              </mc:Choice>
              <mc:Fallback>
                <p:oleObj name="Equation" r:id="rId10" imgW="93960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AB252FD-B43A-4101-ACF5-86667B7E7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16583" y="2922588"/>
                        <a:ext cx="16478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C19E882-C6D7-4808-871F-AF5A05C08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05152"/>
              </p:ext>
            </p:extLst>
          </p:nvPr>
        </p:nvGraphicFramePr>
        <p:xfrm>
          <a:off x="5757863" y="3797683"/>
          <a:ext cx="1512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80" imgH="241200" progId="Equation.DSMT4">
                  <p:embed/>
                </p:oleObj>
              </mc:Choice>
              <mc:Fallback>
                <p:oleObj name="Equation" r:id="rId12" imgW="86328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F31BF3-9908-4CF2-9BDF-C5DD4DC21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57863" y="3797683"/>
                        <a:ext cx="1512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3E84B42-5A64-49B5-A2A2-24F3F83C261B}"/>
              </a:ext>
            </a:extLst>
          </p:cNvPr>
          <p:cNvSpPr txBox="1"/>
          <p:nvPr/>
        </p:nvSpPr>
        <p:spPr>
          <a:xfrm>
            <a:off x="385916" y="4444594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根据优化问题求解旋转矩阵：</a:t>
            </a:r>
            <a:endParaRPr lang="zh-CN" altLang="en-US" sz="2200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9BD38A4-5447-407B-86AB-D447B0A37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78883"/>
              </p:ext>
            </p:extLst>
          </p:nvPr>
        </p:nvGraphicFramePr>
        <p:xfrm>
          <a:off x="3671881" y="4332634"/>
          <a:ext cx="31591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3240" imgH="393480" progId="Equation.DSMT4">
                  <p:embed/>
                </p:oleObj>
              </mc:Choice>
              <mc:Fallback>
                <p:oleObj name="Equation" r:id="rId14" imgW="18032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F31BF3-9908-4CF2-9BDF-C5DD4DC21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71881" y="4332634"/>
                        <a:ext cx="31591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F6781E2-237C-4CEA-A129-859F1BB6B250}"/>
              </a:ext>
            </a:extLst>
          </p:cNvPr>
          <p:cNvSpPr txBox="1"/>
          <p:nvPr/>
        </p:nvSpPr>
        <p:spPr>
          <a:xfrm>
            <a:off x="385916" y="5280067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</a:t>
            </a:r>
            <a:r>
              <a:rPr lang="en-US" altLang="zh-CN" sz="2000" dirty="0"/>
              <a:t>H</a:t>
            </a:r>
            <a:r>
              <a:rPr lang="zh-CN" altLang="en-US" sz="2000" dirty="0"/>
              <a:t>并进行</a:t>
            </a:r>
            <a:r>
              <a:rPr lang="en-US" altLang="zh-CN" sz="2000" dirty="0"/>
              <a:t>SVD</a:t>
            </a:r>
            <a:r>
              <a:rPr lang="zh-CN" altLang="en-US" sz="2000" dirty="0"/>
              <a:t>分解：</a:t>
            </a:r>
            <a:endParaRPr lang="zh-CN" altLang="en-US" sz="2200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86094AA-BB4A-463F-9EC7-E4D35EC13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23798"/>
              </p:ext>
            </p:extLst>
          </p:nvPr>
        </p:nvGraphicFramePr>
        <p:xfrm>
          <a:off x="3089603" y="5148752"/>
          <a:ext cx="2781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31640" progId="Equation.DSMT4">
                  <p:embed/>
                </p:oleObj>
              </mc:Choice>
              <mc:Fallback>
                <p:oleObj name="Equation" r:id="rId16" imgW="1587240" imgH="431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9BD38A4-5447-407B-86AB-D447B0A37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89603" y="5148752"/>
                        <a:ext cx="27813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EA6F4045-904B-4193-8051-FC7C58B772C1}"/>
              </a:ext>
            </a:extLst>
          </p:cNvPr>
          <p:cNvSpPr txBox="1"/>
          <p:nvPr/>
        </p:nvSpPr>
        <p:spPr>
          <a:xfrm>
            <a:off x="385915" y="6031545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最终最优的旋转矩阵为：</a:t>
            </a:r>
            <a:endParaRPr lang="zh-CN" altLang="en-US" sz="2200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E2180FD-7BFE-4BD2-B8EE-8790D8263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34643"/>
              </p:ext>
            </p:extLst>
          </p:nvPr>
        </p:nvGraphicFramePr>
        <p:xfrm>
          <a:off x="3129948" y="6051933"/>
          <a:ext cx="1090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2080" imgH="203040" progId="Equation.DSMT4">
                  <p:embed/>
                </p:oleObj>
              </mc:Choice>
              <mc:Fallback>
                <p:oleObj name="Equation" r:id="rId18" imgW="62208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86094AA-BB4A-463F-9EC7-E4D35EC13E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29948" y="6051933"/>
                        <a:ext cx="109061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D5C8241F-35A8-4AC1-BDD5-851748C1EA61}"/>
              </a:ext>
            </a:extLst>
          </p:cNvPr>
          <p:cNvSpPr txBox="1"/>
          <p:nvPr/>
        </p:nvSpPr>
        <p:spPr>
          <a:xfrm>
            <a:off x="4490020" y="6030913"/>
            <a:ext cx="382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进而平移向量为：</a:t>
            </a:r>
            <a:endParaRPr lang="zh-CN" altLang="en-US" sz="2200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1D3310D-8312-4F2D-A2A7-B02F40B35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55641"/>
              </p:ext>
            </p:extLst>
          </p:nvPr>
        </p:nvGraphicFramePr>
        <p:xfrm>
          <a:off x="6524625" y="6039398"/>
          <a:ext cx="149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53800" progId="Equation.DSMT4">
                  <p:embed/>
                </p:oleObj>
              </mc:Choice>
              <mc:Fallback>
                <p:oleObj name="Equation" r:id="rId20" imgW="85068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E2180FD-7BFE-4BD2-B8EE-8790D8263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24625" y="6039398"/>
                        <a:ext cx="14922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83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输入：两组点云</a:t>
            </a:r>
            <a:endParaRPr lang="zh-CN" altLang="en-US" sz="2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385917" y="2143081"/>
            <a:ext cx="837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 点云</a:t>
            </a:r>
            <a:r>
              <a:rPr lang="en-US" altLang="zh-CN" sz="2000" dirty="0">
                <a:solidFill>
                  <a:srgbClr val="000000"/>
                </a:solidFill>
              </a:rPr>
              <a:t>P</a:t>
            </a:r>
            <a:r>
              <a:rPr lang="zh-CN" altLang="en-US" sz="2000" dirty="0">
                <a:solidFill>
                  <a:srgbClr val="000000"/>
                </a:solidFill>
              </a:rPr>
              <a:t>可以通过摄影测量直接获得，点云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可由三维模型转换（软件或</a:t>
            </a:r>
            <a:r>
              <a:rPr lang="en-US" altLang="zh-CN" sz="2000" dirty="0">
                <a:solidFill>
                  <a:srgbClr val="000000"/>
                </a:solidFill>
              </a:rPr>
              <a:t>plc</a:t>
            </a:r>
            <a:r>
              <a:rPr lang="zh-CN" altLang="en-US" sz="2000" dirty="0">
                <a:solidFill>
                  <a:srgbClr val="000000"/>
                </a:solidFill>
              </a:rPr>
              <a:t>库）。</a:t>
            </a:r>
            <a:endParaRPr lang="zh-CN" altLang="en-US" sz="2200" dirty="0"/>
          </a:p>
        </p:txBody>
      </p:sp>
      <p:pic>
        <p:nvPicPr>
          <p:cNvPr id="2" name="图片 1" descr="Geomagic Studio 12 -- 叶片.asc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7" y="3031237"/>
            <a:ext cx="3690783" cy="28401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7A53EA-35F3-48AE-BBF1-549EFBDD07D4}"/>
              </a:ext>
            </a:extLst>
          </p:cNvPr>
          <p:cNvSpPr txBox="1"/>
          <p:nvPr/>
        </p:nvSpPr>
        <p:spPr>
          <a:xfrm>
            <a:off x="879605" y="5961578"/>
            <a:ext cx="2254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PingFang SC"/>
              </a:rPr>
              <a:t>Geomagic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点云处理软件</a:t>
            </a:r>
            <a:endParaRPr lang="zh-CN" altLang="en-US" sz="1600" dirty="0"/>
          </a:p>
        </p:txBody>
      </p:sp>
      <p:pic>
        <p:nvPicPr>
          <p:cNvPr id="8" name="图片 7" descr="MeshLab 2020.07 - [Project_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5" y="3031237"/>
            <a:ext cx="4823252" cy="28247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7A53EA-35F3-48AE-BBF1-549EFBDD07D4}"/>
              </a:ext>
            </a:extLst>
          </p:cNvPr>
          <p:cNvSpPr txBox="1"/>
          <p:nvPr/>
        </p:nvSpPr>
        <p:spPr>
          <a:xfrm>
            <a:off x="5327213" y="5904173"/>
            <a:ext cx="2254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PingFang SC"/>
              </a:rPr>
              <a:t>Meshlab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点云处理软件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99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对应点集的确定</a:t>
            </a:r>
            <a:endParaRPr lang="zh-CN" altLang="en-US" sz="2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385917" y="2143081"/>
            <a:ext cx="8372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经典</a:t>
            </a:r>
            <a:r>
              <a:rPr lang="en-US" altLang="zh-CN" sz="2000" dirty="0">
                <a:solidFill>
                  <a:srgbClr val="000000"/>
                </a:solidFill>
              </a:rPr>
              <a:t>ICP</a:t>
            </a:r>
            <a:r>
              <a:rPr lang="zh-CN" altLang="en-US" sz="2000" dirty="0">
                <a:solidFill>
                  <a:srgbClr val="000000"/>
                </a:solidFill>
              </a:rPr>
              <a:t>以两组点云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rgbClr val="FF0000"/>
                </a:solidFill>
              </a:rPr>
              <a:t>距离最近</a:t>
            </a:r>
            <a:r>
              <a:rPr lang="zh-CN" altLang="en-US" sz="2000" dirty="0">
                <a:solidFill>
                  <a:srgbClr val="000000"/>
                </a:solidFill>
              </a:rPr>
              <a:t>的点对作为对应点对，利用前面的方法求解变换矩阵，并计算误差是否满足要求，进行迭代。</a:t>
            </a:r>
            <a:endParaRPr lang="zh-CN" altLang="en-US" sz="2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DCC084-4210-4B61-BA81-E307A0C45892}"/>
              </a:ext>
            </a:extLst>
          </p:cNvPr>
          <p:cNvSpPr/>
          <p:nvPr/>
        </p:nvSpPr>
        <p:spPr>
          <a:xfrm>
            <a:off x="1164458" y="3045483"/>
            <a:ext cx="1388242" cy="852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直接遍历所有点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A67C8-4107-45CD-A98D-8C4602286D0D}"/>
              </a:ext>
            </a:extLst>
          </p:cNvPr>
          <p:cNvSpPr/>
          <p:nvPr/>
        </p:nvSpPr>
        <p:spPr>
          <a:xfrm>
            <a:off x="1164458" y="4307362"/>
            <a:ext cx="1388242" cy="810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K-D Tree</a:t>
            </a:r>
            <a:r>
              <a:rPr lang="zh-CN" altLang="en-US" sz="2000" b="1" dirty="0"/>
              <a:t>算法</a:t>
            </a:r>
            <a:endParaRPr lang="zh-CN" altLang="en-US" sz="1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30500" y="3281854"/>
          <a:ext cx="5894387" cy="46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279360" progId="Equation.DSMT4">
                  <p:embed/>
                </p:oleObj>
              </mc:Choice>
              <mc:Fallback>
                <p:oleObj name="Equation" r:id="rId2" imgW="3454200" imgH="279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0500" y="3281854"/>
                        <a:ext cx="5894387" cy="46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2730500" y="4358945"/>
            <a:ext cx="58497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srgbClr val="000000"/>
                </a:solidFill>
              </a:rPr>
              <a:t>该算法可以自动排除异常值，也可以用于处理非完全对应的点集合。</a:t>
            </a:r>
            <a:endParaRPr lang="zh-CN" altLang="en-US" sz="19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1A67C8-4107-45CD-A98D-8C4602286D0D}"/>
              </a:ext>
            </a:extLst>
          </p:cNvPr>
          <p:cNvSpPr/>
          <p:nvPr/>
        </p:nvSpPr>
        <p:spPr>
          <a:xfrm>
            <a:off x="1164458" y="5527291"/>
            <a:ext cx="1388242" cy="810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分级搜索算法</a:t>
            </a:r>
            <a:endParaRPr lang="zh-CN" altLang="en-US" sz="16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2730500" y="5447664"/>
            <a:ext cx="58497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srgbClr val="000000"/>
                </a:solidFill>
              </a:rPr>
              <a:t>通过评估目标区域距离值的方差和均匀拓扑映射来选择区域，在点集中进行逐级收缩，进而准确获得对应点，极大的提高了搜索效率。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21001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对应点集的确定</a:t>
            </a:r>
            <a:endParaRPr lang="zh-CN" altLang="en-US" sz="2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385917" y="2143081"/>
            <a:ext cx="837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000000"/>
                </a:solidFill>
              </a:rPr>
              <a:t>经典</a:t>
            </a:r>
            <a:r>
              <a:rPr lang="en-US" altLang="zh-CN" sz="2000" dirty="0">
                <a:solidFill>
                  <a:srgbClr val="000000"/>
                </a:solidFill>
              </a:rPr>
              <a:t>ICP</a:t>
            </a:r>
            <a:r>
              <a:rPr lang="zh-CN" altLang="en-US" sz="2000" dirty="0">
                <a:solidFill>
                  <a:srgbClr val="000000"/>
                </a:solidFill>
              </a:rPr>
              <a:t>以两组点云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rgbClr val="FF0000"/>
                </a:solidFill>
              </a:rPr>
              <a:t>距离最近</a:t>
            </a:r>
            <a:r>
              <a:rPr lang="zh-CN" altLang="en-US" sz="2000" dirty="0">
                <a:solidFill>
                  <a:srgbClr val="000000"/>
                </a:solidFill>
              </a:rPr>
              <a:t>的点对作为对应点对，利用前面的方法求解变换矩阵，并计算误差是否满足要求，进行迭代。</a:t>
            </a:r>
            <a:endParaRPr lang="zh-CN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A67C8-4107-45CD-A98D-8C4602286D0D}"/>
              </a:ext>
            </a:extLst>
          </p:cNvPr>
          <p:cNvSpPr/>
          <p:nvPr/>
        </p:nvSpPr>
        <p:spPr>
          <a:xfrm>
            <a:off x="494024" y="2966138"/>
            <a:ext cx="1388242" cy="810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K-D Tree</a:t>
            </a:r>
            <a:r>
              <a:rPr lang="zh-CN" altLang="en-US" sz="2000" b="1" dirty="0"/>
              <a:t>算法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2171700" y="2973133"/>
            <a:ext cx="658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333333"/>
                </a:solidFill>
                <a:latin typeface="+mj-ea"/>
                <a:ea typeface="+mj-ea"/>
              </a:rPr>
              <a:t>        k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-d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树是每个节点都为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维点的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二叉树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。所有非叶子节点可以视作用一个</a:t>
            </a:r>
            <a:r>
              <a:rPr lang="zh-CN" altLang="en-US" dirty="0">
                <a:latin typeface="+mj-ea"/>
                <a:ea typeface="+mj-ea"/>
              </a:rPr>
              <a:t>超平面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把空间分割成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两个半空间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6248"/>
          <a:stretch/>
        </p:blipFill>
        <p:spPr>
          <a:xfrm>
            <a:off x="424615" y="3776381"/>
            <a:ext cx="2915302" cy="2719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00" y="3893104"/>
            <a:ext cx="5431087" cy="26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ICP</a:t>
            </a:r>
            <a:r>
              <a:rPr lang="zh-CN" altLang="en-US" dirty="0"/>
              <a:t>算法原理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61BFA-61B4-4CA0-BC3C-1FE8A0759EB1}"/>
              </a:ext>
            </a:extLst>
          </p:cNvPr>
          <p:cNvSpPr txBox="1"/>
          <p:nvPr/>
        </p:nvSpPr>
        <p:spPr>
          <a:xfrm>
            <a:off x="385918" y="1733395"/>
            <a:ext cx="837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</a:rPr>
              <a:t>输入：点云和三维模型</a:t>
            </a:r>
            <a:endParaRPr lang="zh-CN" altLang="en-US" sz="2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385917" y="2143081"/>
            <a:ext cx="8372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以采集点的法线与模型的角点对作为对应点对，目标函数采用</a:t>
            </a:r>
            <a:r>
              <a:rPr lang="zh-CN" altLang="en-US" sz="2000" dirty="0">
                <a:solidFill>
                  <a:srgbClr val="FF0000"/>
                </a:solidFill>
              </a:rPr>
              <a:t>点到平面</a:t>
            </a:r>
            <a:r>
              <a:rPr lang="zh-CN" altLang="en-US" sz="2000" dirty="0">
                <a:solidFill>
                  <a:srgbClr val="000000"/>
                </a:solidFill>
              </a:rPr>
              <a:t>的距离，求解变换矩阵，并计算误差是否满足要求，进行迭代。</a:t>
            </a:r>
            <a:endParaRPr lang="zh-CN" altLang="en-US" sz="2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7A53EA-35F3-48AE-BBF1-549EFBDD07D4}"/>
              </a:ext>
            </a:extLst>
          </p:cNvPr>
          <p:cNvSpPr txBox="1"/>
          <p:nvPr/>
        </p:nvSpPr>
        <p:spPr>
          <a:xfrm>
            <a:off x="1254505" y="5720795"/>
            <a:ext cx="197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法方向最近邻点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7" y="3097659"/>
            <a:ext cx="3715268" cy="26483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7524E9-6362-4898-8F10-796204F239DD}"/>
              </a:ext>
            </a:extLst>
          </p:cNvPr>
          <p:cNvSpPr txBox="1"/>
          <p:nvPr/>
        </p:nvSpPr>
        <p:spPr>
          <a:xfrm>
            <a:off x="4406900" y="3981249"/>
            <a:ext cx="435118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优势：减少了迭代次数，减少了计算量</a:t>
            </a:r>
            <a:r>
              <a:rPr lang="zh-CN" altLang="en-US" dirty="0">
                <a:solidFill>
                  <a:srgbClr val="000000"/>
                </a:solidFill>
              </a:rPr>
              <a:t>。缺点：非线性问题，易受噪声干扰。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94024" y="6260708"/>
            <a:ext cx="835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参考：https://blog.csdn.net/linmingan/article/details/80500638?spm=1001.2014.3001.5502</a:t>
            </a:r>
            <a:endParaRPr lang="en-US" altLang="zh-CN" sz="1400" dirty="0"/>
          </a:p>
          <a:p>
            <a:r>
              <a:rPr lang="zh-CN" altLang="en-US" sz="1400" dirty="0"/>
              <a:t>论文：</a:t>
            </a:r>
            <a:r>
              <a:rPr lang="en-US" altLang="zh-CN" sz="1400" dirty="0"/>
              <a:t>Linear Least-Squares Optimization for Point-to-Plane ICP Surface Registration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405455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2429</TotalTime>
  <Words>932</Words>
  <Application>Microsoft Office PowerPoint</Application>
  <PresentationFormat>全屏显示(4:3)</PresentationFormat>
  <Paragraphs>87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PingFang SC</vt:lpstr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Equation</vt:lpstr>
      <vt:lpstr>Visio</vt:lpstr>
      <vt:lpstr>ICP点云配准算法</vt:lpstr>
      <vt:lpstr>点云配准</vt:lpstr>
      <vt:lpstr>点云配准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ICP算法原理</vt:lpstr>
      <vt:lpstr>ICP算法不足</vt:lpstr>
      <vt:lpstr>ICP算法不足</vt:lpstr>
      <vt:lpstr>ICP算法不足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1960832170@qq.com</cp:lastModifiedBy>
  <cp:revision>170</cp:revision>
  <dcterms:created xsi:type="dcterms:W3CDTF">2016-04-20T02:59:17Z</dcterms:created>
  <dcterms:modified xsi:type="dcterms:W3CDTF">2021-04-20T06:28:05Z</dcterms:modified>
</cp:coreProperties>
</file>