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0FD9EC58-ADC3-4A5F-AC09-F782E3E90725}" type="datetimeFigureOut">
              <a:rPr lang="en-US" smtClean="0"/>
              <a:t>6/25/2020</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FEBFB460-1010-476C-9D94-2DA695097AA1}"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D9EC58-ADC3-4A5F-AC09-F782E3E90725}" type="datetimeFigureOut">
              <a:rPr lang="en-US" smtClean="0"/>
              <a:t>6/25/2020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BFB460-1010-476C-9D94-2DA695097AA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D9EC58-ADC3-4A5F-AC09-F782E3E90725}" type="datetimeFigureOut">
              <a:rPr lang="en-US" smtClean="0"/>
              <a:t>6/25/2020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BFB460-1010-476C-9D94-2DA695097AA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FD9EC58-ADC3-4A5F-AC09-F782E3E90725}" type="datetimeFigureOut">
              <a:rPr lang="en-US" smtClean="0"/>
              <a:t>6/25/2020</a:t>
            </a:fld>
            <a:endParaRPr lang="en-IN"/>
          </a:p>
        </p:txBody>
      </p:sp>
      <p:sp>
        <p:nvSpPr>
          <p:cNvPr id="9" name="Slide Number Placeholder 8"/>
          <p:cNvSpPr>
            <a:spLocks noGrp="1"/>
          </p:cNvSpPr>
          <p:nvPr>
            <p:ph type="sldNum" sz="quarter" idx="15"/>
          </p:nvPr>
        </p:nvSpPr>
        <p:spPr/>
        <p:txBody>
          <a:bodyPr rtlCol="0"/>
          <a:lstStyle/>
          <a:p>
            <a:fld id="{FEBFB460-1010-476C-9D94-2DA695097AA1}"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FD9EC58-ADC3-4A5F-AC09-F782E3E90725}" type="datetimeFigureOut">
              <a:rPr lang="en-US" smtClean="0"/>
              <a:t>6/25/2020</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FEBFB460-1010-476C-9D94-2DA695097AA1}"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FD9EC58-ADC3-4A5F-AC09-F782E3E90725}" type="datetimeFigureOut">
              <a:rPr lang="en-US" smtClean="0"/>
              <a:t>6/25/2020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BFB460-1010-476C-9D94-2DA695097AA1}"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FD9EC58-ADC3-4A5F-AC09-F782E3E90725}" type="datetimeFigureOut">
              <a:rPr lang="en-US" smtClean="0"/>
              <a:t>6/25/2020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BFB460-1010-476C-9D94-2DA695097AA1}"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FD9EC58-ADC3-4A5F-AC09-F782E3E90725}" type="datetimeFigureOut">
              <a:rPr lang="en-US" smtClean="0"/>
              <a:t>6/25/2020</a:t>
            </a:fld>
            <a:endParaRPr lang="en-IN"/>
          </a:p>
        </p:txBody>
      </p:sp>
      <p:sp>
        <p:nvSpPr>
          <p:cNvPr id="7" name="Slide Number Placeholder 6"/>
          <p:cNvSpPr>
            <a:spLocks noGrp="1"/>
          </p:cNvSpPr>
          <p:nvPr>
            <p:ph type="sldNum" sz="quarter" idx="11"/>
          </p:nvPr>
        </p:nvSpPr>
        <p:spPr/>
        <p:txBody>
          <a:bodyPr rtlCol="0"/>
          <a:lstStyle/>
          <a:p>
            <a:fld id="{FEBFB460-1010-476C-9D94-2DA695097AA1}"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9EC58-ADC3-4A5F-AC09-F782E3E90725}" type="datetimeFigureOut">
              <a:rPr lang="en-US" smtClean="0"/>
              <a:t>6/25/2020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BFB460-1010-476C-9D94-2DA695097AA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FD9EC58-ADC3-4A5F-AC09-F782E3E90725}" type="datetimeFigureOut">
              <a:rPr lang="en-US" smtClean="0"/>
              <a:t>6/25/2020</a:t>
            </a:fld>
            <a:endParaRPr lang="en-IN"/>
          </a:p>
        </p:txBody>
      </p:sp>
      <p:sp>
        <p:nvSpPr>
          <p:cNvPr id="22" name="Slide Number Placeholder 21"/>
          <p:cNvSpPr>
            <a:spLocks noGrp="1"/>
          </p:cNvSpPr>
          <p:nvPr>
            <p:ph type="sldNum" sz="quarter" idx="15"/>
          </p:nvPr>
        </p:nvSpPr>
        <p:spPr/>
        <p:txBody>
          <a:bodyPr rtlCol="0"/>
          <a:lstStyle/>
          <a:p>
            <a:fld id="{FEBFB460-1010-476C-9D94-2DA695097AA1}"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0FD9EC58-ADC3-4A5F-AC09-F782E3E90725}" type="datetimeFigureOut">
              <a:rPr lang="en-US" smtClean="0"/>
              <a:t>6/25/2020</a:t>
            </a:fld>
            <a:endParaRPr lang="en-IN"/>
          </a:p>
        </p:txBody>
      </p:sp>
      <p:sp>
        <p:nvSpPr>
          <p:cNvPr id="18" name="Slide Number Placeholder 17"/>
          <p:cNvSpPr>
            <a:spLocks noGrp="1"/>
          </p:cNvSpPr>
          <p:nvPr>
            <p:ph type="sldNum" sz="quarter" idx="11"/>
          </p:nvPr>
        </p:nvSpPr>
        <p:spPr/>
        <p:txBody>
          <a:bodyPr rtlCol="0"/>
          <a:lstStyle/>
          <a:p>
            <a:fld id="{FEBFB460-1010-476C-9D94-2DA695097AA1}"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FD9EC58-ADC3-4A5F-AC09-F782E3E90725}" type="datetimeFigureOut">
              <a:rPr lang="en-US" smtClean="0"/>
              <a:t>6/25/2020</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EBFB460-1010-476C-9D94-2DA695097AA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Employee Attrition</a:t>
            </a:r>
            <a:endParaRPr lang="en-IN" b="1" dirty="0"/>
          </a:p>
        </p:txBody>
      </p:sp>
      <p:sp>
        <p:nvSpPr>
          <p:cNvPr id="3" name="Subtitle 2"/>
          <p:cNvSpPr>
            <a:spLocks noGrp="1"/>
          </p:cNvSpPr>
          <p:nvPr>
            <p:ph type="subTitle" idx="1"/>
          </p:nvPr>
        </p:nvSpPr>
        <p:spPr/>
        <p:txBody>
          <a:bodyPr/>
          <a:lstStyle/>
          <a:p>
            <a:r>
              <a:rPr lang="en-US" dirty="0" smtClean="0"/>
              <a:t>Final Project for the internship.</a:t>
            </a:r>
            <a:endParaRPr lang="en-IN" dirty="0"/>
          </a:p>
        </p:txBody>
      </p:sp>
      <p:sp>
        <p:nvSpPr>
          <p:cNvPr id="4" name="TextBox 3"/>
          <p:cNvSpPr txBox="1"/>
          <p:nvPr/>
        </p:nvSpPr>
        <p:spPr>
          <a:xfrm>
            <a:off x="6143636" y="5715016"/>
            <a:ext cx="2857520" cy="830997"/>
          </a:xfrm>
          <a:prstGeom prst="rect">
            <a:avLst/>
          </a:prstGeom>
          <a:noFill/>
        </p:spPr>
        <p:txBody>
          <a:bodyPr wrap="square" rtlCol="0">
            <a:spAutoFit/>
          </a:bodyPr>
          <a:lstStyle/>
          <a:p>
            <a:r>
              <a:rPr lang="en-US" sz="2400" dirty="0" smtClean="0">
                <a:solidFill>
                  <a:schemeClr val="tx1">
                    <a:lumMod val="50000"/>
                    <a:lumOff val="50000"/>
                  </a:schemeClr>
                </a:solidFill>
              </a:rPr>
              <a:t>Made by:</a:t>
            </a:r>
          </a:p>
          <a:p>
            <a:r>
              <a:rPr lang="en-US" sz="2400" dirty="0" err="1" smtClean="0">
                <a:solidFill>
                  <a:schemeClr val="tx1">
                    <a:lumMod val="50000"/>
                    <a:lumOff val="50000"/>
                  </a:schemeClr>
                </a:solidFill>
              </a:rPr>
              <a:t>Nysa.P.Ginu</a:t>
            </a:r>
            <a:endParaRPr lang="en-IN" sz="2400" dirty="0">
              <a:solidFill>
                <a:schemeClr val="tx1">
                  <a:lumMod val="50000"/>
                  <a:lumOff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sz="quarter" idx="1"/>
          </p:nvPr>
        </p:nvSpPr>
        <p:spPr/>
        <p:txBody>
          <a:bodyPr/>
          <a:lstStyle/>
          <a:p>
            <a:r>
              <a:rPr lang="en-US" dirty="0" smtClean="0"/>
              <a:t>We can conclude that the combination of the factors mentioned below can be the reason for employees deciding to leave the company. They are:</a:t>
            </a:r>
          </a:p>
          <a:p>
            <a:pPr marL="514350" indent="-514350">
              <a:buFont typeface="+mj-lt"/>
              <a:buAutoNum type="arabicPeriod"/>
            </a:pPr>
            <a:r>
              <a:rPr lang="en-US" dirty="0" smtClean="0"/>
              <a:t>Satisfaction level</a:t>
            </a:r>
          </a:p>
          <a:p>
            <a:pPr marL="514350" indent="-514350">
              <a:buFont typeface="+mj-lt"/>
              <a:buAutoNum type="arabicPeriod"/>
            </a:pPr>
            <a:r>
              <a:rPr lang="en-US" dirty="0" smtClean="0"/>
              <a:t>Salary</a:t>
            </a:r>
          </a:p>
          <a:p>
            <a:pPr marL="514350" indent="-514350">
              <a:buFont typeface="+mj-lt"/>
              <a:buAutoNum type="arabicPeriod"/>
            </a:pPr>
            <a:r>
              <a:rPr lang="en-US" dirty="0" smtClean="0"/>
              <a:t>No. of projects</a:t>
            </a:r>
          </a:p>
          <a:p>
            <a:pPr marL="514350" indent="-514350">
              <a:buFont typeface="+mj-lt"/>
              <a:buAutoNum type="arabicPeriod"/>
            </a:pPr>
            <a:r>
              <a:rPr lang="en-US" dirty="0" smtClean="0"/>
              <a:t>Last evaluation</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Comparing the salary of the employee who left and the existing employees.</a:t>
            </a:r>
            <a:endParaRPr lang="en-IN" dirty="0"/>
          </a:p>
        </p:txBody>
      </p:sp>
      <p:pic>
        <p:nvPicPr>
          <p:cNvPr id="4" name="Content Placeholder 3" descr="exist salary dist.png"/>
          <p:cNvPicPr>
            <a:picLocks noGrp="1" noChangeAspect="1"/>
          </p:cNvPicPr>
          <p:nvPr>
            <p:ph sz="quarter" idx="1"/>
          </p:nvPr>
        </p:nvPicPr>
        <p:blipFill>
          <a:blip r:embed="rId2"/>
          <a:stretch>
            <a:fillRect/>
          </a:stretch>
        </p:blipFill>
        <p:spPr>
          <a:xfrm>
            <a:off x="4714876" y="1714488"/>
            <a:ext cx="4429124" cy="3015491"/>
          </a:xfrm>
        </p:spPr>
      </p:pic>
      <p:pic>
        <p:nvPicPr>
          <p:cNvPr id="5" name="Picture 4" descr="left salary dist.png"/>
          <p:cNvPicPr>
            <a:picLocks noChangeAspect="1"/>
          </p:cNvPicPr>
          <p:nvPr/>
        </p:nvPicPr>
        <p:blipFill>
          <a:blip r:embed="rId3"/>
          <a:stretch>
            <a:fillRect/>
          </a:stretch>
        </p:blipFill>
        <p:spPr>
          <a:xfrm>
            <a:off x="0" y="1714488"/>
            <a:ext cx="4929222" cy="3000396"/>
          </a:xfrm>
          <a:prstGeom prst="rect">
            <a:avLst/>
          </a:prstGeom>
        </p:spPr>
      </p:pic>
      <p:sp>
        <p:nvSpPr>
          <p:cNvPr id="6" name="TextBox 5"/>
          <p:cNvSpPr txBox="1"/>
          <p:nvPr/>
        </p:nvSpPr>
        <p:spPr>
          <a:xfrm>
            <a:off x="357158" y="5143512"/>
            <a:ext cx="8286808" cy="1200329"/>
          </a:xfrm>
          <a:prstGeom prst="rect">
            <a:avLst/>
          </a:prstGeom>
          <a:noFill/>
        </p:spPr>
        <p:txBody>
          <a:bodyPr wrap="square" rtlCol="0">
            <a:spAutoFit/>
          </a:bodyPr>
          <a:lstStyle/>
          <a:p>
            <a:r>
              <a:rPr lang="en-US" dirty="0" smtClean="0"/>
              <a:t>On comparing both the graphs we can see that although both have very large number of employees with low salary but the number of employees with medium and high salary is significantly high in existing employee.</a:t>
            </a:r>
            <a:endParaRPr lang="en-IN" dirty="0" smtClean="0"/>
          </a:p>
          <a:p>
            <a:r>
              <a:rPr lang="en-US" dirty="0" smtClean="0"/>
              <a:t>Therefore, this can be contributing factor for employees leaving the company.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Comparing the promotions in the last 5 years of the employee who left and the existing employees.</a:t>
            </a:r>
            <a:endParaRPr lang="en-IN" dirty="0"/>
          </a:p>
        </p:txBody>
      </p:sp>
      <p:pic>
        <p:nvPicPr>
          <p:cNvPr id="3" name="Picture 2" descr="exist promo dist.png"/>
          <p:cNvPicPr>
            <a:picLocks noChangeAspect="1"/>
          </p:cNvPicPr>
          <p:nvPr/>
        </p:nvPicPr>
        <p:blipFill>
          <a:blip r:embed="rId2"/>
          <a:stretch>
            <a:fillRect/>
          </a:stretch>
        </p:blipFill>
        <p:spPr>
          <a:xfrm>
            <a:off x="4857752" y="1714488"/>
            <a:ext cx="4286248" cy="2428892"/>
          </a:xfrm>
          <a:prstGeom prst="rect">
            <a:avLst/>
          </a:prstGeom>
        </p:spPr>
      </p:pic>
      <p:pic>
        <p:nvPicPr>
          <p:cNvPr id="4" name="Picture 3" descr="left promo dist.png"/>
          <p:cNvPicPr>
            <a:picLocks noChangeAspect="1"/>
          </p:cNvPicPr>
          <p:nvPr/>
        </p:nvPicPr>
        <p:blipFill>
          <a:blip r:embed="rId3"/>
          <a:stretch>
            <a:fillRect/>
          </a:stretch>
        </p:blipFill>
        <p:spPr>
          <a:xfrm>
            <a:off x="0" y="1714488"/>
            <a:ext cx="4643470" cy="2428892"/>
          </a:xfrm>
          <a:prstGeom prst="rect">
            <a:avLst/>
          </a:prstGeom>
        </p:spPr>
      </p:pic>
      <p:sp>
        <p:nvSpPr>
          <p:cNvPr id="5" name="TextBox 4"/>
          <p:cNvSpPr txBox="1"/>
          <p:nvPr/>
        </p:nvSpPr>
        <p:spPr>
          <a:xfrm>
            <a:off x="428596" y="4929198"/>
            <a:ext cx="8254183" cy="923330"/>
          </a:xfrm>
          <a:prstGeom prst="rect">
            <a:avLst/>
          </a:prstGeom>
          <a:noFill/>
        </p:spPr>
        <p:txBody>
          <a:bodyPr wrap="none" rtlCol="0">
            <a:spAutoFit/>
          </a:bodyPr>
          <a:lstStyle/>
          <a:p>
            <a:r>
              <a:rPr lang="en-US" dirty="0" smtClean="0"/>
              <a:t>On comparing both the graphs , both has a significant number of employees</a:t>
            </a:r>
          </a:p>
          <a:p>
            <a:r>
              <a:rPr lang="en-US" dirty="0" smtClean="0"/>
              <a:t>with zero promotions in the last 5 years. </a:t>
            </a:r>
          </a:p>
          <a:p>
            <a:r>
              <a:rPr lang="en-US" dirty="0" smtClean="0"/>
              <a:t>Therefore, this might not be a factor.</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Comparing the </a:t>
            </a:r>
            <a:r>
              <a:rPr lang="en-US" dirty="0" err="1" smtClean="0"/>
              <a:t>no.of</a:t>
            </a:r>
            <a:r>
              <a:rPr lang="en-US" dirty="0" smtClean="0"/>
              <a:t> work accidents encountered by the employee who left and the existing employees.</a:t>
            </a:r>
            <a:endParaRPr lang="en-IN" dirty="0"/>
          </a:p>
        </p:txBody>
      </p:sp>
      <p:pic>
        <p:nvPicPr>
          <p:cNvPr id="3" name="Picture 2" descr="exist accident dist.png"/>
          <p:cNvPicPr>
            <a:picLocks noChangeAspect="1"/>
          </p:cNvPicPr>
          <p:nvPr/>
        </p:nvPicPr>
        <p:blipFill>
          <a:blip r:embed="rId2"/>
          <a:stretch>
            <a:fillRect/>
          </a:stretch>
        </p:blipFill>
        <p:spPr>
          <a:xfrm>
            <a:off x="4500562" y="1714488"/>
            <a:ext cx="4643438" cy="2643206"/>
          </a:xfrm>
          <a:prstGeom prst="rect">
            <a:avLst/>
          </a:prstGeom>
        </p:spPr>
      </p:pic>
      <p:pic>
        <p:nvPicPr>
          <p:cNvPr id="4" name="Picture 3" descr="left accident dist.png"/>
          <p:cNvPicPr>
            <a:picLocks noChangeAspect="1"/>
          </p:cNvPicPr>
          <p:nvPr/>
        </p:nvPicPr>
        <p:blipFill>
          <a:blip r:embed="rId3"/>
          <a:stretch>
            <a:fillRect/>
          </a:stretch>
        </p:blipFill>
        <p:spPr>
          <a:xfrm>
            <a:off x="0" y="1714488"/>
            <a:ext cx="4643438" cy="2643206"/>
          </a:xfrm>
          <a:prstGeom prst="rect">
            <a:avLst/>
          </a:prstGeom>
        </p:spPr>
      </p:pic>
      <p:sp>
        <p:nvSpPr>
          <p:cNvPr id="5" name="TextBox 4"/>
          <p:cNvSpPr txBox="1"/>
          <p:nvPr/>
        </p:nvSpPr>
        <p:spPr>
          <a:xfrm>
            <a:off x="500034" y="4857760"/>
            <a:ext cx="8085868" cy="923330"/>
          </a:xfrm>
          <a:prstGeom prst="rect">
            <a:avLst/>
          </a:prstGeom>
          <a:noFill/>
        </p:spPr>
        <p:txBody>
          <a:bodyPr wrap="none" rtlCol="0">
            <a:spAutoFit/>
          </a:bodyPr>
          <a:lstStyle/>
          <a:p>
            <a:r>
              <a:rPr lang="en-US" dirty="0" smtClean="0"/>
              <a:t>On comparing both the graphs , we can clearly eliminate this as the factor</a:t>
            </a:r>
          </a:p>
          <a:p>
            <a:r>
              <a:rPr lang="en-US" dirty="0" smtClean="0"/>
              <a:t>because there are a lot of existing employees who have encountered work </a:t>
            </a:r>
          </a:p>
          <a:p>
            <a:r>
              <a:rPr lang="en-US" dirty="0" smtClean="0"/>
              <a:t>accidents when compared to the employees who left.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Comparing the </a:t>
            </a:r>
            <a:r>
              <a:rPr lang="en-IN" dirty="0" smtClean="0"/>
              <a:t>time spent at the company </a:t>
            </a:r>
            <a:r>
              <a:rPr lang="en-US" dirty="0" smtClean="0"/>
              <a:t>by the employee who left and the existing employees.</a:t>
            </a:r>
            <a:endParaRPr lang="en-IN" dirty="0"/>
          </a:p>
        </p:txBody>
      </p:sp>
      <p:pic>
        <p:nvPicPr>
          <p:cNvPr id="3" name="Picture 2" descr="exist time spent dist.png"/>
          <p:cNvPicPr>
            <a:picLocks noChangeAspect="1"/>
          </p:cNvPicPr>
          <p:nvPr/>
        </p:nvPicPr>
        <p:blipFill>
          <a:blip r:embed="rId2"/>
          <a:stretch>
            <a:fillRect/>
          </a:stretch>
        </p:blipFill>
        <p:spPr>
          <a:xfrm>
            <a:off x="4500563" y="1857364"/>
            <a:ext cx="4643438" cy="2500330"/>
          </a:xfrm>
          <a:prstGeom prst="rect">
            <a:avLst/>
          </a:prstGeom>
        </p:spPr>
      </p:pic>
      <p:pic>
        <p:nvPicPr>
          <p:cNvPr id="4" name="Picture 3" descr="left time spent dist.png"/>
          <p:cNvPicPr>
            <a:picLocks noChangeAspect="1"/>
          </p:cNvPicPr>
          <p:nvPr/>
        </p:nvPicPr>
        <p:blipFill>
          <a:blip r:embed="rId3"/>
          <a:stretch>
            <a:fillRect/>
          </a:stretch>
        </p:blipFill>
        <p:spPr>
          <a:xfrm>
            <a:off x="0" y="1785926"/>
            <a:ext cx="4572000" cy="2643206"/>
          </a:xfrm>
          <a:prstGeom prst="rect">
            <a:avLst/>
          </a:prstGeom>
        </p:spPr>
      </p:pic>
      <p:sp>
        <p:nvSpPr>
          <p:cNvPr id="5" name="TextBox 4"/>
          <p:cNvSpPr txBox="1"/>
          <p:nvPr/>
        </p:nvSpPr>
        <p:spPr>
          <a:xfrm>
            <a:off x="642910" y="5143512"/>
            <a:ext cx="7657481" cy="646331"/>
          </a:xfrm>
          <a:prstGeom prst="rect">
            <a:avLst/>
          </a:prstGeom>
          <a:noFill/>
        </p:spPr>
        <p:txBody>
          <a:bodyPr wrap="none" rtlCol="0">
            <a:spAutoFit/>
          </a:bodyPr>
          <a:lstStyle/>
          <a:p>
            <a:r>
              <a:rPr lang="en-US" dirty="0" smtClean="0"/>
              <a:t>On comparing, we can remove this as a contributing factor as there are existing </a:t>
            </a:r>
          </a:p>
          <a:p>
            <a:r>
              <a:rPr lang="en-US" dirty="0" smtClean="0"/>
              <a:t>employees who clock much more hours than the employees who left.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Comparing the Av. Monthly hours spent by the employee who left and the existing employees.</a:t>
            </a:r>
            <a:endParaRPr lang="en-IN" dirty="0"/>
          </a:p>
        </p:txBody>
      </p:sp>
      <p:pic>
        <p:nvPicPr>
          <p:cNvPr id="3" name="Picture 2" descr="exist av. hrs. dist.png"/>
          <p:cNvPicPr>
            <a:picLocks noChangeAspect="1"/>
          </p:cNvPicPr>
          <p:nvPr/>
        </p:nvPicPr>
        <p:blipFill>
          <a:blip r:embed="rId2"/>
          <a:stretch>
            <a:fillRect/>
          </a:stretch>
        </p:blipFill>
        <p:spPr>
          <a:xfrm>
            <a:off x="0" y="3500438"/>
            <a:ext cx="9144000" cy="1828800"/>
          </a:xfrm>
          <a:prstGeom prst="rect">
            <a:avLst/>
          </a:prstGeom>
        </p:spPr>
      </p:pic>
      <p:pic>
        <p:nvPicPr>
          <p:cNvPr id="4" name="Picture 3" descr="left av. hrs. dist.png"/>
          <p:cNvPicPr>
            <a:picLocks noChangeAspect="1"/>
          </p:cNvPicPr>
          <p:nvPr/>
        </p:nvPicPr>
        <p:blipFill>
          <a:blip r:embed="rId3"/>
          <a:stretch>
            <a:fillRect/>
          </a:stretch>
        </p:blipFill>
        <p:spPr>
          <a:xfrm>
            <a:off x="0" y="1643050"/>
            <a:ext cx="9144000" cy="1828800"/>
          </a:xfrm>
          <a:prstGeom prst="rect">
            <a:avLst/>
          </a:prstGeom>
        </p:spPr>
      </p:pic>
      <p:sp>
        <p:nvSpPr>
          <p:cNvPr id="5" name="TextBox 4"/>
          <p:cNvSpPr txBox="1"/>
          <p:nvPr/>
        </p:nvSpPr>
        <p:spPr>
          <a:xfrm>
            <a:off x="642910" y="5929330"/>
            <a:ext cx="8448147" cy="923330"/>
          </a:xfrm>
          <a:prstGeom prst="rect">
            <a:avLst/>
          </a:prstGeom>
          <a:noFill/>
        </p:spPr>
        <p:txBody>
          <a:bodyPr wrap="none" rtlCol="0">
            <a:spAutoFit/>
          </a:bodyPr>
          <a:lstStyle/>
          <a:p>
            <a:r>
              <a:rPr lang="en-US" dirty="0" smtClean="0"/>
              <a:t>When Comparing we can eliminate this as a reason for employees leaving the</a:t>
            </a:r>
          </a:p>
          <a:p>
            <a:r>
              <a:rPr lang="en-US" dirty="0" smtClean="0"/>
              <a:t>company because there is not much employees who worked for more hours</a:t>
            </a:r>
          </a:p>
          <a:p>
            <a:r>
              <a:rPr lang="en-US" dirty="0" smtClean="0"/>
              <a:t>monthly left the Company.</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Comparing the no. of projects done by the employee who left and the existing employees.</a:t>
            </a:r>
            <a:endParaRPr lang="en-IN" dirty="0"/>
          </a:p>
        </p:txBody>
      </p:sp>
      <p:pic>
        <p:nvPicPr>
          <p:cNvPr id="3" name="Picture 2" descr="exist projects dist.png"/>
          <p:cNvPicPr>
            <a:picLocks noChangeAspect="1"/>
          </p:cNvPicPr>
          <p:nvPr/>
        </p:nvPicPr>
        <p:blipFill>
          <a:blip r:embed="rId2"/>
          <a:stretch>
            <a:fillRect/>
          </a:stretch>
        </p:blipFill>
        <p:spPr>
          <a:xfrm>
            <a:off x="4493406" y="1707364"/>
            <a:ext cx="4500594" cy="3507586"/>
          </a:xfrm>
          <a:prstGeom prst="rect">
            <a:avLst/>
          </a:prstGeom>
        </p:spPr>
      </p:pic>
      <p:pic>
        <p:nvPicPr>
          <p:cNvPr id="4" name="Picture 3" descr="left projects dist.png"/>
          <p:cNvPicPr>
            <a:picLocks noChangeAspect="1"/>
          </p:cNvPicPr>
          <p:nvPr/>
        </p:nvPicPr>
        <p:blipFill>
          <a:blip r:embed="rId3"/>
          <a:stretch>
            <a:fillRect/>
          </a:stretch>
        </p:blipFill>
        <p:spPr>
          <a:xfrm>
            <a:off x="0" y="1714488"/>
            <a:ext cx="4500594" cy="3507586"/>
          </a:xfrm>
          <a:prstGeom prst="rect">
            <a:avLst/>
          </a:prstGeom>
        </p:spPr>
      </p:pic>
      <p:sp>
        <p:nvSpPr>
          <p:cNvPr id="6" name="TextBox 5"/>
          <p:cNvSpPr txBox="1"/>
          <p:nvPr/>
        </p:nvSpPr>
        <p:spPr>
          <a:xfrm>
            <a:off x="285720" y="5500702"/>
            <a:ext cx="8329524" cy="923330"/>
          </a:xfrm>
          <a:prstGeom prst="rect">
            <a:avLst/>
          </a:prstGeom>
          <a:noFill/>
        </p:spPr>
        <p:txBody>
          <a:bodyPr wrap="none" rtlCol="0">
            <a:spAutoFit/>
          </a:bodyPr>
          <a:lstStyle/>
          <a:p>
            <a:r>
              <a:rPr lang="en-US" dirty="0" smtClean="0"/>
              <a:t>On comparing we can see that majority of the employees who left only got 2 </a:t>
            </a:r>
          </a:p>
          <a:p>
            <a:r>
              <a:rPr lang="en-US" dirty="0" smtClean="0"/>
              <a:t>projects to work on while the existing employees got more than  2 projects.</a:t>
            </a:r>
          </a:p>
          <a:p>
            <a:r>
              <a:rPr lang="en-US" dirty="0" smtClean="0"/>
              <a:t>This can be a very strong factor toward the employees leaving the company.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Comparing the last evaluation of the employee who left and the existing employees.</a:t>
            </a:r>
            <a:endParaRPr lang="en-IN" dirty="0"/>
          </a:p>
        </p:txBody>
      </p:sp>
      <p:pic>
        <p:nvPicPr>
          <p:cNvPr id="3" name="Picture 2" descr="exist last eval dist.png"/>
          <p:cNvPicPr>
            <a:picLocks noChangeAspect="1"/>
          </p:cNvPicPr>
          <p:nvPr/>
        </p:nvPicPr>
        <p:blipFill>
          <a:blip r:embed="rId2"/>
          <a:stretch>
            <a:fillRect/>
          </a:stretch>
        </p:blipFill>
        <p:spPr>
          <a:xfrm>
            <a:off x="0" y="3643314"/>
            <a:ext cx="9144000" cy="2057400"/>
          </a:xfrm>
          <a:prstGeom prst="rect">
            <a:avLst/>
          </a:prstGeom>
        </p:spPr>
      </p:pic>
      <p:pic>
        <p:nvPicPr>
          <p:cNvPr id="4" name="Picture 3" descr="left last eval dist.png"/>
          <p:cNvPicPr>
            <a:picLocks noChangeAspect="1"/>
          </p:cNvPicPr>
          <p:nvPr/>
        </p:nvPicPr>
        <p:blipFill>
          <a:blip r:embed="rId3"/>
          <a:stretch>
            <a:fillRect/>
          </a:stretch>
        </p:blipFill>
        <p:spPr>
          <a:xfrm>
            <a:off x="0" y="1643050"/>
            <a:ext cx="9144000" cy="2057400"/>
          </a:xfrm>
          <a:prstGeom prst="rect">
            <a:avLst/>
          </a:prstGeom>
        </p:spPr>
      </p:pic>
      <p:sp>
        <p:nvSpPr>
          <p:cNvPr id="5" name="TextBox 4"/>
          <p:cNvSpPr txBox="1"/>
          <p:nvPr/>
        </p:nvSpPr>
        <p:spPr>
          <a:xfrm>
            <a:off x="513881" y="5934670"/>
            <a:ext cx="8268610" cy="923330"/>
          </a:xfrm>
          <a:prstGeom prst="rect">
            <a:avLst/>
          </a:prstGeom>
          <a:noFill/>
        </p:spPr>
        <p:txBody>
          <a:bodyPr wrap="none" rtlCol="0">
            <a:spAutoFit/>
          </a:bodyPr>
          <a:lstStyle/>
          <a:p>
            <a:r>
              <a:rPr lang="en-US" dirty="0" smtClean="0"/>
              <a:t>On comparing the majority of employees who left were last evaluated fairly </a:t>
            </a:r>
          </a:p>
          <a:p>
            <a:r>
              <a:rPr lang="en-US" dirty="0" smtClean="0"/>
              <a:t>recently while the existing employees were last evaluated a long time back.</a:t>
            </a:r>
          </a:p>
          <a:p>
            <a:r>
              <a:rPr lang="en-US" dirty="0" smtClean="0"/>
              <a:t>This can be contributing factor.</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Comparing the satisfaction level of the employee who left and the existing employees.</a:t>
            </a:r>
            <a:endParaRPr lang="en-IN" dirty="0"/>
          </a:p>
        </p:txBody>
      </p:sp>
      <p:pic>
        <p:nvPicPr>
          <p:cNvPr id="3" name="Picture 2" descr="exist satisfaction level dist.png"/>
          <p:cNvPicPr>
            <a:picLocks noChangeAspect="1"/>
          </p:cNvPicPr>
          <p:nvPr/>
        </p:nvPicPr>
        <p:blipFill>
          <a:blip r:embed="rId2"/>
          <a:stretch>
            <a:fillRect/>
          </a:stretch>
        </p:blipFill>
        <p:spPr>
          <a:xfrm>
            <a:off x="0" y="3857628"/>
            <a:ext cx="9144000" cy="2286016"/>
          </a:xfrm>
          <a:prstGeom prst="rect">
            <a:avLst/>
          </a:prstGeom>
        </p:spPr>
      </p:pic>
      <p:pic>
        <p:nvPicPr>
          <p:cNvPr id="4" name="Picture 3" descr="left satisfaction level dist.png"/>
          <p:cNvPicPr>
            <a:picLocks noChangeAspect="1"/>
          </p:cNvPicPr>
          <p:nvPr/>
        </p:nvPicPr>
        <p:blipFill>
          <a:blip r:embed="rId3"/>
          <a:stretch>
            <a:fillRect/>
          </a:stretch>
        </p:blipFill>
        <p:spPr>
          <a:xfrm>
            <a:off x="0" y="1785926"/>
            <a:ext cx="9144000" cy="2286016"/>
          </a:xfrm>
          <a:prstGeom prst="rect">
            <a:avLst/>
          </a:prstGeom>
        </p:spPr>
      </p:pic>
      <p:sp>
        <p:nvSpPr>
          <p:cNvPr id="5" name="TextBox 4"/>
          <p:cNvSpPr txBox="1"/>
          <p:nvPr/>
        </p:nvSpPr>
        <p:spPr>
          <a:xfrm>
            <a:off x="0" y="5934670"/>
            <a:ext cx="9215984" cy="923330"/>
          </a:xfrm>
          <a:prstGeom prst="rect">
            <a:avLst/>
          </a:prstGeom>
          <a:noFill/>
        </p:spPr>
        <p:txBody>
          <a:bodyPr wrap="none" rtlCol="0">
            <a:spAutoFit/>
          </a:bodyPr>
          <a:lstStyle/>
          <a:p>
            <a:r>
              <a:rPr lang="en-US" dirty="0" smtClean="0"/>
              <a:t>The majority of the employees who left had very low satisfaction level while majority</a:t>
            </a:r>
          </a:p>
          <a:p>
            <a:r>
              <a:rPr lang="en-US" dirty="0" smtClean="0"/>
              <a:t>of the existing employees had a very high satisfaction level.</a:t>
            </a:r>
          </a:p>
          <a:p>
            <a:r>
              <a:rPr lang="en-US" dirty="0" smtClean="0"/>
              <a:t>This can be a major contributing factor for employees leaving the company.</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45</TotalTime>
  <Words>462</Words>
  <Application>Microsoft Office PowerPoint</Application>
  <PresentationFormat>On-screen Show (4:3)</PresentationFormat>
  <Paragraphs>41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Oriel</vt:lpstr>
      <vt:lpstr>Employee Attrition</vt:lpstr>
      <vt:lpstr>Comparing the salary of the employee who left and the existing employees.</vt:lpstr>
      <vt:lpstr>Comparing the promotions in the last 5 years of the employee who left and the existing employees.</vt:lpstr>
      <vt:lpstr>Comparing the no.of work accidents encountered by the employee who left and the existing employees.</vt:lpstr>
      <vt:lpstr>Comparing the time spent at the company by the employee who left and the existing employees.</vt:lpstr>
      <vt:lpstr>Comparing the Av. Monthly hours spent by the employee who left and the existing employees.</vt:lpstr>
      <vt:lpstr>Comparing the no. of projects done by the employee who left and the existing employees.</vt:lpstr>
      <vt:lpstr>Comparing the last evaluation of the employee who left and the existing employees.</vt:lpstr>
      <vt:lpstr>Comparing the satisfaction level of the employee who left and the existing employees.</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dc:title>
  <dc:creator>user</dc:creator>
  <cp:lastModifiedBy>user</cp:lastModifiedBy>
  <cp:revision>1</cp:revision>
  <dcterms:created xsi:type="dcterms:W3CDTF">2020-06-25T13:16:57Z</dcterms:created>
  <dcterms:modified xsi:type="dcterms:W3CDTF">2020-06-25T14:02:24Z</dcterms:modified>
</cp:coreProperties>
</file>