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Προεπιλεγμένη ενότητα" id="{E8F30E15-1DEF-468D-AE7C-35D9A6021DB8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Ενότητα χωρίς τίτλο" id="{8D141567-D6C6-48D1-80CE-371CF0F7500F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3102CF-4847-4B05-8929-F3A303F5ADB0}" v="2663" dt="2024-01-13T15:06:47.06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200"/>
                </a:lnTo>
                <a:lnTo>
                  <a:pt x="12192000" y="4572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2C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29679"/>
            <a:ext cx="12192000" cy="71120"/>
          </a:xfrm>
          <a:custGeom>
            <a:avLst/>
            <a:gdLst/>
            <a:ahLst/>
            <a:cxnLst/>
            <a:rect l="l" t="t" r="r" b="b"/>
            <a:pathLst>
              <a:path w="12192000" h="71120">
                <a:moveTo>
                  <a:pt x="12192000" y="0"/>
                </a:moveTo>
                <a:lnTo>
                  <a:pt x="0" y="0"/>
                </a:lnTo>
                <a:lnTo>
                  <a:pt x="0" y="71120"/>
                </a:lnTo>
                <a:lnTo>
                  <a:pt x="12192000" y="7112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3800" y="174243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200"/>
                </a:lnTo>
                <a:lnTo>
                  <a:pt x="12192000" y="4572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2C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29679"/>
            <a:ext cx="12192000" cy="71120"/>
          </a:xfrm>
          <a:custGeom>
            <a:avLst/>
            <a:gdLst/>
            <a:ahLst/>
            <a:cxnLst/>
            <a:rect l="l" t="t" r="r" b="b"/>
            <a:pathLst>
              <a:path w="12192000" h="71120">
                <a:moveTo>
                  <a:pt x="12192000" y="0"/>
                </a:moveTo>
                <a:lnTo>
                  <a:pt x="0" y="0"/>
                </a:lnTo>
                <a:lnTo>
                  <a:pt x="0" y="71120"/>
                </a:lnTo>
                <a:lnTo>
                  <a:pt x="12192000" y="7112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10335" y="484822"/>
            <a:ext cx="9371329" cy="855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5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6972" y="1820163"/>
            <a:ext cx="9838054" cy="2427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E</a:t>
            </a:r>
            <a:r>
              <a:rPr spc="-50" dirty="0"/>
              <a:t>φ</a:t>
            </a:r>
            <a:r>
              <a:rPr spc="-65" dirty="0"/>
              <a:t>α</a:t>
            </a:r>
            <a:r>
              <a:rPr spc="-155" dirty="0"/>
              <a:t>ρ</a:t>
            </a:r>
            <a:r>
              <a:rPr spc="-165" dirty="0"/>
              <a:t>μ</a:t>
            </a:r>
            <a:r>
              <a:rPr spc="-125" dirty="0"/>
              <a:t>ο</a:t>
            </a:r>
            <a:r>
              <a:rPr spc="-130" dirty="0"/>
              <a:t>γ</a:t>
            </a:r>
            <a:r>
              <a:rPr spc="-5" dirty="0"/>
              <a:t>ή</a:t>
            </a:r>
            <a:r>
              <a:rPr spc="-455" dirty="0"/>
              <a:t> </a:t>
            </a:r>
            <a:r>
              <a:rPr spc="-45" dirty="0"/>
              <a:t>Ο</a:t>
            </a:r>
            <a:r>
              <a:rPr spc="-75" dirty="0"/>
              <a:t>ρ</a:t>
            </a:r>
            <a:r>
              <a:rPr spc="-55" dirty="0"/>
              <a:t>γ</a:t>
            </a:r>
            <a:r>
              <a:rPr spc="-65" dirty="0"/>
              <a:t>α</a:t>
            </a:r>
            <a:r>
              <a:rPr spc="-140" dirty="0"/>
              <a:t>ν</a:t>
            </a:r>
            <a:r>
              <a:rPr spc="-135" dirty="0"/>
              <a:t>ω</a:t>
            </a:r>
            <a:r>
              <a:rPr spc="-165" dirty="0"/>
              <a:t>μέ</a:t>
            </a:r>
            <a:r>
              <a:rPr spc="-65" dirty="0"/>
              <a:t>ν</a:t>
            </a:r>
            <a:r>
              <a:rPr spc="-125" dirty="0"/>
              <a:t>ο</a:t>
            </a:r>
            <a:r>
              <a:rPr spc="-5" dirty="0"/>
              <a:t>υ</a:t>
            </a:r>
            <a:r>
              <a:rPr spc="-475" dirty="0"/>
              <a:t> </a:t>
            </a:r>
            <a:r>
              <a:rPr spc="-40" dirty="0"/>
              <a:t>C</a:t>
            </a:r>
            <a:r>
              <a:rPr spc="-5" dirty="0"/>
              <a:t>a</a:t>
            </a:r>
            <a:r>
              <a:rPr spc="-155" dirty="0"/>
              <a:t>m</a:t>
            </a:r>
            <a:r>
              <a:rPr spc="-114" dirty="0"/>
              <a:t>p</a:t>
            </a:r>
            <a:r>
              <a:rPr spc="-90" dirty="0"/>
              <a:t>i</a:t>
            </a:r>
            <a:r>
              <a:rPr spc="-114" dirty="0"/>
              <a:t>n</a:t>
            </a:r>
            <a:r>
              <a:rPr spc="-5"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972" y="1820163"/>
            <a:ext cx="7133590" cy="2427605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Εργαστήριο</a:t>
            </a:r>
            <a:r>
              <a:rPr sz="24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Βάσεις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Δεδομένων</a:t>
            </a:r>
            <a:r>
              <a:rPr sz="2400" spc="-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4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l-GR" sz="2400" dirty="0">
                <a:solidFill>
                  <a:srgbClr val="404040"/>
                </a:solidFill>
                <a:latin typeface="Calibri"/>
                <a:cs typeface="Calibri"/>
              </a:rPr>
              <a:t>Παρουσίαση </a:t>
            </a:r>
            <a:r>
              <a:rPr lang="el-GR" sz="2400" dirty="0" err="1">
                <a:solidFill>
                  <a:srgbClr val="404040"/>
                </a:solidFill>
                <a:latin typeface="Calibri"/>
                <a:cs typeface="Calibri"/>
              </a:rPr>
              <a:t>project</a:t>
            </a:r>
            <a:r>
              <a:rPr lang="el-GR" sz="2400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endParaRPr lang="el-GR" sz="2400" spc="-5" dirty="0">
              <a:solidFill>
                <a:srgbClr val="40404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Ομάδα</a:t>
            </a:r>
            <a:r>
              <a:rPr sz="24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25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2400" spc="30" dirty="0">
                <a:solidFill>
                  <a:srgbClr val="404040"/>
                </a:solidFill>
                <a:latin typeface="Calibri"/>
                <a:cs typeface="Calibri"/>
              </a:rPr>
              <a:t>Ι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ω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ά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νν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η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ς</a:t>
            </a:r>
            <a:r>
              <a:rPr sz="24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400" spc="25" dirty="0">
                <a:solidFill>
                  <a:srgbClr val="404040"/>
                </a:solidFill>
                <a:latin typeface="Calibri"/>
                <a:cs typeface="Calibri"/>
              </a:rPr>
              <a:t>τ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ά</a:t>
            </a:r>
            <a:r>
              <a:rPr sz="2400" spc="35" dirty="0">
                <a:solidFill>
                  <a:srgbClr val="404040"/>
                </a:solidFill>
                <a:latin typeface="Calibri"/>
                <a:cs typeface="Calibri"/>
              </a:rPr>
              <a:t>μ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ο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υ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Α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Μ</a:t>
            </a:r>
            <a:r>
              <a:rPr sz="24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107274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Σπύρος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Ρούσσος,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ΑΜ</a:t>
            </a:r>
            <a:r>
              <a:rPr sz="24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1059362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237" y="218376"/>
            <a:ext cx="9959340" cy="55994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830"/>
              </a:lnSpc>
              <a:spcBef>
                <a:spcPts val="130"/>
              </a:spcBef>
            </a:pPr>
            <a:r>
              <a:rPr sz="1650" spc="-80" dirty="0">
                <a:solidFill>
                  <a:srgbClr val="404040"/>
                </a:solidFill>
                <a:latin typeface="Calibri"/>
                <a:cs typeface="Calibri"/>
              </a:rPr>
              <a:t>Το</a:t>
            </a:r>
            <a:r>
              <a:rPr sz="1650" spc="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15" dirty="0">
                <a:solidFill>
                  <a:srgbClr val="404040"/>
                </a:solidFill>
                <a:latin typeface="Calibri"/>
                <a:cs typeface="Calibri"/>
              </a:rPr>
              <a:t>camping</a:t>
            </a:r>
            <a:r>
              <a:rPr sz="165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25" dirty="0">
                <a:solidFill>
                  <a:srgbClr val="404040"/>
                </a:solidFill>
                <a:latin typeface="Calibri"/>
                <a:cs typeface="Calibri"/>
              </a:rPr>
              <a:t>μας</a:t>
            </a:r>
            <a:r>
              <a:rPr sz="165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25" dirty="0">
                <a:solidFill>
                  <a:srgbClr val="404040"/>
                </a:solidFill>
                <a:latin typeface="Calibri"/>
                <a:cs typeface="Calibri"/>
              </a:rPr>
              <a:t>προσφέρει</a:t>
            </a:r>
            <a:r>
              <a:rPr sz="165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b="1" u="sng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χώρους</a:t>
            </a:r>
            <a:r>
              <a:rPr sz="1650" b="1" u="sng" spc="15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1650" b="1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κατασκήνωσης</a:t>
            </a:r>
            <a:r>
              <a:rPr sz="1650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650" spc="25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404040"/>
                </a:solidFill>
                <a:latin typeface="Calibri"/>
                <a:cs typeface="Calibri"/>
              </a:rPr>
              <a:t>για</a:t>
            </a:r>
            <a:r>
              <a:rPr sz="165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404040"/>
                </a:solidFill>
                <a:latin typeface="Calibri"/>
                <a:cs typeface="Calibri"/>
              </a:rPr>
              <a:t>τους</a:t>
            </a:r>
            <a:r>
              <a:rPr sz="1650" spc="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10" dirty="0">
                <a:solidFill>
                  <a:srgbClr val="404040"/>
                </a:solidFill>
                <a:latin typeface="Calibri"/>
                <a:cs typeface="Calibri"/>
              </a:rPr>
              <a:t>οποίους</a:t>
            </a:r>
            <a:r>
              <a:rPr sz="165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404040"/>
                </a:solidFill>
                <a:latin typeface="Calibri"/>
                <a:cs typeface="Calibri"/>
              </a:rPr>
              <a:t>οι</a:t>
            </a:r>
            <a:r>
              <a:rPr sz="1650" spc="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b="1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κατασκηνωτές</a:t>
            </a:r>
            <a:r>
              <a:rPr sz="1650" b="1" u="sng" spc="19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1650" spc="20" dirty="0">
                <a:solidFill>
                  <a:srgbClr val="404040"/>
                </a:solidFill>
                <a:latin typeface="Calibri"/>
                <a:cs typeface="Calibri"/>
              </a:rPr>
              <a:t>μπορούν</a:t>
            </a:r>
            <a:r>
              <a:rPr sz="165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404040"/>
                </a:solidFill>
                <a:latin typeface="Calibri"/>
                <a:cs typeface="Calibri"/>
              </a:rPr>
              <a:t>να</a:t>
            </a:r>
            <a:r>
              <a:rPr sz="165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404040"/>
                </a:solidFill>
                <a:latin typeface="Calibri"/>
                <a:cs typeface="Calibri"/>
              </a:rPr>
              <a:t>κάνουν</a:t>
            </a:r>
            <a:endParaRPr sz="1650">
              <a:latin typeface="Calibri"/>
              <a:cs typeface="Calibri"/>
            </a:endParaRPr>
          </a:p>
          <a:p>
            <a:pPr marL="12700">
              <a:lnSpc>
                <a:spcPts val="1830"/>
              </a:lnSpc>
            </a:pPr>
            <a:r>
              <a:rPr sz="1650" b="1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κράτηση</a:t>
            </a:r>
            <a:r>
              <a:rPr sz="1650" b="1" spc="2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25" dirty="0">
                <a:solidFill>
                  <a:srgbClr val="404040"/>
                </a:solidFill>
                <a:latin typeface="Calibri"/>
                <a:cs typeface="Calibri"/>
              </a:rPr>
              <a:t>μέσω</a:t>
            </a:r>
            <a:r>
              <a:rPr sz="165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404040"/>
                </a:solidFill>
                <a:latin typeface="Calibri"/>
                <a:cs typeface="Calibri"/>
              </a:rPr>
              <a:t>της</a:t>
            </a:r>
            <a:r>
              <a:rPr sz="165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15" dirty="0">
                <a:solidFill>
                  <a:srgbClr val="404040"/>
                </a:solidFill>
                <a:latin typeface="Calibri"/>
                <a:cs typeface="Calibri"/>
              </a:rPr>
              <a:t>ιστοσελίδας</a:t>
            </a:r>
            <a:r>
              <a:rPr sz="165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25" dirty="0">
                <a:solidFill>
                  <a:srgbClr val="404040"/>
                </a:solidFill>
                <a:latin typeface="Calibri"/>
                <a:cs typeface="Calibri"/>
              </a:rPr>
              <a:t>μας.</a:t>
            </a:r>
            <a:endParaRPr sz="1650">
              <a:latin typeface="Calibri"/>
              <a:cs typeface="Calibri"/>
            </a:endParaRPr>
          </a:p>
          <a:p>
            <a:pPr marL="12700" marR="227965">
              <a:lnSpc>
                <a:spcPts val="1600"/>
              </a:lnSpc>
              <a:spcBef>
                <a:spcPts val="1435"/>
              </a:spcBef>
            </a:pPr>
            <a:r>
              <a:rPr sz="1650" spc="5" dirty="0">
                <a:solidFill>
                  <a:srgbClr val="404040"/>
                </a:solidFill>
                <a:latin typeface="Calibri"/>
                <a:cs typeface="Calibri"/>
              </a:rPr>
              <a:t>Ακόμα </a:t>
            </a:r>
            <a:r>
              <a:rPr sz="1650" spc="10" dirty="0">
                <a:solidFill>
                  <a:srgbClr val="404040"/>
                </a:solidFill>
                <a:latin typeface="Calibri"/>
                <a:cs typeface="Calibri"/>
              </a:rPr>
              <a:t>υπάρχουν </a:t>
            </a:r>
            <a:r>
              <a:rPr sz="1650" spc="20" dirty="0">
                <a:solidFill>
                  <a:srgbClr val="404040"/>
                </a:solidFill>
                <a:latin typeface="Calibri"/>
                <a:cs typeface="Calibri"/>
              </a:rPr>
              <a:t>διάφορες </a:t>
            </a:r>
            <a:r>
              <a:rPr sz="1650" b="1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δραστηριότητες</a:t>
            </a:r>
            <a:r>
              <a:rPr sz="165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25" dirty="0">
                <a:solidFill>
                  <a:srgbClr val="404040"/>
                </a:solidFill>
                <a:latin typeface="Calibri"/>
                <a:cs typeface="Calibri"/>
              </a:rPr>
              <a:t>που </a:t>
            </a:r>
            <a:r>
              <a:rPr sz="1650" spc="5" dirty="0">
                <a:solidFill>
                  <a:srgbClr val="404040"/>
                </a:solidFill>
                <a:latin typeface="Calibri"/>
                <a:cs typeface="Calibri"/>
              </a:rPr>
              <a:t>διοργανώνονται</a:t>
            </a:r>
            <a:r>
              <a:rPr sz="165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25" dirty="0">
                <a:solidFill>
                  <a:srgbClr val="404040"/>
                </a:solidFill>
                <a:latin typeface="Calibri"/>
                <a:cs typeface="Calibri"/>
              </a:rPr>
              <a:t>από </a:t>
            </a:r>
            <a:r>
              <a:rPr sz="1650" spc="5" dirty="0">
                <a:solidFill>
                  <a:srgbClr val="404040"/>
                </a:solidFill>
                <a:latin typeface="Calibri"/>
                <a:cs typeface="Calibri"/>
              </a:rPr>
              <a:t>το </a:t>
            </a:r>
            <a:r>
              <a:rPr sz="1650" b="1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προσωπικό</a:t>
            </a:r>
            <a:r>
              <a:rPr sz="1650" b="1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65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404040"/>
                </a:solidFill>
                <a:latin typeface="Calibri"/>
                <a:cs typeface="Calibri"/>
              </a:rPr>
              <a:t>στις </a:t>
            </a:r>
            <a:r>
              <a:rPr sz="1650" spc="20" dirty="0">
                <a:solidFill>
                  <a:srgbClr val="404040"/>
                </a:solidFill>
                <a:latin typeface="Calibri"/>
                <a:cs typeface="Calibri"/>
              </a:rPr>
              <a:t>οποίες </a:t>
            </a:r>
            <a:r>
              <a:rPr sz="1650" spc="5" dirty="0">
                <a:solidFill>
                  <a:srgbClr val="404040"/>
                </a:solidFill>
                <a:latin typeface="Calibri"/>
                <a:cs typeface="Calibri"/>
              </a:rPr>
              <a:t>οι </a:t>
            </a:r>
            <a:r>
              <a:rPr sz="1650" spc="10" dirty="0">
                <a:solidFill>
                  <a:srgbClr val="404040"/>
                </a:solidFill>
                <a:latin typeface="Calibri"/>
                <a:cs typeface="Calibri"/>
              </a:rPr>
              <a:t> κατασκηνωτές</a:t>
            </a:r>
            <a:r>
              <a:rPr sz="165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15" dirty="0">
                <a:solidFill>
                  <a:srgbClr val="404040"/>
                </a:solidFill>
                <a:latin typeface="Calibri"/>
                <a:cs typeface="Calibri"/>
              </a:rPr>
              <a:t>μπορούν</a:t>
            </a:r>
            <a:r>
              <a:rPr sz="16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404040"/>
                </a:solidFill>
                <a:latin typeface="Calibri"/>
                <a:cs typeface="Calibri"/>
              </a:rPr>
              <a:t>να</a:t>
            </a:r>
            <a:r>
              <a:rPr sz="1650" spc="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15" dirty="0">
                <a:solidFill>
                  <a:srgbClr val="404040"/>
                </a:solidFill>
                <a:latin typeface="Calibri"/>
                <a:cs typeface="Calibri"/>
              </a:rPr>
              <a:t>συμμετέχουν</a:t>
            </a:r>
            <a:r>
              <a:rPr sz="165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404040"/>
                </a:solidFill>
                <a:latin typeface="Calibri"/>
                <a:cs typeface="Calibri"/>
              </a:rPr>
              <a:t>και</a:t>
            </a:r>
            <a:r>
              <a:rPr sz="165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404040"/>
                </a:solidFill>
                <a:latin typeface="Calibri"/>
                <a:cs typeface="Calibri"/>
              </a:rPr>
              <a:t>να</a:t>
            </a:r>
            <a:r>
              <a:rPr sz="1650" spc="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10" dirty="0">
                <a:solidFill>
                  <a:srgbClr val="404040"/>
                </a:solidFill>
                <a:latin typeface="Calibri"/>
                <a:cs typeface="Calibri"/>
              </a:rPr>
              <a:t>νοικιάσουν</a:t>
            </a:r>
            <a:r>
              <a:rPr sz="1650" spc="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b="1" u="sng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εξοπλισμό</a:t>
            </a:r>
            <a:r>
              <a:rPr sz="1650" b="1" spc="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15" dirty="0">
                <a:solidFill>
                  <a:srgbClr val="404040"/>
                </a:solidFill>
                <a:latin typeface="Calibri"/>
                <a:cs typeface="Calibri"/>
              </a:rPr>
              <a:t>αν</a:t>
            </a:r>
            <a:r>
              <a:rPr sz="1650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20" dirty="0">
                <a:solidFill>
                  <a:srgbClr val="404040"/>
                </a:solidFill>
                <a:latin typeface="Calibri"/>
                <a:cs typeface="Calibri"/>
              </a:rPr>
              <a:t>χρειάζεται.</a:t>
            </a:r>
            <a:r>
              <a:rPr sz="165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25" dirty="0">
                <a:solidFill>
                  <a:srgbClr val="404040"/>
                </a:solidFill>
                <a:latin typeface="Calibri"/>
                <a:cs typeface="Calibri"/>
              </a:rPr>
              <a:t>Κάποιες</a:t>
            </a:r>
            <a:r>
              <a:rPr sz="165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10" dirty="0">
                <a:solidFill>
                  <a:srgbClr val="404040"/>
                </a:solidFill>
                <a:latin typeface="Calibri"/>
                <a:cs typeface="Calibri"/>
              </a:rPr>
              <a:t>δραστηριότητες </a:t>
            </a:r>
            <a:r>
              <a:rPr sz="1650" spc="-3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10" dirty="0">
                <a:solidFill>
                  <a:srgbClr val="404040"/>
                </a:solidFill>
                <a:latin typeface="Calibri"/>
                <a:cs typeface="Calibri"/>
              </a:rPr>
              <a:t>έχουν</a:t>
            </a:r>
            <a:r>
              <a:rPr sz="165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25" dirty="0">
                <a:solidFill>
                  <a:srgbClr val="404040"/>
                </a:solidFill>
                <a:latin typeface="Calibri"/>
                <a:cs typeface="Calibri"/>
              </a:rPr>
              <a:t>αρχική</a:t>
            </a:r>
            <a:r>
              <a:rPr sz="165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20" dirty="0">
                <a:solidFill>
                  <a:srgbClr val="404040"/>
                </a:solidFill>
                <a:latin typeface="Calibri"/>
                <a:cs typeface="Calibri"/>
              </a:rPr>
              <a:t>χρέωση.</a:t>
            </a:r>
            <a:endParaRPr sz="1650">
              <a:latin typeface="Calibri"/>
              <a:cs typeface="Calibri"/>
            </a:endParaRPr>
          </a:p>
          <a:p>
            <a:pPr marL="12700" marR="67310">
              <a:lnSpc>
                <a:spcPct val="83000"/>
              </a:lnSpc>
              <a:spcBef>
                <a:spcPts val="1415"/>
              </a:spcBef>
            </a:pPr>
            <a:r>
              <a:rPr sz="1650" spc="25" dirty="0">
                <a:solidFill>
                  <a:srgbClr val="404040"/>
                </a:solidFill>
                <a:latin typeface="Calibri"/>
                <a:cs typeface="Calibri"/>
              </a:rPr>
              <a:t>Πέρα από </a:t>
            </a:r>
            <a:r>
              <a:rPr sz="1650" spc="5" dirty="0">
                <a:solidFill>
                  <a:srgbClr val="404040"/>
                </a:solidFill>
                <a:latin typeface="Calibri"/>
                <a:cs typeface="Calibri"/>
              </a:rPr>
              <a:t>τον </a:t>
            </a:r>
            <a:r>
              <a:rPr sz="1650" spc="25" dirty="0">
                <a:solidFill>
                  <a:srgbClr val="404040"/>
                </a:solidFill>
                <a:latin typeface="Calibri"/>
                <a:cs typeface="Calibri"/>
              </a:rPr>
              <a:t>εξοπλισμό </a:t>
            </a:r>
            <a:r>
              <a:rPr sz="1650" spc="15" dirty="0">
                <a:solidFill>
                  <a:srgbClr val="404040"/>
                </a:solidFill>
                <a:latin typeface="Calibri"/>
                <a:cs typeface="Calibri"/>
              </a:rPr>
              <a:t>των </a:t>
            </a:r>
            <a:r>
              <a:rPr sz="1650" spc="10" dirty="0">
                <a:solidFill>
                  <a:srgbClr val="404040"/>
                </a:solidFill>
                <a:latin typeface="Calibri"/>
                <a:cs typeface="Calibri"/>
              </a:rPr>
              <a:t>διαστηριοτήτων</a:t>
            </a:r>
            <a:r>
              <a:rPr sz="165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404040"/>
                </a:solidFill>
                <a:latin typeface="Calibri"/>
                <a:cs typeface="Calibri"/>
              </a:rPr>
              <a:t>οι </a:t>
            </a:r>
            <a:r>
              <a:rPr sz="1650" spc="10" dirty="0">
                <a:solidFill>
                  <a:srgbClr val="404040"/>
                </a:solidFill>
                <a:latin typeface="Calibri"/>
                <a:cs typeface="Calibri"/>
              </a:rPr>
              <a:t>κατασκηνωτές </a:t>
            </a:r>
            <a:r>
              <a:rPr sz="1650" spc="15" dirty="0">
                <a:solidFill>
                  <a:srgbClr val="404040"/>
                </a:solidFill>
                <a:latin typeface="Calibri"/>
                <a:cs typeface="Calibri"/>
              </a:rPr>
              <a:t>μπορούν </a:t>
            </a:r>
            <a:r>
              <a:rPr sz="1650" spc="-5" dirty="0">
                <a:solidFill>
                  <a:srgbClr val="404040"/>
                </a:solidFill>
                <a:latin typeface="Calibri"/>
                <a:cs typeface="Calibri"/>
              </a:rPr>
              <a:t>να </a:t>
            </a:r>
            <a:r>
              <a:rPr sz="1650" spc="10" dirty="0">
                <a:solidFill>
                  <a:srgbClr val="404040"/>
                </a:solidFill>
                <a:latin typeface="Calibri"/>
                <a:cs typeface="Calibri"/>
              </a:rPr>
              <a:t>νοικιάσουν </a:t>
            </a:r>
            <a:r>
              <a:rPr sz="1650" spc="-5" dirty="0">
                <a:solidFill>
                  <a:srgbClr val="404040"/>
                </a:solidFill>
                <a:latin typeface="Calibri"/>
                <a:cs typeface="Calibri"/>
              </a:rPr>
              <a:t>και </a:t>
            </a:r>
            <a:r>
              <a:rPr sz="1650" spc="20" dirty="0">
                <a:solidFill>
                  <a:srgbClr val="404040"/>
                </a:solidFill>
                <a:latin typeface="Calibri"/>
                <a:cs typeface="Calibri"/>
              </a:rPr>
              <a:t>άλλο </a:t>
            </a:r>
            <a:r>
              <a:rPr sz="1650" spc="25" dirty="0">
                <a:solidFill>
                  <a:srgbClr val="404040"/>
                </a:solidFill>
                <a:latin typeface="Calibri"/>
                <a:cs typeface="Calibri"/>
              </a:rPr>
              <a:t>εξοπλισμό </a:t>
            </a:r>
            <a:r>
              <a:rPr sz="1650" spc="20" dirty="0">
                <a:solidFill>
                  <a:srgbClr val="404040"/>
                </a:solidFill>
                <a:latin typeface="Calibri"/>
                <a:cs typeface="Calibri"/>
              </a:rPr>
              <a:t>που </a:t>
            </a:r>
            <a:r>
              <a:rPr sz="1650" spc="-3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10" dirty="0">
                <a:solidFill>
                  <a:srgbClr val="404040"/>
                </a:solidFill>
                <a:latin typeface="Calibri"/>
                <a:cs typeface="Calibri"/>
              </a:rPr>
              <a:t>θα χρειαστούν </a:t>
            </a:r>
            <a:r>
              <a:rPr sz="1650" spc="5" dirty="0">
                <a:solidFill>
                  <a:srgbClr val="404040"/>
                </a:solidFill>
                <a:latin typeface="Calibri"/>
                <a:cs typeface="Calibri"/>
              </a:rPr>
              <a:t>για τη </a:t>
            </a:r>
            <a:r>
              <a:rPr sz="1650" spc="15" dirty="0">
                <a:solidFill>
                  <a:srgbClr val="404040"/>
                </a:solidFill>
                <a:latin typeface="Calibri"/>
                <a:cs typeface="Calibri"/>
              </a:rPr>
              <a:t>διαμονή </a:t>
            </a:r>
            <a:r>
              <a:rPr sz="1650" dirty="0">
                <a:solidFill>
                  <a:srgbClr val="404040"/>
                </a:solidFill>
                <a:latin typeface="Calibri"/>
                <a:cs typeface="Calibri"/>
              </a:rPr>
              <a:t>τους </a:t>
            </a:r>
            <a:r>
              <a:rPr sz="1650" spc="25" dirty="0">
                <a:solidFill>
                  <a:srgbClr val="404040"/>
                </a:solidFill>
                <a:latin typeface="Calibri"/>
                <a:cs typeface="Calibri"/>
              </a:rPr>
              <a:t>όπως </a:t>
            </a:r>
            <a:r>
              <a:rPr sz="1650" spc="15" dirty="0">
                <a:solidFill>
                  <a:srgbClr val="404040"/>
                </a:solidFill>
                <a:latin typeface="Calibri"/>
                <a:cs typeface="Calibri"/>
              </a:rPr>
              <a:t>συσκευές, </a:t>
            </a:r>
            <a:r>
              <a:rPr sz="1650" spc="5" dirty="0">
                <a:solidFill>
                  <a:srgbClr val="404040"/>
                </a:solidFill>
                <a:latin typeface="Calibri"/>
                <a:cs typeface="Calibri"/>
              </a:rPr>
              <a:t>σεντόνια,</a:t>
            </a:r>
            <a:r>
              <a:rPr sz="165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15" dirty="0">
                <a:solidFill>
                  <a:srgbClr val="404040"/>
                </a:solidFill>
                <a:latin typeface="Calibri"/>
                <a:cs typeface="Calibri"/>
              </a:rPr>
              <a:t>σκηνές. </a:t>
            </a:r>
            <a:r>
              <a:rPr sz="1650" spc="20" dirty="0">
                <a:solidFill>
                  <a:srgbClr val="404040"/>
                </a:solidFill>
                <a:latin typeface="Calibri"/>
                <a:cs typeface="Calibri"/>
              </a:rPr>
              <a:t>Για </a:t>
            </a:r>
            <a:r>
              <a:rPr sz="1650" spc="5" dirty="0">
                <a:solidFill>
                  <a:srgbClr val="404040"/>
                </a:solidFill>
                <a:latin typeface="Calibri"/>
                <a:cs typeface="Calibri"/>
              </a:rPr>
              <a:t>τα </a:t>
            </a:r>
            <a:r>
              <a:rPr sz="1650" spc="20" dirty="0">
                <a:solidFill>
                  <a:srgbClr val="404040"/>
                </a:solidFill>
                <a:latin typeface="Calibri"/>
                <a:cs typeface="Calibri"/>
              </a:rPr>
              <a:t>παραπάνω </a:t>
            </a:r>
            <a:r>
              <a:rPr sz="1650" spc="10" dirty="0">
                <a:solidFill>
                  <a:srgbClr val="404040"/>
                </a:solidFill>
                <a:latin typeface="Calibri"/>
                <a:cs typeface="Calibri"/>
              </a:rPr>
              <a:t>θα </a:t>
            </a:r>
            <a:r>
              <a:rPr sz="1650" spc="30" dirty="0">
                <a:solidFill>
                  <a:srgbClr val="404040"/>
                </a:solidFill>
                <a:latin typeface="Calibri"/>
                <a:cs typeface="Calibri"/>
              </a:rPr>
              <a:t>μπορεί </a:t>
            </a:r>
            <a:r>
              <a:rPr sz="1650" spc="-5" dirty="0">
                <a:solidFill>
                  <a:srgbClr val="404040"/>
                </a:solidFill>
                <a:latin typeface="Calibri"/>
                <a:cs typeface="Calibri"/>
              </a:rPr>
              <a:t>να </a:t>
            </a:r>
            <a:r>
              <a:rPr sz="1650" spc="5" dirty="0">
                <a:solidFill>
                  <a:srgbClr val="404040"/>
                </a:solidFill>
                <a:latin typeface="Calibri"/>
                <a:cs typeface="Calibri"/>
              </a:rPr>
              <a:t>γίνει </a:t>
            </a:r>
            <a:r>
              <a:rPr sz="165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15" dirty="0">
                <a:solidFill>
                  <a:srgbClr val="404040"/>
                </a:solidFill>
                <a:latin typeface="Calibri"/>
                <a:cs typeface="Calibri"/>
              </a:rPr>
              <a:t>κράτηση</a:t>
            </a:r>
            <a:r>
              <a:rPr sz="165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25" dirty="0">
                <a:solidFill>
                  <a:srgbClr val="404040"/>
                </a:solidFill>
                <a:latin typeface="Calibri"/>
                <a:cs typeface="Calibri"/>
              </a:rPr>
              <a:t>μέσω</a:t>
            </a:r>
            <a:r>
              <a:rPr sz="165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404040"/>
                </a:solidFill>
                <a:latin typeface="Calibri"/>
                <a:cs typeface="Calibri"/>
              </a:rPr>
              <a:t>της</a:t>
            </a:r>
            <a:r>
              <a:rPr sz="165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15" dirty="0">
                <a:solidFill>
                  <a:srgbClr val="404040"/>
                </a:solidFill>
                <a:latin typeface="Calibri"/>
                <a:cs typeface="Calibri"/>
              </a:rPr>
              <a:t>ιστοσελίδας.</a:t>
            </a: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650" spc="20" dirty="0">
                <a:solidFill>
                  <a:srgbClr val="404040"/>
                </a:solidFill>
                <a:latin typeface="Calibri"/>
                <a:cs typeface="Calibri"/>
              </a:rPr>
              <a:t>Όποιο</a:t>
            </a:r>
            <a:r>
              <a:rPr sz="165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20" dirty="0">
                <a:solidFill>
                  <a:srgbClr val="404040"/>
                </a:solidFill>
                <a:latin typeface="Calibri"/>
                <a:cs typeface="Calibri"/>
              </a:rPr>
              <a:t>αντικέιμενο</a:t>
            </a:r>
            <a:r>
              <a:rPr sz="165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15" dirty="0">
                <a:solidFill>
                  <a:srgbClr val="404040"/>
                </a:solidFill>
                <a:latin typeface="Calibri"/>
                <a:cs typeface="Calibri"/>
              </a:rPr>
              <a:t>ενοικιάζεται</a:t>
            </a:r>
            <a:r>
              <a:rPr sz="165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35" dirty="0">
                <a:solidFill>
                  <a:srgbClr val="404040"/>
                </a:solidFill>
                <a:latin typeface="Calibri"/>
                <a:cs typeface="Calibri"/>
              </a:rPr>
              <a:t>πρέπει</a:t>
            </a:r>
            <a:r>
              <a:rPr sz="165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404040"/>
                </a:solidFill>
                <a:latin typeface="Calibri"/>
                <a:cs typeface="Calibri"/>
              </a:rPr>
              <a:t>να</a:t>
            </a:r>
            <a:r>
              <a:rPr sz="165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15" dirty="0">
                <a:solidFill>
                  <a:srgbClr val="404040"/>
                </a:solidFill>
                <a:latin typeface="Calibri"/>
                <a:cs typeface="Calibri"/>
              </a:rPr>
              <a:t>καταγράφεται.</a:t>
            </a:r>
            <a:r>
              <a:rPr sz="165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404040"/>
                </a:solidFill>
                <a:latin typeface="Calibri"/>
                <a:cs typeface="Calibri"/>
              </a:rPr>
              <a:t>Τα</a:t>
            </a:r>
            <a:r>
              <a:rPr sz="1650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20" dirty="0">
                <a:solidFill>
                  <a:srgbClr val="404040"/>
                </a:solidFill>
                <a:latin typeface="Calibri"/>
                <a:cs typeface="Calibri"/>
              </a:rPr>
              <a:t>αντικείμενα</a:t>
            </a:r>
            <a:r>
              <a:rPr sz="165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35" dirty="0">
                <a:solidFill>
                  <a:srgbClr val="404040"/>
                </a:solidFill>
                <a:latin typeface="Calibri"/>
                <a:cs typeface="Calibri"/>
              </a:rPr>
              <a:t>πρέπει</a:t>
            </a:r>
            <a:r>
              <a:rPr sz="165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404040"/>
                </a:solidFill>
                <a:latin typeface="Calibri"/>
                <a:cs typeface="Calibri"/>
              </a:rPr>
              <a:t>να</a:t>
            </a:r>
            <a:r>
              <a:rPr sz="1650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20" dirty="0">
                <a:solidFill>
                  <a:srgbClr val="404040"/>
                </a:solidFill>
                <a:latin typeface="Calibri"/>
                <a:cs typeface="Calibri"/>
              </a:rPr>
              <a:t>επιστρέφονται</a:t>
            </a:r>
            <a:r>
              <a:rPr sz="165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20" dirty="0">
                <a:solidFill>
                  <a:srgbClr val="404040"/>
                </a:solidFill>
                <a:latin typeface="Calibri"/>
                <a:cs typeface="Calibri"/>
              </a:rPr>
              <a:t>εγκαίρως.</a:t>
            </a:r>
            <a:endParaRPr sz="1650">
              <a:latin typeface="Calibri"/>
              <a:cs typeface="Calibri"/>
            </a:endParaRPr>
          </a:p>
          <a:p>
            <a:pPr marL="12700" marR="393700">
              <a:lnSpc>
                <a:spcPct val="83000"/>
              </a:lnSpc>
              <a:spcBef>
                <a:spcPts val="1400"/>
              </a:spcBef>
            </a:pPr>
            <a:r>
              <a:rPr sz="1650" spc="15" dirty="0">
                <a:solidFill>
                  <a:srgbClr val="404040"/>
                </a:solidFill>
                <a:latin typeface="Calibri"/>
                <a:cs typeface="Calibri"/>
              </a:rPr>
              <a:t>Οι</a:t>
            </a:r>
            <a:r>
              <a:rPr sz="165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25" dirty="0">
                <a:solidFill>
                  <a:srgbClr val="404040"/>
                </a:solidFill>
                <a:latin typeface="Calibri"/>
                <a:cs typeface="Calibri"/>
              </a:rPr>
              <a:t>χρεώσεις</a:t>
            </a:r>
            <a:r>
              <a:rPr sz="165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404040"/>
                </a:solidFill>
                <a:latin typeface="Calibri"/>
                <a:cs typeface="Calibri"/>
              </a:rPr>
              <a:t>για</a:t>
            </a:r>
            <a:r>
              <a:rPr sz="1650" spc="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404040"/>
                </a:solidFill>
                <a:latin typeface="Calibri"/>
                <a:cs typeface="Calibri"/>
              </a:rPr>
              <a:t>την</a:t>
            </a:r>
            <a:r>
              <a:rPr sz="165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10" dirty="0">
                <a:solidFill>
                  <a:srgbClr val="404040"/>
                </a:solidFill>
                <a:latin typeface="Calibri"/>
                <a:cs typeface="Calibri"/>
              </a:rPr>
              <a:t>διαμονή,</a:t>
            </a:r>
            <a:r>
              <a:rPr sz="1650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10" dirty="0">
                <a:solidFill>
                  <a:srgbClr val="404040"/>
                </a:solidFill>
                <a:latin typeface="Calibri"/>
                <a:cs typeface="Calibri"/>
              </a:rPr>
              <a:t>τις</a:t>
            </a:r>
            <a:r>
              <a:rPr sz="165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10" dirty="0">
                <a:solidFill>
                  <a:srgbClr val="404040"/>
                </a:solidFill>
                <a:latin typeface="Calibri"/>
                <a:cs typeface="Calibri"/>
              </a:rPr>
              <a:t>δραστηριότητες</a:t>
            </a:r>
            <a:r>
              <a:rPr sz="165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404040"/>
                </a:solidFill>
                <a:latin typeface="Calibri"/>
                <a:cs typeface="Calibri"/>
              </a:rPr>
              <a:t>και</a:t>
            </a:r>
            <a:r>
              <a:rPr sz="165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404040"/>
                </a:solidFill>
                <a:latin typeface="Calibri"/>
                <a:cs typeface="Calibri"/>
              </a:rPr>
              <a:t>τον</a:t>
            </a:r>
            <a:r>
              <a:rPr sz="165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25" dirty="0">
                <a:solidFill>
                  <a:srgbClr val="404040"/>
                </a:solidFill>
                <a:latin typeface="Calibri"/>
                <a:cs typeface="Calibri"/>
              </a:rPr>
              <a:t>εξοπλισμό</a:t>
            </a:r>
            <a:r>
              <a:rPr sz="1650" spc="-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10" dirty="0">
                <a:solidFill>
                  <a:srgbClr val="404040"/>
                </a:solidFill>
                <a:latin typeface="Calibri"/>
                <a:cs typeface="Calibri"/>
              </a:rPr>
              <a:t>προσθέτονται</a:t>
            </a:r>
            <a:r>
              <a:rPr sz="1650" spc="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404040"/>
                </a:solidFill>
                <a:latin typeface="Calibri"/>
                <a:cs typeface="Calibri"/>
              </a:rPr>
              <a:t>στην</a:t>
            </a:r>
            <a:r>
              <a:rPr sz="165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10" dirty="0">
                <a:solidFill>
                  <a:srgbClr val="404040"/>
                </a:solidFill>
                <a:latin typeface="Calibri"/>
                <a:cs typeface="Calibri"/>
              </a:rPr>
              <a:t>κράτηση.</a:t>
            </a:r>
            <a:r>
              <a:rPr sz="1650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15" dirty="0">
                <a:solidFill>
                  <a:srgbClr val="404040"/>
                </a:solidFill>
                <a:latin typeface="Calibri"/>
                <a:cs typeface="Calibri"/>
              </a:rPr>
              <a:t>Οι </a:t>
            </a:r>
            <a:r>
              <a:rPr sz="165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10" dirty="0">
                <a:solidFill>
                  <a:srgbClr val="404040"/>
                </a:solidFill>
                <a:latin typeface="Calibri"/>
                <a:cs typeface="Calibri"/>
              </a:rPr>
              <a:t>κατασκηνωτές </a:t>
            </a:r>
            <a:r>
              <a:rPr sz="1650" spc="15" dirty="0">
                <a:solidFill>
                  <a:srgbClr val="404040"/>
                </a:solidFill>
                <a:latin typeface="Calibri"/>
                <a:cs typeface="Calibri"/>
              </a:rPr>
              <a:t>μπορούν </a:t>
            </a:r>
            <a:r>
              <a:rPr sz="1650" spc="-5" dirty="0">
                <a:solidFill>
                  <a:srgbClr val="404040"/>
                </a:solidFill>
                <a:latin typeface="Calibri"/>
                <a:cs typeface="Calibri"/>
              </a:rPr>
              <a:t>να</a:t>
            </a:r>
            <a:r>
              <a:rPr sz="16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15" dirty="0">
                <a:solidFill>
                  <a:srgbClr val="404040"/>
                </a:solidFill>
                <a:latin typeface="Calibri"/>
                <a:cs typeface="Calibri"/>
              </a:rPr>
              <a:t>πληρώσουν </a:t>
            </a:r>
            <a:r>
              <a:rPr sz="1650" spc="30" dirty="0">
                <a:solidFill>
                  <a:srgbClr val="404040"/>
                </a:solidFill>
                <a:latin typeface="Calibri"/>
                <a:cs typeface="Calibri"/>
              </a:rPr>
              <a:t>με </a:t>
            </a:r>
            <a:r>
              <a:rPr sz="1650" spc="15" dirty="0">
                <a:solidFill>
                  <a:srgbClr val="404040"/>
                </a:solidFill>
                <a:latin typeface="Calibri"/>
                <a:cs typeface="Calibri"/>
              </a:rPr>
              <a:t>διάφορους τρόπους, </a:t>
            </a:r>
            <a:r>
              <a:rPr sz="1650" spc="10" dirty="0">
                <a:solidFill>
                  <a:srgbClr val="404040"/>
                </a:solidFill>
                <a:latin typeface="Calibri"/>
                <a:cs typeface="Calibri"/>
              </a:rPr>
              <a:t>ακόμα </a:t>
            </a:r>
            <a:r>
              <a:rPr sz="1650" spc="-5" dirty="0">
                <a:solidFill>
                  <a:srgbClr val="404040"/>
                </a:solidFill>
                <a:latin typeface="Calibri"/>
                <a:cs typeface="Calibri"/>
              </a:rPr>
              <a:t>και </a:t>
            </a:r>
            <a:r>
              <a:rPr sz="1650" spc="25" dirty="0">
                <a:solidFill>
                  <a:srgbClr val="404040"/>
                </a:solidFill>
                <a:latin typeface="Calibri"/>
                <a:cs typeface="Calibri"/>
              </a:rPr>
              <a:t>μεικτά </a:t>
            </a:r>
            <a:r>
              <a:rPr sz="1650" spc="10" dirty="0">
                <a:solidFill>
                  <a:srgbClr val="404040"/>
                </a:solidFill>
                <a:latin typeface="Calibri"/>
                <a:cs typeface="Calibri"/>
              </a:rPr>
              <a:t>(μετρητά </a:t>
            </a:r>
            <a:r>
              <a:rPr sz="1650" spc="-5" dirty="0">
                <a:solidFill>
                  <a:srgbClr val="404040"/>
                </a:solidFill>
                <a:latin typeface="Calibri"/>
                <a:cs typeface="Calibri"/>
              </a:rPr>
              <a:t>και </a:t>
            </a:r>
            <a:r>
              <a:rPr sz="1650" spc="5" dirty="0">
                <a:solidFill>
                  <a:srgbClr val="404040"/>
                </a:solidFill>
                <a:latin typeface="Calibri"/>
                <a:cs typeface="Calibri"/>
              </a:rPr>
              <a:t>κάρτα) </a:t>
            </a:r>
            <a:r>
              <a:rPr sz="1650" spc="-5" dirty="0">
                <a:solidFill>
                  <a:srgbClr val="404040"/>
                </a:solidFill>
                <a:latin typeface="Calibri"/>
                <a:cs typeface="Calibri"/>
              </a:rPr>
              <a:t>και </a:t>
            </a:r>
            <a:r>
              <a:rPr sz="1650" spc="5" dirty="0">
                <a:solidFill>
                  <a:srgbClr val="404040"/>
                </a:solidFill>
                <a:latin typeface="Calibri"/>
                <a:cs typeface="Calibri"/>
              </a:rPr>
              <a:t>σε </a:t>
            </a:r>
            <a:r>
              <a:rPr sz="1650" spc="-3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15" dirty="0">
                <a:solidFill>
                  <a:srgbClr val="404040"/>
                </a:solidFill>
                <a:latin typeface="Calibri"/>
                <a:cs typeface="Calibri"/>
              </a:rPr>
              <a:t>πάνω</a:t>
            </a:r>
            <a:r>
              <a:rPr sz="165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25" dirty="0">
                <a:solidFill>
                  <a:srgbClr val="404040"/>
                </a:solidFill>
                <a:latin typeface="Calibri"/>
                <a:cs typeface="Calibri"/>
              </a:rPr>
              <a:t>από</a:t>
            </a:r>
            <a:r>
              <a:rPr sz="165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30" dirty="0">
                <a:solidFill>
                  <a:srgbClr val="404040"/>
                </a:solidFill>
                <a:latin typeface="Calibri"/>
                <a:cs typeface="Calibri"/>
              </a:rPr>
              <a:t>μια</a:t>
            </a:r>
            <a:r>
              <a:rPr sz="165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πληρωμή</a:t>
            </a:r>
            <a:r>
              <a:rPr sz="165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650">
              <a:latin typeface="Calibri"/>
              <a:cs typeface="Calibri"/>
            </a:endParaRPr>
          </a:p>
          <a:p>
            <a:pPr marL="12700" marR="530860">
              <a:lnSpc>
                <a:spcPts val="1600"/>
              </a:lnSpc>
              <a:spcBef>
                <a:spcPts val="1435"/>
              </a:spcBef>
            </a:pPr>
            <a:r>
              <a:rPr sz="1650" spc="15" dirty="0">
                <a:solidFill>
                  <a:srgbClr val="404040"/>
                </a:solidFill>
                <a:latin typeface="Calibri"/>
                <a:cs typeface="Calibri"/>
              </a:rPr>
              <a:t>Τέλος, </a:t>
            </a:r>
            <a:r>
              <a:rPr sz="1650" spc="25" dirty="0">
                <a:solidFill>
                  <a:srgbClr val="404040"/>
                </a:solidFill>
                <a:latin typeface="Calibri"/>
                <a:cs typeface="Calibri"/>
              </a:rPr>
              <a:t>μετά </a:t>
            </a:r>
            <a:r>
              <a:rPr sz="1650" dirty="0">
                <a:solidFill>
                  <a:srgbClr val="404040"/>
                </a:solidFill>
                <a:latin typeface="Calibri"/>
                <a:cs typeface="Calibri"/>
              </a:rPr>
              <a:t>την </a:t>
            </a:r>
            <a:r>
              <a:rPr sz="1650" spc="10" dirty="0">
                <a:solidFill>
                  <a:srgbClr val="404040"/>
                </a:solidFill>
                <a:latin typeface="Calibri"/>
                <a:cs typeface="Calibri"/>
              </a:rPr>
              <a:t>διαμονής </a:t>
            </a:r>
            <a:r>
              <a:rPr sz="1650" spc="5" dirty="0">
                <a:solidFill>
                  <a:srgbClr val="404040"/>
                </a:solidFill>
                <a:latin typeface="Calibri"/>
                <a:cs typeface="Calibri"/>
              </a:rPr>
              <a:t>τους, οι </a:t>
            </a:r>
            <a:r>
              <a:rPr sz="1650" spc="10" dirty="0">
                <a:solidFill>
                  <a:srgbClr val="404040"/>
                </a:solidFill>
                <a:latin typeface="Calibri"/>
                <a:cs typeface="Calibri"/>
              </a:rPr>
              <a:t>κατασκηνωτές </a:t>
            </a:r>
            <a:r>
              <a:rPr sz="1650" spc="15" dirty="0">
                <a:solidFill>
                  <a:srgbClr val="404040"/>
                </a:solidFill>
                <a:latin typeface="Calibri"/>
                <a:cs typeface="Calibri"/>
              </a:rPr>
              <a:t>μπορούν </a:t>
            </a:r>
            <a:r>
              <a:rPr sz="1650" spc="-5" dirty="0">
                <a:solidFill>
                  <a:srgbClr val="404040"/>
                </a:solidFill>
                <a:latin typeface="Calibri"/>
                <a:cs typeface="Calibri"/>
              </a:rPr>
              <a:t>να</a:t>
            </a:r>
            <a:r>
              <a:rPr sz="16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404040"/>
                </a:solidFill>
                <a:latin typeface="Calibri"/>
                <a:cs typeface="Calibri"/>
              </a:rPr>
              <a:t>αφήσουν</a:t>
            </a:r>
            <a:r>
              <a:rPr sz="165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b="1" u="sng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κριτική</a:t>
            </a:r>
            <a:r>
              <a:rPr sz="165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404040"/>
                </a:solidFill>
                <a:latin typeface="Calibri"/>
                <a:cs typeface="Calibri"/>
              </a:rPr>
              <a:t>στην </a:t>
            </a:r>
            <a:r>
              <a:rPr sz="1650" spc="15" dirty="0">
                <a:solidFill>
                  <a:srgbClr val="404040"/>
                </a:solidFill>
                <a:latin typeface="Calibri"/>
                <a:cs typeface="Calibri"/>
              </a:rPr>
              <a:t>ιστοσελίδα </a:t>
            </a:r>
            <a:r>
              <a:rPr sz="1650" spc="25" dirty="0">
                <a:solidFill>
                  <a:srgbClr val="404040"/>
                </a:solidFill>
                <a:latin typeface="Calibri"/>
                <a:cs typeface="Calibri"/>
              </a:rPr>
              <a:t>μας </a:t>
            </a:r>
            <a:r>
              <a:rPr sz="1650" dirty="0">
                <a:solidFill>
                  <a:srgbClr val="404040"/>
                </a:solidFill>
                <a:latin typeface="Calibri"/>
                <a:cs typeface="Calibri"/>
              </a:rPr>
              <a:t>και </a:t>
            </a:r>
            <a:r>
              <a:rPr sz="1650" spc="-5" dirty="0">
                <a:solidFill>
                  <a:srgbClr val="404040"/>
                </a:solidFill>
                <a:latin typeface="Calibri"/>
                <a:cs typeface="Calibri"/>
              </a:rPr>
              <a:t>να </a:t>
            </a:r>
            <a:r>
              <a:rPr sz="1650" spc="-3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10" dirty="0">
                <a:solidFill>
                  <a:srgbClr val="404040"/>
                </a:solidFill>
                <a:latin typeface="Calibri"/>
                <a:cs typeface="Calibri"/>
              </a:rPr>
              <a:t>μοιραστούν</a:t>
            </a:r>
            <a:r>
              <a:rPr sz="165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10" dirty="0">
                <a:solidFill>
                  <a:srgbClr val="404040"/>
                </a:solidFill>
                <a:latin typeface="Calibri"/>
                <a:cs typeface="Calibri"/>
              </a:rPr>
              <a:t>τις</a:t>
            </a:r>
            <a:r>
              <a:rPr sz="165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35" dirty="0">
                <a:solidFill>
                  <a:srgbClr val="404040"/>
                </a:solidFill>
                <a:latin typeface="Calibri"/>
                <a:cs typeface="Calibri"/>
              </a:rPr>
              <a:t>εμπειρίες</a:t>
            </a:r>
            <a:r>
              <a:rPr sz="165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404040"/>
                </a:solidFill>
                <a:latin typeface="Calibri"/>
                <a:cs typeface="Calibri"/>
              </a:rPr>
              <a:t>τους.</a:t>
            </a: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  <a:tabLst>
                <a:tab pos="967105" algn="l"/>
                <a:tab pos="1565910" algn="l"/>
                <a:tab pos="2032635" algn="l"/>
                <a:tab pos="2631440" algn="l"/>
                <a:tab pos="3098800" algn="l"/>
                <a:tab pos="3697604" algn="l"/>
                <a:tab pos="4164329" algn="l"/>
                <a:tab pos="4763135" algn="l"/>
                <a:tab pos="5230495" algn="l"/>
                <a:tab pos="5829300" algn="l"/>
                <a:tab pos="6296025" algn="l"/>
                <a:tab pos="6894830" algn="l"/>
                <a:tab pos="7362190" algn="l"/>
                <a:tab pos="7960995" algn="l"/>
                <a:tab pos="8309609" algn="l"/>
                <a:tab pos="9040495" algn="l"/>
                <a:tab pos="9549130" algn="l"/>
              </a:tabLst>
            </a:pPr>
            <a:r>
              <a:rPr sz="1650" u="heavy" spc="5" dirty="0">
                <a:solidFill>
                  <a:srgbClr val="404040"/>
                </a:solidFill>
                <a:uFill>
                  <a:solidFill>
                    <a:srgbClr val="3F3F3F"/>
                  </a:solidFill>
                </a:uFill>
                <a:latin typeface="Calibri"/>
                <a:cs typeface="Calibri"/>
              </a:rPr>
              <a:t> 	</a:t>
            </a:r>
            <a:r>
              <a:rPr sz="1650" spc="5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1650" u="heavy" spc="50" dirty="0">
                <a:solidFill>
                  <a:srgbClr val="404040"/>
                </a:solidFill>
                <a:uFill>
                  <a:solidFill>
                    <a:srgbClr val="3F3F3F"/>
                  </a:solidFill>
                </a:uFill>
                <a:latin typeface="Calibri"/>
                <a:cs typeface="Calibri"/>
              </a:rPr>
              <a:t>	</a:t>
            </a:r>
            <a:r>
              <a:rPr sz="1650" spc="5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1650" u="heavy" spc="50" dirty="0">
                <a:solidFill>
                  <a:srgbClr val="404040"/>
                </a:solidFill>
                <a:uFill>
                  <a:solidFill>
                    <a:srgbClr val="3F3F3F"/>
                  </a:solidFill>
                </a:uFill>
                <a:latin typeface="Calibri"/>
                <a:cs typeface="Calibri"/>
              </a:rPr>
              <a:t>	</a:t>
            </a:r>
            <a:r>
              <a:rPr sz="1650" spc="5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1650" u="heavy" spc="50" dirty="0">
                <a:solidFill>
                  <a:srgbClr val="404040"/>
                </a:solidFill>
                <a:uFill>
                  <a:solidFill>
                    <a:srgbClr val="3F3F3F"/>
                  </a:solidFill>
                </a:uFill>
                <a:latin typeface="Calibri"/>
                <a:cs typeface="Calibri"/>
              </a:rPr>
              <a:t>	</a:t>
            </a:r>
            <a:r>
              <a:rPr sz="1650" spc="5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1650" u="heavy" spc="50" dirty="0">
                <a:solidFill>
                  <a:srgbClr val="404040"/>
                </a:solidFill>
                <a:uFill>
                  <a:solidFill>
                    <a:srgbClr val="3F3F3F"/>
                  </a:solidFill>
                </a:uFill>
                <a:latin typeface="Calibri"/>
                <a:cs typeface="Calibri"/>
              </a:rPr>
              <a:t>	</a:t>
            </a:r>
            <a:r>
              <a:rPr sz="1650" spc="5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1650" u="heavy" spc="50" dirty="0">
                <a:solidFill>
                  <a:srgbClr val="404040"/>
                </a:solidFill>
                <a:uFill>
                  <a:solidFill>
                    <a:srgbClr val="3F3F3F"/>
                  </a:solidFill>
                </a:uFill>
                <a:latin typeface="Calibri"/>
                <a:cs typeface="Calibri"/>
              </a:rPr>
              <a:t>	</a:t>
            </a:r>
            <a:r>
              <a:rPr sz="1650" spc="5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1650" u="heavy" spc="50" dirty="0">
                <a:solidFill>
                  <a:srgbClr val="404040"/>
                </a:solidFill>
                <a:uFill>
                  <a:solidFill>
                    <a:srgbClr val="3F3F3F"/>
                  </a:solidFill>
                </a:uFill>
                <a:latin typeface="Calibri"/>
                <a:cs typeface="Calibri"/>
              </a:rPr>
              <a:t>	</a:t>
            </a:r>
            <a:r>
              <a:rPr sz="1650" spc="5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1650" u="heavy" spc="50" dirty="0">
                <a:solidFill>
                  <a:srgbClr val="404040"/>
                </a:solidFill>
                <a:uFill>
                  <a:solidFill>
                    <a:srgbClr val="3F3F3F"/>
                  </a:solidFill>
                </a:uFill>
                <a:latin typeface="Calibri"/>
                <a:cs typeface="Calibri"/>
              </a:rPr>
              <a:t>	</a:t>
            </a:r>
            <a:r>
              <a:rPr sz="1650" spc="5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1650" u="heavy" spc="50" dirty="0">
                <a:solidFill>
                  <a:srgbClr val="404040"/>
                </a:solidFill>
                <a:uFill>
                  <a:solidFill>
                    <a:srgbClr val="3F3F3F"/>
                  </a:solidFill>
                </a:uFill>
                <a:latin typeface="Calibri"/>
                <a:cs typeface="Calibri"/>
              </a:rPr>
              <a:t>	</a:t>
            </a:r>
            <a:r>
              <a:rPr sz="1650" spc="5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1650" u="heavy" spc="50" dirty="0">
                <a:solidFill>
                  <a:srgbClr val="404040"/>
                </a:solidFill>
                <a:uFill>
                  <a:solidFill>
                    <a:srgbClr val="3F3F3F"/>
                  </a:solidFill>
                </a:uFill>
                <a:latin typeface="Calibri"/>
                <a:cs typeface="Calibri"/>
              </a:rPr>
              <a:t>	</a:t>
            </a:r>
            <a:r>
              <a:rPr sz="1650" spc="5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1650" u="heavy" spc="50" dirty="0">
                <a:solidFill>
                  <a:srgbClr val="404040"/>
                </a:solidFill>
                <a:uFill>
                  <a:solidFill>
                    <a:srgbClr val="3F3F3F"/>
                  </a:solidFill>
                </a:uFill>
                <a:latin typeface="Calibri"/>
                <a:cs typeface="Calibri"/>
              </a:rPr>
              <a:t>	</a:t>
            </a:r>
            <a:r>
              <a:rPr sz="1650" spc="5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1650" u="heavy" spc="50" dirty="0">
                <a:solidFill>
                  <a:srgbClr val="404040"/>
                </a:solidFill>
                <a:uFill>
                  <a:solidFill>
                    <a:srgbClr val="3F3F3F"/>
                  </a:solidFill>
                </a:uFill>
                <a:latin typeface="Calibri"/>
                <a:cs typeface="Calibri"/>
              </a:rPr>
              <a:t>	</a:t>
            </a:r>
            <a:r>
              <a:rPr sz="1650" spc="5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1650" u="heavy" spc="50" dirty="0">
                <a:solidFill>
                  <a:srgbClr val="404040"/>
                </a:solidFill>
                <a:uFill>
                  <a:solidFill>
                    <a:srgbClr val="3F3F3F"/>
                  </a:solidFill>
                </a:uFill>
                <a:latin typeface="Calibri"/>
                <a:cs typeface="Calibri"/>
              </a:rPr>
              <a:t>	</a:t>
            </a:r>
            <a:r>
              <a:rPr sz="1650" spc="5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1650" u="heavy" spc="50" dirty="0">
                <a:solidFill>
                  <a:srgbClr val="404040"/>
                </a:solidFill>
                <a:uFill>
                  <a:solidFill>
                    <a:srgbClr val="3F3F3F"/>
                  </a:solidFill>
                </a:uFill>
                <a:latin typeface="Calibri"/>
                <a:cs typeface="Calibri"/>
              </a:rPr>
              <a:t>	</a:t>
            </a:r>
            <a:r>
              <a:rPr sz="1650" spc="5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1650" u="heavy" spc="50" dirty="0">
                <a:solidFill>
                  <a:srgbClr val="404040"/>
                </a:solidFill>
                <a:uFill>
                  <a:solidFill>
                    <a:srgbClr val="3F3F3F"/>
                  </a:solidFill>
                </a:uFill>
                <a:latin typeface="Calibri"/>
                <a:cs typeface="Calibri"/>
              </a:rPr>
              <a:t>	</a:t>
            </a:r>
            <a:r>
              <a:rPr sz="1650" spc="55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1650" u="heavy" spc="55" dirty="0">
                <a:solidFill>
                  <a:srgbClr val="404040"/>
                </a:solidFill>
                <a:uFill>
                  <a:solidFill>
                    <a:srgbClr val="3F3F3F"/>
                  </a:solidFill>
                </a:uFill>
                <a:latin typeface="Calibri"/>
                <a:cs typeface="Calibri"/>
              </a:rPr>
              <a:t>	</a:t>
            </a:r>
            <a:r>
              <a:rPr sz="1650" spc="5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1650" u="heavy" dirty="0">
                <a:solidFill>
                  <a:srgbClr val="404040"/>
                </a:solidFill>
                <a:uFill>
                  <a:solidFill>
                    <a:srgbClr val="3F3F3F"/>
                  </a:solidFill>
                </a:uFill>
                <a:latin typeface="Calibri"/>
                <a:cs typeface="Calibri"/>
              </a:rPr>
              <a:t> 	</a:t>
            </a:r>
            <a:endParaRPr sz="1650">
              <a:latin typeface="Calibri"/>
              <a:cs typeface="Calibri"/>
            </a:endParaRPr>
          </a:p>
          <a:p>
            <a:pPr marL="12700" marR="5080">
              <a:lnSpc>
                <a:spcPct val="79900"/>
              </a:lnSpc>
              <a:spcBef>
                <a:spcPts val="1435"/>
              </a:spcBef>
            </a:pPr>
            <a:r>
              <a:rPr sz="1900" b="1" dirty="0">
                <a:solidFill>
                  <a:srgbClr val="404040"/>
                </a:solidFill>
                <a:latin typeface="Calibri"/>
                <a:cs typeface="Calibri"/>
              </a:rPr>
              <a:t>Σκοπός</a:t>
            </a:r>
            <a:r>
              <a:rPr sz="1900" b="1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της</a:t>
            </a:r>
            <a:r>
              <a:rPr sz="1900" b="1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10" dirty="0">
                <a:solidFill>
                  <a:srgbClr val="404040"/>
                </a:solidFill>
                <a:latin typeface="Calibri"/>
                <a:cs typeface="Calibri"/>
              </a:rPr>
              <a:t>εφαρμογής</a:t>
            </a:r>
            <a:r>
              <a:rPr sz="1900" b="1" spc="-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15" dirty="0">
                <a:solidFill>
                  <a:srgbClr val="404040"/>
                </a:solidFill>
                <a:latin typeface="Calibri"/>
                <a:cs typeface="Calibri"/>
              </a:rPr>
              <a:t>μας</a:t>
            </a:r>
            <a:r>
              <a:rPr sz="1900" b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404040"/>
                </a:solidFill>
                <a:latin typeface="Calibri"/>
                <a:cs typeface="Calibri"/>
              </a:rPr>
              <a:t>είναι</a:t>
            </a:r>
            <a:r>
              <a:rPr sz="19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10" dirty="0">
                <a:solidFill>
                  <a:srgbClr val="404040"/>
                </a:solidFill>
                <a:latin typeface="Calibri"/>
                <a:cs typeface="Calibri"/>
              </a:rPr>
              <a:t>η</a:t>
            </a:r>
            <a:r>
              <a:rPr sz="19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404040"/>
                </a:solidFill>
                <a:latin typeface="Calibri"/>
                <a:cs typeface="Calibri"/>
              </a:rPr>
              <a:t>καταγραφή</a:t>
            </a:r>
            <a:r>
              <a:rPr sz="1900" b="1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404040"/>
                </a:solidFill>
                <a:latin typeface="Calibri"/>
                <a:cs typeface="Calibri"/>
              </a:rPr>
              <a:t>των</a:t>
            </a:r>
            <a:r>
              <a:rPr sz="1900" b="1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κατασκηνωτών</a:t>
            </a:r>
            <a:r>
              <a:rPr sz="19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404040"/>
                </a:solidFill>
                <a:latin typeface="Calibri"/>
                <a:cs typeface="Calibri"/>
              </a:rPr>
              <a:t>και</a:t>
            </a:r>
            <a:r>
              <a:rPr sz="19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404040"/>
                </a:solidFill>
                <a:latin typeface="Calibri"/>
                <a:cs typeface="Calibri"/>
              </a:rPr>
              <a:t>των</a:t>
            </a:r>
            <a:r>
              <a:rPr sz="19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5" dirty="0">
                <a:solidFill>
                  <a:srgbClr val="404040"/>
                </a:solidFill>
                <a:latin typeface="Calibri"/>
                <a:cs typeface="Calibri"/>
              </a:rPr>
              <a:t>κρατήσεων</a:t>
            </a:r>
            <a:r>
              <a:rPr sz="19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τους</a:t>
            </a:r>
            <a:r>
              <a:rPr sz="19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5" dirty="0">
                <a:solidFill>
                  <a:srgbClr val="404040"/>
                </a:solidFill>
                <a:latin typeface="Calibri"/>
                <a:cs typeface="Calibri"/>
              </a:rPr>
              <a:t>για</a:t>
            </a:r>
            <a:r>
              <a:rPr sz="19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τις </a:t>
            </a:r>
            <a:r>
              <a:rPr sz="1900" b="1" spc="-4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15" dirty="0">
                <a:solidFill>
                  <a:srgbClr val="404040"/>
                </a:solidFill>
                <a:latin typeface="Calibri"/>
                <a:cs typeface="Calibri"/>
              </a:rPr>
              <a:t>διάφορες </a:t>
            </a:r>
            <a:r>
              <a:rPr sz="1900" b="1" spc="10" dirty="0">
                <a:solidFill>
                  <a:srgbClr val="404040"/>
                </a:solidFill>
                <a:latin typeface="Calibri"/>
                <a:cs typeface="Calibri"/>
              </a:rPr>
              <a:t>υπηρεσίες. </a:t>
            </a:r>
            <a:r>
              <a:rPr sz="1900" b="1" spc="15" dirty="0">
                <a:solidFill>
                  <a:srgbClr val="404040"/>
                </a:solidFill>
                <a:latin typeface="Calibri"/>
                <a:cs typeface="Calibri"/>
              </a:rPr>
              <a:t>Ακόμα θέλουμε </a:t>
            </a: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να </a:t>
            </a:r>
            <a:r>
              <a:rPr sz="1900" b="1" spc="10" dirty="0">
                <a:solidFill>
                  <a:srgbClr val="404040"/>
                </a:solidFill>
                <a:latin typeface="Calibri"/>
                <a:cs typeface="Calibri"/>
              </a:rPr>
              <a:t>παρακολουθούμε </a:t>
            </a: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τις </a:t>
            </a:r>
            <a:r>
              <a:rPr sz="1900" b="1" dirty="0">
                <a:solidFill>
                  <a:srgbClr val="404040"/>
                </a:solidFill>
                <a:latin typeface="Calibri"/>
                <a:cs typeface="Calibri"/>
              </a:rPr>
              <a:t>δραστηριότητες </a:t>
            </a:r>
            <a:r>
              <a:rPr sz="1900" b="1" spc="-10" dirty="0">
                <a:solidFill>
                  <a:srgbClr val="404040"/>
                </a:solidFill>
                <a:latin typeface="Calibri"/>
                <a:cs typeface="Calibri"/>
              </a:rPr>
              <a:t>και τα </a:t>
            </a:r>
            <a:r>
              <a:rPr sz="1900" b="1" spc="25" dirty="0">
                <a:solidFill>
                  <a:srgbClr val="404040"/>
                </a:solidFill>
                <a:latin typeface="Calibri"/>
                <a:cs typeface="Calibri"/>
              </a:rPr>
              <a:t>μέλη </a:t>
            </a: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του </a:t>
            </a:r>
            <a:r>
              <a:rPr sz="19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5" dirty="0">
                <a:solidFill>
                  <a:srgbClr val="404040"/>
                </a:solidFill>
                <a:latin typeface="Calibri"/>
                <a:cs typeface="Calibri"/>
              </a:rPr>
              <a:t>προσωπικού </a:t>
            </a:r>
            <a:r>
              <a:rPr sz="1900" b="1" spc="10" dirty="0">
                <a:solidFill>
                  <a:srgbClr val="404040"/>
                </a:solidFill>
                <a:latin typeface="Calibri"/>
                <a:cs typeface="Calibri"/>
              </a:rPr>
              <a:t>που </a:t>
            </a: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τις </a:t>
            </a:r>
            <a:r>
              <a:rPr sz="1900" b="1" dirty="0">
                <a:solidFill>
                  <a:srgbClr val="404040"/>
                </a:solidFill>
                <a:latin typeface="Calibri"/>
                <a:cs typeface="Calibri"/>
              </a:rPr>
              <a:t>διοργανώνουν </a:t>
            </a:r>
            <a:r>
              <a:rPr sz="1900" b="1" spc="-10" dirty="0">
                <a:solidFill>
                  <a:srgbClr val="404040"/>
                </a:solidFill>
                <a:latin typeface="Calibri"/>
                <a:cs typeface="Calibri"/>
              </a:rPr>
              <a:t>και </a:t>
            </a:r>
            <a:r>
              <a:rPr sz="1900" b="1" dirty="0">
                <a:solidFill>
                  <a:srgbClr val="404040"/>
                </a:solidFill>
                <a:latin typeface="Calibri"/>
                <a:cs typeface="Calibri"/>
              </a:rPr>
              <a:t>τον </a:t>
            </a:r>
            <a:r>
              <a:rPr sz="1900" b="1" spc="15" dirty="0">
                <a:solidFill>
                  <a:srgbClr val="404040"/>
                </a:solidFill>
                <a:latin typeface="Calibri"/>
                <a:cs typeface="Calibri"/>
              </a:rPr>
              <a:t>εξοπλισμό που </a:t>
            </a:r>
            <a:r>
              <a:rPr sz="1900" b="1" spc="5" dirty="0">
                <a:solidFill>
                  <a:srgbClr val="404040"/>
                </a:solidFill>
                <a:latin typeface="Calibri"/>
                <a:cs typeface="Calibri"/>
              </a:rPr>
              <a:t>νοικιάζεται </a:t>
            </a:r>
            <a:r>
              <a:rPr sz="1900" b="1" spc="-10" dirty="0">
                <a:solidFill>
                  <a:srgbClr val="404040"/>
                </a:solidFill>
                <a:latin typeface="Calibri"/>
                <a:cs typeface="Calibri"/>
              </a:rPr>
              <a:t>και </a:t>
            </a:r>
            <a:r>
              <a:rPr sz="1900" b="1" spc="5" dirty="0">
                <a:solidFill>
                  <a:srgbClr val="404040"/>
                </a:solidFill>
                <a:latin typeface="Calibri"/>
                <a:cs typeface="Calibri"/>
              </a:rPr>
              <a:t>επιστρέφεται. </a:t>
            </a:r>
            <a:r>
              <a:rPr sz="1900" b="1" spc="15" dirty="0">
                <a:solidFill>
                  <a:srgbClr val="404040"/>
                </a:solidFill>
                <a:latin typeface="Calibri"/>
                <a:cs typeface="Calibri"/>
              </a:rPr>
              <a:t>Τέλος, </a:t>
            </a:r>
            <a:r>
              <a:rPr sz="1900" b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15" dirty="0">
                <a:solidFill>
                  <a:srgbClr val="404040"/>
                </a:solidFill>
                <a:latin typeface="Calibri"/>
                <a:cs typeface="Calibri"/>
              </a:rPr>
              <a:t>θέλουμε </a:t>
            </a: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να </a:t>
            </a:r>
            <a:r>
              <a:rPr sz="1900" b="1" dirty="0">
                <a:solidFill>
                  <a:srgbClr val="404040"/>
                </a:solidFill>
                <a:latin typeface="Calibri"/>
                <a:cs typeface="Calibri"/>
              </a:rPr>
              <a:t>καταγράφουμε </a:t>
            </a: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τις </a:t>
            </a:r>
            <a:r>
              <a:rPr sz="1900" b="1" spc="15" dirty="0">
                <a:solidFill>
                  <a:srgbClr val="404040"/>
                </a:solidFill>
                <a:latin typeface="Calibri"/>
                <a:cs typeface="Calibri"/>
              </a:rPr>
              <a:t>πληρωμές </a:t>
            </a: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της </a:t>
            </a:r>
            <a:r>
              <a:rPr sz="1900" b="1" spc="-10" dirty="0">
                <a:solidFill>
                  <a:srgbClr val="404040"/>
                </a:solidFill>
                <a:latin typeface="Calibri"/>
                <a:cs typeface="Calibri"/>
              </a:rPr>
              <a:t>κάθε </a:t>
            </a:r>
            <a:r>
              <a:rPr sz="1900" b="1" spc="5" dirty="0">
                <a:solidFill>
                  <a:srgbClr val="404040"/>
                </a:solidFill>
                <a:latin typeface="Calibri"/>
                <a:cs typeface="Calibri"/>
              </a:rPr>
              <a:t>κράτησης </a:t>
            </a:r>
            <a:r>
              <a:rPr sz="1900" b="1" spc="-10" dirty="0">
                <a:solidFill>
                  <a:srgbClr val="404040"/>
                </a:solidFill>
                <a:latin typeface="Calibri"/>
                <a:cs typeface="Calibri"/>
              </a:rPr>
              <a:t>και τα </a:t>
            </a:r>
            <a:r>
              <a:rPr sz="1900" b="1" spc="15" dirty="0">
                <a:solidFill>
                  <a:srgbClr val="404040"/>
                </a:solidFill>
                <a:latin typeface="Calibri"/>
                <a:cs typeface="Calibri"/>
              </a:rPr>
              <a:t>σχόλια </a:t>
            </a:r>
            <a:r>
              <a:rPr sz="1900" b="1" spc="10" dirty="0">
                <a:solidFill>
                  <a:srgbClr val="404040"/>
                </a:solidFill>
                <a:latin typeface="Calibri"/>
                <a:cs typeface="Calibri"/>
              </a:rPr>
              <a:t>που </a:t>
            </a:r>
            <a:r>
              <a:rPr sz="1900" b="1" dirty="0">
                <a:solidFill>
                  <a:srgbClr val="404040"/>
                </a:solidFill>
                <a:latin typeface="Calibri"/>
                <a:cs typeface="Calibri"/>
              </a:rPr>
              <a:t>αφήνουν </a:t>
            </a:r>
            <a:r>
              <a:rPr sz="1900" b="1" spc="5" dirty="0">
                <a:solidFill>
                  <a:srgbClr val="404040"/>
                </a:solidFill>
                <a:latin typeface="Calibri"/>
                <a:cs typeface="Calibri"/>
              </a:rPr>
              <a:t>οι </a:t>
            </a:r>
            <a:r>
              <a:rPr sz="19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κατασκηνωτές</a:t>
            </a:r>
            <a:r>
              <a:rPr sz="1900" b="1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10" dirty="0">
                <a:solidFill>
                  <a:srgbClr val="404040"/>
                </a:solidFill>
                <a:latin typeface="Calibri"/>
                <a:cs typeface="Calibri"/>
              </a:rPr>
              <a:t>μετά</a:t>
            </a:r>
            <a:r>
              <a:rPr sz="19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την</a:t>
            </a:r>
            <a:r>
              <a:rPr sz="1900" b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10" dirty="0">
                <a:solidFill>
                  <a:srgbClr val="404040"/>
                </a:solidFill>
                <a:latin typeface="Calibri"/>
                <a:cs typeface="Calibri"/>
              </a:rPr>
              <a:t>διαμονή</a:t>
            </a:r>
            <a:r>
              <a:rPr sz="1900" b="1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404040"/>
                </a:solidFill>
                <a:latin typeface="Calibri"/>
                <a:cs typeface="Calibri"/>
              </a:rPr>
              <a:t>τους.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800" y="174243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89672" y="1075864"/>
            <a:ext cx="1478280" cy="1085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565"/>
              </a:lnSpc>
            </a:pPr>
            <a:r>
              <a:rPr sz="4800" spc="-95" dirty="0">
                <a:solidFill>
                  <a:srgbClr val="404040"/>
                </a:solidFill>
                <a:latin typeface="Calibri Light"/>
                <a:cs typeface="Calibri Light"/>
              </a:rPr>
              <a:t>d</a:t>
            </a:r>
            <a:r>
              <a:rPr sz="4800" spc="-100" dirty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spc="-95" dirty="0">
                <a:solidFill>
                  <a:srgbClr val="404040"/>
                </a:solidFill>
                <a:latin typeface="Calibri Light"/>
                <a:cs typeface="Calibri Light"/>
              </a:rPr>
              <a:t>dd</a:t>
            </a:r>
            <a:r>
              <a:rPr sz="4800" dirty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endParaRPr sz="48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480"/>
              </a:spcBef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dadadaa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880" y="0"/>
            <a:ext cx="10810240" cy="63093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82892" y="180974"/>
            <a:ext cx="7918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dirty="0">
                <a:latin typeface="Calibri"/>
                <a:cs typeface="Calibri"/>
              </a:rPr>
              <a:t>E</a:t>
            </a:r>
            <a:r>
              <a:rPr sz="3600" b="1" spc="-30" dirty="0">
                <a:latin typeface="Calibri"/>
                <a:cs typeface="Calibri"/>
              </a:rPr>
              <a:t>R</a:t>
            </a:r>
            <a:r>
              <a:rPr sz="3600" b="1" dirty="0">
                <a:latin typeface="Calibri"/>
                <a:cs typeface="Calibri"/>
              </a:rPr>
              <a:t>D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6425" y="524192"/>
            <a:ext cx="10608945" cy="5398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Calibri"/>
                <a:cs typeface="Calibri"/>
              </a:rPr>
              <a:t>Ο</a:t>
            </a:r>
            <a:r>
              <a:rPr sz="1600" dirty="0">
                <a:latin typeface="Calibri"/>
                <a:cs typeface="Calibri"/>
              </a:rPr>
              <a:t>ι </a:t>
            </a:r>
            <a:r>
              <a:rPr sz="1600" spc="30" dirty="0">
                <a:latin typeface="Calibri"/>
                <a:cs typeface="Calibri"/>
              </a:rPr>
              <a:t>β</a:t>
            </a:r>
            <a:r>
              <a:rPr sz="1600" spc="-30" dirty="0">
                <a:latin typeface="Calibri"/>
                <a:cs typeface="Calibri"/>
              </a:rPr>
              <a:t>α</a:t>
            </a:r>
            <a:r>
              <a:rPr sz="1600" spc="25" dirty="0">
                <a:latin typeface="Calibri"/>
                <a:cs typeface="Calibri"/>
              </a:rPr>
              <a:t>σ</a:t>
            </a:r>
            <a:r>
              <a:rPr sz="1600" spc="-40" dirty="0">
                <a:latin typeface="Calibri"/>
                <a:cs typeface="Calibri"/>
              </a:rPr>
              <a:t>ι</a:t>
            </a:r>
            <a:r>
              <a:rPr sz="1600" spc="-10" dirty="0">
                <a:latin typeface="Calibri"/>
                <a:cs typeface="Calibri"/>
              </a:rPr>
              <a:t>κέ</a:t>
            </a:r>
            <a:r>
              <a:rPr sz="1600" dirty="0">
                <a:latin typeface="Calibri"/>
                <a:cs typeface="Calibri"/>
              </a:rPr>
              <a:t>ς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35" dirty="0">
                <a:latin typeface="Calibri"/>
                <a:cs typeface="Calibri"/>
              </a:rPr>
              <a:t>ο</a:t>
            </a:r>
            <a:r>
              <a:rPr sz="1600" dirty="0">
                <a:latin typeface="Calibri"/>
                <a:cs typeface="Calibri"/>
              </a:rPr>
              <a:t>ν</a:t>
            </a:r>
            <a:r>
              <a:rPr sz="1600" spc="20" dirty="0">
                <a:latin typeface="Calibri"/>
                <a:cs typeface="Calibri"/>
              </a:rPr>
              <a:t>τ</a:t>
            </a:r>
            <a:r>
              <a:rPr sz="1600" spc="35" dirty="0">
                <a:latin typeface="Calibri"/>
                <a:cs typeface="Calibri"/>
              </a:rPr>
              <a:t>ό</a:t>
            </a:r>
            <a:r>
              <a:rPr sz="1600" spc="20" dirty="0">
                <a:latin typeface="Calibri"/>
                <a:cs typeface="Calibri"/>
              </a:rPr>
              <a:t>τητ</a:t>
            </a:r>
            <a:r>
              <a:rPr sz="1600" spc="-10" dirty="0">
                <a:latin typeface="Calibri"/>
                <a:cs typeface="Calibri"/>
              </a:rPr>
              <a:t>ε</a:t>
            </a:r>
            <a:r>
              <a:rPr sz="1600" dirty="0">
                <a:latin typeface="Calibri"/>
                <a:cs typeface="Calibri"/>
              </a:rPr>
              <a:t>ς</a:t>
            </a:r>
            <a:r>
              <a:rPr sz="1600" spc="-140" dirty="0">
                <a:latin typeface="Calibri"/>
                <a:cs typeface="Calibri"/>
              </a:rPr>
              <a:t> </a:t>
            </a:r>
            <a:r>
              <a:rPr sz="1600" spc="-90" dirty="0">
                <a:latin typeface="Calibri"/>
                <a:cs typeface="Calibri"/>
              </a:rPr>
              <a:t>κ</a:t>
            </a:r>
            <a:r>
              <a:rPr sz="1600" spc="-30" dirty="0">
                <a:latin typeface="Calibri"/>
                <a:cs typeface="Calibri"/>
              </a:rPr>
              <a:t>α</a:t>
            </a:r>
            <a:r>
              <a:rPr sz="1600" dirty="0">
                <a:latin typeface="Calibri"/>
                <a:cs typeface="Calibri"/>
              </a:rPr>
              <a:t>ι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spc="35" dirty="0">
                <a:latin typeface="Calibri"/>
                <a:cs typeface="Calibri"/>
              </a:rPr>
              <a:t>ο</a:t>
            </a:r>
            <a:r>
              <a:rPr sz="1600" dirty="0">
                <a:latin typeface="Calibri"/>
                <a:cs typeface="Calibri"/>
              </a:rPr>
              <a:t>ι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spc="25" dirty="0">
                <a:latin typeface="Calibri"/>
                <a:cs typeface="Calibri"/>
              </a:rPr>
              <a:t>σ</a:t>
            </a:r>
            <a:r>
              <a:rPr sz="1600" spc="35" dirty="0">
                <a:latin typeface="Calibri"/>
                <a:cs typeface="Calibri"/>
              </a:rPr>
              <a:t>χ</a:t>
            </a:r>
            <a:r>
              <a:rPr sz="1600" spc="-10" dirty="0">
                <a:latin typeface="Calibri"/>
                <a:cs typeface="Calibri"/>
              </a:rPr>
              <a:t>έ</a:t>
            </a:r>
            <a:r>
              <a:rPr sz="1600" spc="25" dirty="0">
                <a:latin typeface="Calibri"/>
                <a:cs typeface="Calibri"/>
              </a:rPr>
              <a:t>σ</a:t>
            </a:r>
            <a:r>
              <a:rPr sz="1600" spc="-10" dirty="0">
                <a:latin typeface="Calibri"/>
                <a:cs typeface="Calibri"/>
              </a:rPr>
              <a:t>ε</a:t>
            </a:r>
            <a:r>
              <a:rPr sz="1600" spc="-40" dirty="0">
                <a:latin typeface="Calibri"/>
                <a:cs typeface="Calibri"/>
              </a:rPr>
              <a:t>ι</a:t>
            </a:r>
            <a:r>
              <a:rPr sz="1600" dirty="0">
                <a:latin typeface="Calibri"/>
                <a:cs typeface="Calibri"/>
              </a:rPr>
              <a:t>ς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20" dirty="0">
                <a:latin typeface="Calibri"/>
                <a:cs typeface="Calibri"/>
              </a:rPr>
              <a:t>τ</a:t>
            </a:r>
            <a:r>
              <a:rPr sz="1600" spc="35" dirty="0">
                <a:latin typeface="Calibri"/>
                <a:cs typeface="Calibri"/>
              </a:rPr>
              <a:t>ο</a:t>
            </a:r>
            <a:r>
              <a:rPr sz="1600" spc="10" dirty="0">
                <a:latin typeface="Calibri"/>
                <a:cs typeface="Calibri"/>
              </a:rPr>
              <a:t>υ</a:t>
            </a:r>
            <a:r>
              <a:rPr sz="1600" dirty="0">
                <a:latin typeface="Calibri"/>
                <a:cs typeface="Calibri"/>
              </a:rPr>
              <a:t>ς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ε</a:t>
            </a:r>
            <a:r>
              <a:rPr sz="1600" spc="-40" dirty="0">
                <a:latin typeface="Calibri"/>
                <a:cs typeface="Calibri"/>
              </a:rPr>
              <a:t>ί</a:t>
            </a:r>
            <a:r>
              <a:rPr sz="1600" dirty="0">
                <a:latin typeface="Calibri"/>
                <a:cs typeface="Calibri"/>
              </a:rPr>
              <a:t>ν</a:t>
            </a:r>
            <a:r>
              <a:rPr sz="1600" spc="-25" dirty="0">
                <a:latin typeface="Calibri"/>
                <a:cs typeface="Calibri"/>
              </a:rPr>
              <a:t>α</a:t>
            </a:r>
            <a:r>
              <a:rPr sz="1600" dirty="0">
                <a:latin typeface="Calibri"/>
                <a:cs typeface="Calibri"/>
              </a:rPr>
              <a:t>ι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spc="35" dirty="0">
                <a:latin typeface="Calibri"/>
                <a:cs typeface="Calibri"/>
              </a:rPr>
              <a:t>ο</a:t>
            </a:r>
            <a:r>
              <a:rPr sz="1600" dirty="0">
                <a:latin typeface="Calibri"/>
                <a:cs typeface="Calibri"/>
              </a:rPr>
              <a:t>ι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ε</a:t>
            </a:r>
            <a:r>
              <a:rPr sz="1600" spc="35" dirty="0">
                <a:latin typeface="Calibri"/>
                <a:cs typeface="Calibri"/>
              </a:rPr>
              <a:t>ξ</a:t>
            </a:r>
            <a:r>
              <a:rPr sz="1600" spc="20" dirty="0">
                <a:latin typeface="Calibri"/>
                <a:cs typeface="Calibri"/>
              </a:rPr>
              <a:t>ή</a:t>
            </a:r>
            <a:r>
              <a:rPr sz="1600" dirty="0">
                <a:latin typeface="Calibri"/>
                <a:cs typeface="Calibri"/>
              </a:rPr>
              <a:t>ς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Calibri"/>
              <a:cs typeface="Calibri"/>
            </a:endParaRPr>
          </a:p>
          <a:p>
            <a:pPr marL="297180" marR="5080" indent="-285115">
              <a:lnSpc>
                <a:spcPct val="100000"/>
              </a:lnSpc>
              <a:buFont typeface="Arial MT"/>
              <a:buChar char="•"/>
              <a:tabLst>
                <a:tab pos="347980" algn="l"/>
                <a:tab pos="348615" algn="l"/>
              </a:tabLst>
            </a:pPr>
            <a:r>
              <a:rPr dirty="0"/>
              <a:t>	</a:t>
            </a:r>
            <a:r>
              <a:rPr sz="1600" spc="10" dirty="0">
                <a:latin typeface="Calibri"/>
                <a:cs typeface="Calibri"/>
              </a:rPr>
              <a:t>Camper: </a:t>
            </a:r>
            <a:r>
              <a:rPr sz="1600" spc="-15" dirty="0">
                <a:latin typeface="Calibri"/>
                <a:cs typeface="Calibri"/>
              </a:rPr>
              <a:t>Περιλαμβάνει </a:t>
            </a:r>
            <a:r>
              <a:rPr sz="1600" spc="-5" dirty="0">
                <a:latin typeface="Calibri"/>
                <a:cs typeface="Calibri"/>
              </a:rPr>
              <a:t>πληροφορίες </a:t>
            </a:r>
            <a:r>
              <a:rPr sz="1600" spc="-15" dirty="0">
                <a:latin typeface="Calibri"/>
                <a:cs typeface="Calibri"/>
              </a:rPr>
              <a:t>για </a:t>
            </a:r>
            <a:r>
              <a:rPr sz="1600" spc="15" dirty="0">
                <a:latin typeface="Calibri"/>
                <a:cs typeface="Calibri"/>
              </a:rPr>
              <a:t>τους </a:t>
            </a:r>
            <a:r>
              <a:rPr sz="1600" spc="-5" dirty="0">
                <a:latin typeface="Calibri"/>
                <a:cs typeface="Calibri"/>
              </a:rPr>
              <a:t>επισκέπτες </a:t>
            </a:r>
            <a:r>
              <a:rPr sz="1600" spc="15" dirty="0">
                <a:latin typeface="Calibri"/>
                <a:cs typeface="Calibri"/>
              </a:rPr>
              <a:t>του </a:t>
            </a:r>
            <a:r>
              <a:rPr sz="1600" spc="5" dirty="0">
                <a:latin typeface="Calibri"/>
                <a:cs typeface="Calibri"/>
              </a:rPr>
              <a:t>camping, </a:t>
            </a:r>
            <a:r>
              <a:rPr sz="1600" spc="10" dirty="0">
                <a:latin typeface="Calibri"/>
                <a:cs typeface="Calibri"/>
              </a:rPr>
              <a:t>όπως </a:t>
            </a:r>
            <a:r>
              <a:rPr sz="1600" spc="5" dirty="0">
                <a:latin typeface="Calibri"/>
                <a:cs typeface="Calibri"/>
              </a:rPr>
              <a:t>το </a:t>
            </a:r>
            <a:r>
              <a:rPr sz="1600" spc="-10" dirty="0">
                <a:latin typeface="Calibri"/>
                <a:cs typeface="Calibri"/>
              </a:rPr>
              <a:t>προσωπικό </a:t>
            </a:r>
            <a:r>
              <a:rPr sz="1600" spc="15" dirty="0">
                <a:latin typeface="Calibri"/>
                <a:cs typeface="Calibri"/>
              </a:rPr>
              <a:t>τους </a:t>
            </a:r>
            <a:r>
              <a:rPr sz="1600" spc="-40" dirty="0">
                <a:latin typeface="Calibri"/>
                <a:cs typeface="Calibri"/>
              </a:rPr>
              <a:t>ID, </a:t>
            </a:r>
            <a:r>
              <a:rPr sz="1600" spc="5" dirty="0">
                <a:latin typeface="Calibri"/>
                <a:cs typeface="Calibri"/>
              </a:rPr>
              <a:t>το όνομα, το </a:t>
            </a:r>
            <a:r>
              <a:rPr sz="1600" spc="-5" dirty="0">
                <a:latin typeface="Calibri"/>
                <a:cs typeface="Calibri"/>
              </a:rPr>
              <a:t>επώνυμο,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την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ηλικία,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το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φύλο,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15" dirty="0">
                <a:latin typeface="Calibri"/>
                <a:cs typeface="Calibri"/>
              </a:rPr>
              <a:t>τον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αριθμό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τηλεφώνου,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τη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διεύθυνση,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και</a:t>
            </a:r>
            <a:r>
              <a:rPr sz="1600" dirty="0">
                <a:latin typeface="Calibri"/>
                <a:cs typeface="Calibri"/>
              </a:rPr>
              <a:t> οποιαδήποτε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ιατρική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κατάσταση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ή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έκτακτη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επαφή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πρέπει</a:t>
            </a:r>
            <a:endParaRPr sz="1600">
              <a:latin typeface="Calibri"/>
              <a:cs typeface="Calibri"/>
            </a:endParaRPr>
          </a:p>
          <a:p>
            <a:pPr marL="29718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alibri"/>
                <a:cs typeface="Calibri"/>
              </a:rPr>
              <a:t>να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είναι </a:t>
            </a:r>
            <a:r>
              <a:rPr sz="1600" spc="5" dirty="0">
                <a:latin typeface="Calibri"/>
                <a:cs typeface="Calibri"/>
              </a:rPr>
              <a:t>γνωστή.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Calibri"/>
              <a:cs typeface="Calibri"/>
            </a:endParaRPr>
          </a:p>
          <a:p>
            <a:pPr marL="297180" marR="294640" indent="-285115">
              <a:lnSpc>
                <a:spcPct val="100000"/>
              </a:lnSpc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600" spc="10" dirty="0">
                <a:latin typeface="Calibri"/>
                <a:cs typeface="Calibri"/>
              </a:rPr>
              <a:t>Equipment: </a:t>
            </a:r>
            <a:r>
              <a:rPr sz="1600" spc="-10" dirty="0">
                <a:latin typeface="Calibri"/>
                <a:cs typeface="Calibri"/>
              </a:rPr>
              <a:t>Διαθέτει </a:t>
            </a:r>
            <a:r>
              <a:rPr sz="1600" spc="-5" dirty="0">
                <a:latin typeface="Calibri"/>
                <a:cs typeface="Calibri"/>
              </a:rPr>
              <a:t>πληροφορίες </a:t>
            </a:r>
            <a:r>
              <a:rPr sz="1600" spc="-15" dirty="0">
                <a:latin typeface="Calibri"/>
                <a:cs typeface="Calibri"/>
              </a:rPr>
              <a:t>για </a:t>
            </a:r>
            <a:r>
              <a:rPr sz="1600" spc="15" dirty="0">
                <a:latin typeface="Calibri"/>
                <a:cs typeface="Calibri"/>
              </a:rPr>
              <a:t>τον </a:t>
            </a:r>
            <a:r>
              <a:rPr sz="1600" dirty="0">
                <a:latin typeface="Calibri"/>
                <a:cs typeface="Calibri"/>
              </a:rPr>
              <a:t>εξοπλισμό </a:t>
            </a:r>
            <a:r>
              <a:rPr sz="1600" spc="5" dirty="0">
                <a:latin typeface="Calibri"/>
                <a:cs typeface="Calibri"/>
              </a:rPr>
              <a:t>που </a:t>
            </a:r>
            <a:r>
              <a:rPr sz="1600" spc="-5" dirty="0">
                <a:latin typeface="Calibri"/>
                <a:cs typeface="Calibri"/>
              </a:rPr>
              <a:t>μπορεί </a:t>
            </a:r>
            <a:r>
              <a:rPr sz="1600" dirty="0">
                <a:latin typeface="Calibri"/>
                <a:cs typeface="Calibri"/>
              </a:rPr>
              <a:t>να </a:t>
            </a:r>
            <a:r>
              <a:rPr sz="1600" spc="-10" dirty="0">
                <a:latin typeface="Calibri"/>
                <a:cs typeface="Calibri"/>
              </a:rPr>
              <a:t>νοικιάσει </a:t>
            </a:r>
            <a:r>
              <a:rPr sz="1600" spc="-15" dirty="0">
                <a:latin typeface="Calibri"/>
                <a:cs typeface="Calibri"/>
              </a:rPr>
              <a:t>ένας </a:t>
            </a:r>
            <a:r>
              <a:rPr sz="1600" spc="-10" dirty="0">
                <a:latin typeface="Calibri"/>
                <a:cs typeface="Calibri"/>
              </a:rPr>
              <a:t>κατασκηνωτής, </a:t>
            </a:r>
            <a:r>
              <a:rPr sz="1600" spc="5" dirty="0">
                <a:latin typeface="Calibri"/>
                <a:cs typeface="Calibri"/>
              </a:rPr>
              <a:t>όπως </a:t>
            </a:r>
            <a:r>
              <a:rPr sz="1600" spc="15" dirty="0">
                <a:latin typeface="Calibri"/>
                <a:cs typeface="Calibri"/>
              </a:rPr>
              <a:t>τον </a:t>
            </a:r>
            <a:r>
              <a:rPr sz="1600" spc="-25" dirty="0">
                <a:latin typeface="Calibri"/>
                <a:cs typeface="Calibri"/>
              </a:rPr>
              <a:t>κωδικό, </a:t>
            </a:r>
            <a:r>
              <a:rPr sz="1600" spc="10" dirty="0">
                <a:latin typeface="Calibri"/>
                <a:cs typeface="Calibri"/>
              </a:rPr>
              <a:t>την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κατηγορία,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τη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διαθεσιμότητα,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την</a:t>
            </a:r>
            <a:r>
              <a:rPr sz="1600" spc="-1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ημερομηνία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επιστροφής,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και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το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κόστος.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550">
              <a:latin typeface="Calibri"/>
              <a:cs typeface="Calibri"/>
            </a:endParaRPr>
          </a:p>
          <a:p>
            <a:pPr marL="297180" marR="956310" indent="-285115">
              <a:lnSpc>
                <a:spcPct val="100000"/>
              </a:lnSpc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600" spc="10" dirty="0">
                <a:latin typeface="Calibri"/>
                <a:cs typeface="Calibri"/>
              </a:rPr>
              <a:t>Reservation:</a:t>
            </a:r>
            <a:r>
              <a:rPr sz="1600" spc="-1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Αναφέρεται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στην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κράτηση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ενός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camper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για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μια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συγκεκριμένη </a:t>
            </a:r>
            <a:r>
              <a:rPr sz="1600" spc="10" dirty="0">
                <a:latin typeface="Calibri"/>
                <a:cs typeface="Calibri"/>
              </a:rPr>
              <a:t>θέση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στο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camping</a:t>
            </a:r>
            <a:r>
              <a:rPr sz="1600" spc="-1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με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στοιχεία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όπως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η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ημερομηνία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έναρξης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και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λήξης,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και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το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συνολικό</a:t>
            </a:r>
            <a:r>
              <a:rPr sz="1600" spc="-5" dirty="0">
                <a:latin typeface="Calibri"/>
                <a:cs typeface="Calibri"/>
              </a:rPr>
              <a:t> κόστος.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55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600" spc="15" dirty="0">
                <a:latin typeface="Calibri"/>
                <a:cs typeface="Calibri"/>
              </a:rPr>
              <a:t>Campsite:</a:t>
            </a:r>
            <a:r>
              <a:rPr sz="1600" spc="-15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Περιγράφει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τις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διαφορετικές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θέσεις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στο</a:t>
            </a:r>
            <a:r>
              <a:rPr sz="1600" spc="-85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camping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που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μπορούν</a:t>
            </a:r>
            <a:r>
              <a:rPr sz="1600" spc="-11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να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κρατηθούν,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μαζί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με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τις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ανέσεις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που</a:t>
            </a:r>
            <a:endParaRPr sz="1600">
              <a:latin typeface="Calibri"/>
              <a:cs typeface="Calibri"/>
            </a:endParaRPr>
          </a:p>
          <a:p>
            <a:pPr marL="29718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προσφέρουν,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τη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διαθεσιμότητα,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την</a:t>
            </a:r>
            <a:r>
              <a:rPr sz="1600" spc="-1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τιμή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ανά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νύχτα,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την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χωρητικότητα,</a:t>
            </a:r>
            <a:r>
              <a:rPr sz="1600" spc="-12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και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την</a:t>
            </a:r>
            <a:r>
              <a:rPr sz="1600" spc="-1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τοποθεσία.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Calibri"/>
              <a:cs typeface="Calibri"/>
            </a:endParaRPr>
          </a:p>
          <a:p>
            <a:pPr marL="297180" marR="941705" indent="-285115">
              <a:lnSpc>
                <a:spcPct val="100000"/>
              </a:lnSpc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600" spc="5" dirty="0">
                <a:latin typeface="Calibri"/>
                <a:cs typeface="Calibri"/>
              </a:rPr>
              <a:t>Payment:</a:t>
            </a:r>
            <a:r>
              <a:rPr sz="1600" spc="-1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Συγκεντρώνει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στοιχεία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σχετικά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με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την</a:t>
            </a:r>
            <a:r>
              <a:rPr sz="1600" spc="-114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πληρωμή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μιας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κράτησης,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όπως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15" dirty="0">
                <a:latin typeface="Calibri"/>
                <a:cs typeface="Calibri"/>
              </a:rPr>
              <a:t>τον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κωδικό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πληρωμής,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15" dirty="0">
                <a:latin typeface="Calibri"/>
                <a:cs typeface="Calibri"/>
              </a:rPr>
              <a:t>τον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τρόπο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πληρωμής,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την</a:t>
            </a:r>
            <a:r>
              <a:rPr sz="1600" spc="-1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ημερομηνία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και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το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15" dirty="0">
                <a:latin typeface="Calibri"/>
                <a:cs typeface="Calibri"/>
              </a:rPr>
              <a:t>ποσό.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55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600" spc="5" dirty="0">
                <a:latin typeface="Calibri"/>
                <a:cs typeface="Calibri"/>
              </a:rPr>
              <a:t>Feedback: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Περιέχη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τις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κριτικές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των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κατασκηνωτών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και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περιέχει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την</a:t>
            </a:r>
            <a:r>
              <a:rPr sz="1600" spc="-11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βαθμολογία,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τα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σχόλια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και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την</a:t>
            </a:r>
            <a:r>
              <a:rPr sz="1600" spc="-11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ημερομηνία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της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κριτικής.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550">
              <a:latin typeface="Calibri"/>
              <a:cs typeface="Calibri"/>
            </a:endParaRPr>
          </a:p>
          <a:p>
            <a:pPr marL="297180" marR="599440" indent="-285115">
              <a:lnSpc>
                <a:spcPct val="100000"/>
              </a:lnSpc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600" dirty="0">
                <a:latin typeface="Calibri"/>
                <a:cs typeface="Calibri"/>
              </a:rPr>
              <a:t>Staff: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Καταγράφει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τα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μέλη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15" dirty="0">
                <a:latin typeface="Calibri"/>
                <a:cs typeface="Calibri"/>
              </a:rPr>
              <a:t>του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προσωπικού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τα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οποία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διοργανώνουν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τις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διάφορες</a:t>
            </a:r>
            <a:r>
              <a:rPr sz="1600" spc="1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δραστηριότητες.</a:t>
            </a:r>
            <a:r>
              <a:rPr sz="1600" spc="-15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Για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το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κάθε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μέλος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καταγράφονται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κωδικός,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όνομα,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τηλέφωνο </a:t>
            </a:r>
            <a:r>
              <a:rPr sz="1600" spc="-20" dirty="0">
                <a:latin typeface="Calibri"/>
                <a:cs typeface="Calibri"/>
              </a:rPr>
              <a:t>επικοινωνίας,</a:t>
            </a:r>
            <a:r>
              <a:rPr sz="1600" spc="114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διεύθυνση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και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θέση</a:t>
            </a:r>
            <a:r>
              <a:rPr sz="1600" spc="-10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εργασίας.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8400" y="0"/>
            <a:ext cx="10139680" cy="68579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 descr="Εικόνα που περιέχει κείμενο, στιγμιότυπο οθόνης, λογισμικό&#10;&#10;Περιγραφή που δημιουργήθηκε αυτόματα">
            <a:extLst>
              <a:ext uri="{FF2B5EF4-FFF2-40B4-BE49-F238E27FC236}">
                <a16:creationId xmlns:a16="http://schemas.microsoft.com/office/drawing/2014/main" id="{65E93F65-E520-3EF3-EBD3-5F21F2F99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024" y="817419"/>
            <a:ext cx="4495171" cy="2611584"/>
          </a:xfrm>
          <a:prstGeom prst="rect">
            <a:avLst/>
          </a:prstGeom>
        </p:spPr>
      </p:pic>
      <p:sp>
        <p:nvSpPr>
          <p:cNvPr id="4" name="Τίτλος 3">
            <a:extLst>
              <a:ext uri="{FF2B5EF4-FFF2-40B4-BE49-F238E27FC236}">
                <a16:creationId xmlns:a16="http://schemas.microsoft.com/office/drawing/2014/main" id="{B22D6A30-2F4E-24BD-C8AE-CEB38B9C7C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98035" y="198147"/>
            <a:ext cx="2995929" cy="492443"/>
          </a:xfrm>
        </p:spPr>
        <p:txBody>
          <a:bodyPr wrap="square" lIns="0" tIns="0" rIns="0" bIns="0" anchor="t">
            <a:spAutoFit/>
          </a:bodyPr>
          <a:lstStyle/>
          <a:p>
            <a:r>
              <a:rPr lang="el-GR" sz="3200" b="1" dirty="0"/>
              <a:t>Υλοποίηση της ΒΔ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101A1281-F855-D0B2-2862-A6FDC6F674BE}"/>
              </a:ext>
            </a:extLst>
          </p:cNvPr>
          <p:cNvSpPr txBox="1"/>
          <p:nvPr/>
        </p:nvSpPr>
        <p:spPr>
          <a:xfrm>
            <a:off x="154565" y="744244"/>
            <a:ext cx="5428904" cy="3068789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298450" indent="-285750">
              <a:lnSpc>
                <a:spcPts val="1830"/>
              </a:lnSpc>
              <a:spcBef>
                <a:spcPts val="130"/>
              </a:spcBef>
              <a:buFont typeface="Arial"/>
              <a:buChar char="•"/>
            </a:pPr>
            <a:r>
              <a:rPr lang="el-GR" sz="1650" spc="-80" dirty="0">
                <a:solidFill>
                  <a:srgbClr val="404040"/>
                </a:solidFill>
                <a:ea typeface="+mn-lt"/>
                <a:cs typeface="+mn-lt"/>
              </a:rPr>
              <a:t>Η εφαρμογή  CRUD που αναπτύξαμε για τη διαχείριση μιας βάσης δεδομένων ενός οργανωμένου </a:t>
            </a:r>
            <a:r>
              <a:rPr lang="el-GR" sz="1650" spc="-80" err="1">
                <a:solidFill>
                  <a:srgbClr val="404040"/>
                </a:solidFill>
                <a:ea typeface="+mn-lt"/>
                <a:cs typeface="+mn-lt"/>
              </a:rPr>
              <a:t>camping</a:t>
            </a:r>
            <a:r>
              <a:rPr lang="el-GR" sz="1650" spc="-80" dirty="0">
                <a:solidFill>
                  <a:srgbClr val="404040"/>
                </a:solidFill>
                <a:ea typeface="+mn-lt"/>
                <a:cs typeface="+mn-lt"/>
              </a:rPr>
              <a:t> διευκολύνει την προσθήκη, εύρεση, ενημέρωση και διαγραφή δεδομένων από την βάση, παρέχοντας μια αποτελεσματική λύση για την διαχείριση των πληροφοριών και των κρατήσεων των κατασκηνωτών. </a:t>
            </a:r>
            <a:endParaRPr lang="el-GR" dirty="0">
              <a:solidFill>
                <a:srgbClr val="000000"/>
              </a:solidFill>
              <a:ea typeface="+mn-lt"/>
              <a:cs typeface="+mn-lt"/>
            </a:endParaRPr>
          </a:p>
          <a:p>
            <a:pPr marL="298450" indent="-285750">
              <a:lnSpc>
                <a:spcPts val="1830"/>
              </a:lnSpc>
              <a:spcBef>
                <a:spcPts val="130"/>
              </a:spcBef>
              <a:buFont typeface="Arial"/>
              <a:buChar char="•"/>
            </a:pPr>
            <a:endParaRPr lang="el-GR" sz="1650" spc="-80" dirty="0">
              <a:solidFill>
                <a:srgbClr val="404040"/>
              </a:solidFill>
              <a:cs typeface="Calibri"/>
            </a:endParaRPr>
          </a:p>
          <a:p>
            <a:pPr marL="298450" indent="-285750">
              <a:lnSpc>
                <a:spcPts val="1830"/>
              </a:lnSpc>
              <a:spcBef>
                <a:spcPts val="130"/>
              </a:spcBef>
              <a:buFont typeface="Arial"/>
              <a:buChar char="•"/>
            </a:pPr>
            <a:r>
              <a:rPr lang="el-GR" sz="1650" spc="-80" dirty="0">
                <a:solidFill>
                  <a:srgbClr val="404040"/>
                </a:solidFill>
                <a:ea typeface="+mn-lt"/>
                <a:cs typeface="+mn-lt"/>
              </a:rPr>
              <a:t>Υλοποιήσαμε την εφαρμογή CRUD χρησιμοποιώντας </a:t>
            </a:r>
            <a:r>
              <a:rPr lang="el-GR" sz="1650" spc="-80" err="1">
                <a:solidFill>
                  <a:srgbClr val="404040"/>
                </a:solidFill>
                <a:ea typeface="+mn-lt"/>
                <a:cs typeface="+mn-lt"/>
              </a:rPr>
              <a:t>Python</a:t>
            </a:r>
            <a:r>
              <a:rPr lang="el-GR" sz="1650" spc="-80" dirty="0">
                <a:solidFill>
                  <a:srgbClr val="404040"/>
                </a:solidFill>
                <a:ea typeface="+mn-lt"/>
                <a:cs typeface="+mn-lt"/>
              </a:rPr>
              <a:t>, ενσωματώνοντας ένα γραφικό περιβάλλον χρήστη για ευκολία στη χρήση. </a:t>
            </a:r>
            <a:endParaRPr lang="el-GR" dirty="0">
              <a:solidFill>
                <a:srgbClr val="000000"/>
              </a:solidFill>
              <a:ea typeface="+mn-lt"/>
              <a:cs typeface="+mn-lt"/>
            </a:endParaRPr>
          </a:p>
          <a:p>
            <a:pPr marL="298450" indent="-285750">
              <a:lnSpc>
                <a:spcPts val="1830"/>
              </a:lnSpc>
              <a:spcBef>
                <a:spcPts val="130"/>
              </a:spcBef>
              <a:buFont typeface="Arial"/>
              <a:buChar char="•"/>
            </a:pPr>
            <a:endParaRPr lang="el-GR" sz="1650" spc="-80" dirty="0">
              <a:solidFill>
                <a:srgbClr val="404040"/>
              </a:solidFill>
              <a:cs typeface="Calibri"/>
            </a:endParaRPr>
          </a:p>
          <a:p>
            <a:pPr marL="298450" indent="-285750">
              <a:lnSpc>
                <a:spcPts val="1830"/>
              </a:lnSpc>
              <a:spcBef>
                <a:spcPts val="130"/>
              </a:spcBef>
              <a:buFont typeface="Arial"/>
              <a:buChar char="•"/>
            </a:pPr>
            <a:r>
              <a:rPr lang="el-GR" sz="1700" spc="-80" dirty="0">
                <a:solidFill>
                  <a:srgbClr val="404040"/>
                </a:solidFill>
                <a:cs typeface="Calibri"/>
              </a:rPr>
              <a:t>Αρχίσαμε τον σχεδιασμό ενός </a:t>
            </a:r>
            <a:r>
              <a:rPr lang="el-GR" sz="1700" spc="-80" dirty="0" err="1">
                <a:solidFill>
                  <a:srgbClr val="404040"/>
                </a:solidFill>
                <a:cs typeface="Calibri"/>
              </a:rPr>
              <a:t>python</a:t>
            </a:r>
            <a:r>
              <a:rPr lang="el-GR" sz="1700" spc="-80" dirty="0">
                <a:solidFill>
                  <a:srgbClr val="404040"/>
                </a:solidFill>
                <a:cs typeface="Calibri"/>
              </a:rPr>
              <a:t>/sqlite3/</a:t>
            </a:r>
            <a:r>
              <a:rPr lang="el-GR" sz="1700" spc="-80" dirty="0" err="1">
                <a:solidFill>
                  <a:srgbClr val="404040"/>
                </a:solidFill>
                <a:cs typeface="Calibri"/>
              </a:rPr>
              <a:t>tkinter</a:t>
            </a:r>
            <a:r>
              <a:rPr lang="el-GR" sz="1700" spc="-80" dirty="0">
                <a:solidFill>
                  <a:srgbClr val="404040"/>
                </a:solidFill>
                <a:cs typeface="Calibri"/>
              </a:rPr>
              <a:t> </a:t>
            </a:r>
            <a:r>
              <a:rPr lang="el-GR" sz="1700" spc="-80" dirty="0" err="1">
                <a:solidFill>
                  <a:srgbClr val="404040"/>
                </a:solidFill>
                <a:cs typeface="Calibri"/>
              </a:rPr>
              <a:t>project</a:t>
            </a:r>
            <a:r>
              <a:rPr lang="el-GR" sz="1700" spc="-80" dirty="0">
                <a:solidFill>
                  <a:srgbClr val="404040"/>
                </a:solidFill>
                <a:cs typeface="Calibri"/>
              </a:rPr>
              <a:t>. Ξεκινήσαμε με την σύνδεση της βάσης και ύστερα φτιάξαμε το </a:t>
            </a:r>
            <a:r>
              <a:rPr lang="el-GR" sz="1700" spc="-80" dirty="0" err="1">
                <a:solidFill>
                  <a:srgbClr val="404040"/>
                </a:solidFill>
                <a:cs typeface="Calibri"/>
              </a:rPr>
              <a:t>wireframe</a:t>
            </a:r>
            <a:r>
              <a:rPr lang="el-GR" sz="1700" spc="-80" dirty="0">
                <a:solidFill>
                  <a:srgbClr val="404040"/>
                </a:solidFill>
                <a:cs typeface="Calibri"/>
              </a:rPr>
              <a:t> του GUI στο </a:t>
            </a:r>
            <a:r>
              <a:rPr lang="el-GR" sz="1700" spc="-80" dirty="0" err="1">
                <a:solidFill>
                  <a:srgbClr val="404040"/>
                </a:solidFill>
                <a:cs typeface="Calibri"/>
              </a:rPr>
              <a:t>Figma</a:t>
            </a:r>
            <a:endParaRPr lang="el-GR" dirty="0" err="1">
              <a:cs typeface="Calibri"/>
            </a:endParaRPr>
          </a:p>
        </p:txBody>
      </p:sp>
      <p:sp>
        <p:nvSpPr>
          <p:cNvPr id="5" name="Τίτλος 1">
            <a:extLst>
              <a:ext uri="{FF2B5EF4-FFF2-40B4-BE49-F238E27FC236}">
                <a16:creationId xmlns:a16="http://schemas.microsoft.com/office/drawing/2014/main" id="{87BDEA11-85C9-8075-95DF-BB2ABFBDFB84}"/>
              </a:ext>
            </a:extLst>
          </p:cNvPr>
          <p:cNvSpPr txBox="1">
            <a:spLocks/>
          </p:cNvSpPr>
          <p:nvPr/>
        </p:nvSpPr>
        <p:spPr>
          <a:xfrm>
            <a:off x="1770553" y="3808703"/>
            <a:ext cx="1661276" cy="9848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5450" b="0" i="0">
                <a:solidFill>
                  <a:srgbClr val="404040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el-GR" sz="3200" b="1" kern="0" dirty="0"/>
              <a:t>Δεδομένα 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A3BBD573-3D49-582D-C242-5D31DE78D3B8}"/>
              </a:ext>
            </a:extLst>
          </p:cNvPr>
          <p:cNvSpPr txBox="1"/>
          <p:nvPr/>
        </p:nvSpPr>
        <p:spPr>
          <a:xfrm>
            <a:off x="64981" y="5110040"/>
            <a:ext cx="9635440" cy="2148665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298450" indent="-285750">
              <a:lnSpc>
                <a:spcPts val="1830"/>
              </a:lnSpc>
              <a:spcBef>
                <a:spcPts val="130"/>
              </a:spcBef>
              <a:buFont typeface="Arial"/>
              <a:buChar char="•"/>
            </a:pPr>
            <a:r>
              <a:rPr lang="el-GR" sz="1650" spc="-80" dirty="0">
                <a:solidFill>
                  <a:srgbClr val="404040"/>
                </a:solidFill>
                <a:ea typeface="+mn-lt"/>
                <a:cs typeface="+mn-lt"/>
              </a:rPr>
              <a:t>Ενσωμάτωση των δεδομένων από τα .</a:t>
            </a:r>
            <a:r>
              <a:rPr lang="el-GR" sz="1650" spc="-80" dirty="0" err="1">
                <a:solidFill>
                  <a:srgbClr val="404040"/>
                </a:solidFill>
                <a:ea typeface="+mn-lt"/>
                <a:cs typeface="+mn-lt"/>
              </a:rPr>
              <a:t>csv</a:t>
            </a:r>
            <a:r>
              <a:rPr lang="el-GR" sz="1650" spc="-80" dirty="0">
                <a:solidFill>
                  <a:srgbClr val="404040"/>
                </a:solidFill>
                <a:ea typeface="+mn-lt"/>
                <a:cs typeface="+mn-lt"/>
              </a:rPr>
              <a:t> αρχεία, στη βάση δεδομένων για την αναπαράσταση περιπτώσεων χρήσης πραγματικού κόσμου. Η ενσωμάτωση έγινε μέσω του αρχείου data_import.py, όπου τα δεδομένα συλλέγονται αρχικά από τα {{table_name}}.csv αρχεία και ύστερα εισάγονται στους πίνακες της βάσης δεδομένων (</a:t>
            </a:r>
            <a:r>
              <a:rPr lang="el-GR" sz="1650" spc="-80" dirty="0" err="1">
                <a:solidFill>
                  <a:srgbClr val="404040"/>
                </a:solidFill>
                <a:ea typeface="+mn-lt"/>
                <a:cs typeface="+mn-lt"/>
              </a:rPr>
              <a:t>camping_org.db</a:t>
            </a:r>
            <a:r>
              <a:rPr lang="el-GR" sz="1650" spc="-80" dirty="0">
                <a:solidFill>
                  <a:srgbClr val="404040"/>
                </a:solidFill>
                <a:ea typeface="+mn-lt"/>
                <a:cs typeface="+mn-lt"/>
              </a:rPr>
              <a:t>).   Όταν </a:t>
            </a:r>
            <a:r>
              <a:rPr lang="el-GR" sz="1650" spc="-80" dirty="0" err="1">
                <a:solidFill>
                  <a:srgbClr val="404040"/>
                </a:solidFill>
                <a:ea typeface="+mn-lt"/>
                <a:cs typeface="+mn-lt"/>
              </a:rPr>
              <a:t>γινεται</a:t>
            </a:r>
            <a:r>
              <a:rPr lang="el-GR" sz="1650" spc="-80" dirty="0">
                <a:solidFill>
                  <a:srgbClr val="404040"/>
                </a:solidFill>
                <a:ea typeface="+mn-lt"/>
                <a:cs typeface="+mn-lt"/>
              </a:rPr>
              <a:t> αλλαγή στην βάση δεδομένων, τα αρχεία .</a:t>
            </a:r>
            <a:r>
              <a:rPr lang="el-GR" sz="1650" spc="-80" dirty="0" err="1">
                <a:solidFill>
                  <a:srgbClr val="404040"/>
                </a:solidFill>
                <a:ea typeface="+mn-lt"/>
                <a:cs typeface="+mn-lt"/>
              </a:rPr>
              <a:t>csv</a:t>
            </a:r>
            <a:r>
              <a:rPr lang="el-GR" sz="1650" spc="-80" dirty="0">
                <a:solidFill>
                  <a:srgbClr val="404040"/>
                </a:solidFill>
                <a:ea typeface="+mn-lt"/>
                <a:cs typeface="+mn-lt"/>
              </a:rPr>
              <a:t> δεν </a:t>
            </a:r>
            <a:r>
              <a:rPr lang="el-GR" sz="1650" spc="-80" dirty="0" err="1">
                <a:solidFill>
                  <a:srgbClr val="404040"/>
                </a:solidFill>
                <a:ea typeface="+mn-lt"/>
                <a:cs typeface="+mn-lt"/>
              </a:rPr>
              <a:t>αννανεόνονται</a:t>
            </a:r>
            <a:r>
              <a:rPr lang="el-GR" sz="1650" spc="-80" dirty="0">
                <a:solidFill>
                  <a:srgbClr val="404040"/>
                </a:solidFill>
                <a:ea typeface="+mn-lt"/>
                <a:cs typeface="+mn-lt"/>
              </a:rPr>
              <a:t> δυναμικά, </a:t>
            </a:r>
            <a:r>
              <a:rPr lang="el-GR" sz="1650" spc="-80" dirty="0" err="1">
                <a:solidFill>
                  <a:srgbClr val="404040"/>
                </a:solidFill>
                <a:ea typeface="+mn-lt"/>
                <a:cs typeface="+mn-lt"/>
              </a:rPr>
              <a:t>γιαυτό</a:t>
            </a:r>
            <a:r>
              <a:rPr lang="el-GR" sz="1650" spc="-80" dirty="0">
                <a:solidFill>
                  <a:srgbClr val="404040"/>
                </a:solidFill>
                <a:ea typeface="+mn-lt"/>
                <a:cs typeface="+mn-lt"/>
              </a:rPr>
              <a:t> φτιάξαμε το data_export.py, το οποίο συλλέγει τα δεδομένα της βάσης και τα εισάγει στα .</a:t>
            </a:r>
            <a:r>
              <a:rPr lang="el-GR" sz="1650" spc="-80" dirty="0" err="1">
                <a:solidFill>
                  <a:srgbClr val="404040"/>
                </a:solidFill>
                <a:ea typeface="+mn-lt"/>
                <a:cs typeface="+mn-lt"/>
              </a:rPr>
              <a:t>csv</a:t>
            </a:r>
            <a:r>
              <a:rPr lang="el-GR" sz="1650" spc="-80" dirty="0">
                <a:solidFill>
                  <a:srgbClr val="404040"/>
                </a:solidFill>
                <a:ea typeface="+mn-lt"/>
                <a:cs typeface="+mn-lt"/>
              </a:rPr>
              <a:t> αρχεία με τις αλλαγές. </a:t>
            </a:r>
            <a:endParaRPr lang="el-GR" dirty="0"/>
          </a:p>
          <a:p>
            <a:pPr marL="298450" indent="-285750">
              <a:lnSpc>
                <a:spcPts val="1830"/>
              </a:lnSpc>
              <a:spcBef>
                <a:spcPts val="130"/>
              </a:spcBef>
              <a:buFont typeface="Arial"/>
              <a:buChar char="•"/>
            </a:pPr>
            <a:endParaRPr lang="el-GR" sz="1650" spc="-80" dirty="0">
              <a:solidFill>
                <a:srgbClr val="404040"/>
              </a:solidFill>
              <a:ea typeface="+mn-lt"/>
              <a:cs typeface="+mn-lt"/>
            </a:endParaRPr>
          </a:p>
          <a:p>
            <a:pPr marL="298450" indent="-285750">
              <a:lnSpc>
                <a:spcPts val="1830"/>
              </a:lnSpc>
              <a:spcBef>
                <a:spcPts val="130"/>
              </a:spcBef>
              <a:buFont typeface="Arial"/>
              <a:buChar char="•"/>
            </a:pPr>
            <a:endParaRPr lang="el-GR" sz="1650" spc="-80" dirty="0">
              <a:solidFill>
                <a:srgbClr val="404040"/>
              </a:solidFill>
              <a:cs typeface="Calibri"/>
            </a:endParaRPr>
          </a:p>
          <a:p>
            <a:pPr marL="298450" indent="-285750">
              <a:lnSpc>
                <a:spcPts val="1830"/>
              </a:lnSpc>
              <a:spcBef>
                <a:spcPts val="130"/>
              </a:spcBef>
              <a:buFont typeface="Arial"/>
              <a:buChar char="•"/>
            </a:pPr>
            <a:endParaRPr lang="el-GR" sz="1650" spc="-80" dirty="0">
              <a:solidFill>
                <a:srgbClr val="404040"/>
              </a:solidFill>
              <a:cs typeface="Calibri"/>
            </a:endParaRPr>
          </a:p>
          <a:p>
            <a:pPr marL="298450" indent="-285750">
              <a:lnSpc>
                <a:spcPts val="1830"/>
              </a:lnSpc>
              <a:spcBef>
                <a:spcPts val="130"/>
              </a:spcBef>
              <a:buFont typeface="Arial"/>
              <a:buChar char="•"/>
            </a:pPr>
            <a:endParaRPr lang="el-GR" dirty="0">
              <a:cs typeface="Calibri"/>
            </a:endParaRPr>
          </a:p>
        </p:txBody>
      </p:sp>
      <p:pic>
        <p:nvPicPr>
          <p:cNvPr id="10" name="Εικόνα 9" descr="Εικόνα που περιέχει κείμενο, στιγμιότυπο οθόνης, γραμματοσειρά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08E78798-09BE-1569-F425-291730C6D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5519" y="3669608"/>
            <a:ext cx="1150794" cy="2480831"/>
          </a:xfrm>
          <a:prstGeom prst="rect">
            <a:avLst/>
          </a:prstGeom>
        </p:spPr>
      </p:pic>
      <p:sp>
        <p:nvSpPr>
          <p:cNvPr id="13" name="object 2">
            <a:extLst>
              <a:ext uri="{FF2B5EF4-FFF2-40B4-BE49-F238E27FC236}">
                <a16:creationId xmlns:a16="http://schemas.microsoft.com/office/drawing/2014/main" id="{D08C7ABB-F80F-1A20-6D41-EDE7D6413D1B}"/>
              </a:ext>
            </a:extLst>
          </p:cNvPr>
          <p:cNvSpPr txBox="1"/>
          <p:nvPr/>
        </p:nvSpPr>
        <p:spPr>
          <a:xfrm>
            <a:off x="94573" y="4303652"/>
            <a:ext cx="9457887" cy="168700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298450" indent="-285750">
              <a:lnSpc>
                <a:spcPts val="1830"/>
              </a:lnSpc>
              <a:spcBef>
                <a:spcPts val="130"/>
              </a:spcBef>
              <a:buFont typeface="Arial"/>
              <a:buChar char="•"/>
            </a:pPr>
            <a:r>
              <a:rPr lang="el-GR" sz="1650" spc="-80" dirty="0">
                <a:solidFill>
                  <a:srgbClr val="404040"/>
                </a:solidFill>
                <a:ea typeface="+mn-lt"/>
                <a:cs typeface="+mn-lt"/>
              </a:rPr>
              <a:t>Δημιουργήθηκε ένα σύνολο δειγμάτων δεδομένων για την προσομοίωση διαφόρων σεναρίων, επιτρέποντας ολοκληρωμένες δοκιμές. Η δημιουργία των δεδομένων έγινε με τη χρήση του Chat GPT, και τα αρχεία συλλέχθηκαν σε μορφή «.</a:t>
            </a:r>
            <a:r>
              <a:rPr lang="el-GR" sz="1650" spc="-80" dirty="0" err="1">
                <a:solidFill>
                  <a:srgbClr val="404040"/>
                </a:solidFill>
                <a:ea typeface="+mn-lt"/>
                <a:cs typeface="+mn-lt"/>
              </a:rPr>
              <a:t>csv</a:t>
            </a:r>
            <a:r>
              <a:rPr lang="el-GR" sz="1650" spc="-80" dirty="0">
                <a:solidFill>
                  <a:srgbClr val="404040"/>
                </a:solidFill>
                <a:ea typeface="+mn-lt"/>
                <a:cs typeface="+mn-lt"/>
              </a:rPr>
              <a:t>». </a:t>
            </a:r>
            <a:endParaRPr lang="el-GR" sz="1650" spc="-80" dirty="0" err="1">
              <a:solidFill>
                <a:srgbClr val="404040"/>
              </a:solidFill>
              <a:cs typeface="Calibri"/>
            </a:endParaRPr>
          </a:p>
          <a:p>
            <a:pPr marL="298450" indent="-285750">
              <a:lnSpc>
                <a:spcPts val="1830"/>
              </a:lnSpc>
              <a:spcBef>
                <a:spcPts val="130"/>
              </a:spcBef>
              <a:buFont typeface="Arial"/>
              <a:buChar char="•"/>
            </a:pPr>
            <a:endParaRPr lang="el-GR" sz="1650" spc="-80" dirty="0">
              <a:solidFill>
                <a:srgbClr val="404040"/>
              </a:solidFill>
              <a:ea typeface="+mn-lt"/>
              <a:cs typeface="+mn-lt"/>
            </a:endParaRPr>
          </a:p>
          <a:p>
            <a:pPr marL="298450" indent="-285750">
              <a:lnSpc>
                <a:spcPts val="1830"/>
              </a:lnSpc>
              <a:spcBef>
                <a:spcPts val="130"/>
              </a:spcBef>
              <a:buFont typeface="Arial"/>
              <a:buChar char="•"/>
            </a:pPr>
            <a:endParaRPr lang="el-GR" sz="1650" spc="-80" dirty="0">
              <a:solidFill>
                <a:srgbClr val="404040"/>
              </a:solidFill>
              <a:cs typeface="Calibri"/>
            </a:endParaRPr>
          </a:p>
          <a:p>
            <a:pPr marL="298450" indent="-285750">
              <a:lnSpc>
                <a:spcPts val="1830"/>
              </a:lnSpc>
              <a:spcBef>
                <a:spcPts val="130"/>
              </a:spcBef>
              <a:buFont typeface="Arial"/>
              <a:buChar char="•"/>
            </a:pPr>
            <a:endParaRPr lang="el-GR" sz="1650" spc="-80" dirty="0">
              <a:solidFill>
                <a:srgbClr val="404040"/>
              </a:solidFill>
              <a:cs typeface="Calibri"/>
            </a:endParaRPr>
          </a:p>
          <a:p>
            <a:pPr marL="298450" indent="-285750">
              <a:lnSpc>
                <a:spcPts val="1830"/>
              </a:lnSpc>
              <a:spcBef>
                <a:spcPts val="130"/>
              </a:spcBef>
              <a:buFont typeface="Arial"/>
              <a:buChar char="•"/>
            </a:pPr>
            <a:endParaRPr lang="el-G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372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72441EC-67CF-7E85-BB9F-85D388488E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70207" y="311640"/>
            <a:ext cx="6641985" cy="492443"/>
          </a:xfrm>
        </p:spPr>
        <p:txBody>
          <a:bodyPr wrap="square" lIns="0" tIns="0" rIns="0" bIns="0" anchor="t">
            <a:spAutoFit/>
          </a:bodyPr>
          <a:lstStyle/>
          <a:p>
            <a:r>
              <a:rPr lang="el-GR" sz="3200" b="1" dirty="0"/>
              <a:t>Γραφικό περιβάλλον και λειτουργίες 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7B2F0BE-3B78-C16A-683A-86FB57B8FB90}"/>
              </a:ext>
            </a:extLst>
          </p:cNvPr>
          <p:cNvSpPr txBox="1"/>
          <p:nvPr/>
        </p:nvSpPr>
        <p:spPr>
          <a:xfrm>
            <a:off x="182274" y="876467"/>
            <a:ext cx="11954394" cy="968855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298450" indent="-285750">
              <a:lnSpc>
                <a:spcPts val="1830"/>
              </a:lnSpc>
              <a:spcBef>
                <a:spcPts val="130"/>
              </a:spcBef>
              <a:buFont typeface="Arial"/>
              <a:buChar char="•"/>
            </a:pPr>
            <a:r>
              <a:rPr lang="el-GR" sz="1650" spc="-80" dirty="0">
                <a:solidFill>
                  <a:srgbClr val="404040"/>
                </a:solidFill>
                <a:ea typeface="+mn-lt"/>
                <a:cs typeface="+mn-lt"/>
              </a:rPr>
              <a:t>Αρχίσαμε τον σχεδιασμό ενός </a:t>
            </a:r>
            <a:r>
              <a:rPr lang="el-GR" sz="1650" spc="-80" dirty="0" err="1">
                <a:solidFill>
                  <a:srgbClr val="404040"/>
                </a:solidFill>
                <a:ea typeface="+mn-lt"/>
                <a:cs typeface="+mn-lt"/>
              </a:rPr>
              <a:t>python</a:t>
            </a:r>
            <a:r>
              <a:rPr lang="el-GR" sz="1650" spc="-80" dirty="0">
                <a:solidFill>
                  <a:srgbClr val="404040"/>
                </a:solidFill>
                <a:ea typeface="+mn-lt"/>
                <a:cs typeface="+mn-lt"/>
              </a:rPr>
              <a:t>/sqlite3/</a:t>
            </a:r>
            <a:r>
              <a:rPr lang="el-GR" sz="1650" spc="-80" dirty="0" err="1">
                <a:solidFill>
                  <a:srgbClr val="404040"/>
                </a:solidFill>
                <a:ea typeface="+mn-lt"/>
                <a:cs typeface="+mn-lt"/>
              </a:rPr>
              <a:t>tkinter</a:t>
            </a:r>
            <a:r>
              <a:rPr lang="el-GR" sz="1650" spc="-80" dirty="0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el-GR" sz="1650" spc="-80" dirty="0" err="1">
                <a:solidFill>
                  <a:srgbClr val="404040"/>
                </a:solidFill>
                <a:ea typeface="+mn-lt"/>
                <a:cs typeface="+mn-lt"/>
              </a:rPr>
              <a:t>project</a:t>
            </a:r>
            <a:r>
              <a:rPr lang="el-GR" sz="1650" spc="-80" dirty="0">
                <a:solidFill>
                  <a:srgbClr val="404040"/>
                </a:solidFill>
                <a:ea typeface="+mn-lt"/>
                <a:cs typeface="+mn-lt"/>
              </a:rPr>
              <a:t>. Ξεκινήσαμε με την σύνδεση της βάσης και ύστερα φτιάξαμε το </a:t>
            </a:r>
            <a:r>
              <a:rPr lang="el-GR" sz="1650" spc="-80" dirty="0" err="1">
                <a:solidFill>
                  <a:srgbClr val="404040"/>
                </a:solidFill>
                <a:ea typeface="+mn-lt"/>
                <a:cs typeface="+mn-lt"/>
              </a:rPr>
              <a:t>wireframe</a:t>
            </a:r>
            <a:r>
              <a:rPr lang="el-GR" sz="1650" spc="-80" dirty="0">
                <a:solidFill>
                  <a:srgbClr val="404040"/>
                </a:solidFill>
                <a:ea typeface="+mn-lt"/>
                <a:cs typeface="+mn-lt"/>
              </a:rPr>
              <a:t> του GUI στο </a:t>
            </a:r>
            <a:r>
              <a:rPr lang="el-GR" sz="1650" spc="-80" dirty="0" err="1">
                <a:solidFill>
                  <a:srgbClr val="404040"/>
                </a:solidFill>
                <a:ea typeface="+mn-lt"/>
                <a:cs typeface="+mn-lt"/>
              </a:rPr>
              <a:t>Figma</a:t>
            </a:r>
            <a:endParaRPr lang="el-GR" sz="1650" spc="-80" dirty="0" err="1">
              <a:solidFill>
                <a:srgbClr val="404040"/>
              </a:solidFill>
              <a:cs typeface="Calibri"/>
            </a:endParaRPr>
          </a:p>
          <a:p>
            <a:pPr marL="298450" indent="-285750">
              <a:lnSpc>
                <a:spcPts val="1830"/>
              </a:lnSpc>
              <a:spcBef>
                <a:spcPts val="130"/>
              </a:spcBef>
              <a:buFont typeface="Arial"/>
              <a:buChar char="•"/>
            </a:pPr>
            <a:endParaRPr lang="el-GR" sz="1650" spc="-80" dirty="0">
              <a:solidFill>
                <a:srgbClr val="404040"/>
              </a:solidFill>
              <a:cs typeface="Calibri"/>
            </a:endParaRPr>
          </a:p>
          <a:p>
            <a:pPr marL="298450" indent="-285750">
              <a:lnSpc>
                <a:spcPts val="1830"/>
              </a:lnSpc>
              <a:spcBef>
                <a:spcPts val="130"/>
              </a:spcBef>
              <a:buFont typeface="Arial"/>
              <a:buChar char="•"/>
            </a:pPr>
            <a:endParaRPr lang="el-GR" dirty="0">
              <a:cs typeface="Calibri"/>
            </a:endParaRPr>
          </a:p>
        </p:txBody>
      </p:sp>
      <p:pic>
        <p:nvPicPr>
          <p:cNvPr id="7" name="Εικόνα 6" descr="Εικόνα που περιέχει κείμενο, στιγμιότυπο οθόνης, χάρτης&#10;&#10;Περιγραφή που δημιουργήθηκε αυτόματα">
            <a:extLst>
              <a:ext uri="{FF2B5EF4-FFF2-40B4-BE49-F238E27FC236}">
                <a16:creationId xmlns:a16="http://schemas.microsoft.com/office/drawing/2014/main" id="{52BBB45C-C377-7855-4A87-A79B35FB6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975" y="1496291"/>
            <a:ext cx="7046853" cy="4100946"/>
          </a:xfrm>
          <a:prstGeom prst="rect">
            <a:avLst/>
          </a:prstGeom>
        </p:spPr>
      </p:pic>
      <p:cxnSp>
        <p:nvCxnSpPr>
          <p:cNvPr id="8" name="Ευθύγραμμο βέλος σύνδεσης 7">
            <a:extLst>
              <a:ext uri="{FF2B5EF4-FFF2-40B4-BE49-F238E27FC236}">
                <a16:creationId xmlns:a16="http://schemas.microsoft.com/office/drawing/2014/main" id="{6C5827F5-E986-B521-77F1-F51EDA7F8C01}"/>
              </a:ext>
            </a:extLst>
          </p:cNvPr>
          <p:cNvCxnSpPr/>
          <p:nvPr/>
        </p:nvCxnSpPr>
        <p:spPr>
          <a:xfrm flipV="1">
            <a:off x="2431472" y="1849583"/>
            <a:ext cx="713509" cy="27709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Ευθύγραμμο βέλος σύνδεσης 8">
            <a:extLst>
              <a:ext uri="{FF2B5EF4-FFF2-40B4-BE49-F238E27FC236}">
                <a16:creationId xmlns:a16="http://schemas.microsoft.com/office/drawing/2014/main" id="{A1661284-659F-986B-16C7-4D192527B9E5}"/>
              </a:ext>
            </a:extLst>
          </p:cNvPr>
          <p:cNvCxnSpPr>
            <a:cxnSpLocks/>
          </p:cNvCxnSpPr>
          <p:nvPr/>
        </p:nvCxnSpPr>
        <p:spPr>
          <a:xfrm flipV="1">
            <a:off x="2403762" y="1849583"/>
            <a:ext cx="1683327" cy="27709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ject 2">
            <a:extLst>
              <a:ext uri="{FF2B5EF4-FFF2-40B4-BE49-F238E27FC236}">
                <a16:creationId xmlns:a16="http://schemas.microsoft.com/office/drawing/2014/main" id="{84591A38-07E8-16E8-96A0-2A399C9EE855}"/>
              </a:ext>
            </a:extLst>
          </p:cNvPr>
          <p:cNvSpPr txBox="1"/>
          <p:nvPr/>
        </p:nvSpPr>
        <p:spPr>
          <a:xfrm>
            <a:off x="50655" y="1576121"/>
            <a:ext cx="2671848" cy="1648528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298450" indent="-285750">
              <a:lnSpc>
                <a:spcPts val="1830"/>
              </a:lnSpc>
              <a:spcBef>
                <a:spcPts val="130"/>
              </a:spcBef>
              <a:buFont typeface="Arial"/>
              <a:buChar char="•"/>
            </a:pPr>
            <a:r>
              <a:rPr lang="el-GR" sz="1650" b="1" u="sng" spc="-80" dirty="0" err="1">
                <a:solidFill>
                  <a:srgbClr val="404040"/>
                </a:solidFill>
                <a:cs typeface="Calibri"/>
              </a:rPr>
              <a:t>Select</a:t>
            </a:r>
            <a:r>
              <a:rPr lang="el-GR" sz="1650" spc="-80" dirty="0">
                <a:solidFill>
                  <a:srgbClr val="404040"/>
                </a:solidFill>
                <a:cs typeface="Calibri"/>
              </a:rPr>
              <a:t>: Διαλέγοντας έναν πίνακα από το </a:t>
            </a:r>
            <a:r>
              <a:rPr lang="el-GR" sz="1650" spc="-80" dirty="0" err="1">
                <a:solidFill>
                  <a:srgbClr val="404040"/>
                </a:solidFill>
                <a:cs typeface="Calibri"/>
              </a:rPr>
              <a:t>dropdown</a:t>
            </a:r>
            <a:r>
              <a:rPr lang="el-GR" sz="1650" spc="-80" dirty="0">
                <a:solidFill>
                  <a:srgbClr val="404040"/>
                </a:solidFill>
                <a:cs typeface="Calibri"/>
              </a:rPr>
              <a:t> </a:t>
            </a:r>
            <a:r>
              <a:rPr lang="el-GR" sz="1650" spc="-80" dirty="0" err="1">
                <a:solidFill>
                  <a:srgbClr val="404040"/>
                </a:solidFill>
                <a:cs typeface="Calibri"/>
              </a:rPr>
              <a:t>menu</a:t>
            </a:r>
            <a:r>
              <a:rPr lang="el-GR" sz="1650" spc="-80" dirty="0">
                <a:solidFill>
                  <a:srgbClr val="404040"/>
                </a:solidFill>
                <a:cs typeface="Calibri"/>
              </a:rPr>
              <a:t> το παράθυρο αλλάζει όπως και τα ονόματα τον </a:t>
            </a:r>
            <a:r>
              <a:rPr lang="el-GR" sz="1650" spc="-80" dirty="0" err="1">
                <a:solidFill>
                  <a:srgbClr val="404040"/>
                </a:solidFill>
                <a:cs typeface="Calibri"/>
              </a:rPr>
              <a:t>input</a:t>
            </a:r>
            <a:r>
              <a:rPr lang="el-GR" sz="1650" spc="-80" dirty="0">
                <a:solidFill>
                  <a:srgbClr val="404040"/>
                </a:solidFill>
                <a:cs typeface="Calibri"/>
              </a:rPr>
              <a:t> πεδίων με βάση τον πίνακα που επιλέχθηκε</a:t>
            </a:r>
          </a:p>
          <a:p>
            <a:pPr marL="298450" indent="-285750">
              <a:lnSpc>
                <a:spcPts val="1830"/>
              </a:lnSpc>
              <a:spcBef>
                <a:spcPts val="130"/>
              </a:spcBef>
              <a:buFont typeface="Arial"/>
              <a:buChar char="•"/>
            </a:pPr>
            <a:endParaRPr lang="el-GR" dirty="0">
              <a:cs typeface="Calibri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E8D0EDBF-130C-E471-F517-FC1FA1B76C51}"/>
              </a:ext>
            </a:extLst>
          </p:cNvPr>
          <p:cNvSpPr txBox="1"/>
          <p:nvPr/>
        </p:nvSpPr>
        <p:spPr>
          <a:xfrm>
            <a:off x="50654" y="3093194"/>
            <a:ext cx="2519448" cy="2106987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ts val="1830"/>
              </a:lnSpc>
              <a:spcBef>
                <a:spcPts val="130"/>
              </a:spcBef>
            </a:pPr>
            <a:r>
              <a:rPr lang="el-GR" sz="1650" spc="-80" dirty="0">
                <a:solidFill>
                  <a:srgbClr val="404040"/>
                </a:solidFill>
                <a:ea typeface="+mn-lt"/>
                <a:cs typeface="+mn-lt"/>
              </a:rPr>
              <a:t>⦁    </a:t>
            </a:r>
            <a:r>
              <a:rPr lang="el-GR" sz="1650" b="1" u="sng" spc="-80" dirty="0" err="1">
                <a:solidFill>
                  <a:srgbClr val="404040"/>
                </a:solidFill>
                <a:ea typeface="+mn-lt"/>
                <a:cs typeface="+mn-lt"/>
              </a:rPr>
              <a:t>Search</a:t>
            </a:r>
            <a:r>
              <a:rPr lang="el-GR" sz="1650" spc="-80" dirty="0">
                <a:solidFill>
                  <a:srgbClr val="404040"/>
                </a:solidFill>
                <a:ea typeface="+mn-lt"/>
                <a:cs typeface="+mn-lt"/>
              </a:rPr>
              <a:t>: Ο χρήστης πρέπει να έχει επιλέξει έναν πίνακα και να έχει συμπληρώσει μοναδικό πεδίο. Πατώντας το </a:t>
            </a:r>
            <a:r>
              <a:rPr lang="el-GR" sz="1650" spc="-80" dirty="0" err="1">
                <a:solidFill>
                  <a:srgbClr val="404040"/>
                </a:solidFill>
                <a:ea typeface="+mn-lt"/>
                <a:cs typeface="+mn-lt"/>
              </a:rPr>
              <a:t>το</a:t>
            </a:r>
            <a:r>
              <a:rPr lang="el-GR" sz="1650" spc="-80" dirty="0">
                <a:solidFill>
                  <a:srgbClr val="404040"/>
                </a:solidFill>
                <a:ea typeface="+mn-lt"/>
                <a:cs typeface="+mn-lt"/>
              </a:rPr>
              <a:t> κουμπί , εμφανίζονται όλες οι αναφορές με τιμή ίση από αυτή της αναζήτησης </a:t>
            </a:r>
            <a:endParaRPr lang="el-GR" sz="1650" spc="-80" dirty="0">
              <a:solidFill>
                <a:srgbClr val="404040"/>
              </a:solidFill>
              <a:cs typeface="Calibri"/>
            </a:endParaRPr>
          </a:p>
          <a:p>
            <a:pPr marL="12700">
              <a:lnSpc>
                <a:spcPts val="1830"/>
              </a:lnSpc>
              <a:spcBef>
                <a:spcPts val="130"/>
              </a:spcBef>
            </a:pPr>
            <a:r>
              <a:rPr lang="el-GR" sz="1600" b="1" u="sng" err="1">
                <a:cs typeface="Calibri"/>
              </a:rPr>
              <a:t>Custom</a:t>
            </a:r>
            <a:r>
              <a:rPr lang="el-GR" sz="1600" b="1" u="sng" dirty="0">
                <a:cs typeface="Calibri"/>
              </a:rPr>
              <a:t> SQL </a:t>
            </a:r>
            <a:r>
              <a:rPr lang="el-GR" sz="1600" b="1" u="sng" err="1">
                <a:cs typeface="Calibri"/>
              </a:rPr>
              <a:t>query</a:t>
            </a:r>
            <a:r>
              <a:rPr lang="el-GR" dirty="0">
                <a:cs typeface="Calibri"/>
              </a:rPr>
              <a:t>: </a:t>
            </a:r>
            <a:r>
              <a:rPr lang="el-GR" sz="1600" dirty="0">
                <a:cs typeface="Calibri"/>
              </a:rPr>
              <a:t>Για πιο σύνθετες αναζητήσεις</a:t>
            </a:r>
            <a:endParaRPr lang="el-GR" sz="1650" spc="-80">
              <a:solidFill>
                <a:srgbClr val="404040"/>
              </a:solidFill>
              <a:cs typeface="Calibri"/>
            </a:endParaRPr>
          </a:p>
        </p:txBody>
      </p:sp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82900218-340B-304C-3816-AD59BD7D9599}"/>
              </a:ext>
            </a:extLst>
          </p:cNvPr>
          <p:cNvCxnSpPr>
            <a:cxnSpLocks/>
          </p:cNvCxnSpPr>
          <p:nvPr/>
        </p:nvCxnSpPr>
        <p:spPr>
          <a:xfrm flipV="1">
            <a:off x="2590798" y="1960420"/>
            <a:ext cx="2182089" cy="14408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Ευθύγραμμο βέλος σύνδεσης 12">
            <a:extLst>
              <a:ext uri="{FF2B5EF4-FFF2-40B4-BE49-F238E27FC236}">
                <a16:creationId xmlns:a16="http://schemas.microsoft.com/office/drawing/2014/main" id="{FAD97267-4F64-07A3-32E7-6B7D5315C119}"/>
              </a:ext>
            </a:extLst>
          </p:cNvPr>
          <p:cNvCxnSpPr>
            <a:cxnSpLocks/>
          </p:cNvCxnSpPr>
          <p:nvPr/>
        </p:nvCxnSpPr>
        <p:spPr>
          <a:xfrm flipV="1">
            <a:off x="2369124" y="4003963"/>
            <a:ext cx="1905000" cy="131618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2">
            <a:extLst>
              <a:ext uri="{FF2B5EF4-FFF2-40B4-BE49-F238E27FC236}">
                <a16:creationId xmlns:a16="http://schemas.microsoft.com/office/drawing/2014/main" id="{0F755FEC-ADBE-9DED-8401-D286691C1F1D}"/>
              </a:ext>
            </a:extLst>
          </p:cNvPr>
          <p:cNvSpPr txBox="1"/>
          <p:nvPr/>
        </p:nvSpPr>
        <p:spPr>
          <a:xfrm>
            <a:off x="9776544" y="1319811"/>
            <a:ext cx="2360122" cy="116390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298450" indent="-285750">
              <a:lnSpc>
                <a:spcPts val="1830"/>
              </a:lnSpc>
              <a:spcBef>
                <a:spcPts val="130"/>
              </a:spcBef>
              <a:buFont typeface="Arial"/>
              <a:buChar char="•"/>
            </a:pPr>
            <a:r>
              <a:rPr lang="el-GR" sz="1650" b="1" u="sng" spc="-80" err="1">
                <a:solidFill>
                  <a:srgbClr val="404040"/>
                </a:solidFill>
                <a:cs typeface="Calibri"/>
              </a:rPr>
              <a:t>Delete</a:t>
            </a:r>
            <a:r>
              <a:rPr lang="el-GR" sz="1650" spc="-80" dirty="0">
                <a:solidFill>
                  <a:srgbClr val="404040"/>
                </a:solidFill>
                <a:cs typeface="Calibri"/>
              </a:rPr>
              <a:t>: Αφού </a:t>
            </a:r>
            <a:r>
              <a:rPr lang="el-GR" sz="1650" spc="-80" err="1">
                <a:solidFill>
                  <a:srgbClr val="404040"/>
                </a:solidFill>
                <a:cs typeface="Calibri"/>
              </a:rPr>
              <a:t>εχει</a:t>
            </a:r>
            <a:r>
              <a:rPr lang="el-GR" sz="1650" spc="-80" dirty="0">
                <a:solidFill>
                  <a:srgbClr val="404040"/>
                </a:solidFill>
                <a:cs typeface="Calibri"/>
              </a:rPr>
              <a:t> γίνει η επιλογή της γραμμής του πίνακα, το κουμπί </a:t>
            </a:r>
            <a:r>
              <a:rPr lang="el-GR" sz="1650" b="1" spc="-80" err="1">
                <a:solidFill>
                  <a:srgbClr val="404040"/>
                </a:solidFill>
                <a:cs typeface="Calibri"/>
              </a:rPr>
              <a:t>Delete</a:t>
            </a:r>
            <a:r>
              <a:rPr lang="el-GR" sz="1650" b="1" spc="-80" dirty="0">
                <a:solidFill>
                  <a:srgbClr val="404040"/>
                </a:solidFill>
                <a:cs typeface="Calibri"/>
              </a:rPr>
              <a:t> </a:t>
            </a:r>
            <a:r>
              <a:rPr lang="el-GR" sz="1650" spc="-80" dirty="0">
                <a:solidFill>
                  <a:srgbClr val="404040"/>
                </a:solidFill>
                <a:cs typeface="Calibri"/>
              </a:rPr>
              <a:t>διαγράφει την γραμμή αυτή από την ΒΔ </a:t>
            </a:r>
          </a:p>
        </p:txBody>
      </p:sp>
      <p:cxnSp>
        <p:nvCxnSpPr>
          <p:cNvPr id="15" name="Ευθύγραμμο βέλος σύνδεσης 14">
            <a:extLst>
              <a:ext uri="{FF2B5EF4-FFF2-40B4-BE49-F238E27FC236}">
                <a16:creationId xmlns:a16="http://schemas.microsoft.com/office/drawing/2014/main" id="{788FF1F6-2C03-FBCE-3AC3-17DC231A9AB8}"/>
              </a:ext>
            </a:extLst>
          </p:cNvPr>
          <p:cNvCxnSpPr>
            <a:cxnSpLocks/>
          </p:cNvCxnSpPr>
          <p:nvPr/>
        </p:nvCxnSpPr>
        <p:spPr>
          <a:xfrm flipH="1">
            <a:off x="6109851" y="1607128"/>
            <a:ext cx="3747656" cy="38792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ject 2">
            <a:extLst>
              <a:ext uri="{FF2B5EF4-FFF2-40B4-BE49-F238E27FC236}">
                <a16:creationId xmlns:a16="http://schemas.microsoft.com/office/drawing/2014/main" id="{BB327321-D387-173A-39BB-20BDBE555838}"/>
              </a:ext>
            </a:extLst>
          </p:cNvPr>
          <p:cNvSpPr txBox="1"/>
          <p:nvPr/>
        </p:nvSpPr>
        <p:spPr>
          <a:xfrm>
            <a:off x="9859670" y="2615210"/>
            <a:ext cx="2332413" cy="2324995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ts val="1830"/>
              </a:lnSpc>
              <a:spcBef>
                <a:spcPts val="130"/>
              </a:spcBef>
            </a:pPr>
            <a:r>
              <a:rPr lang="el-GR" sz="1650" spc="-80" dirty="0">
                <a:solidFill>
                  <a:srgbClr val="404040"/>
                </a:solidFill>
                <a:ea typeface="+mn-lt"/>
                <a:cs typeface="+mn-lt"/>
              </a:rPr>
              <a:t>⦁    </a:t>
            </a:r>
            <a:r>
              <a:rPr lang="el-GR" sz="1650" b="1" u="sng" spc="-80" dirty="0" err="1">
                <a:solidFill>
                  <a:srgbClr val="404040"/>
                </a:solidFill>
                <a:ea typeface="+mn-lt"/>
                <a:cs typeface="+mn-lt"/>
              </a:rPr>
              <a:t>Update</a:t>
            </a:r>
            <a:r>
              <a:rPr lang="el-GR" sz="1650" b="1" u="sng" spc="-80" dirty="0">
                <a:solidFill>
                  <a:srgbClr val="404040"/>
                </a:solidFill>
                <a:ea typeface="+mn-lt"/>
                <a:cs typeface="+mn-lt"/>
              </a:rPr>
              <a:t>:</a:t>
            </a:r>
            <a:r>
              <a:rPr lang="el-GR" sz="1650" spc="-80" dirty="0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el-GR" sz="1600" spc="-80" dirty="0">
                <a:solidFill>
                  <a:srgbClr val="404040"/>
                </a:solidFill>
                <a:ea typeface="+mn-lt"/>
                <a:cs typeface="+mn-lt"/>
              </a:rPr>
              <a:t>Αφού </a:t>
            </a:r>
            <a:r>
              <a:rPr lang="el-GR" sz="1600" spc="-80" dirty="0" err="1">
                <a:solidFill>
                  <a:srgbClr val="404040"/>
                </a:solidFill>
                <a:ea typeface="+mn-lt"/>
                <a:cs typeface="+mn-lt"/>
              </a:rPr>
              <a:t>εχει</a:t>
            </a:r>
            <a:r>
              <a:rPr lang="el-GR" sz="1600" spc="-80" dirty="0">
                <a:solidFill>
                  <a:srgbClr val="404040"/>
                </a:solidFill>
                <a:ea typeface="+mn-lt"/>
                <a:cs typeface="+mn-lt"/>
              </a:rPr>
              <a:t> γίνει η επιλογή της γραμμής του πίνακα, ο χρήστης μπορεί να εισάγει δεδομένα στα κενά πεδία και πατώντας το κουμπί «</a:t>
            </a:r>
            <a:r>
              <a:rPr lang="el-GR" sz="1600" b="1" spc="-80" dirty="0" err="1">
                <a:solidFill>
                  <a:srgbClr val="404040"/>
                </a:solidFill>
                <a:ea typeface="+mn-lt"/>
                <a:cs typeface="+mn-lt"/>
              </a:rPr>
              <a:t>Update</a:t>
            </a:r>
            <a:r>
              <a:rPr lang="el-GR" sz="1600" spc="-80" dirty="0">
                <a:solidFill>
                  <a:srgbClr val="404040"/>
                </a:solidFill>
                <a:ea typeface="+mn-lt"/>
                <a:cs typeface="+mn-lt"/>
              </a:rPr>
              <a:t>», θα γίνουν οι απαραίτητες αλλαγές στην βάση δεδομένων, μόνο για τα πεδία που συμπλήρωσε ο χρήστης.</a:t>
            </a:r>
            <a:endParaRPr lang="el-GR" sz="1600">
              <a:cs typeface="Calibri"/>
            </a:endParaRPr>
          </a:p>
        </p:txBody>
      </p:sp>
      <p:cxnSp>
        <p:nvCxnSpPr>
          <p:cNvPr id="17" name="Ευθύγραμμο βέλος σύνδεσης 16">
            <a:extLst>
              <a:ext uri="{FF2B5EF4-FFF2-40B4-BE49-F238E27FC236}">
                <a16:creationId xmlns:a16="http://schemas.microsoft.com/office/drawing/2014/main" id="{75459F9C-1644-8147-0130-F7C51F2BD813}"/>
              </a:ext>
            </a:extLst>
          </p:cNvPr>
          <p:cNvCxnSpPr>
            <a:cxnSpLocks/>
          </p:cNvCxnSpPr>
          <p:nvPr/>
        </p:nvCxnSpPr>
        <p:spPr>
          <a:xfrm flipH="1" flipV="1">
            <a:off x="7024250" y="1849583"/>
            <a:ext cx="2874820" cy="13092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Ευθύγραμμο βέλος σύνδεσης 17">
            <a:extLst>
              <a:ext uri="{FF2B5EF4-FFF2-40B4-BE49-F238E27FC236}">
                <a16:creationId xmlns:a16="http://schemas.microsoft.com/office/drawing/2014/main" id="{55A4B589-3FB1-89C1-E023-C4DA49DCA8AD}"/>
              </a:ext>
            </a:extLst>
          </p:cNvPr>
          <p:cNvCxnSpPr>
            <a:cxnSpLocks/>
          </p:cNvCxnSpPr>
          <p:nvPr/>
        </p:nvCxnSpPr>
        <p:spPr>
          <a:xfrm flipH="1">
            <a:off x="6400796" y="1898073"/>
            <a:ext cx="3747656" cy="38792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bject 2">
            <a:extLst>
              <a:ext uri="{FF2B5EF4-FFF2-40B4-BE49-F238E27FC236}">
                <a16:creationId xmlns:a16="http://schemas.microsoft.com/office/drawing/2014/main" id="{95596FDF-9455-9626-CCB1-88C5C0AC4EE7}"/>
              </a:ext>
            </a:extLst>
          </p:cNvPr>
          <p:cNvSpPr txBox="1"/>
          <p:nvPr/>
        </p:nvSpPr>
        <p:spPr>
          <a:xfrm>
            <a:off x="92216" y="5760190"/>
            <a:ext cx="6280959" cy="47833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ts val="1830"/>
              </a:lnSpc>
              <a:spcBef>
                <a:spcPts val="130"/>
              </a:spcBef>
            </a:pPr>
            <a:r>
              <a:rPr lang="el-GR" sz="1650" spc="-80" dirty="0">
                <a:solidFill>
                  <a:srgbClr val="404040"/>
                </a:solidFill>
                <a:ea typeface="+mn-lt"/>
                <a:cs typeface="+mn-lt"/>
              </a:rPr>
              <a:t> ⦁ 💀: Για την διευκόλυνση του χρήστη , ανοίγει ένα καινούργιο παράθυρο που περιέχει την λίστα με τα άτομα που δεν έχουν ξεπληρώσει την κράτηση τους</a:t>
            </a:r>
            <a:endParaRPr lang="el-GR" sz="1600" dirty="0">
              <a:cs typeface="Calibri"/>
            </a:endParaRPr>
          </a:p>
        </p:txBody>
      </p:sp>
      <p:cxnSp>
        <p:nvCxnSpPr>
          <p:cNvPr id="20" name="Ευθύγραμμο βέλος σύνδεσης 19">
            <a:extLst>
              <a:ext uri="{FF2B5EF4-FFF2-40B4-BE49-F238E27FC236}">
                <a16:creationId xmlns:a16="http://schemas.microsoft.com/office/drawing/2014/main" id="{DB39A8ED-A082-69D1-C291-52126571B18B}"/>
              </a:ext>
            </a:extLst>
          </p:cNvPr>
          <p:cNvCxnSpPr>
            <a:cxnSpLocks/>
          </p:cNvCxnSpPr>
          <p:nvPr/>
        </p:nvCxnSpPr>
        <p:spPr>
          <a:xfrm flipV="1">
            <a:off x="5590307" y="2015837"/>
            <a:ext cx="2431470" cy="37268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2">
            <a:extLst>
              <a:ext uri="{FF2B5EF4-FFF2-40B4-BE49-F238E27FC236}">
                <a16:creationId xmlns:a16="http://schemas.microsoft.com/office/drawing/2014/main" id="{B1222505-70CC-F098-4743-026037D14317}"/>
              </a:ext>
            </a:extLst>
          </p:cNvPr>
          <p:cNvSpPr txBox="1"/>
          <p:nvPr/>
        </p:nvSpPr>
        <p:spPr>
          <a:xfrm>
            <a:off x="9776542" y="5039756"/>
            <a:ext cx="2290850" cy="709168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ts val="1830"/>
              </a:lnSpc>
              <a:spcBef>
                <a:spcPts val="130"/>
              </a:spcBef>
            </a:pPr>
            <a:r>
              <a:rPr lang="el-GR" sz="1650" spc="-80" dirty="0">
                <a:solidFill>
                  <a:srgbClr val="404040"/>
                </a:solidFill>
                <a:ea typeface="+mn-lt"/>
                <a:cs typeface="+mn-lt"/>
              </a:rPr>
              <a:t>⦁    </a:t>
            </a:r>
            <a:r>
              <a:rPr lang="el-GR" sz="1650" b="1" u="sng" spc="-80" dirty="0">
                <a:solidFill>
                  <a:srgbClr val="404040"/>
                </a:solidFill>
                <a:ea typeface="+mn-lt"/>
                <a:cs typeface="+mn-lt"/>
              </a:rPr>
              <a:t>ADD:</a:t>
            </a:r>
            <a:r>
              <a:rPr lang="el-GR" sz="1650" spc="-80" dirty="0">
                <a:solidFill>
                  <a:srgbClr val="404040"/>
                </a:solidFill>
                <a:ea typeface="+mn-lt"/>
                <a:cs typeface="+mn-lt"/>
              </a:rPr>
              <a:t> </a:t>
            </a:r>
            <a:r>
              <a:rPr lang="el-GR" sz="1600" spc="-80" dirty="0">
                <a:solidFill>
                  <a:srgbClr val="404040"/>
                </a:solidFill>
                <a:ea typeface="+mn-lt"/>
                <a:cs typeface="+mn-lt"/>
              </a:rPr>
              <a:t>Ο χρήστης πρέπει να επιλέξει έναν πίνακα και να πληκτρολογήσει τα δεδομένα </a:t>
            </a:r>
            <a:endParaRPr lang="el-GR" sz="1600" spc="-80" dirty="0" err="1">
              <a:solidFill>
                <a:srgbClr val="404040"/>
              </a:solidFill>
              <a:cs typeface="Calibri"/>
            </a:endParaRPr>
          </a:p>
        </p:txBody>
      </p:sp>
      <p:sp>
        <p:nvSpPr>
          <p:cNvPr id="23" name="object 2">
            <a:extLst>
              <a:ext uri="{FF2B5EF4-FFF2-40B4-BE49-F238E27FC236}">
                <a16:creationId xmlns:a16="http://schemas.microsoft.com/office/drawing/2014/main" id="{3188BD10-7353-65B6-0BEC-39209A71E2FC}"/>
              </a:ext>
            </a:extLst>
          </p:cNvPr>
          <p:cNvSpPr txBox="1"/>
          <p:nvPr/>
        </p:nvSpPr>
        <p:spPr>
          <a:xfrm>
            <a:off x="7317359" y="5760192"/>
            <a:ext cx="4653050" cy="47833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ts val="1830"/>
              </a:lnSpc>
              <a:spcBef>
                <a:spcPts val="130"/>
              </a:spcBef>
            </a:pPr>
            <a:r>
              <a:rPr lang="el-GR" sz="1600" spc="-80" dirty="0">
                <a:solidFill>
                  <a:srgbClr val="404040"/>
                </a:solidFill>
                <a:cs typeface="Calibri"/>
              </a:rPr>
              <a:t>Στα κενά πεδία που αντιστοιχούν στα </a:t>
            </a:r>
            <a:r>
              <a:rPr lang="el-GR" sz="1600" b="1" spc="-80" err="1">
                <a:solidFill>
                  <a:srgbClr val="404040"/>
                </a:solidFill>
                <a:cs typeface="Calibri"/>
              </a:rPr>
              <a:t>attributes</a:t>
            </a:r>
            <a:r>
              <a:rPr lang="el-GR" sz="1600" b="1" spc="-80" dirty="0">
                <a:solidFill>
                  <a:srgbClr val="404040"/>
                </a:solidFill>
                <a:cs typeface="Calibri"/>
              </a:rPr>
              <a:t> </a:t>
            </a:r>
            <a:r>
              <a:rPr lang="el-GR" sz="1600" spc="-80" dirty="0">
                <a:solidFill>
                  <a:srgbClr val="404040"/>
                </a:solidFill>
                <a:cs typeface="Calibri"/>
              </a:rPr>
              <a:t>του πίνακα, με το κουμπί </a:t>
            </a:r>
            <a:r>
              <a:rPr lang="el-GR" sz="1600" b="1" spc="-80" dirty="0">
                <a:solidFill>
                  <a:srgbClr val="404040"/>
                </a:solidFill>
                <a:cs typeface="Calibri"/>
              </a:rPr>
              <a:t>ADD </a:t>
            </a:r>
            <a:r>
              <a:rPr lang="el-GR" sz="1600" spc="-80" dirty="0">
                <a:solidFill>
                  <a:srgbClr val="404040"/>
                </a:solidFill>
                <a:cs typeface="Calibri"/>
              </a:rPr>
              <a:t>τα </a:t>
            </a:r>
            <a:r>
              <a:rPr lang="el-GR" sz="1600" spc="-80" err="1">
                <a:solidFill>
                  <a:srgbClr val="404040"/>
                </a:solidFill>
                <a:cs typeface="Calibri"/>
              </a:rPr>
              <a:t>καινουργια</a:t>
            </a:r>
            <a:r>
              <a:rPr lang="el-GR" sz="1600" spc="-80" dirty="0">
                <a:solidFill>
                  <a:srgbClr val="404040"/>
                </a:solidFill>
                <a:cs typeface="Calibri"/>
              </a:rPr>
              <a:t> δεδομένα εισάγονται στην ΒΔ</a:t>
            </a:r>
            <a:endParaRPr lang="el-GR" dirty="0"/>
          </a:p>
        </p:txBody>
      </p:sp>
      <p:cxnSp>
        <p:nvCxnSpPr>
          <p:cNvPr id="24" name="Ευθύγραμμο βέλος σύνδεσης 23">
            <a:extLst>
              <a:ext uri="{FF2B5EF4-FFF2-40B4-BE49-F238E27FC236}">
                <a16:creationId xmlns:a16="http://schemas.microsoft.com/office/drawing/2014/main" id="{7C2B7A82-F0E5-755E-2EEC-A9395B02FB4B}"/>
              </a:ext>
            </a:extLst>
          </p:cNvPr>
          <p:cNvCxnSpPr>
            <a:cxnSpLocks/>
          </p:cNvCxnSpPr>
          <p:nvPr/>
        </p:nvCxnSpPr>
        <p:spPr>
          <a:xfrm flipH="1" flipV="1">
            <a:off x="7661558" y="2029692"/>
            <a:ext cx="2306784" cy="308956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929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EEDD68D-15B5-2FA1-B9BB-85472F8E6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l-GR" dirty="0"/>
              <a:t>Ευχαριστούμε για τον χρόνο σας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6A5E22CE-9631-52D4-CE67-F95DDF414F17}"/>
              </a:ext>
            </a:extLst>
          </p:cNvPr>
          <p:cNvSpPr txBox="1"/>
          <p:nvPr/>
        </p:nvSpPr>
        <p:spPr>
          <a:xfrm>
            <a:off x="1147380" y="2093892"/>
            <a:ext cx="7133590" cy="2427605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Εργαστήριο</a:t>
            </a:r>
            <a:r>
              <a:rPr sz="24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Βάσεις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Δεδομένων</a:t>
            </a:r>
            <a:endParaRPr lang="el-GR" sz="2400" spc="-5" dirty="0">
              <a:solidFill>
                <a:srgbClr val="40404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Ομάδα</a:t>
            </a:r>
            <a:r>
              <a:rPr sz="24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25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2400" spc="30" dirty="0">
                <a:solidFill>
                  <a:srgbClr val="404040"/>
                </a:solidFill>
                <a:latin typeface="Calibri"/>
                <a:cs typeface="Calibri"/>
              </a:rPr>
              <a:t>Ι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ω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ά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νν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η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ς</a:t>
            </a:r>
            <a:r>
              <a:rPr sz="24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400" spc="25" dirty="0">
                <a:solidFill>
                  <a:srgbClr val="404040"/>
                </a:solidFill>
                <a:latin typeface="Calibri"/>
                <a:cs typeface="Calibri"/>
              </a:rPr>
              <a:t>τ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ά</a:t>
            </a:r>
            <a:r>
              <a:rPr sz="2400" spc="35" dirty="0">
                <a:solidFill>
                  <a:srgbClr val="404040"/>
                </a:solidFill>
                <a:latin typeface="Calibri"/>
                <a:cs typeface="Calibri"/>
              </a:rPr>
              <a:t>μ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ο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υ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Α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Μ</a:t>
            </a:r>
            <a:r>
              <a:rPr sz="24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107274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Σπύρος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Ρούσσος,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ΑΜ</a:t>
            </a:r>
            <a:r>
              <a:rPr sz="24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1059362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5025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Ευρεία οθόνη</PresentationFormat>
  <Slides>8</Slides>
  <Notes>0</Notes>
  <HiddenSlides>0</HiddenSlide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8</vt:i4>
      </vt:variant>
    </vt:vector>
  </HeadingPairs>
  <TitlesOfParts>
    <vt:vector size="9" baseType="lpstr">
      <vt:lpstr>Office Theme</vt:lpstr>
      <vt:lpstr>Eφαρμογή Οργανωμένου Camping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Υλοποίηση της ΒΔ</vt:lpstr>
      <vt:lpstr>Γραφικό περιβάλλον και λειτουργίες </vt:lpstr>
      <vt:lpstr>Ευχαριστούμε για τον χρόνο σας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Eφαρμογή Οργανωμένου Camping</dc:title>
  <dc:creator>Danai Tsoraki</dc:creator>
  <cp:revision>407</cp:revision>
  <dcterms:created xsi:type="dcterms:W3CDTF">2024-01-13T13:31:11Z</dcterms:created>
  <dcterms:modified xsi:type="dcterms:W3CDTF">2024-01-13T15:07:25Z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2024-01-13T00:00:00Z</vt:filetime>
  </property>
</Properties>
</file>