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cd9655c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cd9655c7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cd9655c7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cd9655c7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a55b5f3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a55b5f3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a55b5f35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a55b5f35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8a55b5f3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8a55b5f3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a55b5f3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a55b5f3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a55b5f35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55b5f35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a55b5f35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55b5f35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a55b5f35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55b5f35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a55b5f35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a55b5f35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595959"/>
                </a:solidFill>
              </a:rPr>
              <a:t>Initially I began by trying to measure the result of the movie on it’s average rating. This proved to be ineffective as even the best movies had a very standard rating. So I changed tactic and looked at it from an organisational view and obviously success is measured in revenue. And this presented with a very clear trend.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cd9655c7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cd9655c7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cd9655c7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cd9655c7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rPr>
              <a:t>Initially I began by trying to measure the result of the movie on it’s average rating. This proved to be ineffective as even the best movies had a very standard rating. So I changed tactic and looked at it from an organisational view and obviously success is measured in revenue. And this presented with a very clear trend.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hyperlink" Target="https://www.linkedin.com/in/usern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737373"/>
                </a:solidFill>
              </a:rPr>
              <a:t>Results - </a:t>
            </a:r>
            <a:r>
              <a:rPr lang="en" sz="3200">
                <a:solidFill>
                  <a:srgbClr val="737373"/>
                </a:solidFill>
              </a:rPr>
              <a:t>Most successful Genres</a:t>
            </a:r>
            <a:endParaRPr sz="4000">
              <a:solidFill>
                <a:srgbClr val="737373"/>
              </a:solidFill>
            </a:endParaRPr>
          </a:p>
        </p:txBody>
      </p:sp>
      <p:sp>
        <p:nvSpPr>
          <p:cNvPr id="110" name="Google Shape;110;p22"/>
          <p:cNvSpPr txBox="1"/>
          <p:nvPr>
            <p:ph idx="1" type="body"/>
          </p:nvPr>
        </p:nvSpPr>
        <p:spPr>
          <a:xfrm>
            <a:off x="4435800" y="1434422"/>
            <a:ext cx="4104900" cy="25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analysing success of a studio against total revenue we were easily able to find the top 20 studios as seen in this bar graph.</a:t>
            </a:r>
            <a:endParaRPr/>
          </a:p>
        </p:txBody>
      </p:sp>
      <p:pic>
        <p:nvPicPr>
          <p:cNvPr id="111" name="Google Shape;111;p22"/>
          <p:cNvPicPr preferRelativeResize="0"/>
          <p:nvPr/>
        </p:nvPicPr>
        <p:blipFill>
          <a:blip r:embed="rId4">
            <a:alphaModFix/>
          </a:blip>
          <a:stretch>
            <a:fillRect/>
          </a:stretch>
        </p:blipFill>
        <p:spPr>
          <a:xfrm>
            <a:off x="170550" y="1268100"/>
            <a:ext cx="4130999" cy="36612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rgbClr val="737373"/>
                </a:solidFill>
              </a:rPr>
              <a:t>Results - </a:t>
            </a:r>
            <a:r>
              <a:rPr lang="en" sz="3200">
                <a:solidFill>
                  <a:srgbClr val="737373"/>
                </a:solidFill>
              </a:rPr>
              <a:t>Does Runtime Matter?</a:t>
            </a:r>
            <a:endParaRPr sz="4000">
              <a:solidFill>
                <a:srgbClr val="737373"/>
              </a:solidFill>
            </a:endParaRPr>
          </a:p>
        </p:txBody>
      </p:sp>
      <p:sp>
        <p:nvSpPr>
          <p:cNvPr id="117" name="Google Shape;117;p23"/>
          <p:cNvSpPr txBox="1"/>
          <p:nvPr>
            <p:ph idx="1" type="body"/>
          </p:nvPr>
        </p:nvSpPr>
        <p:spPr>
          <a:xfrm>
            <a:off x="311700" y="1152475"/>
            <a:ext cx="8520600" cy="840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For this final question I wanted to calculate the correlation coefficient between runtime and Revenue. This would tell us if the length of the movie impacts its success.  </a:t>
            </a:r>
            <a:endParaRPr/>
          </a:p>
        </p:txBody>
      </p:sp>
      <p:pic>
        <p:nvPicPr>
          <p:cNvPr id="118" name="Google Shape;118;p23"/>
          <p:cNvPicPr preferRelativeResize="0"/>
          <p:nvPr/>
        </p:nvPicPr>
        <p:blipFill>
          <a:blip r:embed="rId4">
            <a:alphaModFix/>
          </a:blip>
          <a:stretch>
            <a:fillRect/>
          </a:stretch>
        </p:blipFill>
        <p:spPr>
          <a:xfrm>
            <a:off x="311696" y="1891100"/>
            <a:ext cx="3474100" cy="2744976"/>
          </a:xfrm>
          <a:prstGeom prst="rect">
            <a:avLst/>
          </a:prstGeom>
          <a:noFill/>
          <a:ln>
            <a:noFill/>
          </a:ln>
        </p:spPr>
      </p:pic>
      <p:sp>
        <p:nvSpPr>
          <p:cNvPr id="119" name="Google Shape;119;p23"/>
          <p:cNvSpPr txBox="1"/>
          <p:nvPr/>
        </p:nvSpPr>
        <p:spPr>
          <a:xfrm>
            <a:off x="4048875" y="2028975"/>
            <a:ext cx="4590300" cy="26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factor of runtime to total revenue  =  </a:t>
            </a:r>
            <a:r>
              <a:rPr lang="en">
                <a:solidFill>
                  <a:schemeClr val="dk1"/>
                </a:solidFill>
                <a:highlight>
                  <a:srgbClr val="FFFFFF"/>
                </a:highlight>
              </a:rPr>
              <a:t>0.14949065557391722</a:t>
            </a:r>
            <a:endParaRPr>
              <a:solidFill>
                <a:schemeClr val="dk1"/>
              </a:solidFill>
              <a:highlight>
                <a:srgbClr val="FFFFFF"/>
              </a:highlight>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This is also represented in the scatter plot which seems to have no shape or pattern whatsoever.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there is no correlation between the length of a movie and it’s success.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737373"/>
                </a:solidFill>
              </a:rPr>
              <a:t>Conclusions</a:t>
            </a:r>
            <a:endParaRPr sz="4000">
              <a:solidFill>
                <a:srgbClr val="737373"/>
              </a:solidFill>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My 3 conclusions for the future of the Microsoft Movies project are:</a:t>
            </a:r>
            <a:endParaRPr/>
          </a:p>
          <a:p>
            <a:pPr indent="-342900" lvl="0" marL="457200" rtl="0" algn="l">
              <a:spcBef>
                <a:spcPts val="1200"/>
              </a:spcBef>
              <a:spcAft>
                <a:spcPts val="0"/>
              </a:spcAft>
              <a:buSzPts val="1800"/>
              <a:buChar char="-"/>
            </a:pPr>
            <a:r>
              <a:rPr b="1" lang="en"/>
              <a:t>The top 3 genres of movies are Adventure, Animation and Sci-Fi</a:t>
            </a:r>
            <a:r>
              <a:rPr lang="en"/>
              <a:t>. I would recommend creating original content in those genres to maximise revenue.</a:t>
            </a:r>
            <a:endParaRPr/>
          </a:p>
          <a:p>
            <a:pPr indent="-342900" lvl="0" marL="457200" rtl="0" algn="l">
              <a:spcBef>
                <a:spcPts val="0"/>
              </a:spcBef>
              <a:spcAft>
                <a:spcPts val="0"/>
              </a:spcAft>
              <a:buSzPts val="1800"/>
              <a:buChar char="-"/>
            </a:pPr>
            <a:r>
              <a:rPr lang="en"/>
              <a:t>The </a:t>
            </a:r>
            <a:r>
              <a:rPr b="1" lang="en"/>
              <a:t>most successful movie studios </a:t>
            </a:r>
            <a:r>
              <a:rPr b="1" lang="en"/>
              <a:t>are: HC and P/DW</a:t>
            </a:r>
            <a:r>
              <a:rPr lang="en"/>
              <a:t>. I would recommend collaborating with them on future movie projects and emulating their success</a:t>
            </a:r>
            <a:endParaRPr/>
          </a:p>
          <a:p>
            <a:pPr indent="-342900" lvl="0" marL="457200" rtl="0" algn="l">
              <a:spcBef>
                <a:spcPts val="0"/>
              </a:spcBef>
              <a:spcAft>
                <a:spcPts val="0"/>
              </a:spcAft>
              <a:buSzPts val="1800"/>
              <a:buChar char="-"/>
            </a:pPr>
            <a:r>
              <a:rPr b="1" lang="en"/>
              <a:t>Runtime does not influence revenue</a:t>
            </a:r>
            <a:r>
              <a:rPr lang="en"/>
              <a:t>. Scientists have told us our attention spans are getting shorter and shorter but thankfully this does NOT correlate to our enjoyment of movies so my recommendation would be to produce movie content of good quality instead of focusing on length.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490250" y="526350"/>
            <a:ext cx="77154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737373"/>
                </a:solidFill>
              </a:rPr>
              <a:t>Thank You!</a:t>
            </a:r>
            <a:endParaRPr>
              <a:solidFill>
                <a:srgbClr val="737373"/>
              </a:solidFill>
            </a:endParaRPr>
          </a:p>
          <a:p>
            <a:pPr indent="0" lvl="0" marL="0" rtl="0" algn="l">
              <a:spcBef>
                <a:spcPts val="0"/>
              </a:spcBef>
              <a:spcAft>
                <a:spcPts val="0"/>
              </a:spcAft>
              <a:buNone/>
            </a:pPr>
            <a:r>
              <a:t/>
            </a:r>
            <a:endParaRPr b="1" sz="2000">
              <a:solidFill>
                <a:srgbClr val="737373"/>
              </a:solidFill>
            </a:endParaRPr>
          </a:p>
          <a:p>
            <a:pPr indent="0" lvl="0" marL="0" rtl="0" algn="l">
              <a:spcBef>
                <a:spcPts val="0"/>
              </a:spcBef>
              <a:spcAft>
                <a:spcPts val="0"/>
              </a:spcAft>
              <a:buNone/>
            </a:pPr>
            <a:r>
              <a:rPr b="1" lang="en" sz="2000">
                <a:solidFill>
                  <a:srgbClr val="737373"/>
                </a:solidFill>
              </a:rPr>
              <a:t>Email:</a:t>
            </a:r>
            <a:r>
              <a:rPr lang="en" sz="2000">
                <a:solidFill>
                  <a:srgbClr val="737373"/>
                </a:solidFill>
              </a:rPr>
              <a:t> nysmitch@gmail.com</a:t>
            </a:r>
            <a:endParaRPr sz="2000">
              <a:solidFill>
                <a:srgbClr val="737373"/>
              </a:solidFill>
            </a:endParaRPr>
          </a:p>
          <a:p>
            <a:pPr indent="0" lvl="0" marL="0" rtl="0" algn="l">
              <a:spcBef>
                <a:spcPts val="0"/>
              </a:spcBef>
              <a:spcAft>
                <a:spcPts val="0"/>
              </a:spcAft>
              <a:buNone/>
            </a:pPr>
            <a:r>
              <a:rPr b="1" lang="en" sz="2000">
                <a:solidFill>
                  <a:srgbClr val="737373"/>
                </a:solidFill>
              </a:rPr>
              <a:t>GitHub:</a:t>
            </a:r>
            <a:r>
              <a:rPr lang="en" sz="2000">
                <a:solidFill>
                  <a:srgbClr val="737373"/>
                </a:solidFill>
              </a:rPr>
              <a:t> @nysmitch</a:t>
            </a:r>
            <a:endParaRPr sz="2000">
              <a:solidFill>
                <a:srgbClr val="737373"/>
              </a:solidFill>
            </a:endParaRPr>
          </a:p>
          <a:p>
            <a:pPr indent="0" lvl="0" marL="0" rtl="0" algn="l">
              <a:spcBef>
                <a:spcPts val="0"/>
              </a:spcBef>
              <a:spcAft>
                <a:spcPts val="0"/>
              </a:spcAft>
              <a:buNone/>
            </a:pPr>
            <a:r>
              <a:rPr b="1" lang="en" sz="2000">
                <a:solidFill>
                  <a:srgbClr val="737373"/>
                </a:solidFill>
              </a:rPr>
              <a:t>LinkedIn:</a:t>
            </a:r>
            <a:r>
              <a:rPr lang="en" sz="2000">
                <a:solidFill>
                  <a:srgbClr val="737373"/>
                </a:solidFill>
              </a:rPr>
              <a:t> </a:t>
            </a:r>
            <a:r>
              <a:rPr lang="en" sz="2000" u="sng">
                <a:solidFill>
                  <a:srgbClr val="737373"/>
                </a:solidFill>
                <a:hlinkClick r:id="rId4">
                  <a:extLst>
                    <a:ext uri="{A12FA001-AC4F-418D-AE19-62706E023703}">
                      <ahyp:hlinkClr val="tx"/>
                    </a:ext>
                  </a:extLst>
                </a:hlinkClick>
              </a:rPr>
              <a:t>linkedin.com/in/nyssamitchell/</a:t>
            </a:r>
            <a:endParaRPr sz="2000">
              <a:solidFill>
                <a:srgbClr val="73737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737373"/>
                </a:solidFill>
              </a:rPr>
              <a:t>Summary</a:t>
            </a:r>
            <a:endParaRPr sz="4000">
              <a:solidFill>
                <a:srgbClr val="737373"/>
              </a:solidFill>
            </a:endParaRPr>
          </a:p>
        </p:txBody>
      </p:sp>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737373"/>
                </a:solidFill>
              </a:rPr>
              <a:t>Original movie content is the next big </a:t>
            </a:r>
            <a:r>
              <a:rPr lang="en">
                <a:solidFill>
                  <a:srgbClr val="737373"/>
                </a:solidFill>
              </a:rPr>
              <a:t>frontier</a:t>
            </a:r>
            <a:r>
              <a:rPr lang="en">
                <a:solidFill>
                  <a:srgbClr val="737373"/>
                </a:solidFill>
              </a:rPr>
              <a:t> to be conquered by Microsoft. And as usual they are expected to be one of the biggest contenders in the market.</a:t>
            </a:r>
            <a:br>
              <a:rPr lang="en">
                <a:solidFill>
                  <a:srgbClr val="737373"/>
                </a:solidFill>
              </a:rPr>
            </a:br>
            <a:r>
              <a:rPr lang="en">
                <a:solidFill>
                  <a:srgbClr val="737373"/>
                </a:solidFill>
              </a:rPr>
              <a:t>But how can we make Microsoft Movies a success? By </a:t>
            </a:r>
            <a:r>
              <a:rPr lang="en">
                <a:solidFill>
                  <a:srgbClr val="737373"/>
                </a:solidFill>
              </a:rPr>
              <a:t>targeting</a:t>
            </a:r>
            <a:r>
              <a:rPr lang="en">
                <a:solidFill>
                  <a:srgbClr val="737373"/>
                </a:solidFill>
              </a:rPr>
              <a:t> the top genres and studios in today’s movie market.</a:t>
            </a:r>
            <a:endParaRPr>
              <a:solidFill>
                <a:srgbClr val="737373"/>
              </a:solidFill>
            </a:endParaRPr>
          </a:p>
        </p:txBody>
      </p:sp>
      <p:sp>
        <p:nvSpPr>
          <p:cNvPr id="60" name="Google Shape;60;p14"/>
          <p:cNvSpPr txBox="1"/>
          <p:nvPr/>
        </p:nvSpPr>
        <p:spPr>
          <a:xfrm>
            <a:off x="1339000" y="3140500"/>
            <a:ext cx="2008500" cy="11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20">
                <a:solidFill>
                  <a:srgbClr val="737373"/>
                </a:solidFill>
              </a:rPr>
              <a:t>Outline</a:t>
            </a:r>
            <a:endParaRPr sz="4020">
              <a:solidFill>
                <a:srgbClr val="737373"/>
              </a:solidFill>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Business Problem</a:t>
            </a:r>
            <a:endParaRPr sz="2600"/>
          </a:p>
          <a:p>
            <a:pPr indent="-393700" lvl="0" marL="457200" rtl="0" algn="l">
              <a:spcBef>
                <a:spcPts val="0"/>
              </a:spcBef>
              <a:spcAft>
                <a:spcPts val="0"/>
              </a:spcAft>
              <a:buSzPts val="2600"/>
              <a:buChar char="●"/>
            </a:pPr>
            <a:r>
              <a:rPr lang="en" sz="2600"/>
              <a:t>Data</a:t>
            </a:r>
            <a:endParaRPr sz="2600"/>
          </a:p>
          <a:p>
            <a:pPr indent="-393700" lvl="0" marL="457200" rtl="0" algn="l">
              <a:spcBef>
                <a:spcPts val="0"/>
              </a:spcBef>
              <a:spcAft>
                <a:spcPts val="0"/>
              </a:spcAft>
              <a:buSzPts val="2600"/>
              <a:buChar char="●"/>
            </a:pPr>
            <a:r>
              <a:rPr lang="en" sz="2600"/>
              <a:t>Methods</a:t>
            </a:r>
            <a:endParaRPr sz="2600"/>
          </a:p>
          <a:p>
            <a:pPr indent="-393700" lvl="0" marL="457200" rtl="0" algn="l">
              <a:spcBef>
                <a:spcPts val="0"/>
              </a:spcBef>
              <a:spcAft>
                <a:spcPts val="0"/>
              </a:spcAft>
              <a:buSzPts val="2600"/>
              <a:buChar char="●"/>
            </a:pPr>
            <a:r>
              <a:rPr lang="en" sz="2600"/>
              <a:t>Results</a:t>
            </a:r>
            <a:endParaRPr sz="2600"/>
          </a:p>
          <a:p>
            <a:pPr indent="-393700" lvl="0" marL="457200" rtl="0" algn="l">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737373"/>
                </a:solidFill>
              </a:rPr>
              <a:t>Business Problem</a:t>
            </a:r>
            <a:endParaRPr sz="4000">
              <a:solidFill>
                <a:srgbClr val="737373"/>
              </a:solidFill>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737373"/>
                </a:solidFill>
              </a:rPr>
              <a:t>The biggest companies in the </a:t>
            </a:r>
            <a:r>
              <a:rPr lang="en">
                <a:solidFill>
                  <a:srgbClr val="737373"/>
                </a:solidFill>
              </a:rPr>
              <a:t>world</a:t>
            </a:r>
            <a:r>
              <a:rPr lang="en">
                <a:solidFill>
                  <a:srgbClr val="737373"/>
                </a:solidFill>
              </a:rPr>
              <a:t> are now creating original video content. So of course Microsoft should be too. But with today’s technology where do we even begin? </a:t>
            </a:r>
            <a:endParaRPr>
              <a:solidFill>
                <a:srgbClr val="737373"/>
              </a:solidFill>
            </a:endParaRPr>
          </a:p>
          <a:p>
            <a:pPr indent="0" lvl="0" marL="0" rtl="0" algn="l">
              <a:spcBef>
                <a:spcPts val="1200"/>
              </a:spcBef>
              <a:spcAft>
                <a:spcPts val="0"/>
              </a:spcAft>
              <a:buNone/>
            </a:pPr>
            <a:r>
              <a:rPr lang="en">
                <a:solidFill>
                  <a:srgbClr val="737373"/>
                </a:solidFill>
              </a:rPr>
              <a:t>What movies are most </a:t>
            </a:r>
            <a:r>
              <a:rPr lang="en">
                <a:solidFill>
                  <a:srgbClr val="737373"/>
                </a:solidFill>
              </a:rPr>
              <a:t>successful</a:t>
            </a:r>
            <a:r>
              <a:rPr lang="en">
                <a:solidFill>
                  <a:srgbClr val="737373"/>
                </a:solidFill>
              </a:rPr>
              <a:t> in today’s market?</a:t>
            </a:r>
            <a:endParaRPr>
              <a:solidFill>
                <a:srgbClr val="737373"/>
              </a:solidFill>
            </a:endParaRPr>
          </a:p>
          <a:p>
            <a:pPr indent="0" lvl="0" marL="0" rtl="0" algn="l">
              <a:spcBef>
                <a:spcPts val="1200"/>
              </a:spcBef>
              <a:spcAft>
                <a:spcPts val="0"/>
              </a:spcAft>
              <a:buNone/>
            </a:pPr>
            <a:r>
              <a:rPr lang="en">
                <a:solidFill>
                  <a:srgbClr val="737373"/>
                </a:solidFill>
              </a:rPr>
              <a:t>What attributes make it a success?</a:t>
            </a:r>
            <a:endParaRPr>
              <a:solidFill>
                <a:srgbClr val="737373"/>
              </a:solidFill>
            </a:endParaRPr>
          </a:p>
          <a:p>
            <a:pPr indent="0" lvl="0" marL="0" rtl="0" algn="l">
              <a:spcBef>
                <a:spcPts val="1200"/>
              </a:spcBef>
              <a:spcAft>
                <a:spcPts val="1200"/>
              </a:spcAft>
              <a:buNone/>
            </a:pPr>
            <a:r>
              <a:rPr lang="en">
                <a:solidFill>
                  <a:srgbClr val="737373"/>
                </a:solidFill>
              </a:rPr>
              <a:t>And who are making the most </a:t>
            </a:r>
            <a:r>
              <a:rPr lang="en">
                <a:solidFill>
                  <a:srgbClr val="737373"/>
                </a:solidFill>
              </a:rPr>
              <a:t>successful</a:t>
            </a:r>
            <a:r>
              <a:rPr lang="en">
                <a:solidFill>
                  <a:srgbClr val="737373"/>
                </a:solidFill>
              </a:rPr>
              <a:t> movies today?</a:t>
            </a:r>
            <a:endParaRPr>
              <a:solidFill>
                <a:srgbClr val="73737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737373"/>
                </a:solidFill>
              </a:rPr>
              <a:t>Data</a:t>
            </a:r>
            <a:endParaRPr sz="4000">
              <a:solidFill>
                <a:srgbClr val="737373"/>
              </a:solidFill>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737373"/>
                </a:solidFill>
              </a:rPr>
              <a:t>To answer those 3 questions I have used 3 datasets from 2 of the most reputable movie information sources:</a:t>
            </a:r>
            <a:endParaRPr>
              <a:solidFill>
                <a:srgbClr val="737373"/>
              </a:solidFill>
            </a:endParaRPr>
          </a:p>
          <a:p>
            <a:pPr indent="-342900" lvl="0" marL="457200" rtl="0" algn="l">
              <a:spcBef>
                <a:spcPts val="1200"/>
              </a:spcBef>
              <a:spcAft>
                <a:spcPts val="0"/>
              </a:spcAft>
              <a:buClr>
                <a:srgbClr val="737373"/>
              </a:buClr>
              <a:buSzPts val="1800"/>
              <a:buChar char="●"/>
            </a:pPr>
            <a:r>
              <a:rPr lang="en">
                <a:solidFill>
                  <a:srgbClr val="737373"/>
                </a:solidFill>
              </a:rPr>
              <a:t>Box Office Mojo </a:t>
            </a:r>
            <a:r>
              <a:rPr lang="en" sz="1200">
                <a:solidFill>
                  <a:srgbClr val="737373"/>
                </a:solidFill>
              </a:rPr>
              <a:t>(</a:t>
            </a:r>
            <a:r>
              <a:rPr i="1" lang="en" sz="1200">
                <a:solidFill>
                  <a:srgbClr val="737373"/>
                </a:solidFill>
                <a:highlight>
                  <a:srgbClr val="FFFFFF"/>
                </a:highlight>
              </a:rPr>
              <a:t>bom.movie_gross)</a:t>
            </a:r>
            <a:endParaRPr i="1" sz="1200">
              <a:solidFill>
                <a:srgbClr val="737373"/>
              </a:solidFill>
              <a:highlight>
                <a:srgbClr val="FFFFFF"/>
              </a:highlight>
            </a:endParaRPr>
          </a:p>
          <a:p>
            <a:pPr indent="-342900" lvl="0" marL="457200" rtl="0" algn="l">
              <a:spcBef>
                <a:spcPts val="0"/>
              </a:spcBef>
              <a:spcAft>
                <a:spcPts val="0"/>
              </a:spcAft>
              <a:buClr>
                <a:srgbClr val="737373"/>
              </a:buClr>
              <a:buSzPts val="1800"/>
              <a:buChar char="●"/>
            </a:pPr>
            <a:r>
              <a:rPr lang="en">
                <a:solidFill>
                  <a:srgbClr val="737373"/>
                </a:solidFill>
              </a:rPr>
              <a:t>IMDB </a:t>
            </a:r>
            <a:r>
              <a:rPr lang="en" sz="1200">
                <a:solidFill>
                  <a:srgbClr val="737373"/>
                </a:solidFill>
              </a:rPr>
              <a:t>(</a:t>
            </a:r>
            <a:r>
              <a:rPr i="1" lang="en" sz="1200">
                <a:solidFill>
                  <a:srgbClr val="737373"/>
                </a:solidFill>
                <a:highlight>
                  <a:srgbClr val="FFFFFF"/>
                </a:highlight>
              </a:rPr>
              <a:t>imdb.title.basics,imdb.title.ratings)</a:t>
            </a:r>
            <a:endParaRPr i="1" sz="1200">
              <a:solidFill>
                <a:srgbClr val="737373"/>
              </a:solidFill>
              <a:highlight>
                <a:srgbClr val="FFFFFF"/>
              </a:highlight>
            </a:endParaRPr>
          </a:p>
          <a:p>
            <a:pPr indent="0" lvl="0" marL="0" rtl="0" algn="l">
              <a:spcBef>
                <a:spcPts val="1200"/>
              </a:spcBef>
              <a:spcAft>
                <a:spcPts val="1200"/>
              </a:spcAft>
              <a:buNone/>
            </a:pPr>
            <a:r>
              <a:rPr lang="en">
                <a:solidFill>
                  <a:srgbClr val="737373"/>
                </a:solidFill>
              </a:rPr>
              <a:t>This data provide insights into viewer ratings, revenue generated, movie studios and timings of some of the top movies from the past 12 years. </a:t>
            </a:r>
            <a:endParaRPr>
              <a:solidFill>
                <a:srgbClr val="73737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737373"/>
                </a:solidFill>
              </a:rPr>
              <a:t>Methods</a:t>
            </a:r>
            <a:endParaRPr sz="4000">
              <a:solidFill>
                <a:srgbClr val="737373"/>
              </a:solidFill>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737373"/>
                </a:solidFill>
              </a:rPr>
              <a:t>To measure the success of a movie I used the two values, average rating and total value. I then posed 3 questions that I would analyse the data to answer:</a:t>
            </a:r>
            <a:endParaRPr>
              <a:solidFill>
                <a:srgbClr val="737373"/>
              </a:solidFill>
            </a:endParaRPr>
          </a:p>
          <a:p>
            <a:pPr indent="-342900" lvl="0" marL="457200" rtl="0" algn="l">
              <a:spcBef>
                <a:spcPts val="1200"/>
              </a:spcBef>
              <a:spcAft>
                <a:spcPts val="0"/>
              </a:spcAft>
              <a:buClr>
                <a:srgbClr val="737373"/>
              </a:buClr>
              <a:buSzPts val="1800"/>
              <a:buChar char="●"/>
            </a:pPr>
            <a:r>
              <a:rPr lang="en">
                <a:solidFill>
                  <a:srgbClr val="737373"/>
                </a:solidFill>
              </a:rPr>
              <a:t>What genres of movies have proved to be most </a:t>
            </a:r>
            <a:r>
              <a:rPr lang="en">
                <a:solidFill>
                  <a:srgbClr val="737373"/>
                </a:solidFill>
              </a:rPr>
              <a:t>successful</a:t>
            </a:r>
            <a:r>
              <a:rPr lang="en">
                <a:solidFill>
                  <a:srgbClr val="737373"/>
                </a:solidFill>
              </a:rPr>
              <a:t>?</a:t>
            </a:r>
            <a:endParaRPr>
              <a:solidFill>
                <a:srgbClr val="737373"/>
              </a:solidFill>
            </a:endParaRPr>
          </a:p>
          <a:p>
            <a:pPr indent="-342900" lvl="0" marL="457200" rtl="0" algn="l">
              <a:spcBef>
                <a:spcPts val="0"/>
              </a:spcBef>
              <a:spcAft>
                <a:spcPts val="0"/>
              </a:spcAft>
              <a:buClr>
                <a:srgbClr val="737373"/>
              </a:buClr>
              <a:buSzPts val="1800"/>
              <a:buChar char="●"/>
            </a:pPr>
            <a:r>
              <a:rPr lang="en">
                <a:solidFill>
                  <a:srgbClr val="737373"/>
                </a:solidFill>
              </a:rPr>
              <a:t>Which movie studios have produced the most </a:t>
            </a:r>
            <a:r>
              <a:rPr lang="en">
                <a:solidFill>
                  <a:srgbClr val="737373"/>
                </a:solidFill>
              </a:rPr>
              <a:t>successful</a:t>
            </a:r>
            <a:r>
              <a:rPr lang="en">
                <a:solidFill>
                  <a:srgbClr val="737373"/>
                </a:solidFill>
              </a:rPr>
              <a:t> movies?</a:t>
            </a:r>
            <a:endParaRPr>
              <a:solidFill>
                <a:srgbClr val="737373"/>
              </a:solidFill>
            </a:endParaRPr>
          </a:p>
          <a:p>
            <a:pPr indent="-342900" lvl="0" marL="457200" rtl="0" algn="l">
              <a:spcBef>
                <a:spcPts val="0"/>
              </a:spcBef>
              <a:spcAft>
                <a:spcPts val="0"/>
              </a:spcAft>
              <a:buClr>
                <a:srgbClr val="737373"/>
              </a:buClr>
              <a:buSzPts val="1800"/>
              <a:buChar char="●"/>
            </a:pPr>
            <a:r>
              <a:rPr lang="en">
                <a:solidFill>
                  <a:srgbClr val="737373"/>
                </a:solidFill>
              </a:rPr>
              <a:t>Does the runtime of a movie </a:t>
            </a:r>
            <a:r>
              <a:rPr lang="en">
                <a:solidFill>
                  <a:srgbClr val="737373"/>
                </a:solidFill>
              </a:rPr>
              <a:t>correlate</a:t>
            </a:r>
            <a:r>
              <a:rPr lang="en">
                <a:solidFill>
                  <a:srgbClr val="737373"/>
                </a:solidFill>
              </a:rPr>
              <a:t> to </a:t>
            </a:r>
            <a:r>
              <a:rPr lang="en">
                <a:solidFill>
                  <a:srgbClr val="737373"/>
                </a:solidFill>
              </a:rPr>
              <a:t>its</a:t>
            </a:r>
            <a:r>
              <a:rPr lang="en">
                <a:solidFill>
                  <a:srgbClr val="737373"/>
                </a:solidFill>
              </a:rPr>
              <a:t> </a:t>
            </a:r>
            <a:r>
              <a:rPr lang="en">
                <a:solidFill>
                  <a:srgbClr val="737373"/>
                </a:solidFill>
              </a:rPr>
              <a:t>success</a:t>
            </a:r>
            <a:r>
              <a:rPr lang="en">
                <a:solidFill>
                  <a:srgbClr val="737373"/>
                </a:solidFill>
              </a:rPr>
              <a:t>?</a:t>
            </a:r>
            <a:endParaRPr>
              <a:solidFill>
                <a:srgbClr val="73737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737373"/>
                </a:solidFill>
              </a:rPr>
              <a:t>Results - </a:t>
            </a:r>
            <a:r>
              <a:rPr lang="en" sz="3200">
                <a:solidFill>
                  <a:srgbClr val="737373"/>
                </a:solidFill>
              </a:rPr>
              <a:t>Most </a:t>
            </a:r>
            <a:r>
              <a:rPr lang="en" sz="3200">
                <a:solidFill>
                  <a:srgbClr val="737373"/>
                </a:solidFill>
              </a:rPr>
              <a:t>successful</a:t>
            </a:r>
            <a:r>
              <a:rPr lang="en" sz="3200">
                <a:solidFill>
                  <a:srgbClr val="737373"/>
                </a:solidFill>
              </a:rPr>
              <a:t> Genres</a:t>
            </a:r>
            <a:endParaRPr sz="3200">
              <a:solidFill>
                <a:srgbClr val="737373"/>
              </a:solidFill>
            </a:endParaRPr>
          </a:p>
        </p:txBody>
      </p:sp>
      <p:sp>
        <p:nvSpPr>
          <p:cNvPr id="90" name="Google Shape;90;p19"/>
          <p:cNvSpPr txBox="1"/>
          <p:nvPr>
            <p:ph idx="1" type="body"/>
          </p:nvPr>
        </p:nvSpPr>
        <p:spPr>
          <a:xfrm>
            <a:off x="311700" y="1152475"/>
            <a:ext cx="7828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 started by relating my genres to my two success areas and my conclusions were:</a:t>
            </a:r>
            <a:endParaRPr sz="2100"/>
          </a:p>
          <a:p>
            <a:pPr indent="-361950" lvl="0" marL="457200" rtl="0" algn="l">
              <a:spcBef>
                <a:spcPts val="1200"/>
              </a:spcBef>
              <a:spcAft>
                <a:spcPts val="0"/>
              </a:spcAft>
              <a:buSzPts val="2100"/>
              <a:buChar char="●"/>
            </a:pPr>
            <a:r>
              <a:rPr lang="en" sz="2100"/>
              <a:t>Measuring Success by average rating proved ineffectual: </a:t>
            </a:r>
            <a:endParaRPr sz="2100"/>
          </a:p>
          <a:p>
            <a:pPr indent="-361950" lvl="1" marL="914400" rtl="0" algn="l">
              <a:spcBef>
                <a:spcPts val="0"/>
              </a:spcBef>
              <a:spcAft>
                <a:spcPts val="0"/>
              </a:spcAft>
              <a:buSzPts val="2100"/>
              <a:buChar char="○"/>
            </a:pPr>
            <a:r>
              <a:rPr lang="en" sz="2100"/>
              <a:t>this showed a very even playing field with genres ranging in rating from 5 - 7.2 but there was no obvious correlations between the genre and the rating</a:t>
            </a:r>
            <a:endParaRPr sz="2100"/>
          </a:p>
          <a:p>
            <a:pPr indent="-361950" lvl="0" marL="457200" rtl="0" algn="l">
              <a:spcBef>
                <a:spcPts val="0"/>
              </a:spcBef>
              <a:spcAft>
                <a:spcPts val="0"/>
              </a:spcAft>
              <a:buSzPts val="2100"/>
              <a:buChar char="●"/>
            </a:pPr>
            <a:r>
              <a:rPr lang="en" sz="2100"/>
              <a:t>Measuring Success by Total Revenue showed a clear result</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737373"/>
                </a:solidFill>
              </a:rPr>
              <a:t>Results - </a:t>
            </a:r>
            <a:r>
              <a:rPr lang="en" sz="3200">
                <a:solidFill>
                  <a:srgbClr val="737373"/>
                </a:solidFill>
              </a:rPr>
              <a:t>Most successful Genres</a:t>
            </a:r>
            <a:endParaRPr sz="4000">
              <a:solidFill>
                <a:srgbClr val="737373"/>
              </a:solidFill>
            </a:endParaRPr>
          </a:p>
        </p:txBody>
      </p:sp>
      <p:sp>
        <p:nvSpPr>
          <p:cNvPr id="96" name="Google Shape;96;p20"/>
          <p:cNvSpPr txBox="1"/>
          <p:nvPr>
            <p:ph idx="1" type="body"/>
          </p:nvPr>
        </p:nvSpPr>
        <p:spPr>
          <a:xfrm>
            <a:off x="4435800" y="1434422"/>
            <a:ext cx="4104900" cy="25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this bar graph we can clearly see the top 3 genres of movies with the highest median revenues:</a:t>
            </a:r>
            <a:endParaRPr/>
          </a:p>
          <a:p>
            <a:pPr indent="-342900" lvl="0" marL="457200" rtl="0" algn="l">
              <a:spcBef>
                <a:spcPts val="1200"/>
              </a:spcBef>
              <a:spcAft>
                <a:spcPts val="0"/>
              </a:spcAft>
              <a:buSzPts val="1800"/>
              <a:buChar char="-"/>
            </a:pPr>
            <a:r>
              <a:rPr lang="en"/>
              <a:t>Adventure</a:t>
            </a:r>
            <a:endParaRPr/>
          </a:p>
          <a:p>
            <a:pPr indent="-342900" lvl="0" marL="457200" rtl="0" algn="l">
              <a:spcBef>
                <a:spcPts val="0"/>
              </a:spcBef>
              <a:spcAft>
                <a:spcPts val="0"/>
              </a:spcAft>
              <a:buSzPts val="1800"/>
              <a:buChar char="-"/>
            </a:pPr>
            <a:r>
              <a:rPr lang="en"/>
              <a:t>Animation</a:t>
            </a:r>
            <a:endParaRPr/>
          </a:p>
          <a:p>
            <a:pPr indent="-342900" lvl="0" marL="457200" rtl="0" algn="l">
              <a:spcBef>
                <a:spcPts val="0"/>
              </a:spcBef>
              <a:spcAft>
                <a:spcPts val="0"/>
              </a:spcAft>
              <a:buSzPts val="1800"/>
              <a:buChar char="-"/>
            </a:pPr>
            <a:r>
              <a:rPr lang="en"/>
              <a:t>Sci-Fi</a:t>
            </a:r>
            <a:endParaRPr/>
          </a:p>
        </p:txBody>
      </p:sp>
      <p:pic>
        <p:nvPicPr>
          <p:cNvPr id="97" name="Google Shape;97;p20"/>
          <p:cNvPicPr preferRelativeResize="0"/>
          <p:nvPr/>
        </p:nvPicPr>
        <p:blipFill>
          <a:blip r:embed="rId4">
            <a:alphaModFix/>
          </a:blip>
          <a:stretch>
            <a:fillRect/>
          </a:stretch>
        </p:blipFill>
        <p:spPr>
          <a:xfrm>
            <a:off x="154200" y="1286625"/>
            <a:ext cx="3986150" cy="371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737373"/>
                </a:solidFill>
              </a:rPr>
              <a:t>Results - </a:t>
            </a:r>
            <a:r>
              <a:rPr lang="en" sz="3200">
                <a:solidFill>
                  <a:srgbClr val="737373"/>
                </a:solidFill>
              </a:rPr>
              <a:t>Most successful Studios</a:t>
            </a:r>
            <a:endParaRPr sz="3200">
              <a:solidFill>
                <a:srgbClr val="737373"/>
              </a:solidFill>
            </a:endParaRPr>
          </a:p>
        </p:txBody>
      </p:sp>
      <p:sp>
        <p:nvSpPr>
          <p:cNvPr id="103" name="Google Shape;103;p21"/>
          <p:cNvSpPr txBox="1"/>
          <p:nvPr>
            <p:ph idx="1" type="body"/>
          </p:nvPr>
        </p:nvSpPr>
        <p:spPr>
          <a:xfrm>
            <a:off x="311700" y="1152475"/>
            <a:ext cx="446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 again started by relating my genres to my two success areas and my conclusions were:</a:t>
            </a:r>
            <a:endParaRPr sz="2100"/>
          </a:p>
          <a:p>
            <a:pPr indent="-361950" lvl="0" marL="457200" rtl="0" algn="l">
              <a:spcBef>
                <a:spcPts val="1200"/>
              </a:spcBef>
              <a:spcAft>
                <a:spcPts val="0"/>
              </a:spcAft>
              <a:buSzPts val="2100"/>
              <a:buChar char="-"/>
            </a:pPr>
            <a:r>
              <a:rPr lang="en" sz="2100"/>
              <a:t>Measuring Success by average rating proved ineffectual:</a:t>
            </a:r>
            <a:endParaRPr sz="2100"/>
          </a:p>
          <a:p>
            <a:pPr indent="-330200" lvl="1" marL="914400" rtl="0" algn="l">
              <a:spcBef>
                <a:spcPts val="0"/>
              </a:spcBef>
              <a:spcAft>
                <a:spcPts val="0"/>
              </a:spcAft>
              <a:buSzPts val="1600"/>
              <a:buChar char="-"/>
            </a:pPr>
            <a:r>
              <a:rPr lang="en" sz="1600"/>
              <a:t>Once again the average ratings were very similar and there were a lot more studios than genres this time so I needed to find another method</a:t>
            </a:r>
            <a:endParaRPr sz="1600"/>
          </a:p>
          <a:p>
            <a:pPr indent="0" lvl="0" marL="0" rtl="0" algn="l">
              <a:spcBef>
                <a:spcPts val="1200"/>
              </a:spcBef>
              <a:spcAft>
                <a:spcPts val="1200"/>
              </a:spcAft>
              <a:buNone/>
            </a:pPr>
            <a:r>
              <a:t/>
            </a:r>
            <a:endParaRPr sz="2100"/>
          </a:p>
        </p:txBody>
      </p:sp>
      <p:pic>
        <p:nvPicPr>
          <p:cNvPr id="104" name="Google Shape;104;p21"/>
          <p:cNvPicPr preferRelativeResize="0"/>
          <p:nvPr/>
        </p:nvPicPr>
        <p:blipFill>
          <a:blip r:embed="rId4">
            <a:alphaModFix/>
          </a:blip>
          <a:stretch>
            <a:fillRect/>
          </a:stretch>
        </p:blipFill>
        <p:spPr>
          <a:xfrm>
            <a:off x="5470450" y="1230700"/>
            <a:ext cx="3294350" cy="3059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