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426022-E630-4E7D-9239-63DAD31D057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42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Index[1]={b}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Index[2]={a}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Index[3]={c}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if($購入パターン has 33)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then if($購入パターン has 3221)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 then $離反=yes (hit/sup)=(1/1)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 else $離反=no (hit/sup)=(3/3)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else $離反=yes (hit/sup)=(3/3)</a:t>
            </a:r>
            <a:endParaRPr/>
          </a:p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18C83B3-E12B-40E5-8A4D-599A86BD2B0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Index[1]={b}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Index[2]={a}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Index[3]={c}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if($購入パターン has 33)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then if($購入パターン has 3221)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 then $離反=yes (hit/sup)=(1/1)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 else $離反=no (hit/sup)=(3/3)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else $離反=yes (hit/sup)=(3/3)</a:t>
            </a:r>
            <a:endParaRPr/>
          </a:p>
          <a:p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8CEC04E-EC05-4669-BDDE-00335DD1BDA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Index[1]={b}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Index[2]={a}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Index[3]={c}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if($購入パターン has 33)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then if($購入パターン has 3221)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 then $離反=yes (hit/sup)=(1/1)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 else $離反=no (hit/sup)=(3/3)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else $離反=yes (hit/sup)=(3/3)</a:t>
            </a:r>
            <a:endParaRPr/>
          </a:p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B50D30-E1E9-4B28-990A-540DCD842A9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図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480" y="1599840"/>
            <a:ext cx="5673960" cy="4525560"/>
          </a:xfrm>
          <a:prstGeom prst="rect">
            <a:avLst/>
          </a:prstGeom>
          <a:ln>
            <a:noFill/>
          </a:ln>
        </p:spPr>
      </p:pic>
      <p:pic>
        <p:nvPicPr>
          <p:cNvPr id="38" name="図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480" y="1599840"/>
            <a:ext cx="56739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図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480" y="1599840"/>
            <a:ext cx="5673960" cy="4525560"/>
          </a:xfrm>
          <a:prstGeom prst="rect">
            <a:avLst/>
          </a:prstGeom>
          <a:ln>
            <a:noFill/>
          </a:ln>
        </p:spPr>
      </p:pic>
      <p:pic>
        <p:nvPicPr>
          <p:cNvPr id="77" name="図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480" y="1599840"/>
            <a:ext cx="56739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ja-JP" sz="4400">
                <a:solidFill>
                  <a:srgbClr val="000000"/>
                </a:solidFill>
                <a:latin typeface="Calibri"/>
              </a:rPr>
              <a:t>Click to edit the title text formatマスター タイトルの書式設定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10/24/14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F47CB2-3B3A-41EF-BE45-A06010EDC29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ja-JP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ja-JP" sz="4400">
                <a:solidFill>
                  <a:srgbClr val="000000"/>
                </a:solidFill>
                <a:latin typeface="Calibri"/>
              </a:rPr>
              <a:t>Click to edit the title text formatマスター タイトルの書式設定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ja-JP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ja-JP" sz="3200">
                <a:solidFill>
                  <a:srgbClr val="000000"/>
                </a:solidFill>
                <a:latin typeface="Calibri"/>
              </a:rPr>
              <a:t>Seventh Outline Levelマスター テキストの書式設定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ja-JP" sz="2800">
                <a:solidFill>
                  <a:srgbClr val="000000"/>
                </a:solidFill>
                <a:latin typeface="Calibri"/>
              </a:rPr>
              <a:t>第 2 レベル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ja-JP" sz="2400">
                <a:solidFill>
                  <a:srgbClr val="000000"/>
                </a:solidFill>
                <a:latin typeface="Calibri"/>
              </a:rPr>
              <a:t>第 3 レベル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ja-JP" sz="2000">
                <a:solidFill>
                  <a:srgbClr val="000000"/>
                </a:solidFill>
                <a:latin typeface="Calibri"/>
              </a:rPr>
              <a:t>第 4 レベル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ja-JP" sz="2000">
                <a:solidFill>
                  <a:srgbClr val="000000"/>
                </a:solidFill>
                <a:latin typeface="Calibri"/>
              </a:rPr>
              <a:t>第 5 レベル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10/24/14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3227C6E-50C4-4B58-9CF9-3C7ED308A78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2574720" y="3849840"/>
            <a:ext cx="1036440" cy="64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87" name="CustomShape 3"/>
          <p:cNvSpPr/>
          <p:nvPr/>
        </p:nvSpPr>
        <p:spPr>
          <a:xfrm>
            <a:off x="2809080" y="3927960"/>
            <a:ext cx="41112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i="1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1778040" y="2938680"/>
            <a:ext cx="1360440" cy="7513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89" name="CustomShape 5"/>
          <p:cNvSpPr/>
          <p:nvPr/>
        </p:nvSpPr>
        <p:spPr>
          <a:xfrm>
            <a:off x="1813320" y="3097800"/>
            <a:ext cx="41112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i="1" baseline="-25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1014120" y="1820160"/>
            <a:ext cx="1806120" cy="952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91" name="CustomShape 7"/>
          <p:cNvSpPr/>
          <p:nvPr/>
        </p:nvSpPr>
        <p:spPr>
          <a:xfrm>
            <a:off x="1081080" y="2057400"/>
            <a:ext cx="41112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i="1" baseline="-25000">
                <a:solidFill>
                  <a:srgbClr val="000000"/>
                </a:solidFill>
                <a:latin typeface="Times New Roman"/>
              </a:rPr>
              <a:t>0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812880" y="2617560"/>
            <a:ext cx="2568960" cy="22910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93" name="CustomShape 9"/>
          <p:cNvSpPr/>
          <p:nvPr/>
        </p:nvSpPr>
        <p:spPr>
          <a:xfrm rot="16200000">
            <a:off x="4961520" y="2428560"/>
            <a:ext cx="2404080" cy="255636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94" name="CustomShape 10"/>
          <p:cNvSpPr/>
          <p:nvPr/>
        </p:nvSpPr>
        <p:spPr>
          <a:xfrm>
            <a:off x="929520" y="3975480"/>
            <a:ext cx="11962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粗化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(coarsing)</a:t>
            </a:r>
            <a:endParaRPr/>
          </a:p>
        </p:txBody>
      </p:sp>
      <p:sp>
        <p:nvSpPr>
          <p:cNvPr id="95" name="CustomShape 11"/>
          <p:cNvSpPr/>
          <p:nvPr/>
        </p:nvSpPr>
        <p:spPr>
          <a:xfrm>
            <a:off x="5920920" y="4174560"/>
            <a:ext cx="14508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逆粗化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(uncoarsing)</a:t>
            </a:r>
            <a:endParaRPr/>
          </a:p>
        </p:txBody>
      </p:sp>
      <p:sp>
        <p:nvSpPr>
          <p:cNvPr id="96" name="CustomShape 12"/>
          <p:cNvSpPr/>
          <p:nvPr/>
        </p:nvSpPr>
        <p:spPr>
          <a:xfrm>
            <a:off x="3684960" y="4500720"/>
            <a:ext cx="880920" cy="531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97" name="CustomShape 13"/>
          <p:cNvSpPr/>
          <p:nvPr/>
        </p:nvSpPr>
        <p:spPr>
          <a:xfrm>
            <a:off x="3735000" y="4539600"/>
            <a:ext cx="41112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i="1" baseline="-25000">
                <a:solidFill>
                  <a:srgbClr val="000000"/>
                </a:solidFill>
                <a:latin typeface="Times New Roman"/>
              </a:rPr>
              <a:t>3</a:t>
            </a:r>
            <a:endParaRPr/>
          </a:p>
        </p:txBody>
      </p:sp>
      <p:sp>
        <p:nvSpPr>
          <p:cNvPr id="98" name="CustomShape 14"/>
          <p:cNvSpPr/>
          <p:nvPr/>
        </p:nvSpPr>
        <p:spPr>
          <a:xfrm>
            <a:off x="4123440" y="4500720"/>
            <a:ext cx="57960" cy="531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99" name="CustomShape 15"/>
          <p:cNvSpPr/>
          <p:nvPr/>
        </p:nvSpPr>
        <p:spPr>
          <a:xfrm>
            <a:off x="5405400" y="1820160"/>
            <a:ext cx="1806120" cy="952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00" name="CustomShape 16"/>
          <p:cNvSpPr/>
          <p:nvPr/>
        </p:nvSpPr>
        <p:spPr>
          <a:xfrm>
            <a:off x="5451120" y="2057400"/>
            <a:ext cx="4554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i="1" baseline="3000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i="1" baseline="-25000">
                <a:solidFill>
                  <a:srgbClr val="000000"/>
                </a:solidFill>
                <a:latin typeface="Times New Roman"/>
              </a:rPr>
              <a:t>0</a:t>
            </a:r>
            <a:endParaRPr/>
          </a:p>
        </p:txBody>
      </p:sp>
      <p:sp>
        <p:nvSpPr>
          <p:cNvPr id="101" name="CustomShape 17"/>
          <p:cNvSpPr/>
          <p:nvPr/>
        </p:nvSpPr>
        <p:spPr>
          <a:xfrm>
            <a:off x="6310080" y="1827000"/>
            <a:ext cx="116280" cy="945720"/>
          </a:xfrm>
          <a:prstGeom prst="rect">
            <a:avLst/>
          </a:prstGeom>
          <a:noFill/>
          <a:ln w="9360">
            <a:solidFill>
              <a:srgbClr val="000000"/>
            </a:solidFill>
            <a:custDash>
              <a:ds d="105000" sp="35000"/>
            </a:custDash>
            <a:round/>
          </a:ln>
        </p:spPr>
      </p:sp>
      <p:sp>
        <p:nvSpPr>
          <p:cNvPr id="102" name="CustomShape 18"/>
          <p:cNvSpPr/>
          <p:nvPr/>
        </p:nvSpPr>
        <p:spPr>
          <a:xfrm>
            <a:off x="6286320" y="1827000"/>
            <a:ext cx="142200" cy="945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03" name="CustomShape 19"/>
          <p:cNvSpPr/>
          <p:nvPr/>
        </p:nvSpPr>
        <p:spPr>
          <a:xfrm>
            <a:off x="4686840" y="3851280"/>
            <a:ext cx="1036440" cy="64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04" name="CustomShape 20"/>
          <p:cNvSpPr/>
          <p:nvPr/>
        </p:nvSpPr>
        <p:spPr>
          <a:xfrm>
            <a:off x="4729680" y="3929400"/>
            <a:ext cx="4554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i="1" baseline="3000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i="1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105" name="CustomShape 21"/>
          <p:cNvSpPr/>
          <p:nvPr/>
        </p:nvSpPr>
        <p:spPr>
          <a:xfrm>
            <a:off x="5205600" y="3851280"/>
            <a:ext cx="116280" cy="647640"/>
          </a:xfrm>
          <a:prstGeom prst="rect">
            <a:avLst/>
          </a:prstGeom>
          <a:noFill/>
          <a:ln w="9360">
            <a:solidFill>
              <a:srgbClr val="000000"/>
            </a:solidFill>
            <a:custDash>
              <a:ds d="105000" sp="35000"/>
            </a:custDash>
            <a:round/>
          </a:ln>
        </p:spPr>
      </p:sp>
      <p:sp>
        <p:nvSpPr>
          <p:cNvPr id="106" name="CustomShape 22"/>
          <p:cNvSpPr/>
          <p:nvPr/>
        </p:nvSpPr>
        <p:spPr>
          <a:xfrm>
            <a:off x="5134320" y="3851280"/>
            <a:ext cx="142200" cy="64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07" name="CustomShape 23"/>
          <p:cNvSpPr/>
          <p:nvPr/>
        </p:nvSpPr>
        <p:spPr>
          <a:xfrm>
            <a:off x="5088600" y="2938680"/>
            <a:ext cx="1360440" cy="7513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08" name="CustomShape 24"/>
          <p:cNvSpPr/>
          <p:nvPr/>
        </p:nvSpPr>
        <p:spPr>
          <a:xfrm>
            <a:off x="5141520" y="3097800"/>
            <a:ext cx="4554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i="1" baseline="3000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i="1" baseline="-25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109" name="CustomShape 25"/>
          <p:cNvSpPr/>
          <p:nvPr/>
        </p:nvSpPr>
        <p:spPr>
          <a:xfrm>
            <a:off x="5746680" y="2938680"/>
            <a:ext cx="116280" cy="7513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10" name="CustomShape 26"/>
          <p:cNvSpPr/>
          <p:nvPr/>
        </p:nvSpPr>
        <p:spPr>
          <a:xfrm>
            <a:off x="5739840" y="2938680"/>
            <a:ext cx="142200" cy="751320"/>
          </a:xfrm>
          <a:prstGeom prst="rect">
            <a:avLst/>
          </a:prstGeom>
          <a:noFill/>
          <a:ln w="9360">
            <a:solidFill>
              <a:srgbClr val="000000"/>
            </a:solidFill>
            <a:custDash>
              <a:ds d="105000" sp="35000"/>
            </a:custDash>
            <a:round/>
          </a:ln>
        </p:spPr>
      </p:sp>
      <p:sp>
        <p:nvSpPr>
          <p:cNvPr id="111" name="CustomShape 27"/>
          <p:cNvSpPr/>
          <p:nvPr/>
        </p:nvSpPr>
        <p:spPr>
          <a:xfrm>
            <a:off x="3444480" y="5032080"/>
            <a:ext cx="14508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分割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(partitioning)</a:t>
            </a:r>
            <a:endParaRPr/>
          </a:p>
        </p:txBody>
      </p:sp>
      <p:sp>
        <p:nvSpPr>
          <p:cNvPr id="112" name="CustomShape 28"/>
          <p:cNvSpPr/>
          <p:nvPr/>
        </p:nvSpPr>
        <p:spPr>
          <a:xfrm>
            <a:off x="2947680" y="1602720"/>
            <a:ext cx="2262960" cy="71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i="1" baseline="30000">
                <a:solidFill>
                  <a:srgbClr val="000000"/>
                </a:solidFill>
                <a:latin typeface="Times New Roman"/>
              </a:rPr>
              <a:t>’</a:t>
            </a:r>
            <a:r>
              <a:rPr lang="en-US" i="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の分割に基いて</a:t>
            </a:r>
            <a:r>
              <a:rPr lang="en-US" i="1" baseline="-25000">
                <a:solidFill>
                  <a:srgbClr val="000000"/>
                </a:solidFill>
                <a:latin typeface="Times New Roman"/>
              </a:rPr>
              <a:t>G0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を反映させた分割</a:t>
            </a:r>
            <a:endParaRPr/>
          </a:p>
        </p:txBody>
      </p:sp>
      <p:sp>
        <p:nvSpPr>
          <p:cNvPr id="113" name="CustomShape 29"/>
          <p:cNvSpPr/>
          <p:nvPr/>
        </p:nvSpPr>
        <p:spPr>
          <a:xfrm>
            <a:off x="3163320" y="2301120"/>
            <a:ext cx="20120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節点の入れ替えで改善された分割</a:t>
            </a:r>
            <a:endParaRPr/>
          </a:p>
        </p:txBody>
      </p:sp>
      <p:sp>
        <p:nvSpPr>
          <p:cNvPr id="114" name="Line 30"/>
          <p:cNvSpPr/>
          <p:nvPr/>
        </p:nvSpPr>
        <p:spPr>
          <a:xfrm flipV="1">
            <a:off x="5175720" y="2272680"/>
            <a:ext cx="1123560" cy="351360"/>
          </a:xfrm>
          <a:prstGeom prst="line">
            <a:avLst/>
          </a:prstGeom>
          <a:ln w="6480">
            <a:solidFill>
              <a:srgbClr val="000000"/>
            </a:solidFill>
            <a:custDash>
              <a:ds d="35000" sp="105000"/>
            </a:custDash>
            <a:round/>
            <a:headEnd type="oval" w="med" len="med"/>
          </a:ln>
        </p:spPr>
      </p:sp>
      <p:sp>
        <p:nvSpPr>
          <p:cNvPr id="115" name="Line 31"/>
          <p:cNvSpPr/>
          <p:nvPr/>
        </p:nvSpPr>
        <p:spPr>
          <a:xfrm>
            <a:off x="5302800" y="1814040"/>
            <a:ext cx="1020600" cy="64800"/>
          </a:xfrm>
          <a:prstGeom prst="line">
            <a:avLst/>
          </a:prstGeom>
          <a:ln w="6480">
            <a:solidFill>
              <a:srgbClr val="000000"/>
            </a:solidFill>
            <a:custDash>
              <a:ds d="35000" sp="105000"/>
            </a:custDash>
            <a:round/>
            <a:headEnd type="oval" w="med" len="med"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269000" y="1612800"/>
            <a:ext cx="1485720" cy="45684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Contains “ab”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5492880" y="4756680"/>
            <a:ext cx="3212640" cy="200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Index[1]={c}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Index[2]={b,a}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if($購入パターン has 22)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then $離反=yes (hit/sup)=(4/4)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else $離反=no (hit/sup)=(4/4)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120600" y="4549680"/>
            <a:ext cx="4571640" cy="228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Index[1]={b}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Index[2]={c}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Index[3]={a}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if($購入パターン has 31)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then $離反=yes (hit/sup)=(3/3)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else if($購入パターン has 33)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then $離反=yes (hit/sup)=(1/1)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else $離反=no (hit/sup)=(4/4)</a:t>
            </a:r>
            <a:endParaRPr/>
          </a:p>
        </p:txBody>
      </p:sp>
      <p:sp>
        <p:nvSpPr>
          <p:cNvPr id="120" name="CustomShape 5"/>
          <p:cNvSpPr/>
          <p:nvPr/>
        </p:nvSpPr>
        <p:spPr>
          <a:xfrm>
            <a:off x="334440" y="252720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Churn=yes(3/3)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2151720" y="2527200"/>
            <a:ext cx="1574280" cy="45684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Contains “aa”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988560" y="2070000"/>
            <a:ext cx="534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23" name="CustomShape 8"/>
          <p:cNvSpPr/>
          <p:nvPr/>
        </p:nvSpPr>
        <p:spPr>
          <a:xfrm>
            <a:off x="3543120" y="2922120"/>
            <a:ext cx="43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24" name="CustomShape 9"/>
          <p:cNvSpPr/>
          <p:nvPr/>
        </p:nvSpPr>
        <p:spPr>
          <a:xfrm flipH="1">
            <a:off x="1134720" y="2070000"/>
            <a:ext cx="876960" cy="4568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25" name="CustomShape 10"/>
          <p:cNvSpPr/>
          <p:nvPr/>
        </p:nvSpPr>
        <p:spPr>
          <a:xfrm>
            <a:off x="2012040" y="2070000"/>
            <a:ext cx="926640" cy="4568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26" name="CustomShape 11"/>
          <p:cNvSpPr/>
          <p:nvPr/>
        </p:nvSpPr>
        <p:spPr>
          <a:xfrm>
            <a:off x="1236240" y="339552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Churn=yes(1/1)</a:t>
            </a:r>
            <a:endParaRPr/>
          </a:p>
        </p:txBody>
      </p:sp>
      <p:sp>
        <p:nvSpPr>
          <p:cNvPr id="127" name="CustomShape 12"/>
          <p:cNvSpPr/>
          <p:nvPr/>
        </p:nvSpPr>
        <p:spPr>
          <a:xfrm>
            <a:off x="3174120" y="339552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Churn=no(4/4)</a:t>
            </a:r>
            <a:endParaRPr/>
          </a:p>
        </p:txBody>
      </p:sp>
      <p:sp>
        <p:nvSpPr>
          <p:cNvPr id="128" name="CustomShape 13"/>
          <p:cNvSpPr/>
          <p:nvPr/>
        </p:nvSpPr>
        <p:spPr>
          <a:xfrm flipH="1">
            <a:off x="2035440" y="2984400"/>
            <a:ext cx="902520" cy="410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29" name="CustomShape 14"/>
          <p:cNvSpPr/>
          <p:nvPr/>
        </p:nvSpPr>
        <p:spPr>
          <a:xfrm>
            <a:off x="2939040" y="2984400"/>
            <a:ext cx="1034640" cy="410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30" name="CustomShape 15"/>
          <p:cNvSpPr/>
          <p:nvPr/>
        </p:nvSpPr>
        <p:spPr>
          <a:xfrm>
            <a:off x="2016000" y="2895480"/>
            <a:ext cx="534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31" name="CustomShape 16"/>
          <p:cNvSpPr/>
          <p:nvPr/>
        </p:nvSpPr>
        <p:spPr>
          <a:xfrm>
            <a:off x="2486160" y="2058480"/>
            <a:ext cx="43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32" name="CustomShape 17"/>
          <p:cNvSpPr/>
          <p:nvPr/>
        </p:nvSpPr>
        <p:spPr>
          <a:xfrm>
            <a:off x="6013440" y="2527200"/>
            <a:ext cx="1574280" cy="45684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Contains “11”</a:t>
            </a:r>
            <a:endParaRPr/>
          </a:p>
        </p:txBody>
      </p:sp>
      <p:sp>
        <p:nvSpPr>
          <p:cNvPr id="133" name="CustomShape 18"/>
          <p:cNvSpPr/>
          <p:nvPr/>
        </p:nvSpPr>
        <p:spPr>
          <a:xfrm>
            <a:off x="7404840" y="2922120"/>
            <a:ext cx="43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34" name="CustomShape 19"/>
          <p:cNvSpPr/>
          <p:nvPr/>
        </p:nvSpPr>
        <p:spPr>
          <a:xfrm>
            <a:off x="5200560" y="339552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Churn=yes(4/4)</a:t>
            </a:r>
            <a:endParaRPr/>
          </a:p>
        </p:txBody>
      </p:sp>
      <p:sp>
        <p:nvSpPr>
          <p:cNvPr id="135" name="CustomShape 20"/>
          <p:cNvSpPr/>
          <p:nvPr/>
        </p:nvSpPr>
        <p:spPr>
          <a:xfrm>
            <a:off x="7035840" y="339552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Churn=no(4/4)</a:t>
            </a:r>
            <a:endParaRPr/>
          </a:p>
        </p:txBody>
      </p:sp>
      <p:sp>
        <p:nvSpPr>
          <p:cNvPr id="136" name="CustomShape 21"/>
          <p:cNvSpPr/>
          <p:nvPr/>
        </p:nvSpPr>
        <p:spPr>
          <a:xfrm flipH="1">
            <a:off x="6000840" y="2984400"/>
            <a:ext cx="799920" cy="410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37" name="CustomShape 22"/>
          <p:cNvSpPr/>
          <p:nvPr/>
        </p:nvSpPr>
        <p:spPr>
          <a:xfrm>
            <a:off x="6800760" y="2984400"/>
            <a:ext cx="1034640" cy="410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38" name="CustomShape 23"/>
          <p:cNvSpPr/>
          <p:nvPr/>
        </p:nvSpPr>
        <p:spPr>
          <a:xfrm>
            <a:off x="5878080" y="2895480"/>
            <a:ext cx="534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graphicFrame>
        <p:nvGraphicFramePr>
          <p:cNvPr id="139" name="Table 24"/>
          <p:cNvGraphicFramePr/>
          <p:nvPr/>
        </p:nvGraphicFramePr>
        <p:xfrm>
          <a:off x="5550480" y="1574640"/>
          <a:ext cx="2424240" cy="731520"/>
        </p:xfrm>
        <a:graphic>
          <a:graphicData uri="http://schemas.openxmlformats.org/drawingml/2006/table">
            <a:tbl>
              <a:tblPr/>
              <a:tblGrid>
                <a:gridCol w="1524240"/>
                <a:gridCol w="298440"/>
                <a:gridCol w="302760"/>
                <a:gridCol w="298800"/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Alphabet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Index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703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ja-JP" sz="4400">
                <a:solidFill>
                  <a:srgbClr val="000000"/>
                </a:solidFill>
                <a:latin typeface="Calibri"/>
              </a:rPr>
              <a:t>2014.8.23 前川改訂(1/2)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1269000" y="1612800"/>
            <a:ext cx="1485720" cy="45684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“ab”を含む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120600" y="4549680"/>
            <a:ext cx="4571640" cy="228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Index[1]={b}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Index[2]={c}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Index[3]={a}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if($購入パターン has 31)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then $離反=yes (hit/sup)=(3/3)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else if($購入パターン has 33)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then $離反=yes (hit/sup)=(1/1)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else $離反=no (hit/sup)=(4/4)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334440" y="252720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離反=yes(3/3)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2151720" y="2527200"/>
            <a:ext cx="1574280" cy="45684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“aa”を含む</a:t>
            </a:r>
            <a:endParaRPr/>
          </a:p>
        </p:txBody>
      </p:sp>
      <p:sp>
        <p:nvSpPr>
          <p:cNvPr id="145" name="CustomShape 6"/>
          <p:cNvSpPr/>
          <p:nvPr/>
        </p:nvSpPr>
        <p:spPr>
          <a:xfrm>
            <a:off x="988560" y="2070000"/>
            <a:ext cx="534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46" name="CustomShape 7"/>
          <p:cNvSpPr/>
          <p:nvPr/>
        </p:nvSpPr>
        <p:spPr>
          <a:xfrm>
            <a:off x="3543120" y="2922120"/>
            <a:ext cx="43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47" name="CustomShape 8"/>
          <p:cNvSpPr/>
          <p:nvPr/>
        </p:nvSpPr>
        <p:spPr>
          <a:xfrm flipH="1">
            <a:off x="1134720" y="2070000"/>
            <a:ext cx="876960" cy="4568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48" name="CustomShape 9"/>
          <p:cNvSpPr/>
          <p:nvPr/>
        </p:nvSpPr>
        <p:spPr>
          <a:xfrm>
            <a:off x="2012040" y="2070000"/>
            <a:ext cx="926640" cy="4568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49" name="CustomShape 10"/>
          <p:cNvSpPr/>
          <p:nvPr/>
        </p:nvSpPr>
        <p:spPr>
          <a:xfrm>
            <a:off x="1236240" y="339552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離反=yes(1/1)</a:t>
            </a:r>
            <a:endParaRPr/>
          </a:p>
        </p:txBody>
      </p:sp>
      <p:sp>
        <p:nvSpPr>
          <p:cNvPr id="150" name="CustomShape 11"/>
          <p:cNvSpPr/>
          <p:nvPr/>
        </p:nvSpPr>
        <p:spPr>
          <a:xfrm>
            <a:off x="3174120" y="339552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離反=no(4/4)</a:t>
            </a:r>
            <a:endParaRPr/>
          </a:p>
        </p:txBody>
      </p:sp>
      <p:sp>
        <p:nvSpPr>
          <p:cNvPr id="151" name="CustomShape 12"/>
          <p:cNvSpPr/>
          <p:nvPr/>
        </p:nvSpPr>
        <p:spPr>
          <a:xfrm flipH="1">
            <a:off x="2035440" y="2984400"/>
            <a:ext cx="902520" cy="410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52" name="CustomShape 13"/>
          <p:cNvSpPr/>
          <p:nvPr/>
        </p:nvSpPr>
        <p:spPr>
          <a:xfrm>
            <a:off x="2939040" y="2984400"/>
            <a:ext cx="1034640" cy="410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53" name="CustomShape 14"/>
          <p:cNvSpPr/>
          <p:nvPr/>
        </p:nvSpPr>
        <p:spPr>
          <a:xfrm>
            <a:off x="2016000" y="2895480"/>
            <a:ext cx="534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54" name="CustomShape 15"/>
          <p:cNvSpPr/>
          <p:nvPr/>
        </p:nvSpPr>
        <p:spPr>
          <a:xfrm>
            <a:off x="2486160" y="2058480"/>
            <a:ext cx="43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703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ja-JP" sz="4400">
                <a:solidFill>
                  <a:srgbClr val="000000"/>
                </a:solidFill>
                <a:latin typeface="Calibri"/>
              </a:rPr>
              <a:t>2014.8.23 前川改訂(2/2)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2788920" y="5095800"/>
            <a:ext cx="3212640" cy="227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Index[1]={a}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Index[2]={b,c}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if($ブランド系列 has 11)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then $離反=yes (hit/sup)=(3/3)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else if($ブランド系列 has 2212)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then $離反=yes (hit/sup)=(1/1)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else $離反=no (hit/sup)=(4/4)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3601800" y="2273400"/>
            <a:ext cx="1574280" cy="45684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“11”を含む</a:t>
            </a:r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4993200" y="2667960"/>
            <a:ext cx="43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59" name="CustomShape 5"/>
          <p:cNvSpPr/>
          <p:nvPr/>
        </p:nvSpPr>
        <p:spPr>
          <a:xfrm>
            <a:off x="2788920" y="314136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離反=yes(3/3)</a:t>
            </a:r>
            <a:endParaRPr/>
          </a:p>
        </p:txBody>
      </p:sp>
      <p:sp>
        <p:nvSpPr>
          <p:cNvPr id="160" name="CustomShape 6"/>
          <p:cNvSpPr/>
          <p:nvPr/>
        </p:nvSpPr>
        <p:spPr>
          <a:xfrm flipH="1">
            <a:off x="3588840" y="2730600"/>
            <a:ext cx="799920" cy="410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61" name="CustomShape 7"/>
          <p:cNvSpPr/>
          <p:nvPr/>
        </p:nvSpPr>
        <p:spPr>
          <a:xfrm>
            <a:off x="4389120" y="2730600"/>
            <a:ext cx="1110600" cy="423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62" name="CustomShape 8"/>
          <p:cNvSpPr/>
          <p:nvPr/>
        </p:nvSpPr>
        <p:spPr>
          <a:xfrm>
            <a:off x="3466080" y="2641680"/>
            <a:ext cx="534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graphicFrame>
        <p:nvGraphicFramePr>
          <p:cNvPr id="163" name="Table 9"/>
          <p:cNvGraphicFramePr/>
          <p:nvPr/>
        </p:nvGraphicFramePr>
        <p:xfrm>
          <a:off x="3125880" y="1320840"/>
          <a:ext cx="2424240" cy="1280880"/>
        </p:xfrm>
        <a:graphic>
          <a:graphicData uri="http://schemas.openxmlformats.org/drawingml/2006/table">
            <a:tbl>
              <a:tblPr/>
              <a:tblGrid>
                <a:gridCol w="1524240"/>
                <a:gridCol w="298440"/>
                <a:gridCol w="302760"/>
                <a:gridCol w="298800"/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アルファベット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インデックス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" name="CustomShape 10"/>
          <p:cNvSpPr/>
          <p:nvPr/>
        </p:nvSpPr>
        <p:spPr>
          <a:xfrm>
            <a:off x="3759480" y="410076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離反=yes(1/1)</a:t>
            </a:r>
            <a:endParaRPr/>
          </a:p>
        </p:txBody>
      </p:sp>
      <p:sp>
        <p:nvSpPr>
          <p:cNvPr id="165" name="CustomShape 11"/>
          <p:cNvSpPr/>
          <p:nvPr/>
        </p:nvSpPr>
        <p:spPr>
          <a:xfrm>
            <a:off x="5639400" y="4091040"/>
            <a:ext cx="1599840" cy="456840"/>
          </a:xfrm>
          <a:prstGeom prst="roundRect">
            <a:avLst>
              <a:gd name="adj" fmla="val 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離反=no(4/4)</a:t>
            </a:r>
            <a:endParaRPr/>
          </a:p>
        </p:txBody>
      </p:sp>
      <p:sp>
        <p:nvSpPr>
          <p:cNvPr id="166" name="CustomShape 12"/>
          <p:cNvSpPr/>
          <p:nvPr/>
        </p:nvSpPr>
        <p:spPr>
          <a:xfrm>
            <a:off x="6028200" y="3627360"/>
            <a:ext cx="43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67" name="CustomShape 13"/>
          <p:cNvSpPr/>
          <p:nvPr/>
        </p:nvSpPr>
        <p:spPr>
          <a:xfrm flipH="1">
            <a:off x="4559040" y="3611520"/>
            <a:ext cx="939960" cy="4888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68" name="CustomShape 14"/>
          <p:cNvSpPr/>
          <p:nvPr/>
        </p:nvSpPr>
        <p:spPr>
          <a:xfrm>
            <a:off x="5500080" y="3611520"/>
            <a:ext cx="939240" cy="4791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lg"/>
          </a:ln>
        </p:spPr>
      </p:sp>
      <p:sp>
        <p:nvSpPr>
          <p:cNvPr id="169" name="CustomShape 15"/>
          <p:cNvSpPr/>
          <p:nvPr/>
        </p:nvSpPr>
        <p:spPr>
          <a:xfrm>
            <a:off x="4501080" y="3600720"/>
            <a:ext cx="534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70" name="CustomShape 16"/>
          <p:cNvSpPr/>
          <p:nvPr/>
        </p:nvSpPr>
        <p:spPr>
          <a:xfrm>
            <a:off x="4636800" y="3154320"/>
            <a:ext cx="1726200" cy="456840"/>
          </a:xfrm>
          <a:prstGeom prst="roundRect">
            <a:avLst>
              <a:gd name="adj" fmla="val 50000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“2212”を含む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4" name="図形グループ 43"/>
          <p:cNvGrpSpPr/>
          <p:nvPr/>
        </p:nvGrpSpPr>
        <p:grpSpPr>
          <a:xfrm>
            <a:off x="2574717" y="3849728"/>
            <a:ext cx="1036699" cy="647898"/>
            <a:chOff x="2345529" y="4289085"/>
            <a:chExt cx="1036699" cy="647898"/>
          </a:xfrm>
          <a:effectLst/>
        </p:grpSpPr>
        <p:sp>
          <p:nvSpPr>
            <p:cNvPr id="9" name="フリーフォーム 8"/>
            <p:cNvSpPr/>
            <p:nvPr/>
          </p:nvSpPr>
          <p:spPr>
            <a:xfrm>
              <a:off x="2345529" y="4289085"/>
              <a:ext cx="1036699" cy="647898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544608" y="4367416"/>
              <a:ext cx="48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2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1778000" y="2938680"/>
            <a:ext cx="1360667" cy="751562"/>
            <a:chOff x="1231079" y="3161742"/>
            <a:chExt cx="1360667" cy="751562"/>
          </a:xfrm>
          <a:effectLst/>
        </p:grpSpPr>
        <p:sp>
          <p:nvSpPr>
            <p:cNvPr id="8" name="フリーフォーム 7"/>
            <p:cNvSpPr/>
            <p:nvPr/>
          </p:nvSpPr>
          <p:spPr>
            <a:xfrm>
              <a:off x="1231079" y="3161742"/>
              <a:ext cx="1360667" cy="751562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231079" y="3320910"/>
              <a:ext cx="48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1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2" name="図形グループ 41"/>
          <p:cNvGrpSpPr/>
          <p:nvPr/>
        </p:nvGrpSpPr>
        <p:grpSpPr>
          <a:xfrm>
            <a:off x="1014167" y="1820206"/>
            <a:ext cx="1806588" cy="952797"/>
            <a:chOff x="391867" y="1820206"/>
            <a:chExt cx="1806588" cy="952797"/>
          </a:xfrm>
        </p:grpSpPr>
        <p:sp>
          <p:nvSpPr>
            <p:cNvPr id="7" name="フリーフォーム 6"/>
            <p:cNvSpPr/>
            <p:nvPr/>
          </p:nvSpPr>
          <p:spPr>
            <a:xfrm>
              <a:off x="391867" y="1820206"/>
              <a:ext cx="1806588" cy="952797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23539" y="2057419"/>
              <a:ext cx="48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0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8" name="フリーフォーム 27"/>
          <p:cNvSpPr/>
          <p:nvPr/>
        </p:nvSpPr>
        <p:spPr>
          <a:xfrm>
            <a:off x="812800" y="2617509"/>
            <a:ext cx="2569428" cy="2291551"/>
          </a:xfrm>
          <a:custGeom>
            <a:avLst/>
            <a:gdLst>
              <a:gd name="connsiteX0" fmla="*/ 0 w 3447020"/>
              <a:gd name="connsiteY0" fmla="*/ 0 h 3407943"/>
              <a:gd name="connsiteX1" fmla="*/ 1231078 w 3447020"/>
              <a:gd name="connsiteY1" fmla="*/ 2034399 h 3407943"/>
              <a:gd name="connsiteX2" fmla="*/ 3447020 w 3447020"/>
              <a:gd name="connsiteY2" fmla="*/ 3407943 h 340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7020" h="3407943">
                <a:moveTo>
                  <a:pt x="0" y="0"/>
                </a:moveTo>
                <a:cubicBezTo>
                  <a:pt x="328287" y="733204"/>
                  <a:pt x="656575" y="1466409"/>
                  <a:pt x="1231078" y="2034399"/>
                </a:cubicBezTo>
                <a:cubicBezTo>
                  <a:pt x="1805581" y="2602390"/>
                  <a:pt x="3447020" y="3407943"/>
                  <a:pt x="3447020" y="3407943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 rot="16200000">
            <a:off x="4961542" y="2428401"/>
            <a:ext cx="2404559" cy="2556758"/>
          </a:xfrm>
          <a:custGeom>
            <a:avLst/>
            <a:gdLst>
              <a:gd name="connsiteX0" fmla="*/ 0 w 3447020"/>
              <a:gd name="connsiteY0" fmla="*/ 0 h 3407943"/>
              <a:gd name="connsiteX1" fmla="*/ 1231078 w 3447020"/>
              <a:gd name="connsiteY1" fmla="*/ 2034399 h 3407943"/>
              <a:gd name="connsiteX2" fmla="*/ 3447020 w 3447020"/>
              <a:gd name="connsiteY2" fmla="*/ 3407943 h 340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7020" h="3407943">
                <a:moveTo>
                  <a:pt x="0" y="0"/>
                </a:moveTo>
                <a:cubicBezTo>
                  <a:pt x="328287" y="733204"/>
                  <a:pt x="656575" y="1466409"/>
                  <a:pt x="1231078" y="2034399"/>
                </a:cubicBezTo>
                <a:cubicBezTo>
                  <a:pt x="1805581" y="2602390"/>
                  <a:pt x="3447020" y="3407943"/>
                  <a:pt x="3447020" y="3407943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92333" y="4236089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coarsening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66511" y="4125620"/>
            <a:ext cx="157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uncoarsening</a:t>
            </a:r>
            <a:endParaRPr kumimoji="1" lang="ja-JP" altLang="en-US" dirty="0"/>
          </a:p>
        </p:txBody>
      </p:sp>
      <p:grpSp>
        <p:nvGrpSpPr>
          <p:cNvPr id="45" name="図形グループ 44"/>
          <p:cNvGrpSpPr/>
          <p:nvPr/>
        </p:nvGrpSpPr>
        <p:grpSpPr>
          <a:xfrm>
            <a:off x="3684781" y="4500853"/>
            <a:ext cx="881193" cy="531276"/>
            <a:chOff x="3628443" y="5157268"/>
            <a:chExt cx="881193" cy="531276"/>
          </a:xfrm>
          <a:effectLst/>
        </p:grpSpPr>
        <p:sp>
          <p:nvSpPr>
            <p:cNvPr id="10" name="フリーフォーム 9"/>
            <p:cNvSpPr/>
            <p:nvPr/>
          </p:nvSpPr>
          <p:spPr>
            <a:xfrm>
              <a:off x="3628443" y="5157268"/>
              <a:ext cx="881193" cy="531276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643368" y="5196142"/>
              <a:ext cx="48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lang="en-US" altLang="ja-JP" i="1" baseline="-25000" dirty="0">
                  <a:latin typeface="Times New Roman"/>
                  <a:cs typeface="Times New Roman"/>
                </a:rPr>
                <a:t>3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5" name="フリーフォーム 34"/>
            <p:cNvSpPr/>
            <p:nvPr/>
          </p:nvSpPr>
          <p:spPr>
            <a:xfrm>
              <a:off x="4067063" y="5157268"/>
              <a:ext cx="58315" cy="531276"/>
            </a:xfrm>
            <a:custGeom>
              <a:avLst/>
              <a:gdLst>
                <a:gd name="connsiteX0" fmla="*/ 12959 w 116629"/>
                <a:gd name="connsiteY0" fmla="*/ 0 h 945931"/>
                <a:gd name="connsiteX1" fmla="*/ 38877 w 116629"/>
                <a:gd name="connsiteY1" fmla="*/ 64790 h 945931"/>
                <a:gd name="connsiteX2" fmla="*/ 64794 w 116629"/>
                <a:gd name="connsiteY2" fmla="*/ 103664 h 945931"/>
                <a:gd name="connsiteX3" fmla="*/ 90711 w 116629"/>
                <a:gd name="connsiteY3" fmla="*/ 181412 h 945931"/>
                <a:gd name="connsiteX4" fmla="*/ 103670 w 116629"/>
                <a:gd name="connsiteY4" fmla="*/ 220286 h 945931"/>
                <a:gd name="connsiteX5" fmla="*/ 116629 w 116629"/>
                <a:gd name="connsiteY5" fmla="*/ 259159 h 945931"/>
                <a:gd name="connsiteX6" fmla="*/ 90711 w 116629"/>
                <a:gd name="connsiteY6" fmla="*/ 401697 h 945931"/>
                <a:gd name="connsiteX7" fmla="*/ 64794 w 116629"/>
                <a:gd name="connsiteY7" fmla="*/ 440571 h 945931"/>
                <a:gd name="connsiteX8" fmla="*/ 51835 w 116629"/>
                <a:gd name="connsiteY8" fmla="*/ 479445 h 945931"/>
                <a:gd name="connsiteX9" fmla="*/ 25918 w 116629"/>
                <a:gd name="connsiteY9" fmla="*/ 518319 h 945931"/>
                <a:gd name="connsiteX10" fmla="*/ 0 w 116629"/>
                <a:gd name="connsiteY10" fmla="*/ 634940 h 945931"/>
                <a:gd name="connsiteX11" fmla="*/ 12959 w 116629"/>
                <a:gd name="connsiteY11" fmla="*/ 816352 h 945931"/>
                <a:gd name="connsiteX12" fmla="*/ 51835 w 116629"/>
                <a:gd name="connsiteY12" fmla="*/ 907057 h 945931"/>
                <a:gd name="connsiteX13" fmla="*/ 51835 w 116629"/>
                <a:gd name="connsiteY13" fmla="*/ 945931 h 94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629" h="945931">
                  <a:moveTo>
                    <a:pt x="12959" y="0"/>
                  </a:moveTo>
                  <a:cubicBezTo>
                    <a:pt x="21598" y="21597"/>
                    <a:pt x="28474" y="43985"/>
                    <a:pt x="38877" y="64790"/>
                  </a:cubicBezTo>
                  <a:cubicBezTo>
                    <a:pt x="45842" y="78719"/>
                    <a:pt x="58469" y="89433"/>
                    <a:pt x="64794" y="103664"/>
                  </a:cubicBezTo>
                  <a:cubicBezTo>
                    <a:pt x="75889" y="128627"/>
                    <a:pt x="82072" y="155496"/>
                    <a:pt x="90711" y="181412"/>
                  </a:cubicBezTo>
                  <a:lnTo>
                    <a:pt x="103670" y="220286"/>
                  </a:lnTo>
                  <a:lnTo>
                    <a:pt x="116629" y="259159"/>
                  </a:lnTo>
                  <a:cubicBezTo>
                    <a:pt x="113626" y="280181"/>
                    <a:pt x="103804" y="371147"/>
                    <a:pt x="90711" y="401697"/>
                  </a:cubicBezTo>
                  <a:cubicBezTo>
                    <a:pt x="84576" y="416011"/>
                    <a:pt x="71759" y="426642"/>
                    <a:pt x="64794" y="440571"/>
                  </a:cubicBezTo>
                  <a:cubicBezTo>
                    <a:pt x="58685" y="452788"/>
                    <a:pt x="57944" y="467228"/>
                    <a:pt x="51835" y="479445"/>
                  </a:cubicBezTo>
                  <a:cubicBezTo>
                    <a:pt x="44870" y="493374"/>
                    <a:pt x="32883" y="504390"/>
                    <a:pt x="25918" y="518319"/>
                  </a:cubicBezTo>
                  <a:cubicBezTo>
                    <a:pt x="9967" y="550219"/>
                    <a:pt x="4978" y="605076"/>
                    <a:pt x="0" y="634940"/>
                  </a:cubicBezTo>
                  <a:cubicBezTo>
                    <a:pt x="4320" y="695411"/>
                    <a:pt x="6264" y="756098"/>
                    <a:pt x="12959" y="816352"/>
                  </a:cubicBezTo>
                  <a:cubicBezTo>
                    <a:pt x="25982" y="933554"/>
                    <a:pt x="19286" y="809414"/>
                    <a:pt x="51835" y="907057"/>
                  </a:cubicBezTo>
                  <a:cubicBezTo>
                    <a:pt x="55933" y="919350"/>
                    <a:pt x="51835" y="932973"/>
                    <a:pt x="51835" y="945931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5405254" y="1820206"/>
            <a:ext cx="1806588" cy="952797"/>
            <a:chOff x="6220189" y="1820206"/>
            <a:chExt cx="1806588" cy="952797"/>
          </a:xfrm>
          <a:effectLst/>
        </p:grpSpPr>
        <p:sp>
          <p:nvSpPr>
            <p:cNvPr id="11" name="フリーフォーム 10"/>
            <p:cNvSpPr/>
            <p:nvPr/>
          </p:nvSpPr>
          <p:spPr>
            <a:xfrm>
              <a:off x="6220189" y="1820206"/>
              <a:ext cx="1806588" cy="952797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227195" y="2057419"/>
              <a:ext cx="53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30000" dirty="0" smtClean="0">
                  <a:latin typeface="Times New Roman"/>
                  <a:cs typeface="Times New Roman"/>
                </a:rPr>
                <a:t>’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0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7124949" y="1827072"/>
              <a:ext cx="116629" cy="945931"/>
            </a:xfrm>
            <a:custGeom>
              <a:avLst/>
              <a:gdLst>
                <a:gd name="connsiteX0" fmla="*/ 12959 w 116629"/>
                <a:gd name="connsiteY0" fmla="*/ 0 h 945931"/>
                <a:gd name="connsiteX1" fmla="*/ 38877 w 116629"/>
                <a:gd name="connsiteY1" fmla="*/ 64790 h 945931"/>
                <a:gd name="connsiteX2" fmla="*/ 64794 w 116629"/>
                <a:gd name="connsiteY2" fmla="*/ 103664 h 945931"/>
                <a:gd name="connsiteX3" fmla="*/ 90711 w 116629"/>
                <a:gd name="connsiteY3" fmla="*/ 181412 h 945931"/>
                <a:gd name="connsiteX4" fmla="*/ 103670 w 116629"/>
                <a:gd name="connsiteY4" fmla="*/ 220286 h 945931"/>
                <a:gd name="connsiteX5" fmla="*/ 116629 w 116629"/>
                <a:gd name="connsiteY5" fmla="*/ 259159 h 945931"/>
                <a:gd name="connsiteX6" fmla="*/ 90711 w 116629"/>
                <a:gd name="connsiteY6" fmla="*/ 401697 h 945931"/>
                <a:gd name="connsiteX7" fmla="*/ 64794 w 116629"/>
                <a:gd name="connsiteY7" fmla="*/ 440571 h 945931"/>
                <a:gd name="connsiteX8" fmla="*/ 51835 w 116629"/>
                <a:gd name="connsiteY8" fmla="*/ 479445 h 945931"/>
                <a:gd name="connsiteX9" fmla="*/ 25918 w 116629"/>
                <a:gd name="connsiteY9" fmla="*/ 518319 h 945931"/>
                <a:gd name="connsiteX10" fmla="*/ 0 w 116629"/>
                <a:gd name="connsiteY10" fmla="*/ 634940 h 945931"/>
                <a:gd name="connsiteX11" fmla="*/ 12959 w 116629"/>
                <a:gd name="connsiteY11" fmla="*/ 816352 h 945931"/>
                <a:gd name="connsiteX12" fmla="*/ 51835 w 116629"/>
                <a:gd name="connsiteY12" fmla="*/ 907057 h 945931"/>
                <a:gd name="connsiteX13" fmla="*/ 51835 w 116629"/>
                <a:gd name="connsiteY13" fmla="*/ 945931 h 94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629" h="945931">
                  <a:moveTo>
                    <a:pt x="12959" y="0"/>
                  </a:moveTo>
                  <a:cubicBezTo>
                    <a:pt x="21598" y="21597"/>
                    <a:pt x="28474" y="43985"/>
                    <a:pt x="38877" y="64790"/>
                  </a:cubicBezTo>
                  <a:cubicBezTo>
                    <a:pt x="45842" y="78719"/>
                    <a:pt x="58469" y="89433"/>
                    <a:pt x="64794" y="103664"/>
                  </a:cubicBezTo>
                  <a:cubicBezTo>
                    <a:pt x="75889" y="128627"/>
                    <a:pt x="82072" y="155496"/>
                    <a:pt x="90711" y="181412"/>
                  </a:cubicBezTo>
                  <a:lnTo>
                    <a:pt x="103670" y="220286"/>
                  </a:lnTo>
                  <a:lnTo>
                    <a:pt x="116629" y="259159"/>
                  </a:lnTo>
                  <a:cubicBezTo>
                    <a:pt x="113626" y="280181"/>
                    <a:pt x="103804" y="371147"/>
                    <a:pt x="90711" y="401697"/>
                  </a:cubicBezTo>
                  <a:cubicBezTo>
                    <a:pt x="84576" y="416011"/>
                    <a:pt x="71759" y="426642"/>
                    <a:pt x="64794" y="440571"/>
                  </a:cubicBezTo>
                  <a:cubicBezTo>
                    <a:pt x="58685" y="452788"/>
                    <a:pt x="57944" y="467228"/>
                    <a:pt x="51835" y="479445"/>
                  </a:cubicBezTo>
                  <a:cubicBezTo>
                    <a:pt x="44870" y="493374"/>
                    <a:pt x="32883" y="504390"/>
                    <a:pt x="25918" y="518319"/>
                  </a:cubicBezTo>
                  <a:cubicBezTo>
                    <a:pt x="9967" y="550219"/>
                    <a:pt x="4978" y="605076"/>
                    <a:pt x="0" y="634940"/>
                  </a:cubicBezTo>
                  <a:cubicBezTo>
                    <a:pt x="4320" y="695411"/>
                    <a:pt x="6264" y="756098"/>
                    <a:pt x="12959" y="816352"/>
                  </a:cubicBezTo>
                  <a:cubicBezTo>
                    <a:pt x="25982" y="933554"/>
                    <a:pt x="19286" y="809414"/>
                    <a:pt x="51835" y="907057"/>
                  </a:cubicBezTo>
                  <a:cubicBezTo>
                    <a:pt x="55933" y="919350"/>
                    <a:pt x="51835" y="932973"/>
                    <a:pt x="51835" y="945931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36"/>
            <p:cNvSpPr/>
            <p:nvPr/>
          </p:nvSpPr>
          <p:spPr>
            <a:xfrm>
              <a:off x="7101381" y="1827072"/>
              <a:ext cx="142546" cy="945931"/>
            </a:xfrm>
            <a:custGeom>
              <a:avLst/>
              <a:gdLst>
                <a:gd name="connsiteX0" fmla="*/ 142546 w 142546"/>
                <a:gd name="connsiteY0" fmla="*/ 0 h 907057"/>
                <a:gd name="connsiteX1" fmla="*/ 116629 w 142546"/>
                <a:gd name="connsiteY1" fmla="*/ 168454 h 907057"/>
                <a:gd name="connsiteX2" fmla="*/ 77752 w 142546"/>
                <a:gd name="connsiteY2" fmla="*/ 272117 h 907057"/>
                <a:gd name="connsiteX3" fmla="*/ 64794 w 142546"/>
                <a:gd name="connsiteY3" fmla="*/ 310991 h 907057"/>
                <a:gd name="connsiteX4" fmla="*/ 38876 w 142546"/>
                <a:gd name="connsiteY4" fmla="*/ 349865 h 907057"/>
                <a:gd name="connsiteX5" fmla="*/ 12959 w 142546"/>
                <a:gd name="connsiteY5" fmla="*/ 427613 h 907057"/>
                <a:gd name="connsiteX6" fmla="*/ 51835 w 142546"/>
                <a:gd name="connsiteY6" fmla="*/ 570150 h 907057"/>
                <a:gd name="connsiteX7" fmla="*/ 64794 w 142546"/>
                <a:gd name="connsiteY7" fmla="*/ 609024 h 907057"/>
                <a:gd name="connsiteX8" fmla="*/ 103670 w 142546"/>
                <a:gd name="connsiteY8" fmla="*/ 634940 h 907057"/>
                <a:gd name="connsiteX9" fmla="*/ 116629 w 142546"/>
                <a:gd name="connsiteY9" fmla="*/ 777478 h 907057"/>
                <a:gd name="connsiteX10" fmla="*/ 103670 w 142546"/>
                <a:gd name="connsiteY10" fmla="*/ 816352 h 907057"/>
                <a:gd name="connsiteX11" fmla="*/ 38876 w 142546"/>
                <a:gd name="connsiteY11" fmla="*/ 881142 h 907057"/>
                <a:gd name="connsiteX12" fmla="*/ 0 w 142546"/>
                <a:gd name="connsiteY12" fmla="*/ 907057 h 90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546" h="907057">
                  <a:moveTo>
                    <a:pt x="142546" y="0"/>
                  </a:moveTo>
                  <a:cubicBezTo>
                    <a:pt x="134679" y="62933"/>
                    <a:pt x="131468" y="109099"/>
                    <a:pt x="116629" y="168454"/>
                  </a:cubicBezTo>
                  <a:cubicBezTo>
                    <a:pt x="109276" y="197867"/>
                    <a:pt x="86671" y="248335"/>
                    <a:pt x="77752" y="272117"/>
                  </a:cubicBezTo>
                  <a:cubicBezTo>
                    <a:pt x="72956" y="284906"/>
                    <a:pt x="70903" y="298774"/>
                    <a:pt x="64794" y="310991"/>
                  </a:cubicBezTo>
                  <a:cubicBezTo>
                    <a:pt x="57829" y="324921"/>
                    <a:pt x="45201" y="335633"/>
                    <a:pt x="38876" y="349865"/>
                  </a:cubicBezTo>
                  <a:cubicBezTo>
                    <a:pt x="27781" y="374828"/>
                    <a:pt x="12959" y="427613"/>
                    <a:pt x="12959" y="427613"/>
                  </a:cubicBezTo>
                  <a:cubicBezTo>
                    <a:pt x="36277" y="614158"/>
                    <a:pt x="2830" y="472148"/>
                    <a:pt x="51835" y="570150"/>
                  </a:cubicBezTo>
                  <a:cubicBezTo>
                    <a:pt x="57944" y="582367"/>
                    <a:pt x="56261" y="598358"/>
                    <a:pt x="64794" y="609024"/>
                  </a:cubicBezTo>
                  <a:cubicBezTo>
                    <a:pt x="74523" y="621185"/>
                    <a:pt x="90711" y="626301"/>
                    <a:pt x="103670" y="634940"/>
                  </a:cubicBezTo>
                  <a:cubicBezTo>
                    <a:pt x="133306" y="723844"/>
                    <a:pt x="137561" y="693751"/>
                    <a:pt x="116629" y="777478"/>
                  </a:cubicBezTo>
                  <a:cubicBezTo>
                    <a:pt x="113316" y="790729"/>
                    <a:pt x="111866" y="805425"/>
                    <a:pt x="103670" y="816352"/>
                  </a:cubicBezTo>
                  <a:cubicBezTo>
                    <a:pt x="85343" y="840786"/>
                    <a:pt x="64290" y="864201"/>
                    <a:pt x="38876" y="881142"/>
                  </a:cubicBezTo>
                  <a:lnTo>
                    <a:pt x="0" y="907057"/>
                  </a:lnTo>
                </a:path>
              </a:pathLst>
            </a:cu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4686727" y="3851112"/>
            <a:ext cx="1036699" cy="647899"/>
            <a:chOff x="5021520" y="4289085"/>
            <a:chExt cx="1036699" cy="647899"/>
          </a:xfrm>
          <a:effectLst/>
        </p:grpSpPr>
        <p:sp>
          <p:nvSpPr>
            <p:cNvPr id="13" name="フリーフォーム 12"/>
            <p:cNvSpPr/>
            <p:nvPr/>
          </p:nvSpPr>
          <p:spPr>
            <a:xfrm>
              <a:off x="5021520" y="4289085"/>
              <a:ext cx="1036699" cy="647898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025419" y="4367416"/>
              <a:ext cx="53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30000" dirty="0" smtClean="0">
                  <a:latin typeface="Times New Roman"/>
                  <a:cs typeface="Times New Roman"/>
                </a:rPr>
                <a:t>’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2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5540380" y="4289085"/>
              <a:ext cx="116629" cy="647898"/>
            </a:xfrm>
            <a:custGeom>
              <a:avLst/>
              <a:gdLst>
                <a:gd name="connsiteX0" fmla="*/ 12959 w 116629"/>
                <a:gd name="connsiteY0" fmla="*/ 0 h 945931"/>
                <a:gd name="connsiteX1" fmla="*/ 38877 w 116629"/>
                <a:gd name="connsiteY1" fmla="*/ 64790 h 945931"/>
                <a:gd name="connsiteX2" fmla="*/ 64794 w 116629"/>
                <a:gd name="connsiteY2" fmla="*/ 103664 h 945931"/>
                <a:gd name="connsiteX3" fmla="*/ 90711 w 116629"/>
                <a:gd name="connsiteY3" fmla="*/ 181412 h 945931"/>
                <a:gd name="connsiteX4" fmla="*/ 103670 w 116629"/>
                <a:gd name="connsiteY4" fmla="*/ 220286 h 945931"/>
                <a:gd name="connsiteX5" fmla="*/ 116629 w 116629"/>
                <a:gd name="connsiteY5" fmla="*/ 259159 h 945931"/>
                <a:gd name="connsiteX6" fmla="*/ 90711 w 116629"/>
                <a:gd name="connsiteY6" fmla="*/ 401697 h 945931"/>
                <a:gd name="connsiteX7" fmla="*/ 64794 w 116629"/>
                <a:gd name="connsiteY7" fmla="*/ 440571 h 945931"/>
                <a:gd name="connsiteX8" fmla="*/ 51835 w 116629"/>
                <a:gd name="connsiteY8" fmla="*/ 479445 h 945931"/>
                <a:gd name="connsiteX9" fmla="*/ 25918 w 116629"/>
                <a:gd name="connsiteY9" fmla="*/ 518319 h 945931"/>
                <a:gd name="connsiteX10" fmla="*/ 0 w 116629"/>
                <a:gd name="connsiteY10" fmla="*/ 634940 h 945931"/>
                <a:gd name="connsiteX11" fmla="*/ 12959 w 116629"/>
                <a:gd name="connsiteY11" fmla="*/ 816352 h 945931"/>
                <a:gd name="connsiteX12" fmla="*/ 51835 w 116629"/>
                <a:gd name="connsiteY12" fmla="*/ 907057 h 945931"/>
                <a:gd name="connsiteX13" fmla="*/ 51835 w 116629"/>
                <a:gd name="connsiteY13" fmla="*/ 945931 h 94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629" h="945931">
                  <a:moveTo>
                    <a:pt x="12959" y="0"/>
                  </a:moveTo>
                  <a:cubicBezTo>
                    <a:pt x="21598" y="21597"/>
                    <a:pt x="28474" y="43985"/>
                    <a:pt x="38877" y="64790"/>
                  </a:cubicBezTo>
                  <a:cubicBezTo>
                    <a:pt x="45842" y="78719"/>
                    <a:pt x="58469" y="89433"/>
                    <a:pt x="64794" y="103664"/>
                  </a:cubicBezTo>
                  <a:cubicBezTo>
                    <a:pt x="75889" y="128627"/>
                    <a:pt x="82072" y="155496"/>
                    <a:pt x="90711" y="181412"/>
                  </a:cubicBezTo>
                  <a:lnTo>
                    <a:pt x="103670" y="220286"/>
                  </a:lnTo>
                  <a:lnTo>
                    <a:pt x="116629" y="259159"/>
                  </a:lnTo>
                  <a:cubicBezTo>
                    <a:pt x="113626" y="280181"/>
                    <a:pt x="103804" y="371147"/>
                    <a:pt x="90711" y="401697"/>
                  </a:cubicBezTo>
                  <a:cubicBezTo>
                    <a:pt x="84576" y="416011"/>
                    <a:pt x="71759" y="426642"/>
                    <a:pt x="64794" y="440571"/>
                  </a:cubicBezTo>
                  <a:cubicBezTo>
                    <a:pt x="58685" y="452788"/>
                    <a:pt x="57944" y="467228"/>
                    <a:pt x="51835" y="479445"/>
                  </a:cubicBezTo>
                  <a:cubicBezTo>
                    <a:pt x="44870" y="493374"/>
                    <a:pt x="32883" y="504390"/>
                    <a:pt x="25918" y="518319"/>
                  </a:cubicBezTo>
                  <a:cubicBezTo>
                    <a:pt x="9967" y="550219"/>
                    <a:pt x="4978" y="605076"/>
                    <a:pt x="0" y="634940"/>
                  </a:cubicBezTo>
                  <a:cubicBezTo>
                    <a:pt x="4320" y="695411"/>
                    <a:pt x="6264" y="756098"/>
                    <a:pt x="12959" y="816352"/>
                  </a:cubicBezTo>
                  <a:cubicBezTo>
                    <a:pt x="25982" y="933554"/>
                    <a:pt x="19286" y="809414"/>
                    <a:pt x="51835" y="907057"/>
                  </a:cubicBezTo>
                  <a:cubicBezTo>
                    <a:pt x="55933" y="919350"/>
                    <a:pt x="51835" y="932973"/>
                    <a:pt x="51835" y="945931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37"/>
            <p:cNvSpPr/>
            <p:nvPr/>
          </p:nvSpPr>
          <p:spPr>
            <a:xfrm>
              <a:off x="5469107" y="4289086"/>
              <a:ext cx="142546" cy="647898"/>
            </a:xfrm>
            <a:custGeom>
              <a:avLst/>
              <a:gdLst>
                <a:gd name="connsiteX0" fmla="*/ 142546 w 142546"/>
                <a:gd name="connsiteY0" fmla="*/ 0 h 907057"/>
                <a:gd name="connsiteX1" fmla="*/ 116629 w 142546"/>
                <a:gd name="connsiteY1" fmla="*/ 168454 h 907057"/>
                <a:gd name="connsiteX2" fmla="*/ 77752 w 142546"/>
                <a:gd name="connsiteY2" fmla="*/ 272117 h 907057"/>
                <a:gd name="connsiteX3" fmla="*/ 64794 w 142546"/>
                <a:gd name="connsiteY3" fmla="*/ 310991 h 907057"/>
                <a:gd name="connsiteX4" fmla="*/ 38876 w 142546"/>
                <a:gd name="connsiteY4" fmla="*/ 349865 h 907057"/>
                <a:gd name="connsiteX5" fmla="*/ 12959 w 142546"/>
                <a:gd name="connsiteY5" fmla="*/ 427613 h 907057"/>
                <a:gd name="connsiteX6" fmla="*/ 51835 w 142546"/>
                <a:gd name="connsiteY6" fmla="*/ 570150 h 907057"/>
                <a:gd name="connsiteX7" fmla="*/ 64794 w 142546"/>
                <a:gd name="connsiteY7" fmla="*/ 609024 h 907057"/>
                <a:gd name="connsiteX8" fmla="*/ 103670 w 142546"/>
                <a:gd name="connsiteY8" fmla="*/ 634940 h 907057"/>
                <a:gd name="connsiteX9" fmla="*/ 116629 w 142546"/>
                <a:gd name="connsiteY9" fmla="*/ 777478 h 907057"/>
                <a:gd name="connsiteX10" fmla="*/ 103670 w 142546"/>
                <a:gd name="connsiteY10" fmla="*/ 816352 h 907057"/>
                <a:gd name="connsiteX11" fmla="*/ 38876 w 142546"/>
                <a:gd name="connsiteY11" fmla="*/ 881142 h 907057"/>
                <a:gd name="connsiteX12" fmla="*/ 0 w 142546"/>
                <a:gd name="connsiteY12" fmla="*/ 907057 h 90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546" h="907057">
                  <a:moveTo>
                    <a:pt x="142546" y="0"/>
                  </a:moveTo>
                  <a:cubicBezTo>
                    <a:pt x="134679" y="62933"/>
                    <a:pt x="131468" y="109099"/>
                    <a:pt x="116629" y="168454"/>
                  </a:cubicBezTo>
                  <a:cubicBezTo>
                    <a:pt x="109276" y="197867"/>
                    <a:pt x="86671" y="248335"/>
                    <a:pt x="77752" y="272117"/>
                  </a:cubicBezTo>
                  <a:cubicBezTo>
                    <a:pt x="72956" y="284906"/>
                    <a:pt x="70903" y="298774"/>
                    <a:pt x="64794" y="310991"/>
                  </a:cubicBezTo>
                  <a:cubicBezTo>
                    <a:pt x="57829" y="324921"/>
                    <a:pt x="45201" y="335633"/>
                    <a:pt x="38876" y="349865"/>
                  </a:cubicBezTo>
                  <a:cubicBezTo>
                    <a:pt x="27781" y="374828"/>
                    <a:pt x="12959" y="427613"/>
                    <a:pt x="12959" y="427613"/>
                  </a:cubicBezTo>
                  <a:cubicBezTo>
                    <a:pt x="36277" y="614158"/>
                    <a:pt x="2830" y="472148"/>
                    <a:pt x="51835" y="570150"/>
                  </a:cubicBezTo>
                  <a:cubicBezTo>
                    <a:pt x="57944" y="582367"/>
                    <a:pt x="56261" y="598358"/>
                    <a:pt x="64794" y="609024"/>
                  </a:cubicBezTo>
                  <a:cubicBezTo>
                    <a:pt x="74523" y="621185"/>
                    <a:pt x="90711" y="626301"/>
                    <a:pt x="103670" y="634940"/>
                  </a:cubicBezTo>
                  <a:cubicBezTo>
                    <a:pt x="133306" y="723844"/>
                    <a:pt x="137561" y="693751"/>
                    <a:pt x="116629" y="777478"/>
                  </a:cubicBezTo>
                  <a:cubicBezTo>
                    <a:pt x="113316" y="790729"/>
                    <a:pt x="111866" y="805425"/>
                    <a:pt x="103670" y="816352"/>
                  </a:cubicBezTo>
                  <a:cubicBezTo>
                    <a:pt x="85343" y="840786"/>
                    <a:pt x="64290" y="864201"/>
                    <a:pt x="38876" y="881142"/>
                  </a:cubicBezTo>
                  <a:lnTo>
                    <a:pt x="0" y="907057"/>
                  </a:lnTo>
                </a:path>
              </a:pathLst>
            </a:cu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5088448" y="2938680"/>
            <a:ext cx="1360667" cy="751563"/>
            <a:chOff x="5657009" y="3161742"/>
            <a:chExt cx="1360667" cy="751563"/>
          </a:xfrm>
          <a:effectLst/>
        </p:grpSpPr>
        <p:sp>
          <p:nvSpPr>
            <p:cNvPr id="12" name="フリーフォーム 11"/>
            <p:cNvSpPr/>
            <p:nvPr/>
          </p:nvSpPr>
          <p:spPr>
            <a:xfrm>
              <a:off x="5657009" y="3161742"/>
              <a:ext cx="1360667" cy="751562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671023" y="3320910"/>
              <a:ext cx="53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30000" dirty="0" smtClean="0">
                  <a:latin typeface="Times New Roman"/>
                  <a:cs typeface="Times New Roman"/>
                </a:rPr>
                <a:t>’</a:t>
              </a:r>
              <a:r>
                <a:rPr lang="en-US" altLang="ja-JP" i="1" baseline="-25000" dirty="0">
                  <a:latin typeface="Times New Roman"/>
                  <a:cs typeface="Times New Roman"/>
                </a:rPr>
                <a:t>1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2" name="フリーフォーム 31"/>
            <p:cNvSpPr/>
            <p:nvPr/>
          </p:nvSpPr>
          <p:spPr>
            <a:xfrm>
              <a:off x="6315415" y="3161743"/>
              <a:ext cx="116629" cy="751562"/>
            </a:xfrm>
            <a:custGeom>
              <a:avLst/>
              <a:gdLst>
                <a:gd name="connsiteX0" fmla="*/ 12959 w 116629"/>
                <a:gd name="connsiteY0" fmla="*/ 0 h 945931"/>
                <a:gd name="connsiteX1" fmla="*/ 38877 w 116629"/>
                <a:gd name="connsiteY1" fmla="*/ 64790 h 945931"/>
                <a:gd name="connsiteX2" fmla="*/ 64794 w 116629"/>
                <a:gd name="connsiteY2" fmla="*/ 103664 h 945931"/>
                <a:gd name="connsiteX3" fmla="*/ 90711 w 116629"/>
                <a:gd name="connsiteY3" fmla="*/ 181412 h 945931"/>
                <a:gd name="connsiteX4" fmla="*/ 103670 w 116629"/>
                <a:gd name="connsiteY4" fmla="*/ 220286 h 945931"/>
                <a:gd name="connsiteX5" fmla="*/ 116629 w 116629"/>
                <a:gd name="connsiteY5" fmla="*/ 259159 h 945931"/>
                <a:gd name="connsiteX6" fmla="*/ 90711 w 116629"/>
                <a:gd name="connsiteY6" fmla="*/ 401697 h 945931"/>
                <a:gd name="connsiteX7" fmla="*/ 64794 w 116629"/>
                <a:gd name="connsiteY7" fmla="*/ 440571 h 945931"/>
                <a:gd name="connsiteX8" fmla="*/ 51835 w 116629"/>
                <a:gd name="connsiteY8" fmla="*/ 479445 h 945931"/>
                <a:gd name="connsiteX9" fmla="*/ 25918 w 116629"/>
                <a:gd name="connsiteY9" fmla="*/ 518319 h 945931"/>
                <a:gd name="connsiteX10" fmla="*/ 0 w 116629"/>
                <a:gd name="connsiteY10" fmla="*/ 634940 h 945931"/>
                <a:gd name="connsiteX11" fmla="*/ 12959 w 116629"/>
                <a:gd name="connsiteY11" fmla="*/ 816352 h 945931"/>
                <a:gd name="connsiteX12" fmla="*/ 51835 w 116629"/>
                <a:gd name="connsiteY12" fmla="*/ 907057 h 945931"/>
                <a:gd name="connsiteX13" fmla="*/ 51835 w 116629"/>
                <a:gd name="connsiteY13" fmla="*/ 945931 h 94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629" h="945931">
                  <a:moveTo>
                    <a:pt x="12959" y="0"/>
                  </a:moveTo>
                  <a:cubicBezTo>
                    <a:pt x="21598" y="21597"/>
                    <a:pt x="28474" y="43985"/>
                    <a:pt x="38877" y="64790"/>
                  </a:cubicBezTo>
                  <a:cubicBezTo>
                    <a:pt x="45842" y="78719"/>
                    <a:pt x="58469" y="89433"/>
                    <a:pt x="64794" y="103664"/>
                  </a:cubicBezTo>
                  <a:cubicBezTo>
                    <a:pt x="75889" y="128627"/>
                    <a:pt x="82072" y="155496"/>
                    <a:pt x="90711" y="181412"/>
                  </a:cubicBezTo>
                  <a:lnTo>
                    <a:pt x="103670" y="220286"/>
                  </a:lnTo>
                  <a:lnTo>
                    <a:pt x="116629" y="259159"/>
                  </a:lnTo>
                  <a:cubicBezTo>
                    <a:pt x="113626" y="280181"/>
                    <a:pt x="103804" y="371147"/>
                    <a:pt x="90711" y="401697"/>
                  </a:cubicBezTo>
                  <a:cubicBezTo>
                    <a:pt x="84576" y="416011"/>
                    <a:pt x="71759" y="426642"/>
                    <a:pt x="64794" y="440571"/>
                  </a:cubicBezTo>
                  <a:cubicBezTo>
                    <a:pt x="58685" y="452788"/>
                    <a:pt x="57944" y="467228"/>
                    <a:pt x="51835" y="479445"/>
                  </a:cubicBezTo>
                  <a:cubicBezTo>
                    <a:pt x="44870" y="493374"/>
                    <a:pt x="32883" y="504390"/>
                    <a:pt x="25918" y="518319"/>
                  </a:cubicBezTo>
                  <a:cubicBezTo>
                    <a:pt x="9967" y="550219"/>
                    <a:pt x="4978" y="605076"/>
                    <a:pt x="0" y="634940"/>
                  </a:cubicBezTo>
                  <a:cubicBezTo>
                    <a:pt x="4320" y="695411"/>
                    <a:pt x="6264" y="756098"/>
                    <a:pt x="12959" y="816352"/>
                  </a:cubicBezTo>
                  <a:cubicBezTo>
                    <a:pt x="25982" y="933554"/>
                    <a:pt x="19286" y="809414"/>
                    <a:pt x="51835" y="907057"/>
                  </a:cubicBezTo>
                  <a:cubicBezTo>
                    <a:pt x="55933" y="919350"/>
                    <a:pt x="51835" y="932973"/>
                    <a:pt x="51835" y="945931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 38"/>
            <p:cNvSpPr/>
            <p:nvPr/>
          </p:nvSpPr>
          <p:spPr>
            <a:xfrm>
              <a:off x="6308548" y="3161743"/>
              <a:ext cx="142546" cy="751561"/>
            </a:xfrm>
            <a:custGeom>
              <a:avLst/>
              <a:gdLst>
                <a:gd name="connsiteX0" fmla="*/ 142546 w 142546"/>
                <a:gd name="connsiteY0" fmla="*/ 0 h 907057"/>
                <a:gd name="connsiteX1" fmla="*/ 116629 w 142546"/>
                <a:gd name="connsiteY1" fmla="*/ 168454 h 907057"/>
                <a:gd name="connsiteX2" fmla="*/ 77752 w 142546"/>
                <a:gd name="connsiteY2" fmla="*/ 272117 h 907057"/>
                <a:gd name="connsiteX3" fmla="*/ 64794 w 142546"/>
                <a:gd name="connsiteY3" fmla="*/ 310991 h 907057"/>
                <a:gd name="connsiteX4" fmla="*/ 38876 w 142546"/>
                <a:gd name="connsiteY4" fmla="*/ 349865 h 907057"/>
                <a:gd name="connsiteX5" fmla="*/ 12959 w 142546"/>
                <a:gd name="connsiteY5" fmla="*/ 427613 h 907057"/>
                <a:gd name="connsiteX6" fmla="*/ 51835 w 142546"/>
                <a:gd name="connsiteY6" fmla="*/ 570150 h 907057"/>
                <a:gd name="connsiteX7" fmla="*/ 64794 w 142546"/>
                <a:gd name="connsiteY7" fmla="*/ 609024 h 907057"/>
                <a:gd name="connsiteX8" fmla="*/ 103670 w 142546"/>
                <a:gd name="connsiteY8" fmla="*/ 634940 h 907057"/>
                <a:gd name="connsiteX9" fmla="*/ 116629 w 142546"/>
                <a:gd name="connsiteY9" fmla="*/ 777478 h 907057"/>
                <a:gd name="connsiteX10" fmla="*/ 103670 w 142546"/>
                <a:gd name="connsiteY10" fmla="*/ 816352 h 907057"/>
                <a:gd name="connsiteX11" fmla="*/ 38876 w 142546"/>
                <a:gd name="connsiteY11" fmla="*/ 881142 h 907057"/>
                <a:gd name="connsiteX12" fmla="*/ 0 w 142546"/>
                <a:gd name="connsiteY12" fmla="*/ 907057 h 90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546" h="907057">
                  <a:moveTo>
                    <a:pt x="142546" y="0"/>
                  </a:moveTo>
                  <a:cubicBezTo>
                    <a:pt x="134679" y="62933"/>
                    <a:pt x="131468" y="109099"/>
                    <a:pt x="116629" y="168454"/>
                  </a:cubicBezTo>
                  <a:cubicBezTo>
                    <a:pt x="109276" y="197867"/>
                    <a:pt x="86671" y="248335"/>
                    <a:pt x="77752" y="272117"/>
                  </a:cubicBezTo>
                  <a:cubicBezTo>
                    <a:pt x="72956" y="284906"/>
                    <a:pt x="70903" y="298774"/>
                    <a:pt x="64794" y="310991"/>
                  </a:cubicBezTo>
                  <a:cubicBezTo>
                    <a:pt x="57829" y="324921"/>
                    <a:pt x="45201" y="335633"/>
                    <a:pt x="38876" y="349865"/>
                  </a:cubicBezTo>
                  <a:cubicBezTo>
                    <a:pt x="27781" y="374828"/>
                    <a:pt x="12959" y="427613"/>
                    <a:pt x="12959" y="427613"/>
                  </a:cubicBezTo>
                  <a:cubicBezTo>
                    <a:pt x="36277" y="614158"/>
                    <a:pt x="2830" y="472148"/>
                    <a:pt x="51835" y="570150"/>
                  </a:cubicBezTo>
                  <a:cubicBezTo>
                    <a:pt x="57944" y="582367"/>
                    <a:pt x="56261" y="598358"/>
                    <a:pt x="64794" y="609024"/>
                  </a:cubicBezTo>
                  <a:cubicBezTo>
                    <a:pt x="74523" y="621185"/>
                    <a:pt x="90711" y="626301"/>
                    <a:pt x="103670" y="634940"/>
                  </a:cubicBezTo>
                  <a:cubicBezTo>
                    <a:pt x="133306" y="723844"/>
                    <a:pt x="137561" y="693751"/>
                    <a:pt x="116629" y="777478"/>
                  </a:cubicBezTo>
                  <a:cubicBezTo>
                    <a:pt x="113316" y="790729"/>
                    <a:pt x="111866" y="805425"/>
                    <a:pt x="103670" y="816352"/>
                  </a:cubicBezTo>
                  <a:cubicBezTo>
                    <a:pt x="85343" y="840786"/>
                    <a:pt x="64290" y="864201"/>
                    <a:pt x="38876" y="881142"/>
                  </a:cubicBezTo>
                  <a:lnTo>
                    <a:pt x="0" y="907057"/>
                  </a:lnTo>
                </a:path>
              </a:pathLst>
            </a:custGeom>
            <a:ln w="9525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3460105" y="5032129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partitioning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947546" y="1602792"/>
            <a:ext cx="245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Times New Roman"/>
                <a:cs typeface="Times New Roman"/>
              </a:rPr>
              <a:t>Partition of </a:t>
            </a:r>
            <a:r>
              <a:rPr lang="en-US" altLang="ja-JP" i="1" dirty="0" smtClean="0">
                <a:latin typeface="Times New Roman"/>
                <a:cs typeface="Times New Roman"/>
              </a:rPr>
              <a:t>G</a:t>
            </a:r>
            <a:r>
              <a:rPr lang="en-US" altLang="ja-JP" i="1" baseline="30000" dirty="0" smtClean="0">
                <a:latin typeface="Times New Roman"/>
                <a:cs typeface="Times New Roman"/>
              </a:rPr>
              <a:t>’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1 </a:t>
            </a:r>
            <a:r>
              <a:rPr lang="en-US" altLang="ja-JP" dirty="0" smtClean="0">
                <a:latin typeface="Times New Roman"/>
                <a:cs typeface="Times New Roman"/>
              </a:rPr>
              <a:t>is based on partition of </a:t>
            </a:r>
            <a:r>
              <a:rPr lang="en-US" altLang="ja-JP" i="1" dirty="0" smtClean="0">
                <a:latin typeface="Times New Roman"/>
                <a:cs typeface="Times New Roman"/>
              </a:rPr>
              <a:t>G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18269" y="2375272"/>
            <a:ext cx="2248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Times New Roman"/>
                <a:cs typeface="Times New Roman"/>
              </a:rPr>
              <a:t>Partition is improved by replacement of node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cxnSp>
        <p:nvCxnSpPr>
          <p:cNvPr id="53" name="直線コネクタ 52"/>
          <p:cNvCxnSpPr>
            <a:stCxn id="51" idx="3"/>
            <a:endCxn id="37" idx="5"/>
          </p:cNvCxnSpPr>
          <p:nvPr/>
        </p:nvCxnSpPr>
        <p:spPr>
          <a:xfrm flipV="1">
            <a:off x="5267083" y="2273011"/>
            <a:ext cx="1032322" cy="563926"/>
          </a:xfrm>
          <a:prstGeom prst="line">
            <a:avLst/>
          </a:prstGeom>
          <a:ln w="6350" cmpd="sng">
            <a:solidFill>
              <a:srgbClr val="000000"/>
            </a:solidFill>
            <a:prstDash val="dot"/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302812" y="1814372"/>
            <a:ext cx="1020679" cy="64790"/>
          </a:xfrm>
          <a:prstGeom prst="line">
            <a:avLst/>
          </a:prstGeom>
          <a:ln w="6350" cmpd="sng">
            <a:solidFill>
              <a:srgbClr val="000000"/>
            </a:solidFill>
            <a:prstDash val="dot"/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3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Macintosh PowerPoint</Application>
  <PresentationFormat>画面に合わせる (4:3)</PresentationFormat>
  <Paragraphs>132</Paragraphs>
  <Slides>6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Cheung</cp:lastModifiedBy>
  <cp:revision>1</cp:revision>
  <dcterms:modified xsi:type="dcterms:W3CDTF">2015-07-27T02:55:27Z</dcterms:modified>
</cp:coreProperties>
</file>