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FA8618C-1D71-4E88-B819-2FB5698EAE5D}">
  <a:tblStyle styleId="{FFA8618C-1D71-4E88-B819-2FB5698EAE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23630543_5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23630543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b9a0b07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b9a0b07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b9a0b074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b9a0b074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b9a0b074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b9a0b074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965474a9_3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965474a9_3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965474a9_3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965474a9_3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965474a9_3_3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965474a9_3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7ad5cf40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7ad5cf40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Bone X-Ray dompetition</a:t>
            </a:r>
            <a:endParaRPr sz="72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3097342" y="25717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Group : Soultaker</a:t>
            </a:r>
            <a:endParaRPr b="1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263" y="1572625"/>
            <a:ext cx="8028675" cy="29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>
            <p:ph type="ctrTitle"/>
          </p:nvPr>
        </p:nvSpPr>
        <p:spPr>
          <a:xfrm>
            <a:off x="1360400" y="479200"/>
            <a:ext cx="63315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   Architecture 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37" name="Google Shape;137;p2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idx="1" type="subTitle"/>
          </p:nvPr>
        </p:nvSpPr>
        <p:spPr>
          <a:xfrm>
            <a:off x="265500" y="653700"/>
            <a:ext cx="82902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Why Densenet ?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Effect of this dense connectivity pattern is that it requires fewer parameters than traditional convolutional networks, as there is no need to relearn redundant feature maps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Our proposed DenseNet architecture explicitly differentiates between information that is added to the network and information that is preserved.</a:t>
            </a:r>
            <a:endParaRPr sz="1800"/>
          </a:p>
        </p:txBody>
      </p:sp>
      <p:sp>
        <p:nvSpPr>
          <p:cNvPr id="143" name="Google Shape;143;p23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Story for illustration purposes only</a:t>
            </a:r>
            <a:endParaRPr i="1"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/>
          <p:nvPr/>
        </p:nvSpPr>
        <p:spPr>
          <a:xfrm>
            <a:off x="283000" y="297900"/>
            <a:ext cx="4547700" cy="4547700"/>
          </a:xfrm>
          <a:prstGeom prst="rect">
            <a:avLst/>
          </a:prstGeom>
          <a:solidFill>
            <a:srgbClr val="000000">
              <a:alpha val="7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 txBox="1"/>
          <p:nvPr>
            <p:ph idx="4294967295" type="body"/>
          </p:nvPr>
        </p:nvSpPr>
        <p:spPr>
          <a:xfrm>
            <a:off x="481300" y="529650"/>
            <a:ext cx="4232700" cy="40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5"/>
                </a:solidFill>
              </a:rPr>
              <a:t>Densenet over Resnet</a:t>
            </a:r>
            <a:endParaRPr b="1" sz="28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number of parameters of ResNets is substantially larger because each layer has its own weights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DenseNet layers are very narrow (e.g., 12 feature-maps per layer), adding only a small set of feature-maps to the “collective knowledge” of the network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275" y="893950"/>
            <a:ext cx="4008500" cy="31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56" name="Google Shape;156;p2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2855550" y="687400"/>
            <a:ext cx="40314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Feature extraction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8" name="Google Shape;158;p25"/>
          <p:cNvSpPr txBox="1"/>
          <p:nvPr>
            <p:ph idx="4294967295" type="body"/>
          </p:nvPr>
        </p:nvSpPr>
        <p:spPr>
          <a:xfrm>
            <a:off x="2855550" y="137747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First of all one needs to understand that detection whether bone is normal or abnormal from X-ray is a hard task and one might need a fine knowledge about the same to correctly predict for the X - ray.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B5394"/>
                </a:solidFill>
                <a:latin typeface="Raleway"/>
                <a:ea typeface="Raleway"/>
                <a:cs typeface="Raleway"/>
                <a:sym typeface="Raleway"/>
              </a:rPr>
              <a:t>So if feature extraction for humans is </a:t>
            </a:r>
            <a:r>
              <a:rPr b="1" lang="en" sz="1200">
                <a:solidFill>
                  <a:srgbClr val="0B5394"/>
                </a:solidFill>
                <a:latin typeface="Raleway"/>
                <a:ea typeface="Raleway"/>
                <a:cs typeface="Raleway"/>
                <a:sym typeface="Raleway"/>
              </a:rPr>
              <a:t>quite</a:t>
            </a:r>
            <a:r>
              <a:rPr b="1" lang="en" sz="1200">
                <a:solidFill>
                  <a:srgbClr val="0B5394"/>
                </a:solidFill>
                <a:latin typeface="Raleway"/>
                <a:ea typeface="Raleway"/>
                <a:cs typeface="Raleway"/>
                <a:sym typeface="Raleway"/>
              </a:rPr>
              <a:t> difficult than how will our model extract the patterns and features hidden in the image ?</a:t>
            </a:r>
            <a:endParaRPr b="1" sz="1200">
              <a:solidFill>
                <a:srgbClr val="0B539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1449903" y="702966"/>
            <a:ext cx="6244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Feature reuse 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/>
              <a:t>Since DenseNet layers are very narrow (e.g., 12 feature-maps per layer), adding only a small set of feature-maps to the “collective knowledge” of the network and keep the remaining feature-maps unchanged — and the final classifier makes a decision based on all feature-maps in the network. This property of densenet of feature reuse makes it possible to make its decision precisely.</a:t>
            </a:r>
            <a:endParaRPr b="0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2300"/>
          </a:p>
          <a:p>
            <a:pPr indent="0" lvl="0" marL="0" rtl="0" algn="l"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69" name="Google Shape;169;p2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Results 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1" name="Google Shape;171;p27"/>
          <p:cNvSpPr txBox="1"/>
          <p:nvPr>
            <p:ph idx="4294967295" type="body"/>
          </p:nvPr>
        </p:nvSpPr>
        <p:spPr>
          <a:xfrm>
            <a:off x="2855550" y="137747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Following are the results obtained from training the model for MURA dataset.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Training data accuracy = 71%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Validation data accuracy = 60%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Improvements</a:t>
            </a:r>
            <a:endParaRPr/>
          </a:p>
        </p:txBody>
      </p:sp>
      <p:sp>
        <p:nvSpPr>
          <p:cNvPr id="177" name="Google Shape;177;p28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Data Augmentation can be used appropriately to enlarge the available dataset.</a:t>
            </a:r>
            <a:endParaRPr sz="2100"/>
          </a:p>
        </p:txBody>
      </p:sp>
      <p:sp>
        <p:nvSpPr>
          <p:cNvPr id="181" name="Google Shape;181;p28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More training is needed for model to improve its accuracy.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More testing is needed to get the appropriate hyper-parameters of model. </a:t>
            </a:r>
            <a:endParaRPr b="0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Timeline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188" name="Google Shape;188;p29"/>
          <p:cNvGraphicFramePr/>
          <p:nvPr/>
        </p:nvGraphicFramePr>
        <p:xfrm>
          <a:off x="323100" y="239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{FFA8618C-1D71-4E88-B819-2FB5698EAE5D}</a:tableStyleId>
              </a:tblPr>
              <a:tblGrid>
                <a:gridCol w="710225"/>
                <a:gridCol w="710225"/>
                <a:gridCol w="710225"/>
                <a:gridCol w="382850"/>
                <a:gridCol w="1037600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</a:tblGrid>
              <a:tr h="7191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Hacakathon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In future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189" name="Google Shape;189;p29"/>
          <p:cNvCxnSpPr/>
          <p:nvPr/>
        </p:nvCxnSpPr>
        <p:spPr>
          <a:xfrm rot="10800000">
            <a:off x="569975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90" name="Google Shape;190;p29"/>
          <p:cNvSpPr txBox="1"/>
          <p:nvPr>
            <p:ph type="title"/>
          </p:nvPr>
        </p:nvSpPr>
        <p:spPr>
          <a:xfrm>
            <a:off x="646175" y="1235062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May</a:t>
            </a:r>
            <a:r>
              <a:rPr lang="en" sz="1800">
                <a:solidFill>
                  <a:schemeClr val="dk1"/>
                </a:solidFill>
              </a:rPr>
              <a:t> 2019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91" name="Google Shape;191;p29"/>
          <p:cNvSpPr txBox="1"/>
          <p:nvPr>
            <p:ph idx="4294967295" type="body"/>
          </p:nvPr>
        </p:nvSpPr>
        <p:spPr>
          <a:xfrm>
            <a:off x="646175" y="1560475"/>
            <a:ext cx="2390100" cy="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A model which can detect </a:t>
            </a:r>
            <a:r>
              <a:rPr lang="en" sz="1400"/>
              <a:t>abnormality </a:t>
            </a:r>
            <a:r>
              <a:rPr lang="en" sz="1400"/>
              <a:t> in forearm of human. From its X-ray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92" name="Google Shape;192;p29"/>
          <p:cNvSpPr txBox="1"/>
          <p:nvPr>
            <p:ph type="title"/>
          </p:nvPr>
        </p:nvSpPr>
        <p:spPr>
          <a:xfrm>
            <a:off x="3251009" y="3668337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Near future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93" name="Google Shape;193;p29"/>
          <p:cNvSpPr txBox="1"/>
          <p:nvPr>
            <p:ph idx="4294967295" type="body"/>
          </p:nvPr>
        </p:nvSpPr>
        <p:spPr>
          <a:xfrm>
            <a:off x="3251000" y="3993750"/>
            <a:ext cx="2315700" cy="10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To </a:t>
            </a:r>
            <a:r>
              <a:rPr lang="en" sz="1400"/>
              <a:t>develop</a:t>
            </a:r>
            <a:r>
              <a:rPr lang="en" sz="1400"/>
              <a:t> a model which can detect </a:t>
            </a:r>
            <a:r>
              <a:rPr lang="en" sz="1400"/>
              <a:t>abnormality</a:t>
            </a:r>
            <a:r>
              <a:rPr lang="en" sz="1400"/>
              <a:t> in significant human body parts from its X-ray</a:t>
            </a:r>
            <a:endParaRPr sz="1400"/>
          </a:p>
        </p:txBody>
      </p:sp>
      <p:sp>
        <p:nvSpPr>
          <p:cNvPr id="194" name="Google Shape;194;p29"/>
          <p:cNvSpPr txBox="1"/>
          <p:nvPr>
            <p:ph type="title"/>
          </p:nvPr>
        </p:nvSpPr>
        <p:spPr>
          <a:xfrm>
            <a:off x="5091057" y="1235062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Mid future 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95" name="Google Shape;195;p29"/>
          <p:cNvSpPr txBox="1"/>
          <p:nvPr>
            <p:ph idx="4294967295" type="body"/>
          </p:nvPr>
        </p:nvSpPr>
        <p:spPr>
          <a:xfrm>
            <a:off x="5091050" y="1560475"/>
            <a:ext cx="23901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 model which can detect the </a:t>
            </a:r>
            <a:r>
              <a:rPr lang="en" sz="1400"/>
              <a:t>abnormality</a:t>
            </a:r>
            <a:r>
              <a:rPr lang="en" sz="1400"/>
              <a:t> with more than 95 percent accuracy.</a:t>
            </a:r>
            <a:endParaRPr sz="1400"/>
          </a:p>
        </p:txBody>
      </p:sp>
      <p:sp>
        <p:nvSpPr>
          <p:cNvPr id="196" name="Google Shape;196;p29"/>
          <p:cNvSpPr txBox="1"/>
          <p:nvPr>
            <p:ph type="title"/>
          </p:nvPr>
        </p:nvSpPr>
        <p:spPr>
          <a:xfrm>
            <a:off x="6245122" y="3668337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Far future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97" name="Google Shape;197;p29"/>
          <p:cNvSpPr txBox="1"/>
          <p:nvPr>
            <p:ph idx="4294967295" type="body"/>
          </p:nvPr>
        </p:nvSpPr>
        <p:spPr>
          <a:xfrm>
            <a:off x="5972275" y="3993750"/>
            <a:ext cx="2898900" cy="10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To change the architecture with optimization with the progress of deep learning methods &amp; detect abnormality location.</a:t>
            </a:r>
            <a:endParaRPr sz="1400"/>
          </a:p>
        </p:txBody>
      </p:sp>
      <p:cxnSp>
        <p:nvCxnSpPr>
          <p:cNvPr id="198" name="Google Shape;198;p29"/>
          <p:cNvCxnSpPr/>
          <p:nvPr/>
        </p:nvCxnSpPr>
        <p:spPr>
          <a:xfrm>
            <a:off x="3174800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99" name="Google Shape;199;p29"/>
          <p:cNvCxnSpPr/>
          <p:nvPr/>
        </p:nvCxnSpPr>
        <p:spPr>
          <a:xfrm rot="10800000">
            <a:off x="4997750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0" name="Google Shape;200;p29"/>
          <p:cNvCxnSpPr/>
          <p:nvPr/>
        </p:nvCxnSpPr>
        <p:spPr>
          <a:xfrm>
            <a:off x="6168925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1260550" y="6615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About Project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653750" y="19436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In this project we would try to  identify if a hand is broken from a X-ray radiographs automatically with better than human performance using deep learning methods ( Densenet ).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83100" y="712142"/>
            <a:ext cx="62442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 u="sng">
              <a:solidFill>
                <a:schemeClr val="accent5"/>
              </a:solidFill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150" y="307150"/>
            <a:ext cx="7609826" cy="46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4294967295" type="body"/>
          </p:nvPr>
        </p:nvSpPr>
        <p:spPr>
          <a:xfrm>
            <a:off x="391650" y="261300"/>
            <a:ext cx="8360700" cy="41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About Dataset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MURA (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mu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sculoskeletal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ra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diographs) is a dataset of bone X-rays. Algorithms are tasked with determining whether an X-ray study is normal or abnormal.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We introduce MURA, a large dataset of musculoskeletal radiographs containing 40,561 images from 14,863 studies, where each study is manually labeled by radiologists as either normal or abnormal.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MURA is one of the largest public radiographic image datasets.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6" name="Google Shape;96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" name="Google Shape;98;p17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Computer aided diagnosis is a hot research field. Systems with the ability to provide a highly accurate diagnosis using little resources are highly desirable.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In this project, we propose a system to automatically detect fractures in hand bones using x-ray images. To the best of our knowledge, this problem have never been addressed before. For a first attempt to tackle such a difficult problem, our system performed fine with a 71.8% accuracy.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576700" y="1023250"/>
            <a:ext cx="8631600" cy="11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Inside System</a:t>
            </a:r>
            <a:endParaRPr sz="3600">
              <a:solidFill>
                <a:schemeClr val="accent5"/>
              </a:solidFill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186625" y="1148479"/>
            <a:ext cx="8151050" cy="3393897"/>
            <a:chOff x="304987" y="-920987"/>
            <a:chExt cx="8151050" cy="3393897"/>
          </a:xfrm>
        </p:grpSpPr>
        <p:pic>
          <p:nvPicPr>
            <p:cNvPr id="105" name="Google Shape;105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4987" y="-32091"/>
              <a:ext cx="8151050" cy="2505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06" name="Google Shape;106;p18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4151725" y="-896931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8"/>
            <p:cNvSpPr txBox="1"/>
            <p:nvPr/>
          </p:nvSpPr>
          <p:spPr>
            <a:xfrm>
              <a:off x="809495" y="-32091"/>
              <a:ext cx="7152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Basically our </a:t>
              </a:r>
              <a:r>
                <a:rPr lang="en" sz="1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systems (or model) </a:t>
              </a:r>
              <a:r>
                <a:rPr lang="en" sz="1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depend on medical images to provide instantaneous diagnosis based on some discriminative features extracted from the images after p</a:t>
              </a:r>
              <a:r>
                <a:rPr lang="en" sz="1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rocessing them threw a densenet network.</a:t>
              </a:r>
              <a:endParaRPr b="1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densenet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Since one can’t visualise everything in a deep learning network so densenet is a result of what has been observed from all the deep learning networks made till before.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283100" y="712150"/>
            <a:ext cx="8622300" cy="10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Densenet 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grpSp>
        <p:nvGrpSpPr>
          <p:cNvPr id="119" name="Google Shape;119;p20"/>
          <p:cNvGrpSpPr/>
          <p:nvPr/>
        </p:nvGrpSpPr>
        <p:grpSpPr>
          <a:xfrm>
            <a:off x="261361" y="1649521"/>
            <a:ext cx="8732288" cy="3351477"/>
            <a:chOff x="6803275" y="395363"/>
            <a:chExt cx="2212050" cy="2537076"/>
          </a:xfrm>
        </p:grpSpPr>
        <p:pic>
          <p:nvPicPr>
            <p:cNvPr id="120" name="Google Shape;120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21" name="Google Shape;121;p20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20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What’s new about densnet ?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Convolutional networks can be substantially deeper, more accurate, and efficient to train if they contain shorter connections between layers close to the input and those close to the output</a:t>
              </a:r>
              <a:b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W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e embrace this observation and introduce the Dense Convolutional Network (DenseNet), which connects each layer to every other layer in a feed-forward fashion.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So for each layer, the feature-maps of all preceding layers are used as inputs, and its own feature-maps are used as inputs into all subsequent layers.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28" name="Google Shape;128;p21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Advantages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0" name="Google Shape;130;p21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DenseNets have several compelling advantages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They alleviate the vanishing-gradient problem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Strengthen feature propagation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Encourage feature reuse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Substantially reduce the number of parameters.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