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c2509aa12fbbaf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c2509aa12fbbaf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c2509aa12fbbaf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c2509aa12fbbaf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c2509aa12fbbaf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c2509aa12fbbaf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c2509aa12fbbaf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c2509aa12fbbaf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c2509aa12fbbaf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c2509aa12fbbaf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c2509aa12fbbaf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c2509aa12fbbaf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c2509aa12fbbaf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c2509aa12fbbaf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c2509aa12fbbaf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c2509aa12fbbaf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c2509aa12fbbaf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c2509aa12fbbaf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c2509aa12fbbaf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c2509aa12fbbaf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7ee7c07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7ee7c07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c2509aa12fbbaf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c2509aa12fbbaf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7ee7c073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7ee7c073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7ee7c073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7ee7c073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67ee7c073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7ee7c073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67ee7c073_0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67ee7c073_0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85eef8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85eef8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2509aa12fbbaf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2509aa12fbbaf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c2509aa12fbbaf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c2509aa12fbbaf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reddit.com/r/personalfinance/" TargetMode="External"/><Relationship Id="rId4" Type="http://schemas.openxmlformats.org/officeDocument/2006/relationships/hyperlink" Target="https://github.com/pushshift/api" TargetMode="External"/><Relationship Id="rId5" Type="http://schemas.openxmlformats.org/officeDocument/2006/relationships/hyperlink" Target="https://praw.readthedocs.io/en/latest/" TargetMode="External"/><Relationship Id="rId6" Type="http://schemas.openxmlformats.org/officeDocument/2006/relationships/hyperlink" Target="http://pages.cs.wisc.edu/~jerryzhu/cs838/LR.pdf" TargetMode="External"/><Relationship Id="rId7" Type="http://schemas.openxmlformats.org/officeDocument/2006/relationships/hyperlink" Target="https://www.statista.com/statistics/261766/share-of-us-internet-users-who-use-reddit-by-age-grou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ddit.com/r/personalfinanc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pushshift/api" TargetMode="External"/><Relationship Id="rId4" Type="http://schemas.openxmlformats.org/officeDocument/2006/relationships/hyperlink" Target="https://praw.readthedocs.io/en/latest/" TargetMode="External"/><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52475" y="983250"/>
            <a:ext cx="87072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Capstone Project - </a:t>
            </a:r>
            <a:endParaRPr b="1" sz="3600"/>
          </a:p>
          <a:p>
            <a:pPr indent="0" lvl="0" marL="0" rtl="0" algn="l">
              <a:spcBef>
                <a:spcPts val="0"/>
              </a:spcBef>
              <a:spcAft>
                <a:spcPts val="0"/>
              </a:spcAft>
              <a:buNone/>
            </a:pPr>
            <a:r>
              <a:rPr b="1" lang="en" sz="3600"/>
              <a:t>Topic Modeling with /</a:t>
            </a:r>
            <a:r>
              <a:rPr lang="en" sz="3600"/>
              <a:t>r</a:t>
            </a:r>
            <a:r>
              <a:rPr b="1" lang="en" sz="3600"/>
              <a:t>/PersonalFinance </a:t>
            </a:r>
            <a:endParaRPr b="1" sz="3600"/>
          </a:p>
        </p:txBody>
      </p:sp>
      <p:sp>
        <p:nvSpPr>
          <p:cNvPr id="86" name="Google Shape;86;p13"/>
          <p:cNvSpPr txBox="1"/>
          <p:nvPr>
            <p:ph idx="1" type="subTitle"/>
          </p:nvPr>
        </p:nvSpPr>
        <p:spPr>
          <a:xfrm>
            <a:off x="510450" y="3362691"/>
            <a:ext cx="8123100" cy="14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 Kim</a:t>
            </a:r>
            <a:endParaRPr/>
          </a:p>
          <a:p>
            <a:pPr indent="0" lvl="0" marL="0" rtl="0" algn="l">
              <a:spcBef>
                <a:spcPts val="0"/>
              </a:spcBef>
              <a:spcAft>
                <a:spcPts val="0"/>
              </a:spcAft>
              <a:buNone/>
            </a:pPr>
            <a:r>
              <a:rPr lang="en"/>
              <a:t>Springboard - Data Science Career Track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sp>
        <p:nvSpPr>
          <p:cNvPr id="152" name="Google Shape;152;p22"/>
          <p:cNvSpPr txBox="1"/>
          <p:nvPr>
            <p:ph idx="1" type="body"/>
          </p:nvPr>
        </p:nvSpPr>
        <p:spPr>
          <a:xfrm>
            <a:off x="311700" y="1017800"/>
            <a:ext cx="4260300" cy="355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Before using the </a:t>
            </a:r>
            <a:r>
              <a:rPr lang="en" sz="1400" u="sng">
                <a:solidFill>
                  <a:srgbClr val="000000"/>
                </a:solidFill>
              </a:rPr>
              <a:t>Latent Dirichlet Allocation</a:t>
            </a:r>
            <a:r>
              <a:rPr lang="en" sz="1400">
                <a:solidFill>
                  <a:srgbClr val="000000"/>
                </a:solidFill>
              </a:rPr>
              <a:t> model to create topics, we need to first transform the data so that it appropriately fits into the model.</a:t>
            </a:r>
            <a:br>
              <a:rPr lang="en" sz="1400">
                <a:solidFill>
                  <a:srgbClr val="000000"/>
                </a:solidFill>
              </a:rPr>
            </a:b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Create a </a:t>
            </a:r>
            <a:r>
              <a:rPr lang="en" sz="1400" u="sng">
                <a:solidFill>
                  <a:srgbClr val="000000"/>
                </a:solidFill>
              </a:rPr>
              <a:t>dictionary </a:t>
            </a:r>
            <a:r>
              <a:rPr lang="en" sz="1400">
                <a:solidFill>
                  <a:srgbClr val="000000"/>
                </a:solidFill>
              </a:rPr>
              <a:t>using all the text from each row (this maps each word to a numeric value).</a:t>
            </a:r>
            <a:br>
              <a:rPr lang="en" sz="1400">
                <a:solidFill>
                  <a:srgbClr val="000000"/>
                </a:solidFill>
              </a:rPr>
            </a:b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Create a </a:t>
            </a:r>
            <a:r>
              <a:rPr lang="en" sz="1400" u="sng">
                <a:solidFill>
                  <a:srgbClr val="000000"/>
                </a:solidFill>
              </a:rPr>
              <a:t>bag-of-words</a:t>
            </a:r>
            <a:r>
              <a:rPr lang="en" sz="1400">
                <a:solidFill>
                  <a:srgbClr val="000000"/>
                </a:solidFill>
              </a:rPr>
              <a:t> using the dictionary to count the number of times a word appears in a row </a:t>
            </a:r>
            <a:endParaRPr sz="1400">
              <a:solidFill>
                <a:srgbClr val="000000"/>
              </a:solidFill>
            </a:endParaRPr>
          </a:p>
        </p:txBody>
      </p:sp>
      <p:pic>
        <p:nvPicPr>
          <p:cNvPr id="153" name="Google Shape;153;p22"/>
          <p:cNvPicPr preferRelativeResize="0"/>
          <p:nvPr/>
        </p:nvPicPr>
        <p:blipFill>
          <a:blip r:embed="rId3">
            <a:alphaModFix/>
          </a:blip>
          <a:stretch>
            <a:fillRect/>
          </a:stretch>
        </p:blipFill>
        <p:spPr>
          <a:xfrm>
            <a:off x="5142825" y="1017800"/>
            <a:ext cx="1343025" cy="1819275"/>
          </a:xfrm>
          <a:prstGeom prst="rect">
            <a:avLst/>
          </a:prstGeom>
          <a:noFill/>
          <a:ln cap="flat" cmpd="sng" w="9525">
            <a:solidFill>
              <a:srgbClr val="000000"/>
            </a:solidFill>
            <a:prstDash val="solid"/>
            <a:round/>
            <a:headEnd len="sm" w="sm" type="none"/>
            <a:tailEnd len="sm" w="sm" type="none"/>
          </a:ln>
        </p:spPr>
      </p:pic>
      <p:cxnSp>
        <p:nvCxnSpPr>
          <p:cNvPr id="154" name="Google Shape;154;p22"/>
          <p:cNvCxnSpPr/>
          <p:nvPr/>
        </p:nvCxnSpPr>
        <p:spPr>
          <a:xfrm flipH="1" rot="10800000">
            <a:off x="4479825" y="2135325"/>
            <a:ext cx="533700" cy="324600"/>
          </a:xfrm>
          <a:prstGeom prst="straightConnector1">
            <a:avLst/>
          </a:prstGeom>
          <a:noFill/>
          <a:ln cap="flat" cmpd="sng" w="9525">
            <a:solidFill>
              <a:schemeClr val="dk2"/>
            </a:solidFill>
            <a:prstDash val="solid"/>
            <a:round/>
            <a:headEnd len="med" w="med" type="none"/>
            <a:tailEnd len="med" w="med" type="triangle"/>
          </a:ln>
        </p:spPr>
      </p:cxnSp>
      <p:pic>
        <p:nvPicPr>
          <p:cNvPr id="155" name="Google Shape;155;p22"/>
          <p:cNvPicPr preferRelativeResize="0"/>
          <p:nvPr/>
        </p:nvPicPr>
        <p:blipFill>
          <a:blip r:embed="rId4">
            <a:alphaModFix/>
          </a:blip>
          <a:stretch>
            <a:fillRect/>
          </a:stretch>
        </p:blipFill>
        <p:spPr>
          <a:xfrm>
            <a:off x="5142825" y="3649750"/>
            <a:ext cx="3162300" cy="457200"/>
          </a:xfrm>
          <a:prstGeom prst="rect">
            <a:avLst/>
          </a:prstGeom>
          <a:noFill/>
          <a:ln cap="flat" cmpd="sng" w="9525">
            <a:solidFill>
              <a:srgbClr val="000000"/>
            </a:solidFill>
            <a:prstDash val="solid"/>
            <a:round/>
            <a:headEnd len="sm" w="sm" type="none"/>
            <a:tailEnd len="sm" w="sm" type="none"/>
          </a:ln>
        </p:spPr>
      </p:pic>
      <p:cxnSp>
        <p:nvCxnSpPr>
          <p:cNvPr id="156" name="Google Shape;156;p22"/>
          <p:cNvCxnSpPr/>
          <p:nvPr/>
        </p:nvCxnSpPr>
        <p:spPr>
          <a:xfrm>
            <a:off x="4523025" y="3577450"/>
            <a:ext cx="447300" cy="7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Latent Dirichlet Allocation - Topic Modeling</a:t>
            </a:r>
            <a:endParaRPr/>
          </a:p>
        </p:txBody>
      </p:sp>
      <p:sp>
        <p:nvSpPr>
          <p:cNvPr id="162" name="Google Shape;162;p23"/>
          <p:cNvSpPr txBox="1"/>
          <p:nvPr>
            <p:ph idx="1" type="body"/>
          </p:nvPr>
        </p:nvSpPr>
        <p:spPr>
          <a:xfrm>
            <a:off x="311700" y="1017800"/>
            <a:ext cx="4260300" cy="3560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A </a:t>
            </a:r>
            <a:r>
              <a:rPr lang="en" sz="1200" u="sng">
                <a:solidFill>
                  <a:srgbClr val="000000"/>
                </a:solidFill>
              </a:rPr>
              <a:t>corpus</a:t>
            </a:r>
            <a:r>
              <a:rPr lang="en" sz="1200">
                <a:solidFill>
                  <a:srgbClr val="000000"/>
                </a:solidFill>
              </a:rPr>
              <a:t> (large set of different texts) is represented in matrix form with documents as the rows and the words as the columns.</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a:t>
            </a:r>
            <a:r>
              <a:rPr lang="en" sz="1200" u="sng">
                <a:solidFill>
                  <a:srgbClr val="000000"/>
                </a:solidFill>
              </a:rPr>
              <a:t>LDA algorithm</a:t>
            </a:r>
            <a:r>
              <a:rPr lang="en" sz="1200">
                <a:solidFill>
                  <a:srgbClr val="000000"/>
                </a:solidFill>
              </a:rPr>
              <a:t> creates 2 smaller matrices: mapping topics by words and documents by topics.</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 most important parameters for hyper-parameter tuning are the </a:t>
            </a:r>
            <a:r>
              <a:rPr lang="en" sz="1200" u="sng">
                <a:solidFill>
                  <a:srgbClr val="000000"/>
                </a:solidFill>
              </a:rPr>
              <a:t>number of topics</a:t>
            </a:r>
            <a:r>
              <a:rPr lang="en" sz="1200">
                <a:solidFill>
                  <a:srgbClr val="000000"/>
                </a:solidFill>
              </a:rPr>
              <a:t> (K) and </a:t>
            </a:r>
            <a:r>
              <a:rPr lang="en" sz="1200" u="sng">
                <a:solidFill>
                  <a:srgbClr val="000000"/>
                </a:solidFill>
              </a:rPr>
              <a:t>alpha</a:t>
            </a:r>
            <a:r>
              <a:rPr lang="en" sz="1200">
                <a:solidFill>
                  <a:srgbClr val="000000"/>
                </a:solidFill>
              </a:rPr>
              <a:t> (a).</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Coherence</a:t>
            </a:r>
            <a:r>
              <a:rPr lang="en" sz="1200">
                <a:solidFill>
                  <a:srgbClr val="000000"/>
                </a:solidFill>
              </a:rPr>
              <a:t> (how much a text makes sense given the context of the words) is used to evaluate how “good” the topics are at representing the corpus.</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Since K=20 provides the highest Coherence Score (0.4929), we will be creating 20 different topics.</a:t>
            </a:r>
            <a:endParaRPr sz="1200">
              <a:solidFill>
                <a:srgbClr val="000000"/>
              </a:solidFill>
            </a:endParaRPr>
          </a:p>
        </p:txBody>
      </p:sp>
      <p:pic>
        <p:nvPicPr>
          <p:cNvPr id="163" name="Google Shape;163;p23"/>
          <p:cNvPicPr preferRelativeResize="0"/>
          <p:nvPr/>
        </p:nvPicPr>
        <p:blipFill>
          <a:blip r:embed="rId3">
            <a:alphaModFix/>
          </a:blip>
          <a:stretch>
            <a:fillRect/>
          </a:stretch>
        </p:blipFill>
        <p:spPr>
          <a:xfrm>
            <a:off x="4724400" y="1170200"/>
            <a:ext cx="4267200" cy="345211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Labeling the Topics and Posts</a:t>
            </a:r>
            <a:endParaRPr/>
          </a:p>
        </p:txBody>
      </p:sp>
      <p:sp>
        <p:nvSpPr>
          <p:cNvPr id="169" name="Google Shape;169;p24"/>
          <p:cNvSpPr txBox="1"/>
          <p:nvPr>
            <p:ph idx="1" type="body"/>
          </p:nvPr>
        </p:nvSpPr>
        <p:spPr>
          <a:xfrm>
            <a:off x="311700" y="1017800"/>
            <a:ext cx="4449600" cy="33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Each </a:t>
            </a:r>
            <a:r>
              <a:rPr lang="en" sz="1100" u="sng">
                <a:solidFill>
                  <a:srgbClr val="000000"/>
                </a:solidFill>
              </a:rPr>
              <a:t>topic</a:t>
            </a:r>
            <a:r>
              <a:rPr lang="en" sz="1100">
                <a:solidFill>
                  <a:srgbClr val="000000"/>
                </a:solidFill>
              </a:rPr>
              <a:t> is represented by a number and contains keywords with their respective weights.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By doing an eye-test, discernable topics were named by their most common keywords (ex. 7 - ‘Auto’)</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Ambiguous topics </a:t>
            </a:r>
            <a:r>
              <a:rPr lang="en" sz="1100">
                <a:solidFill>
                  <a:srgbClr val="000000"/>
                </a:solidFill>
              </a:rPr>
              <a:t>w</a:t>
            </a:r>
            <a:r>
              <a:rPr lang="en" sz="1100">
                <a:solidFill>
                  <a:srgbClr val="000000"/>
                </a:solidFill>
              </a:rPr>
              <a:t>ere labeled ‘Other’ (ex. 5 - ‘Other’).</a:t>
            </a:r>
            <a:br>
              <a:rPr lang="en" sz="1100">
                <a:solidFill>
                  <a:srgbClr val="000000"/>
                </a:solidFill>
              </a:rPr>
            </a:b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Each </a:t>
            </a:r>
            <a:r>
              <a:rPr lang="en" sz="1100" u="sng">
                <a:solidFill>
                  <a:srgbClr val="000000"/>
                </a:solidFill>
              </a:rPr>
              <a:t>document</a:t>
            </a:r>
            <a:r>
              <a:rPr lang="en" sz="1100">
                <a:solidFill>
                  <a:srgbClr val="000000"/>
                </a:solidFill>
              </a:rPr>
              <a:t> is represented by a few topics and their respective weights.</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We label each document by the topic with the most weight. In the example below, we would label the text with topic 13 (which would be Employment).</a:t>
            </a:r>
            <a:endParaRPr sz="1100">
              <a:solidFill>
                <a:srgbClr val="000000"/>
              </a:solidFill>
            </a:endParaRPr>
          </a:p>
        </p:txBody>
      </p:sp>
      <p:pic>
        <p:nvPicPr>
          <p:cNvPr id="170" name="Google Shape;170;p24"/>
          <p:cNvPicPr preferRelativeResize="0"/>
          <p:nvPr/>
        </p:nvPicPr>
        <p:blipFill>
          <a:blip r:embed="rId3">
            <a:alphaModFix/>
          </a:blip>
          <a:stretch>
            <a:fillRect/>
          </a:stretch>
        </p:blipFill>
        <p:spPr>
          <a:xfrm>
            <a:off x="5023125" y="1017800"/>
            <a:ext cx="3809176" cy="2141875"/>
          </a:xfrm>
          <a:prstGeom prst="rect">
            <a:avLst/>
          </a:prstGeom>
          <a:noFill/>
          <a:ln cap="flat" cmpd="sng" w="9525">
            <a:solidFill>
              <a:srgbClr val="000000"/>
            </a:solidFill>
            <a:prstDash val="solid"/>
            <a:round/>
            <a:headEnd len="sm" w="sm" type="none"/>
            <a:tailEnd len="sm" w="sm" type="none"/>
          </a:ln>
        </p:spPr>
      </p:pic>
      <p:pic>
        <p:nvPicPr>
          <p:cNvPr id="171" name="Google Shape;171;p24"/>
          <p:cNvPicPr preferRelativeResize="0"/>
          <p:nvPr/>
        </p:nvPicPr>
        <p:blipFill>
          <a:blip r:embed="rId4">
            <a:alphaModFix/>
          </a:blip>
          <a:stretch>
            <a:fillRect/>
          </a:stretch>
        </p:blipFill>
        <p:spPr>
          <a:xfrm>
            <a:off x="829600" y="3462275"/>
            <a:ext cx="6600699" cy="1326975"/>
          </a:xfrm>
          <a:prstGeom prst="rect">
            <a:avLst/>
          </a:prstGeom>
          <a:noFill/>
          <a:ln cap="flat" cmpd="sng" w="9525">
            <a:solidFill>
              <a:srgbClr val="000000"/>
            </a:solidFill>
            <a:prstDash val="solid"/>
            <a:round/>
            <a:headEnd len="sm" w="sm" type="none"/>
            <a:tailEnd len="sm" w="sm" type="none"/>
          </a:ln>
        </p:spPr>
      </p:pic>
      <p:cxnSp>
        <p:nvCxnSpPr>
          <p:cNvPr id="172" name="Google Shape;172;p24"/>
          <p:cNvCxnSpPr/>
          <p:nvPr/>
        </p:nvCxnSpPr>
        <p:spPr>
          <a:xfrm>
            <a:off x="3354450" y="1760200"/>
            <a:ext cx="1594200" cy="1731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4"/>
          <p:cNvCxnSpPr/>
          <p:nvPr/>
        </p:nvCxnSpPr>
        <p:spPr>
          <a:xfrm flipH="1">
            <a:off x="1666475" y="3188525"/>
            <a:ext cx="194700" cy="468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the Topics</a:t>
            </a:r>
            <a:endParaRPr/>
          </a:p>
        </p:txBody>
      </p:sp>
      <p:sp>
        <p:nvSpPr>
          <p:cNvPr id="179" name="Google Shape;179;p25"/>
          <p:cNvSpPr txBox="1"/>
          <p:nvPr>
            <p:ph idx="1" type="body"/>
          </p:nvPr>
        </p:nvSpPr>
        <p:spPr>
          <a:xfrm>
            <a:off x="311700" y="1017800"/>
            <a:ext cx="4260300" cy="227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To evaluate how well the topics behave, we performed a </a:t>
            </a:r>
            <a:r>
              <a:rPr lang="en" sz="1200" u="sng">
                <a:solidFill>
                  <a:srgbClr val="000000"/>
                </a:solidFill>
              </a:rPr>
              <a:t>classification task</a:t>
            </a:r>
            <a:r>
              <a:rPr lang="en" sz="1200">
                <a:solidFill>
                  <a:srgbClr val="000000"/>
                </a:solidFill>
              </a:rPr>
              <a:t> and predicted the topics for each row.</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We intentionally made a bad model </a:t>
            </a:r>
            <a:r>
              <a:rPr lang="en" sz="1200" u="sng">
                <a:solidFill>
                  <a:srgbClr val="000000"/>
                </a:solidFill>
              </a:rPr>
              <a:t>assumption</a:t>
            </a:r>
            <a:r>
              <a:rPr lang="en" sz="1200">
                <a:solidFill>
                  <a:srgbClr val="000000"/>
                </a:solidFill>
              </a:rPr>
              <a:t>: “Most labels accurately represent the post’s subject.” This is to later verify whether the labels work well.</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Feature Selection</a:t>
            </a:r>
            <a:r>
              <a:rPr lang="en" sz="1200">
                <a:solidFill>
                  <a:srgbClr val="000000"/>
                </a:solidFill>
              </a:rPr>
              <a:t>: The clean_text column is the only feature. The topic column is the response variable</a:t>
            </a:r>
            <a:r>
              <a:rPr lang="en" sz="1200">
                <a:solidFill>
                  <a:srgbClr val="000000"/>
                </a:solidFill>
              </a:rPr>
              <a:t>.</a:t>
            </a:r>
            <a:endParaRPr sz="1200">
              <a:solidFill>
                <a:srgbClr val="000000"/>
              </a:solidFill>
            </a:endParaRPr>
          </a:p>
        </p:txBody>
      </p:sp>
      <p:pic>
        <p:nvPicPr>
          <p:cNvPr id="180" name="Google Shape;180;p25"/>
          <p:cNvPicPr preferRelativeResize="0"/>
          <p:nvPr/>
        </p:nvPicPr>
        <p:blipFill>
          <a:blip r:embed="rId3">
            <a:alphaModFix/>
          </a:blip>
          <a:stretch>
            <a:fillRect/>
          </a:stretch>
        </p:blipFill>
        <p:spPr>
          <a:xfrm>
            <a:off x="4825325" y="796700"/>
            <a:ext cx="3676650" cy="1562100"/>
          </a:xfrm>
          <a:prstGeom prst="rect">
            <a:avLst/>
          </a:prstGeom>
          <a:noFill/>
          <a:ln cap="flat" cmpd="sng" w="9525">
            <a:solidFill>
              <a:srgbClr val="000000"/>
            </a:solidFill>
            <a:prstDash val="solid"/>
            <a:round/>
            <a:headEnd len="sm" w="sm" type="none"/>
            <a:tailEnd len="sm" w="sm" type="none"/>
          </a:ln>
        </p:spPr>
      </p:pic>
      <p:pic>
        <p:nvPicPr>
          <p:cNvPr id="181" name="Google Shape;181;p25"/>
          <p:cNvPicPr preferRelativeResize="0"/>
          <p:nvPr/>
        </p:nvPicPr>
        <p:blipFill>
          <a:blip r:embed="rId4">
            <a:alphaModFix/>
          </a:blip>
          <a:stretch>
            <a:fillRect/>
          </a:stretch>
        </p:blipFill>
        <p:spPr>
          <a:xfrm>
            <a:off x="822525" y="4025300"/>
            <a:ext cx="6982899" cy="593900"/>
          </a:xfrm>
          <a:prstGeom prst="rect">
            <a:avLst/>
          </a:prstGeom>
          <a:noFill/>
          <a:ln cap="flat" cmpd="sng" w="9525">
            <a:solidFill>
              <a:srgbClr val="000000"/>
            </a:solidFill>
            <a:prstDash val="solid"/>
            <a:round/>
            <a:headEnd len="sm" w="sm" type="none"/>
            <a:tailEnd len="sm" w="sm" type="none"/>
          </a:ln>
        </p:spPr>
      </p:pic>
      <p:cxnSp>
        <p:nvCxnSpPr>
          <p:cNvPr id="182" name="Google Shape;182;p25"/>
          <p:cNvCxnSpPr/>
          <p:nvPr/>
        </p:nvCxnSpPr>
        <p:spPr>
          <a:xfrm flipH="1" rot="10800000">
            <a:off x="4285050" y="2358800"/>
            <a:ext cx="411300" cy="3969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5"/>
          <p:cNvSpPr txBox="1"/>
          <p:nvPr/>
        </p:nvSpPr>
        <p:spPr>
          <a:xfrm>
            <a:off x="311700" y="3289400"/>
            <a:ext cx="7333200" cy="735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200" u="sng">
                <a:latin typeface="Roboto"/>
                <a:ea typeface="Roboto"/>
                <a:cs typeface="Roboto"/>
                <a:sym typeface="Roboto"/>
              </a:rPr>
              <a:t>Pipeline</a:t>
            </a:r>
            <a:r>
              <a:rPr lang="en" sz="1200">
                <a:latin typeface="Roboto"/>
                <a:ea typeface="Roboto"/>
                <a:cs typeface="Roboto"/>
                <a:sym typeface="Roboto"/>
              </a:rPr>
              <a:t>: </a:t>
            </a:r>
            <a:r>
              <a:rPr lang="en" sz="1200" u="sng">
                <a:latin typeface="Roboto"/>
                <a:ea typeface="Roboto"/>
                <a:cs typeface="Roboto"/>
                <a:sym typeface="Roboto"/>
              </a:rPr>
              <a:t>CountVectorizer </a:t>
            </a:r>
            <a:r>
              <a:rPr lang="en" sz="1200">
                <a:latin typeface="Roboto"/>
                <a:ea typeface="Roboto"/>
                <a:cs typeface="Roboto"/>
                <a:sym typeface="Roboto"/>
              </a:rPr>
              <a:t>transforms the text into a bag-of-words. </a:t>
            </a:r>
            <a:r>
              <a:rPr lang="en" sz="1200" u="sng">
                <a:latin typeface="Roboto"/>
                <a:ea typeface="Roboto"/>
                <a:cs typeface="Roboto"/>
                <a:sym typeface="Roboto"/>
              </a:rPr>
              <a:t>TF-IDF Vectorizer </a:t>
            </a:r>
            <a:r>
              <a:rPr lang="en" sz="1200">
                <a:latin typeface="Roboto"/>
                <a:ea typeface="Roboto"/>
                <a:cs typeface="Roboto"/>
                <a:sym typeface="Roboto"/>
              </a:rPr>
              <a:t>transforms the word frequencies into a probability that reflects the relative importance of a word in the document.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a:t>
            </a:r>
            <a:endParaRPr/>
          </a:p>
          <a:p>
            <a:pPr indent="0" lvl="0" marL="0" rtl="0" algn="l">
              <a:spcBef>
                <a:spcPts val="0"/>
              </a:spcBef>
              <a:spcAft>
                <a:spcPts val="0"/>
              </a:spcAft>
              <a:buNone/>
            </a:pPr>
            <a:r>
              <a:t/>
            </a:r>
            <a:endParaRPr/>
          </a:p>
        </p:txBody>
      </p:sp>
      <p:sp>
        <p:nvSpPr>
          <p:cNvPr id="189" name="Google Shape;189;p26"/>
          <p:cNvSpPr txBox="1"/>
          <p:nvPr>
            <p:ph idx="1" type="body"/>
          </p:nvPr>
        </p:nvSpPr>
        <p:spPr>
          <a:xfrm>
            <a:off x="311700" y="1017800"/>
            <a:ext cx="4260300" cy="3649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latin typeface="Lato"/>
                <a:ea typeface="Lato"/>
                <a:cs typeface="Lato"/>
                <a:sym typeface="Lato"/>
              </a:rPr>
              <a:t>A simple baseline was created using the DummyClassifier classifier to compare with the results of the models.</a:t>
            </a:r>
            <a:br>
              <a:rPr lang="en" sz="1200">
                <a:solidFill>
                  <a:srgbClr val="000000"/>
                </a:solidFill>
                <a:latin typeface="Lato"/>
                <a:ea typeface="Lato"/>
                <a:cs typeface="Lato"/>
                <a:sym typeface="Lato"/>
              </a:rPr>
            </a:br>
            <a:endParaRPr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solidFill>
                  <a:srgbClr val="000000"/>
                </a:solidFill>
                <a:latin typeface="Lato"/>
                <a:ea typeface="Lato"/>
                <a:cs typeface="Lato"/>
                <a:sym typeface="Lato"/>
              </a:rPr>
              <a:t>2 primary metrics were used: </a:t>
            </a:r>
            <a:endParaRPr sz="1200">
              <a:solidFill>
                <a:srgbClr val="000000"/>
              </a:solidFill>
              <a:latin typeface="Lato"/>
              <a:ea typeface="Lato"/>
              <a:cs typeface="Lato"/>
              <a:sym typeface="Lato"/>
            </a:endParaRPr>
          </a:p>
          <a:p>
            <a:pPr indent="-304800" lvl="1" marL="914400" rtl="0" algn="l">
              <a:spcBef>
                <a:spcPts val="0"/>
              </a:spcBef>
              <a:spcAft>
                <a:spcPts val="0"/>
              </a:spcAft>
              <a:buClr>
                <a:srgbClr val="000000"/>
              </a:buClr>
              <a:buSzPts val="1200"/>
              <a:buFont typeface="Lato"/>
              <a:buChar char="➢"/>
            </a:pPr>
            <a:r>
              <a:rPr lang="en" sz="1200">
                <a:solidFill>
                  <a:srgbClr val="000000"/>
                </a:solidFill>
                <a:latin typeface="Lato"/>
                <a:ea typeface="Lato"/>
                <a:cs typeface="Lato"/>
                <a:sym typeface="Lato"/>
              </a:rPr>
              <a:t>Overall </a:t>
            </a:r>
            <a:r>
              <a:rPr lang="en" sz="1200" u="sng">
                <a:solidFill>
                  <a:srgbClr val="000000"/>
                </a:solidFill>
                <a:latin typeface="Lato"/>
                <a:ea typeface="Lato"/>
                <a:cs typeface="Lato"/>
                <a:sym typeface="Lato"/>
              </a:rPr>
              <a:t>Accuracy</a:t>
            </a:r>
            <a:r>
              <a:rPr lang="en" sz="1200">
                <a:solidFill>
                  <a:srgbClr val="000000"/>
                </a:solidFill>
                <a:latin typeface="Lato"/>
                <a:ea typeface="Lato"/>
                <a:cs typeface="Lato"/>
                <a:sym typeface="Lato"/>
              </a:rPr>
              <a:t>: How accurate was the model in predicting the correct topic?</a:t>
            </a:r>
            <a:endParaRPr sz="1200">
              <a:solidFill>
                <a:srgbClr val="000000"/>
              </a:solidFill>
              <a:latin typeface="Lato"/>
              <a:ea typeface="Lato"/>
              <a:cs typeface="Lato"/>
              <a:sym typeface="Lato"/>
            </a:endParaRPr>
          </a:p>
          <a:p>
            <a:pPr indent="-304800" lvl="1" marL="914400" rtl="0" algn="l">
              <a:spcBef>
                <a:spcPts val="0"/>
              </a:spcBef>
              <a:spcAft>
                <a:spcPts val="0"/>
              </a:spcAft>
              <a:buClr>
                <a:srgbClr val="000000"/>
              </a:buClr>
              <a:buSzPts val="1200"/>
              <a:buFont typeface="Lato"/>
              <a:buChar char="➢"/>
            </a:pPr>
            <a:r>
              <a:rPr lang="en" sz="1200" u="sng">
                <a:solidFill>
                  <a:srgbClr val="000000"/>
                </a:solidFill>
                <a:latin typeface="Lato"/>
                <a:ea typeface="Lato"/>
                <a:cs typeface="Lato"/>
                <a:sym typeface="Lato"/>
              </a:rPr>
              <a:t>Recall </a:t>
            </a:r>
            <a:r>
              <a:rPr lang="en" sz="1200">
                <a:solidFill>
                  <a:srgbClr val="000000"/>
                </a:solidFill>
                <a:latin typeface="Lato"/>
                <a:ea typeface="Lato"/>
                <a:cs typeface="Lato"/>
                <a:sym typeface="Lato"/>
              </a:rPr>
              <a:t>of the ‘Other’ topic: How accurate was the model in predicting ‘Other’ for actual ‘Other’ posts?</a:t>
            </a:r>
            <a:br>
              <a:rPr lang="en" sz="1200">
                <a:solidFill>
                  <a:srgbClr val="000000"/>
                </a:solidFill>
                <a:latin typeface="Lato"/>
                <a:ea typeface="Lato"/>
                <a:cs typeface="Lato"/>
                <a:sym typeface="Lato"/>
              </a:rPr>
            </a:br>
            <a:endParaRPr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a:solidFill>
                  <a:srgbClr val="000000"/>
                </a:solidFill>
                <a:latin typeface="Lato"/>
                <a:ea typeface="Lato"/>
                <a:cs typeface="Lato"/>
                <a:sym typeface="Lato"/>
              </a:rPr>
              <a:t>The models were run using </a:t>
            </a:r>
            <a:r>
              <a:rPr lang="en" sz="1200" u="sng">
                <a:solidFill>
                  <a:srgbClr val="000000"/>
                </a:solidFill>
                <a:latin typeface="Lato"/>
                <a:ea typeface="Lato"/>
                <a:cs typeface="Lato"/>
                <a:sym typeface="Lato"/>
              </a:rPr>
              <a:t>Grid Search CV</a:t>
            </a:r>
            <a:r>
              <a:rPr lang="en" sz="1200">
                <a:solidFill>
                  <a:srgbClr val="000000"/>
                </a:solidFill>
                <a:latin typeface="Lato"/>
                <a:ea typeface="Lato"/>
                <a:cs typeface="Lato"/>
                <a:sym typeface="Lato"/>
              </a:rPr>
              <a:t> for hyper-parameter tuning to improve results.</a:t>
            </a:r>
            <a:br>
              <a:rPr lang="en" sz="1200">
                <a:solidFill>
                  <a:srgbClr val="000000"/>
                </a:solidFill>
                <a:latin typeface="Lato"/>
                <a:ea typeface="Lato"/>
                <a:cs typeface="Lato"/>
                <a:sym typeface="Lato"/>
              </a:rPr>
            </a:br>
            <a:endParaRPr sz="1200">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u="sng">
                <a:solidFill>
                  <a:srgbClr val="000000"/>
                </a:solidFill>
                <a:latin typeface="Lato"/>
                <a:ea typeface="Lato"/>
                <a:cs typeface="Lato"/>
                <a:sym typeface="Lato"/>
              </a:rPr>
              <a:t>Baseline accuracy score: 0.0787</a:t>
            </a:r>
            <a:endParaRPr sz="1200" u="sng">
              <a:solidFill>
                <a:srgbClr val="000000"/>
              </a:solidFill>
              <a:latin typeface="Lato"/>
              <a:ea typeface="Lato"/>
              <a:cs typeface="Lato"/>
              <a:sym typeface="Lato"/>
            </a:endParaRPr>
          </a:p>
          <a:p>
            <a:pPr indent="-304800" lvl="0" marL="457200" rtl="0" algn="l">
              <a:spcBef>
                <a:spcPts val="0"/>
              </a:spcBef>
              <a:spcAft>
                <a:spcPts val="0"/>
              </a:spcAft>
              <a:buClr>
                <a:srgbClr val="000000"/>
              </a:buClr>
              <a:buSzPts val="1200"/>
              <a:buFont typeface="Lato"/>
              <a:buChar char="❖"/>
            </a:pPr>
            <a:r>
              <a:rPr lang="en" sz="1200" u="sng">
                <a:solidFill>
                  <a:srgbClr val="000000"/>
                </a:solidFill>
                <a:latin typeface="Lato"/>
                <a:ea typeface="Lato"/>
                <a:cs typeface="Lato"/>
                <a:sym typeface="Lato"/>
              </a:rPr>
              <a:t>Baseline ‘Other’ recall score: 0.10</a:t>
            </a:r>
            <a:endParaRPr sz="1200" u="sng">
              <a:solidFill>
                <a:srgbClr val="000000"/>
              </a:solidFill>
              <a:latin typeface="Lato"/>
              <a:ea typeface="Lato"/>
              <a:cs typeface="Lato"/>
              <a:sym typeface="Lato"/>
            </a:endParaRPr>
          </a:p>
        </p:txBody>
      </p:sp>
      <p:pic>
        <p:nvPicPr>
          <p:cNvPr id="190" name="Google Shape;190;p26"/>
          <p:cNvPicPr preferRelativeResize="0"/>
          <p:nvPr/>
        </p:nvPicPr>
        <p:blipFill>
          <a:blip r:embed="rId3">
            <a:alphaModFix/>
          </a:blip>
          <a:stretch>
            <a:fillRect/>
          </a:stretch>
        </p:blipFill>
        <p:spPr>
          <a:xfrm>
            <a:off x="4916725" y="1017800"/>
            <a:ext cx="3616375" cy="25530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SVC</a:t>
            </a:r>
            <a:endParaRPr/>
          </a:p>
        </p:txBody>
      </p:sp>
      <p:sp>
        <p:nvSpPr>
          <p:cNvPr id="196" name="Google Shape;196;p27"/>
          <p:cNvSpPr txBox="1"/>
          <p:nvPr>
            <p:ph idx="1" type="body"/>
          </p:nvPr>
        </p:nvSpPr>
        <p:spPr>
          <a:xfrm>
            <a:off x="311700" y="1017800"/>
            <a:ext cx="4420500" cy="3079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latin typeface="Lato"/>
                <a:ea typeface="Lato"/>
                <a:cs typeface="Lato"/>
                <a:sym typeface="Lato"/>
              </a:rPr>
              <a:t>Linear SVC is great for text classification due to its effective nature in </a:t>
            </a:r>
            <a:r>
              <a:rPr lang="en" sz="1100" u="sng">
                <a:solidFill>
                  <a:srgbClr val="000000"/>
                </a:solidFill>
                <a:latin typeface="Lato"/>
                <a:ea typeface="Lato"/>
                <a:cs typeface="Lato"/>
                <a:sym typeface="Lato"/>
              </a:rPr>
              <a:t>high dimensional spaces</a:t>
            </a:r>
            <a:r>
              <a:rPr lang="en" sz="1100">
                <a:solidFill>
                  <a:srgbClr val="000000"/>
                </a:solidFill>
                <a:latin typeface="Lato"/>
                <a:ea typeface="Lato"/>
                <a:cs typeface="Lato"/>
                <a:sym typeface="Lato"/>
              </a:rPr>
              <a:t> (lots of words). </a:t>
            </a:r>
            <a:endParaRPr sz="1100">
              <a:solidFill>
                <a:srgbClr val="000000"/>
              </a:solidFill>
              <a:latin typeface="Lato"/>
              <a:ea typeface="Lato"/>
              <a:cs typeface="Lato"/>
              <a:sym typeface="Lato"/>
            </a:endParaRPr>
          </a:p>
          <a:p>
            <a:pPr indent="-298450" lvl="1" marL="914400" rtl="0" algn="l">
              <a:spcBef>
                <a:spcPts val="0"/>
              </a:spcBef>
              <a:spcAft>
                <a:spcPts val="0"/>
              </a:spcAft>
              <a:buClr>
                <a:srgbClr val="000000"/>
              </a:buClr>
              <a:buSzPts val="1100"/>
              <a:buFont typeface="Lato"/>
              <a:buChar char="➢"/>
            </a:pPr>
            <a:r>
              <a:rPr lang="en" sz="1100">
                <a:solidFill>
                  <a:srgbClr val="000000"/>
                </a:solidFill>
                <a:latin typeface="Lato"/>
                <a:ea typeface="Lato"/>
                <a:cs typeface="Lato"/>
                <a:sym typeface="Lato"/>
              </a:rPr>
              <a:t>We can incorporate bigrams (2-word phrases) and trigrams (3-word phrases) without resulting in overfitting due to this feature.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Char char="❖"/>
            </a:pPr>
            <a:r>
              <a:rPr lang="en" sz="1100">
                <a:solidFill>
                  <a:srgbClr val="000000"/>
                </a:solidFill>
                <a:latin typeface="Lato"/>
                <a:ea typeface="Lato"/>
                <a:cs typeface="Lato"/>
                <a:sym typeface="Lato"/>
              </a:rPr>
              <a:t>79.45% of the topics were correctly predicted, which is 10x better than the 7.87% from the baseline!</a:t>
            </a:r>
            <a:br>
              <a:rPr lang="en" sz="1100">
                <a:solidFill>
                  <a:srgbClr val="000000"/>
                </a:solidFill>
                <a:latin typeface="Lato"/>
                <a:ea typeface="Lato"/>
                <a:cs typeface="Lato"/>
                <a:sym typeface="Lato"/>
              </a:rPr>
            </a:b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Char char="❖"/>
            </a:pPr>
            <a:r>
              <a:rPr lang="en" sz="1100">
                <a:solidFill>
                  <a:srgbClr val="000000"/>
                </a:solidFill>
                <a:latin typeface="Lato"/>
                <a:ea typeface="Lato"/>
                <a:cs typeface="Lato"/>
                <a:sym typeface="Lato"/>
              </a:rPr>
              <a:t>… however, the predictions show that there was an inconsistency in the original topic labeling for ‘Other’. Some ‘Other’ posts did not belong in ‘Other’!</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Char char="❖"/>
            </a:pPr>
            <a:r>
              <a:rPr lang="en" sz="1100">
                <a:solidFill>
                  <a:srgbClr val="000000"/>
                </a:solidFill>
                <a:latin typeface="Lato"/>
                <a:ea typeface="Lato"/>
                <a:cs typeface="Lato"/>
                <a:sym typeface="Lato"/>
              </a:rPr>
              <a:t>These are examples where ‘Other’ posts were falsely predicted as ‘Auto’ but they are better suited for ‘Auto’.</a:t>
            </a:r>
            <a:endParaRPr sz="1100">
              <a:solidFill>
                <a:srgbClr val="000000"/>
              </a:solidFill>
              <a:latin typeface="Lato"/>
              <a:ea typeface="Lato"/>
              <a:cs typeface="Lato"/>
              <a:sym typeface="Lato"/>
            </a:endParaRPr>
          </a:p>
        </p:txBody>
      </p:sp>
      <p:pic>
        <p:nvPicPr>
          <p:cNvPr id="197" name="Google Shape;197;p27"/>
          <p:cNvPicPr preferRelativeResize="0"/>
          <p:nvPr/>
        </p:nvPicPr>
        <p:blipFill>
          <a:blip r:embed="rId3">
            <a:alphaModFix/>
          </a:blip>
          <a:stretch>
            <a:fillRect/>
          </a:stretch>
        </p:blipFill>
        <p:spPr>
          <a:xfrm>
            <a:off x="612075" y="3946125"/>
            <a:ext cx="7919850" cy="686450"/>
          </a:xfrm>
          <a:prstGeom prst="rect">
            <a:avLst/>
          </a:prstGeom>
          <a:noFill/>
          <a:ln cap="flat" cmpd="sng" w="9525">
            <a:solidFill>
              <a:srgbClr val="000000"/>
            </a:solidFill>
            <a:prstDash val="solid"/>
            <a:round/>
            <a:headEnd len="sm" w="sm" type="none"/>
            <a:tailEnd len="sm" w="sm" type="none"/>
          </a:ln>
        </p:spPr>
      </p:pic>
      <p:cxnSp>
        <p:nvCxnSpPr>
          <p:cNvPr id="198" name="Google Shape;198;p27"/>
          <p:cNvCxnSpPr/>
          <p:nvPr/>
        </p:nvCxnSpPr>
        <p:spPr>
          <a:xfrm>
            <a:off x="3080325" y="3614150"/>
            <a:ext cx="0" cy="259800"/>
          </a:xfrm>
          <a:prstGeom prst="straightConnector1">
            <a:avLst/>
          </a:prstGeom>
          <a:noFill/>
          <a:ln cap="flat" cmpd="sng" w="9525">
            <a:solidFill>
              <a:schemeClr val="dk2"/>
            </a:solidFill>
            <a:prstDash val="solid"/>
            <a:round/>
            <a:headEnd len="med" w="med" type="none"/>
            <a:tailEnd len="med" w="med" type="triangle"/>
          </a:ln>
        </p:spPr>
      </p:cxnSp>
      <p:pic>
        <p:nvPicPr>
          <p:cNvPr id="199" name="Google Shape;199;p27"/>
          <p:cNvPicPr preferRelativeResize="0"/>
          <p:nvPr/>
        </p:nvPicPr>
        <p:blipFill>
          <a:blip r:embed="rId4">
            <a:alphaModFix/>
          </a:blip>
          <a:stretch>
            <a:fillRect/>
          </a:stretch>
        </p:blipFill>
        <p:spPr>
          <a:xfrm>
            <a:off x="5202025" y="1017800"/>
            <a:ext cx="2845321" cy="26235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05" name="Google Shape;205;p28"/>
          <p:cNvSpPr txBox="1"/>
          <p:nvPr>
            <p:ph idx="1" type="body"/>
          </p:nvPr>
        </p:nvSpPr>
        <p:spPr>
          <a:xfrm>
            <a:off x="311700" y="1017800"/>
            <a:ext cx="5221500" cy="3339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Logistic Regression performed the best with an accuracy of 80.15%! It also had the best precision (80%) and recall (80%).</a:t>
            </a:r>
            <a:br>
              <a:rPr lang="en" sz="1100">
                <a:solidFill>
                  <a:srgbClr val="000000"/>
                </a:solidFill>
              </a:rPr>
            </a:b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It did well in predicting the main topics, since documents which were labeled with main topics were likely to have had the right label.</a:t>
            </a:r>
            <a:br>
              <a:rPr lang="en" sz="1100">
                <a:solidFill>
                  <a:srgbClr val="000000"/>
                </a:solidFill>
              </a:rPr>
            </a:b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When we observe the predictions for ‘Other’, we again see the same problem as with the Linear SVC model: ambiguous words resulted in posts having ‘Other’ as their topic despite having more in common with one of the main topics.</a:t>
            </a:r>
            <a:br>
              <a:rPr lang="en" sz="1100">
                <a:solidFill>
                  <a:srgbClr val="000000"/>
                </a:solidFill>
              </a:rPr>
            </a:b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These are examples where ‘Other’ posts were falsely predicted as ‘Loans’ despite the subject being about loans.</a:t>
            </a:r>
            <a:endParaRPr sz="1100">
              <a:solidFill>
                <a:srgbClr val="000000"/>
              </a:solidFill>
            </a:endParaRPr>
          </a:p>
        </p:txBody>
      </p:sp>
      <p:pic>
        <p:nvPicPr>
          <p:cNvPr id="206" name="Google Shape;206;p28"/>
          <p:cNvPicPr preferRelativeResize="0"/>
          <p:nvPr/>
        </p:nvPicPr>
        <p:blipFill>
          <a:blip r:embed="rId3">
            <a:alphaModFix/>
          </a:blip>
          <a:stretch>
            <a:fillRect/>
          </a:stretch>
        </p:blipFill>
        <p:spPr>
          <a:xfrm>
            <a:off x="5881975" y="1017800"/>
            <a:ext cx="2654549" cy="2469200"/>
          </a:xfrm>
          <a:prstGeom prst="rect">
            <a:avLst/>
          </a:prstGeom>
          <a:noFill/>
          <a:ln cap="flat" cmpd="sng" w="9525">
            <a:solidFill>
              <a:srgbClr val="000000"/>
            </a:solidFill>
            <a:prstDash val="solid"/>
            <a:round/>
            <a:headEnd len="sm" w="sm" type="none"/>
            <a:tailEnd len="sm" w="sm" type="none"/>
          </a:ln>
        </p:spPr>
      </p:pic>
      <p:pic>
        <p:nvPicPr>
          <p:cNvPr id="207" name="Google Shape;207;p28"/>
          <p:cNvPicPr preferRelativeResize="0"/>
          <p:nvPr/>
        </p:nvPicPr>
        <p:blipFill>
          <a:blip r:embed="rId4">
            <a:alphaModFix/>
          </a:blip>
          <a:stretch>
            <a:fillRect/>
          </a:stretch>
        </p:blipFill>
        <p:spPr>
          <a:xfrm>
            <a:off x="311700" y="3915150"/>
            <a:ext cx="8164900" cy="751800"/>
          </a:xfrm>
          <a:prstGeom prst="rect">
            <a:avLst/>
          </a:prstGeom>
          <a:noFill/>
          <a:ln cap="flat" cmpd="sng" w="9525">
            <a:solidFill>
              <a:srgbClr val="000000"/>
            </a:solidFill>
            <a:prstDash val="solid"/>
            <a:round/>
            <a:headEnd len="sm" w="sm" type="none"/>
            <a:tailEnd len="sm" w="sm" type="none"/>
          </a:ln>
        </p:spPr>
      </p:pic>
      <p:cxnSp>
        <p:nvCxnSpPr>
          <p:cNvPr id="208" name="Google Shape;208;p28"/>
          <p:cNvCxnSpPr/>
          <p:nvPr/>
        </p:nvCxnSpPr>
        <p:spPr>
          <a:xfrm>
            <a:off x="3477100" y="3477100"/>
            <a:ext cx="0" cy="3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a:t>
            </a:r>
            <a:endParaRPr/>
          </a:p>
        </p:txBody>
      </p:sp>
      <p:sp>
        <p:nvSpPr>
          <p:cNvPr id="214" name="Google Shape;214;p29"/>
          <p:cNvSpPr txBox="1"/>
          <p:nvPr>
            <p:ph idx="1" type="body"/>
          </p:nvPr>
        </p:nvSpPr>
        <p:spPr>
          <a:xfrm>
            <a:off x="311700" y="1017800"/>
            <a:ext cx="4319700" cy="3714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The best performing model was </a:t>
            </a:r>
            <a:r>
              <a:rPr lang="en" sz="1200" u="sng">
                <a:solidFill>
                  <a:srgbClr val="000000"/>
                </a:solidFill>
              </a:rPr>
              <a:t>Logistic Regression </a:t>
            </a:r>
            <a:r>
              <a:rPr lang="en" sz="1200">
                <a:solidFill>
                  <a:srgbClr val="000000"/>
                </a:solidFill>
              </a:rPr>
              <a:t>with a 0.8015 accuracy score. It also had the highest overall precision and recall scores.</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While </a:t>
            </a:r>
            <a:r>
              <a:rPr lang="en" sz="1200" u="sng">
                <a:solidFill>
                  <a:srgbClr val="000000"/>
                </a:solidFill>
              </a:rPr>
              <a:t>Naive Bayes</a:t>
            </a:r>
            <a:r>
              <a:rPr lang="en" sz="1200">
                <a:solidFill>
                  <a:srgbClr val="000000"/>
                </a:solidFill>
              </a:rPr>
              <a:t> is heralded as being one of the better models for text classification tasks, it did not do as well as Logistic Regression.</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This is because Naive Bayes optimizes a </a:t>
            </a:r>
            <a:r>
              <a:rPr lang="en" sz="1200" u="sng">
                <a:solidFill>
                  <a:srgbClr val="000000"/>
                </a:solidFill>
              </a:rPr>
              <a:t>generative objective function</a:t>
            </a:r>
            <a:r>
              <a:rPr lang="en" sz="1200">
                <a:solidFill>
                  <a:srgbClr val="000000"/>
                </a:solidFill>
              </a:rPr>
              <a:t> which makes it better for dealing with </a:t>
            </a:r>
            <a:r>
              <a:rPr lang="en" sz="1200">
                <a:solidFill>
                  <a:srgbClr val="000000"/>
                </a:solidFill>
              </a:rPr>
              <a:t>less </a:t>
            </a:r>
            <a:r>
              <a:rPr lang="en" sz="1200">
                <a:solidFill>
                  <a:srgbClr val="000000"/>
                </a:solidFill>
              </a:rPr>
              <a:t>training data.</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Most models had high </a:t>
            </a:r>
            <a:r>
              <a:rPr lang="en" sz="1200">
                <a:solidFill>
                  <a:srgbClr val="000000"/>
                </a:solidFill>
              </a:rPr>
              <a:t>precision and recall</a:t>
            </a:r>
            <a:r>
              <a:rPr lang="en" sz="1200">
                <a:solidFill>
                  <a:srgbClr val="000000"/>
                </a:solidFill>
              </a:rPr>
              <a:t> rates for their main topics. The eye-test also confirms that the main topics generally fit their respective posts.</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However, models suffered in the ‘Other’ topic because it contains posts that overlap with the main topics.</a:t>
            </a:r>
            <a:endParaRPr sz="1200">
              <a:solidFill>
                <a:srgbClr val="000000"/>
              </a:solidFill>
            </a:endParaRPr>
          </a:p>
        </p:txBody>
      </p:sp>
      <p:pic>
        <p:nvPicPr>
          <p:cNvPr id="215" name="Google Shape;215;p29"/>
          <p:cNvPicPr preferRelativeResize="0"/>
          <p:nvPr/>
        </p:nvPicPr>
        <p:blipFill>
          <a:blip r:embed="rId3">
            <a:alphaModFix/>
          </a:blip>
          <a:stretch>
            <a:fillRect/>
          </a:stretch>
        </p:blipFill>
        <p:spPr>
          <a:xfrm>
            <a:off x="4724400" y="1170200"/>
            <a:ext cx="4267201" cy="315856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 Recommendations</a:t>
            </a:r>
            <a:endParaRPr/>
          </a:p>
        </p:txBody>
      </p:sp>
      <p:sp>
        <p:nvSpPr>
          <p:cNvPr id="221" name="Google Shape;221;p30"/>
          <p:cNvSpPr txBox="1"/>
          <p:nvPr>
            <p:ph idx="1" type="body"/>
          </p:nvPr>
        </p:nvSpPr>
        <p:spPr>
          <a:xfrm>
            <a:off x="311700" y="1017800"/>
            <a:ext cx="8330400" cy="3822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1) </a:t>
            </a:r>
            <a:r>
              <a:rPr lang="en" sz="1200" u="sng">
                <a:solidFill>
                  <a:srgbClr val="000000"/>
                </a:solidFill>
              </a:rPr>
              <a:t>Split the Debt topic into multiple categories</a:t>
            </a:r>
            <a:r>
              <a:rPr lang="en" sz="1200">
                <a:solidFill>
                  <a:srgbClr val="000000"/>
                </a:solidFill>
              </a:rPr>
              <a:t>: </a:t>
            </a:r>
            <a:br>
              <a:rPr lang="en" sz="1200">
                <a:solidFill>
                  <a:srgbClr val="000000"/>
                </a:solidFill>
              </a:rPr>
            </a:br>
            <a:r>
              <a:rPr lang="en" sz="1200">
                <a:solidFill>
                  <a:srgbClr val="000000"/>
                </a:solidFill>
              </a:rPr>
              <a:t>It is a vast topic that can have better search results for users if it were segmented into sub-topics like ‘Loans’, ‘Collections’ and ‘Credit Card’.</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2) </a:t>
            </a:r>
            <a:r>
              <a:rPr lang="en" sz="1200" u="sng">
                <a:solidFill>
                  <a:srgbClr val="000000"/>
                </a:solidFill>
              </a:rPr>
              <a:t>Differentiate Credit and Credit Card</a:t>
            </a:r>
            <a:r>
              <a:rPr lang="en" sz="1200">
                <a:solidFill>
                  <a:srgbClr val="000000"/>
                </a:solidFill>
              </a:rPr>
              <a:t>: </a:t>
            </a:r>
            <a:br>
              <a:rPr lang="en" sz="1200">
                <a:solidFill>
                  <a:srgbClr val="000000"/>
                </a:solidFill>
              </a:rPr>
            </a:br>
            <a:r>
              <a:rPr lang="en" sz="1200">
                <a:solidFill>
                  <a:srgbClr val="000000"/>
                </a:solidFill>
              </a:rPr>
              <a:t>Most posts under the original ‘Credit’ topic were about credit card debts. The other ‘Credit’ posts were more geared towards other topics like ‘Loans’ and ‘Housing’, so it could be better to simply use ‘Credit Card’ as a topic.</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3) </a:t>
            </a:r>
            <a:r>
              <a:rPr lang="en" sz="1200" u="sng">
                <a:solidFill>
                  <a:srgbClr val="000000"/>
                </a:solidFill>
              </a:rPr>
              <a:t>Consider introducing a new School/Student topic</a:t>
            </a:r>
            <a:r>
              <a:rPr lang="en" sz="1200">
                <a:solidFill>
                  <a:srgbClr val="000000"/>
                </a:solidFill>
              </a:rPr>
              <a:t>: </a:t>
            </a:r>
            <a:br>
              <a:rPr lang="en" sz="1200">
                <a:solidFill>
                  <a:srgbClr val="000000"/>
                </a:solidFill>
              </a:rPr>
            </a:br>
            <a:r>
              <a:rPr lang="en" sz="1200">
                <a:solidFill>
                  <a:srgbClr val="000000"/>
                </a:solidFill>
              </a:rPr>
              <a:t>Reddit is dominated by teens and young adults. 5% of the total posts were clustered under the ‘School’ topic, which is a sizeable amount. This can also simplify the process of manually flairing for the younger users, since they won’t have to worry about which topic to pick.</a:t>
            </a:r>
            <a:br>
              <a:rPr lang="en" sz="1200">
                <a:solidFill>
                  <a:srgbClr val="000000"/>
                </a:solidFill>
              </a:rPr>
            </a:b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4) </a:t>
            </a:r>
            <a:r>
              <a:rPr lang="en" sz="1200" u="sng">
                <a:solidFill>
                  <a:srgbClr val="000000"/>
                </a:solidFill>
              </a:rPr>
              <a:t>Use Machine Learning to assign topics to untagged posts using a similarity percentage threshold</a:t>
            </a:r>
            <a:r>
              <a:rPr lang="en" sz="1200">
                <a:solidFill>
                  <a:srgbClr val="000000"/>
                </a:solidFill>
              </a:rPr>
              <a:t>: </a:t>
            </a:r>
            <a:br>
              <a:rPr lang="en" sz="1200">
                <a:solidFill>
                  <a:srgbClr val="000000"/>
                </a:solidFill>
              </a:rPr>
            </a:br>
            <a:r>
              <a:rPr lang="en" sz="1200">
                <a:solidFill>
                  <a:srgbClr val="000000"/>
                </a:solidFill>
              </a:rPr>
              <a:t>Rather than solely labeling posts by whichever topic has the most weight, we can also add a minimum weight percentage. For example, let’s use a threshold of 40%. If a post does not have any topics with at least 40% weight, the post will simply be labeled as ‘Other’. This is done to maximize subject accuracy.</a:t>
            </a:r>
            <a:br>
              <a:rPr lang="en" sz="1200">
                <a:solidFill>
                  <a:srgbClr val="000000"/>
                </a:solidFill>
              </a:rPr>
            </a:br>
            <a:endParaRPr sz="12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 Limitations </a:t>
            </a:r>
            <a:endParaRPr/>
          </a:p>
        </p:txBody>
      </p:sp>
      <p:sp>
        <p:nvSpPr>
          <p:cNvPr id="227" name="Google Shape;227;p31"/>
          <p:cNvSpPr txBox="1"/>
          <p:nvPr>
            <p:ph idx="1" type="body"/>
          </p:nvPr>
        </p:nvSpPr>
        <p:spPr>
          <a:xfrm>
            <a:off x="311700" y="1017800"/>
            <a:ext cx="4260300" cy="367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u="sng">
                <a:solidFill>
                  <a:srgbClr val="000000"/>
                </a:solidFill>
              </a:rPr>
              <a:t>Ambiguous topics/words result in mislabeling</a:t>
            </a:r>
            <a:r>
              <a:rPr lang="en" sz="1200">
                <a:solidFill>
                  <a:srgbClr val="000000"/>
                </a:solidFill>
              </a:rPr>
              <a:t>:</a:t>
            </a:r>
            <a:br>
              <a:rPr lang="en" sz="1200">
                <a:solidFill>
                  <a:srgbClr val="000000"/>
                </a:solidFill>
              </a:rPr>
            </a:br>
            <a:r>
              <a:rPr lang="en" sz="1200">
                <a:solidFill>
                  <a:srgbClr val="000000"/>
                </a:solidFill>
              </a:rPr>
              <a:t>The most obvious limitation is the fact that some of the topics generated by the LDA model were ambiguous.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These were labeled as ‘Other’, which resulted in some posts having ‘Other’ as their topic despite being better suited for a different topic such as ‘Auto’ or ‘Loans’.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This is because those posts had many words with strong weights towards the ‘Other’ topics.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For example, if a post about credit cards contained more words from topic #5 (‘Other’) than from topic #6 (‘Credit Cards’), it would be categorized under topic #5 and labeled as ‘Other’.</a:t>
            </a:r>
            <a:endParaRPr sz="1200">
              <a:solidFill>
                <a:srgbClr val="000000"/>
              </a:solidFill>
            </a:endParaRPr>
          </a:p>
        </p:txBody>
      </p:sp>
      <p:pic>
        <p:nvPicPr>
          <p:cNvPr id="228" name="Google Shape;228;p31"/>
          <p:cNvPicPr preferRelativeResize="0"/>
          <p:nvPr/>
        </p:nvPicPr>
        <p:blipFill>
          <a:blip r:embed="rId3">
            <a:alphaModFix/>
          </a:blip>
          <a:stretch>
            <a:fillRect/>
          </a:stretch>
        </p:blipFill>
        <p:spPr>
          <a:xfrm>
            <a:off x="4572000" y="1493273"/>
            <a:ext cx="4330050" cy="24347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2" name="Google Shape;92;p14"/>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a:solidFill>
                  <a:srgbClr val="000000"/>
                </a:solidFill>
              </a:rPr>
              <a:t>Cover Page</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Table of Contents</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Introduction</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Project Goal</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Data Acquisition</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Data Dictionary</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Data Wrangling</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Most Common Topics</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Most Common Tokens (Words)</a:t>
            </a:r>
            <a:endParaRPr>
              <a:solidFill>
                <a:srgbClr val="000000"/>
              </a:solidFill>
            </a:endParaRPr>
          </a:p>
          <a:p>
            <a:pPr indent="-317500" lvl="0" marL="457200" rtl="0" algn="l">
              <a:spcBef>
                <a:spcPts val="0"/>
              </a:spcBef>
              <a:spcAft>
                <a:spcPts val="0"/>
              </a:spcAft>
              <a:buClr>
                <a:srgbClr val="000000"/>
              </a:buClr>
              <a:buSzPts val="1400"/>
              <a:buAutoNum type="arabicPeriod"/>
            </a:pPr>
            <a:r>
              <a:rPr lang="en">
                <a:solidFill>
                  <a:srgbClr val="000000"/>
                </a:solidFill>
              </a:rPr>
              <a:t>Feature Engineering</a:t>
            </a:r>
            <a:endParaRPr>
              <a:solidFill>
                <a:srgbClr val="000000"/>
              </a:solidFill>
            </a:endParaRPr>
          </a:p>
        </p:txBody>
      </p:sp>
      <p:sp>
        <p:nvSpPr>
          <p:cNvPr id="93" name="Google Shape;93;p14"/>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11. Latent Dirichlet Allocation - Topic Modeling</a:t>
            </a:r>
            <a:br>
              <a:rPr lang="en">
                <a:solidFill>
                  <a:srgbClr val="000000"/>
                </a:solidFill>
              </a:rPr>
            </a:br>
            <a:r>
              <a:rPr lang="en">
                <a:solidFill>
                  <a:srgbClr val="000000"/>
                </a:solidFill>
              </a:rPr>
              <a:t>12. Labeling the Topics and Posts</a:t>
            </a:r>
            <a:br>
              <a:rPr lang="en">
                <a:solidFill>
                  <a:srgbClr val="000000"/>
                </a:solidFill>
              </a:rPr>
            </a:br>
            <a:r>
              <a:rPr lang="en">
                <a:solidFill>
                  <a:srgbClr val="000000"/>
                </a:solidFill>
              </a:rPr>
              <a:t>13. Evaluating the Topics</a:t>
            </a:r>
            <a:br>
              <a:rPr lang="en">
                <a:solidFill>
                  <a:srgbClr val="000000"/>
                </a:solidFill>
              </a:rPr>
            </a:br>
            <a:r>
              <a:rPr lang="en">
                <a:solidFill>
                  <a:srgbClr val="000000"/>
                </a:solidFill>
              </a:rPr>
              <a:t>14. Baseline</a:t>
            </a:r>
            <a:br>
              <a:rPr lang="en">
                <a:solidFill>
                  <a:srgbClr val="000000"/>
                </a:solidFill>
              </a:rPr>
            </a:br>
            <a:r>
              <a:rPr lang="en">
                <a:solidFill>
                  <a:srgbClr val="000000"/>
                </a:solidFill>
              </a:rPr>
              <a:t>15. Linear SVC</a:t>
            </a:r>
            <a:br>
              <a:rPr lang="en">
                <a:solidFill>
                  <a:srgbClr val="000000"/>
                </a:solidFill>
              </a:rPr>
            </a:br>
            <a:r>
              <a:rPr lang="en">
                <a:solidFill>
                  <a:srgbClr val="000000"/>
                </a:solidFill>
              </a:rPr>
              <a:t>16. Logistic Regression</a:t>
            </a:r>
            <a:br>
              <a:rPr lang="en">
                <a:solidFill>
                  <a:srgbClr val="000000"/>
                </a:solidFill>
              </a:rPr>
            </a:br>
            <a:r>
              <a:rPr lang="en">
                <a:solidFill>
                  <a:srgbClr val="000000"/>
                </a:solidFill>
              </a:rPr>
              <a:t>17. Model Results</a:t>
            </a:r>
            <a:br>
              <a:rPr lang="en">
                <a:solidFill>
                  <a:srgbClr val="000000"/>
                </a:solidFill>
              </a:rPr>
            </a:br>
            <a:r>
              <a:rPr lang="en">
                <a:solidFill>
                  <a:srgbClr val="000000"/>
                </a:solidFill>
              </a:rPr>
              <a:t>18. Conclusion - Recommendations</a:t>
            </a:r>
            <a:br>
              <a:rPr lang="en">
                <a:solidFill>
                  <a:srgbClr val="000000"/>
                </a:solidFill>
              </a:rPr>
            </a:br>
            <a:r>
              <a:rPr lang="en">
                <a:solidFill>
                  <a:srgbClr val="000000"/>
                </a:solidFill>
              </a:rPr>
              <a:t>19. Conclusion - Limitations</a:t>
            </a:r>
            <a:br>
              <a:rPr lang="en">
                <a:solidFill>
                  <a:srgbClr val="000000"/>
                </a:solidFill>
              </a:rPr>
            </a:br>
            <a:r>
              <a:rPr lang="en">
                <a:solidFill>
                  <a:srgbClr val="000000"/>
                </a:solidFill>
              </a:rPr>
              <a:t>20. Appendix</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34" name="Google Shape;234;p32"/>
          <p:cNvSpPr txBox="1"/>
          <p:nvPr>
            <p:ph idx="1" type="body"/>
          </p:nvPr>
        </p:nvSpPr>
        <p:spPr>
          <a:xfrm>
            <a:off x="311700" y="1229875"/>
            <a:ext cx="86334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u="sng">
                <a:solidFill>
                  <a:schemeClr val="hlink"/>
                </a:solidFill>
                <a:hlinkClick r:id="rId3"/>
              </a:rPr>
              <a:t>https://www.reddit.com/r/personalfinance/</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chemeClr val="hlink"/>
                </a:solidFill>
                <a:hlinkClick r:id="rId4"/>
              </a:rPr>
              <a:t>https://github.com/pushshift/api</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chemeClr val="hlink"/>
                </a:solidFill>
                <a:hlinkClick r:id="rId5"/>
              </a:rPr>
              <a:t>https://praw.readthedocs.io/en/latest/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chemeClr val="hlink"/>
                </a:solidFill>
                <a:hlinkClick r:id="rId6"/>
              </a:rPr>
              <a:t>http://pages.cs.wisc.edu/~jerryzhu/cs838/LR.pdf</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chemeClr val="hlink"/>
                </a:solidFill>
                <a:hlinkClick r:id="rId7"/>
              </a:rPr>
              <a:t>https://www.statista.com/statistics/261766/share-of-us-internet-users-who-use-reddit-by-age-group/</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Introduction - The Problems</a:t>
            </a:r>
            <a:endParaRPr sz="2400"/>
          </a:p>
        </p:txBody>
      </p:sp>
      <p:sp>
        <p:nvSpPr>
          <p:cNvPr id="99" name="Google Shape;99;p15"/>
          <p:cNvSpPr txBox="1"/>
          <p:nvPr>
            <p:ph idx="1" type="body"/>
          </p:nvPr>
        </p:nvSpPr>
        <p:spPr>
          <a:xfrm>
            <a:off x="311700" y="1017800"/>
            <a:ext cx="8520600" cy="336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u="sng">
                <a:solidFill>
                  <a:srgbClr val="000000"/>
                </a:solidFill>
              </a:rPr>
              <a:t>The Problem:</a:t>
            </a:r>
            <a:endParaRPr sz="1400">
              <a:solidFill>
                <a:srgbClr val="000000"/>
              </a:solidFill>
            </a:endParaRPr>
          </a:p>
          <a:p>
            <a:pPr indent="-317500" lvl="1" marL="914400" rtl="0" algn="l">
              <a:spcBef>
                <a:spcPts val="0"/>
              </a:spcBef>
              <a:spcAft>
                <a:spcPts val="0"/>
              </a:spcAft>
              <a:buClr>
                <a:srgbClr val="000000"/>
              </a:buClr>
              <a:buSzPts val="1400"/>
              <a:buChar char="➢"/>
            </a:pPr>
            <a:r>
              <a:rPr b="1" lang="en" u="sng">
                <a:solidFill>
                  <a:srgbClr val="000000"/>
                </a:solidFill>
                <a:highlight>
                  <a:srgbClr val="FFFFFF"/>
                </a:highlight>
                <a:latin typeface="Arial"/>
                <a:ea typeface="Arial"/>
                <a:cs typeface="Arial"/>
                <a:sym typeface="Arial"/>
                <a:hlinkClick r:id="rId3"/>
              </a:rPr>
              <a:t>/r/personalfinance</a:t>
            </a:r>
            <a:r>
              <a:rPr lang="en">
                <a:solidFill>
                  <a:srgbClr val="000000"/>
                </a:solidFill>
                <a:highlight>
                  <a:srgbClr val="FFFFFF"/>
                </a:highlight>
                <a:latin typeface="Arial"/>
                <a:ea typeface="Arial"/>
                <a:cs typeface="Arial"/>
                <a:sym typeface="Arial"/>
              </a:rPr>
              <a:t> is a subreddit where many people are able to ask for help regarding their financial situations (examples: debt, budgeting, insurance, student loans).</a:t>
            </a:r>
            <a:endParaRPr>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highlight>
                  <a:srgbClr val="FFFFFF"/>
                </a:highlight>
                <a:latin typeface="Arial"/>
                <a:ea typeface="Arial"/>
                <a:cs typeface="Arial"/>
                <a:sym typeface="Arial"/>
              </a:rPr>
              <a:t>One of the important features is tagging each post with a flair (topic) in order to categorize and organize different posts by subject. These are usually done manually when you first create the post but you can also do it afterwards.</a:t>
            </a:r>
            <a:endParaRPr>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u="sng">
                <a:solidFill>
                  <a:srgbClr val="000000"/>
                </a:solidFill>
                <a:highlight>
                  <a:srgbClr val="FFFFFF"/>
                </a:highlight>
                <a:latin typeface="Arial"/>
                <a:ea typeface="Arial"/>
                <a:cs typeface="Arial"/>
                <a:sym typeface="Arial"/>
              </a:rPr>
              <a:t>Problem #1</a:t>
            </a:r>
            <a:r>
              <a:rPr lang="en">
                <a:solidFill>
                  <a:srgbClr val="000000"/>
                </a:solidFill>
                <a:highlight>
                  <a:srgbClr val="FFFFFF"/>
                </a:highlight>
                <a:latin typeface="Arial"/>
                <a:ea typeface="Arial"/>
                <a:cs typeface="Arial"/>
                <a:sym typeface="Arial"/>
              </a:rPr>
              <a:t>: Some people do not tag their post with a flair, resulting in a default ‘Other’ topic. ‘Other’ is a category for posts whose topics do not fit into one of the 12 main topics. This can result in confusion since some posts can qualify for one of the main topics but are defaulted into ‘Other’. Can we build a model that categorizes posts automatically?</a:t>
            </a:r>
            <a:endParaRPr>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u="sng">
                <a:solidFill>
                  <a:srgbClr val="000000"/>
                </a:solidFill>
                <a:highlight>
                  <a:srgbClr val="FFFFFF"/>
                </a:highlight>
                <a:latin typeface="Arial"/>
                <a:ea typeface="Arial"/>
                <a:cs typeface="Arial"/>
                <a:sym typeface="Arial"/>
              </a:rPr>
              <a:t>Problem #2</a:t>
            </a:r>
            <a:r>
              <a:rPr lang="en">
                <a:solidFill>
                  <a:srgbClr val="000000"/>
                </a:solidFill>
                <a:highlight>
                  <a:srgbClr val="FFFFFF"/>
                </a:highlight>
                <a:latin typeface="Arial"/>
                <a:ea typeface="Arial"/>
                <a:cs typeface="Arial"/>
                <a:sym typeface="Arial"/>
              </a:rPr>
              <a:t>: How do we know that the 12 main topics are the best set of topics? </a:t>
            </a:r>
            <a:endParaRPr>
              <a:solidFill>
                <a:srgbClr val="000000"/>
              </a:solidFill>
              <a:highlight>
                <a:srgbClr val="FFFFFF"/>
              </a:highlight>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u="sng">
                <a:solidFill>
                  <a:srgbClr val="000000"/>
                </a:solidFill>
                <a:highlight>
                  <a:srgbClr val="FFFFFF"/>
                </a:highlight>
                <a:latin typeface="Arial"/>
                <a:ea typeface="Arial"/>
                <a:cs typeface="Arial"/>
                <a:sym typeface="Arial"/>
              </a:rPr>
              <a:t>Problem #3</a:t>
            </a:r>
            <a:r>
              <a:rPr lang="en">
                <a:solidFill>
                  <a:srgbClr val="000000"/>
                </a:solidFill>
                <a:highlight>
                  <a:srgbClr val="FFFFFF"/>
                </a:highlight>
                <a:latin typeface="Arial"/>
                <a:ea typeface="Arial"/>
                <a:cs typeface="Arial"/>
                <a:sym typeface="Arial"/>
              </a:rPr>
              <a:t>: If a post can fit under multiple topics, how do we decide which topic to use?</a:t>
            </a:r>
            <a:endParaRPr>
              <a:solidFill>
                <a:srgbClr val="000000"/>
              </a:solidFill>
              <a:highlight>
                <a:srgbClr val="FFFFFF"/>
              </a:highlight>
              <a:latin typeface="Arial"/>
              <a:ea typeface="Arial"/>
              <a:cs typeface="Arial"/>
              <a:sym typeface="Arial"/>
            </a:endParaRPr>
          </a:p>
        </p:txBody>
      </p:sp>
      <p:pic>
        <p:nvPicPr>
          <p:cNvPr id="100" name="Google Shape;100;p15"/>
          <p:cNvPicPr preferRelativeResize="0"/>
          <p:nvPr/>
        </p:nvPicPr>
        <p:blipFill>
          <a:blip r:embed="rId4">
            <a:alphaModFix/>
          </a:blip>
          <a:stretch>
            <a:fillRect/>
          </a:stretch>
        </p:blipFill>
        <p:spPr>
          <a:xfrm>
            <a:off x="5259825" y="636800"/>
            <a:ext cx="1811650" cy="57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Project Goal</a:t>
            </a:r>
            <a:endParaRPr sz="2400"/>
          </a:p>
        </p:txBody>
      </p:sp>
      <p:sp>
        <p:nvSpPr>
          <p:cNvPr id="106" name="Google Shape;106;p16"/>
          <p:cNvSpPr txBox="1"/>
          <p:nvPr>
            <p:ph idx="1" type="body"/>
          </p:nvPr>
        </p:nvSpPr>
        <p:spPr>
          <a:xfrm>
            <a:off x="311700" y="1017800"/>
            <a:ext cx="8520600" cy="355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u="sng">
                <a:solidFill>
                  <a:srgbClr val="000000"/>
                </a:solidFill>
              </a:rPr>
              <a:t>The Goal:</a:t>
            </a:r>
            <a:endParaRPr sz="1400" u="sng">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To create a topic model that produces a good variety of topics for /r/PersonalFinance.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To evaluate how well the new topics fit the posts.</a:t>
            </a:r>
            <a:endParaRPr>
              <a:solidFill>
                <a:srgbClr val="000000"/>
              </a:solidFill>
            </a:endParaRPr>
          </a:p>
          <a:p>
            <a:pPr indent="-317500" lvl="0" marL="457200" rtl="0" algn="l">
              <a:spcBef>
                <a:spcPts val="0"/>
              </a:spcBef>
              <a:spcAft>
                <a:spcPts val="0"/>
              </a:spcAft>
              <a:buClr>
                <a:srgbClr val="000000"/>
              </a:buClr>
              <a:buSzPts val="1400"/>
              <a:buChar char="❖"/>
            </a:pPr>
            <a:r>
              <a:rPr lang="en" sz="1400" u="sng">
                <a:solidFill>
                  <a:srgbClr val="000000"/>
                </a:solidFill>
              </a:rPr>
              <a:t>Clients:</a:t>
            </a:r>
            <a:endParaRPr sz="1400" u="sng">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1) /r/PersonalFinance users: This will help users who don’t know which topic to choose as well as those who forget to pick one.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2) /r/PersonalFinance moderators: This will result in fewer ‘Other’ posts, which will create better organization for posts. This means that more people can easily search for older and similar questions, which will reduce the number of frequently asked questions on the subreddit.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Acquisition</a:t>
            </a:r>
            <a:endParaRPr sz="2400"/>
          </a:p>
        </p:txBody>
      </p:sp>
      <p:sp>
        <p:nvSpPr>
          <p:cNvPr id="112" name="Google Shape;112;p17"/>
          <p:cNvSpPr txBox="1"/>
          <p:nvPr>
            <p:ph idx="1" type="body"/>
          </p:nvPr>
        </p:nvSpPr>
        <p:spPr>
          <a:xfrm>
            <a:off x="311700" y="1017800"/>
            <a:ext cx="4260300" cy="355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The data was extracted from</a:t>
            </a:r>
            <a:r>
              <a:rPr lang="en" sz="1050">
                <a:solidFill>
                  <a:srgbClr val="000000"/>
                </a:solidFill>
                <a:highlight>
                  <a:srgbClr val="FFFFFF"/>
                </a:highlight>
                <a:latin typeface="Arial"/>
                <a:ea typeface="Arial"/>
                <a:cs typeface="Arial"/>
                <a:sym typeface="Arial"/>
              </a:rPr>
              <a:t> </a:t>
            </a:r>
            <a:r>
              <a:rPr b="1" lang="en" sz="1400" u="sng">
                <a:solidFill>
                  <a:srgbClr val="000000"/>
                </a:solidFill>
                <a:highlight>
                  <a:srgbClr val="FFFFFF"/>
                </a:highlight>
                <a:hlinkClick r:id="rId3"/>
              </a:rPr>
              <a:t>pushshift.io Reddit API</a:t>
            </a:r>
            <a:r>
              <a:rPr lang="en" sz="1400">
                <a:solidFill>
                  <a:srgbClr val="000000"/>
                </a:solidFill>
              </a:rPr>
              <a:t>, using sqlite to store the data.</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data was scraped using the request module’s built-in JSON decoder.</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Many pulls were done to extract the data; each pull obtained 500 posts from /r/personalfinance.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a:t>
            </a:r>
            <a:r>
              <a:rPr b="1" lang="en" sz="1400" u="sng">
                <a:solidFill>
                  <a:srgbClr val="000000"/>
                </a:solidFill>
                <a:highlight>
                  <a:srgbClr val="FFFFFF"/>
                </a:highlight>
                <a:hlinkClick r:id="rId4"/>
              </a:rPr>
              <a:t>official Reddit API</a:t>
            </a:r>
            <a:r>
              <a:rPr lang="en" sz="1400">
                <a:solidFill>
                  <a:srgbClr val="000000"/>
                </a:solidFill>
                <a:highlight>
                  <a:srgbClr val="FFFFFF"/>
                </a:highlight>
              </a:rPr>
              <a:t> </a:t>
            </a:r>
            <a:r>
              <a:rPr lang="en" sz="1400">
                <a:solidFill>
                  <a:srgbClr val="000000"/>
                </a:solidFill>
              </a:rPr>
              <a:t>(PRAW)</a:t>
            </a:r>
            <a:r>
              <a:rPr lang="en" sz="1400">
                <a:solidFill>
                  <a:srgbClr val="000000"/>
                </a:solidFill>
                <a:highlight>
                  <a:srgbClr val="FFFFFF"/>
                </a:highlight>
              </a:rPr>
              <a:t> </a:t>
            </a:r>
            <a:r>
              <a:rPr lang="en" sz="1400">
                <a:solidFill>
                  <a:srgbClr val="000000"/>
                </a:solidFill>
              </a:rPr>
              <a:t>was used to extract information that is not provided through the pushshift.io Reddit API.</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Total of 25,000 rows of data and 7 columns.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Data was extracted between October 10th and August 10th.</a:t>
            </a:r>
            <a:endParaRPr sz="1400">
              <a:solidFill>
                <a:srgbClr val="000000"/>
              </a:solidFill>
            </a:endParaRPr>
          </a:p>
        </p:txBody>
      </p:sp>
      <p:pic>
        <p:nvPicPr>
          <p:cNvPr id="113" name="Google Shape;113;p17"/>
          <p:cNvPicPr preferRelativeResize="0"/>
          <p:nvPr/>
        </p:nvPicPr>
        <p:blipFill>
          <a:blip r:embed="rId5">
            <a:alphaModFix/>
          </a:blip>
          <a:stretch>
            <a:fillRect/>
          </a:stretch>
        </p:blipFill>
        <p:spPr>
          <a:xfrm>
            <a:off x="4750850" y="1017800"/>
            <a:ext cx="2903075" cy="21755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Dictionary</a:t>
            </a:r>
            <a:endParaRPr sz="2400"/>
          </a:p>
        </p:txBody>
      </p:sp>
      <p:sp>
        <p:nvSpPr>
          <p:cNvPr id="119" name="Google Shape;119;p18"/>
          <p:cNvSpPr txBox="1"/>
          <p:nvPr>
            <p:ph idx="1" type="body"/>
          </p:nvPr>
        </p:nvSpPr>
        <p:spPr>
          <a:xfrm>
            <a:off x="311700" y="1017800"/>
            <a:ext cx="7811100" cy="199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u="sng">
                <a:solidFill>
                  <a:srgbClr val="000000"/>
                </a:solidFill>
              </a:rPr>
              <a:t>Title</a:t>
            </a:r>
            <a:r>
              <a:rPr lang="en" sz="1400">
                <a:solidFill>
                  <a:srgbClr val="000000"/>
                </a:solidFill>
              </a:rPr>
              <a:t>: Title of each post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rgbClr val="000000"/>
                </a:solidFill>
              </a:rPr>
              <a:t>Date</a:t>
            </a:r>
            <a:r>
              <a:rPr lang="en" sz="1400">
                <a:solidFill>
                  <a:srgbClr val="000000"/>
                </a:solidFill>
              </a:rPr>
              <a:t>: Date of post submission</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rgbClr val="000000"/>
                </a:solidFill>
              </a:rPr>
              <a:t>Time</a:t>
            </a:r>
            <a:r>
              <a:rPr lang="en" sz="1400">
                <a:solidFill>
                  <a:srgbClr val="000000"/>
                </a:solidFill>
              </a:rPr>
              <a:t>: Time of post submission</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rgbClr val="000000"/>
                </a:solidFill>
              </a:rPr>
              <a:t>Upvotes</a:t>
            </a:r>
            <a:r>
              <a:rPr lang="en" sz="1400">
                <a:solidFill>
                  <a:srgbClr val="000000"/>
                </a:solidFill>
              </a:rPr>
              <a:t>: Number of upvotes (popularity metric)</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rgbClr val="000000"/>
                </a:solidFill>
              </a:rPr>
              <a:t>Submission ID</a:t>
            </a:r>
            <a:r>
              <a:rPr lang="en" sz="1400">
                <a:solidFill>
                  <a:srgbClr val="000000"/>
                </a:solidFill>
              </a:rPr>
              <a:t>: An </a:t>
            </a:r>
            <a:r>
              <a:rPr lang="en" sz="1400">
                <a:solidFill>
                  <a:srgbClr val="000000"/>
                </a:solidFill>
              </a:rPr>
              <a:t>alphanumeric</a:t>
            </a:r>
            <a:r>
              <a:rPr lang="en" sz="1400">
                <a:solidFill>
                  <a:srgbClr val="000000"/>
                </a:solidFill>
              </a:rPr>
              <a:t> ID automatically assigned to each Reddit post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rgbClr val="000000"/>
                </a:solidFill>
              </a:rPr>
              <a:t>Flair</a:t>
            </a:r>
            <a:r>
              <a:rPr lang="en" sz="1400">
                <a:solidFill>
                  <a:srgbClr val="000000"/>
                </a:solidFill>
              </a:rPr>
              <a:t>: The topic (or tag) assigned to each post</a:t>
            </a:r>
            <a:endParaRPr sz="1400">
              <a:solidFill>
                <a:srgbClr val="000000"/>
              </a:solidFill>
            </a:endParaRPr>
          </a:p>
          <a:p>
            <a:pPr indent="-317500" lvl="0" marL="457200" rtl="0" algn="l">
              <a:spcBef>
                <a:spcPts val="0"/>
              </a:spcBef>
              <a:spcAft>
                <a:spcPts val="0"/>
              </a:spcAft>
              <a:buClr>
                <a:srgbClr val="000000"/>
              </a:buClr>
              <a:buSzPts val="1400"/>
              <a:buAutoNum type="arabicPeriod"/>
            </a:pPr>
            <a:r>
              <a:rPr lang="en" sz="1400" u="sng">
                <a:solidFill>
                  <a:srgbClr val="000000"/>
                </a:solidFill>
              </a:rPr>
              <a:t>Self-text</a:t>
            </a:r>
            <a:r>
              <a:rPr lang="en" sz="1400">
                <a:solidFill>
                  <a:srgbClr val="000000"/>
                </a:solidFill>
              </a:rPr>
              <a:t>: The text information within each post</a:t>
            </a:r>
            <a:endParaRPr sz="1400">
              <a:solidFill>
                <a:srgbClr val="000000"/>
              </a:solidFill>
            </a:endParaRPr>
          </a:p>
        </p:txBody>
      </p:sp>
      <p:pic>
        <p:nvPicPr>
          <p:cNvPr id="120" name="Google Shape;120;p18"/>
          <p:cNvPicPr preferRelativeResize="0"/>
          <p:nvPr/>
        </p:nvPicPr>
        <p:blipFill>
          <a:blip r:embed="rId3">
            <a:alphaModFix/>
          </a:blip>
          <a:stretch>
            <a:fillRect/>
          </a:stretch>
        </p:blipFill>
        <p:spPr>
          <a:xfrm>
            <a:off x="646275" y="3074725"/>
            <a:ext cx="7527050" cy="1376175"/>
          </a:xfrm>
          <a:prstGeom prst="rect">
            <a:avLst/>
          </a:prstGeom>
          <a:noFill/>
          <a:ln cap="flat" cmpd="sng" w="19050">
            <a:solidFill>
              <a:srgbClr val="000000"/>
            </a:solidFill>
            <a:prstDash val="solid"/>
            <a:round/>
            <a:headEnd len="sm" w="sm" type="none"/>
            <a:tailEnd len="sm" w="sm" type="none"/>
          </a:ln>
        </p:spPr>
      </p:pic>
      <p:pic>
        <p:nvPicPr>
          <p:cNvPr id="121" name="Google Shape;121;p18"/>
          <p:cNvPicPr preferRelativeResize="0"/>
          <p:nvPr/>
        </p:nvPicPr>
        <p:blipFill>
          <a:blip r:embed="rId4">
            <a:alphaModFix/>
          </a:blip>
          <a:stretch>
            <a:fillRect/>
          </a:stretch>
        </p:blipFill>
        <p:spPr>
          <a:xfrm>
            <a:off x="5890650" y="410000"/>
            <a:ext cx="2412550" cy="1519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127" name="Google Shape;127;p19"/>
          <p:cNvSpPr txBox="1"/>
          <p:nvPr>
            <p:ph idx="1" type="body"/>
          </p:nvPr>
        </p:nvSpPr>
        <p:spPr>
          <a:xfrm>
            <a:off x="311700" y="1017800"/>
            <a:ext cx="4260300" cy="3786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Create a new </a:t>
            </a:r>
            <a:r>
              <a:rPr lang="en" sz="1200" u="sng">
                <a:solidFill>
                  <a:srgbClr val="000000"/>
                </a:solidFill>
              </a:rPr>
              <a:t>text </a:t>
            </a:r>
            <a:r>
              <a:rPr lang="en" sz="1200">
                <a:solidFill>
                  <a:srgbClr val="000000"/>
                </a:solidFill>
              </a:rPr>
              <a:t>column by concatenating title and self-text for each post.</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Convert dates and times</a:t>
            </a:r>
            <a:r>
              <a:rPr lang="en" sz="1200">
                <a:solidFill>
                  <a:srgbClr val="000000"/>
                </a:solidFill>
              </a:rPr>
              <a:t> into datetime format.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Replace missing flairs with </a:t>
            </a:r>
            <a:r>
              <a:rPr lang="en" sz="1200" u="sng">
                <a:solidFill>
                  <a:srgbClr val="000000"/>
                </a:solidFill>
              </a:rPr>
              <a:t>‘unknown’</a:t>
            </a:r>
            <a:r>
              <a:rPr lang="en" sz="1200">
                <a:solidFill>
                  <a:srgbClr val="000000"/>
                </a:solidFill>
              </a:rPr>
              <a:t>.</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Text Pre-processing</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Lowercase the words.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Remove numbers/digits.</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Remove punctuation.</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Strip </a:t>
            </a:r>
            <a:r>
              <a:rPr lang="en" sz="1200">
                <a:solidFill>
                  <a:srgbClr val="000000"/>
                </a:solidFill>
              </a:rPr>
              <a:t>whitespace</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Remove stopwords (common vocab in the English dictionary).</a:t>
            </a:r>
            <a:endParaRPr sz="1200">
              <a:solidFill>
                <a:srgbClr val="000000"/>
              </a:solidFill>
            </a:endParaRPr>
          </a:p>
          <a:p>
            <a:pPr indent="-304800" lvl="1" marL="914400" rtl="0" algn="l">
              <a:spcBef>
                <a:spcPts val="0"/>
              </a:spcBef>
              <a:spcAft>
                <a:spcPts val="0"/>
              </a:spcAft>
              <a:buClr>
                <a:srgbClr val="000000"/>
              </a:buClr>
              <a:buSzPts val="1200"/>
              <a:buChar char="➢"/>
            </a:pPr>
            <a:r>
              <a:rPr lang="en" sz="1200">
                <a:solidFill>
                  <a:srgbClr val="000000"/>
                </a:solidFill>
              </a:rPr>
              <a:t>Remove noise.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Check for </a:t>
            </a:r>
            <a:r>
              <a:rPr lang="en" sz="1200" u="sng">
                <a:solidFill>
                  <a:srgbClr val="000000"/>
                </a:solidFill>
              </a:rPr>
              <a:t>missing text</a:t>
            </a:r>
            <a:r>
              <a:rPr lang="en" sz="1200">
                <a:solidFill>
                  <a:srgbClr val="000000"/>
                </a:solidFill>
              </a:rPr>
              <a:t> after pre-processing.</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Set the </a:t>
            </a:r>
            <a:r>
              <a:rPr lang="en" sz="1200" u="sng">
                <a:solidFill>
                  <a:srgbClr val="000000"/>
                </a:solidFill>
              </a:rPr>
              <a:t>word limit</a:t>
            </a:r>
            <a:r>
              <a:rPr lang="en" sz="1200">
                <a:solidFill>
                  <a:srgbClr val="000000"/>
                </a:solidFill>
              </a:rPr>
              <a:t> for each row’s text to 150 words.</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Tokenize </a:t>
            </a:r>
            <a:r>
              <a:rPr lang="en" sz="1200">
                <a:solidFill>
                  <a:srgbClr val="000000"/>
                </a:solidFill>
              </a:rPr>
              <a:t>the words (turn them into token objects).</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Lemmatize </a:t>
            </a:r>
            <a:r>
              <a:rPr lang="en" sz="1200">
                <a:solidFill>
                  <a:srgbClr val="000000"/>
                </a:solidFill>
              </a:rPr>
              <a:t>the words (ex. Studying -&gt; Study).</a:t>
            </a:r>
            <a:endParaRPr sz="1200">
              <a:solidFill>
                <a:srgbClr val="000000"/>
              </a:solidFill>
            </a:endParaRPr>
          </a:p>
        </p:txBody>
      </p:sp>
      <p:pic>
        <p:nvPicPr>
          <p:cNvPr id="128" name="Google Shape;128;p19"/>
          <p:cNvPicPr preferRelativeResize="0"/>
          <p:nvPr/>
        </p:nvPicPr>
        <p:blipFill>
          <a:blip r:embed="rId3">
            <a:alphaModFix/>
          </a:blip>
          <a:stretch>
            <a:fillRect/>
          </a:stretch>
        </p:blipFill>
        <p:spPr>
          <a:xfrm>
            <a:off x="4253250" y="1357425"/>
            <a:ext cx="4619825" cy="1466850"/>
          </a:xfrm>
          <a:prstGeom prst="rect">
            <a:avLst/>
          </a:prstGeom>
          <a:noFill/>
          <a:ln cap="flat" cmpd="sng" w="9525">
            <a:solidFill>
              <a:srgbClr val="000000"/>
            </a:solidFill>
            <a:prstDash val="solid"/>
            <a:round/>
            <a:headEnd len="sm" w="sm" type="none"/>
            <a:tailEnd len="sm" w="sm" type="none"/>
          </a:ln>
        </p:spPr>
      </p:pic>
      <p:pic>
        <p:nvPicPr>
          <p:cNvPr id="129" name="Google Shape;129;p19"/>
          <p:cNvPicPr preferRelativeResize="0"/>
          <p:nvPr/>
        </p:nvPicPr>
        <p:blipFill>
          <a:blip r:embed="rId4">
            <a:alphaModFix/>
          </a:blip>
          <a:stretch>
            <a:fillRect/>
          </a:stretch>
        </p:blipFill>
        <p:spPr>
          <a:xfrm>
            <a:off x="5183850" y="3250800"/>
            <a:ext cx="2352425" cy="1438275"/>
          </a:xfrm>
          <a:prstGeom prst="rect">
            <a:avLst/>
          </a:prstGeom>
          <a:noFill/>
          <a:ln cap="flat" cmpd="sng" w="9525">
            <a:solidFill>
              <a:srgbClr val="000000"/>
            </a:solidFill>
            <a:prstDash val="solid"/>
            <a:round/>
            <a:headEnd len="sm" w="sm" type="none"/>
            <a:tailEnd len="sm" w="sm" type="none"/>
          </a:ln>
        </p:spPr>
      </p:pic>
      <p:cxnSp>
        <p:nvCxnSpPr>
          <p:cNvPr id="130" name="Google Shape;130;p19"/>
          <p:cNvCxnSpPr/>
          <p:nvPr/>
        </p:nvCxnSpPr>
        <p:spPr>
          <a:xfrm flipH="1" rot="10800000">
            <a:off x="4104700" y="4299350"/>
            <a:ext cx="930600" cy="939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9"/>
          <p:cNvCxnSpPr>
            <a:endCxn id="128" idx="1"/>
          </p:cNvCxnSpPr>
          <p:nvPr/>
        </p:nvCxnSpPr>
        <p:spPr>
          <a:xfrm>
            <a:off x="2423850" y="2084850"/>
            <a:ext cx="1829400" cy="6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Most Common Topics</a:t>
            </a:r>
            <a:endParaRPr/>
          </a:p>
        </p:txBody>
      </p:sp>
      <p:sp>
        <p:nvSpPr>
          <p:cNvPr id="137" name="Google Shape;137;p20"/>
          <p:cNvSpPr txBox="1"/>
          <p:nvPr>
            <p:ph idx="1" type="body"/>
          </p:nvPr>
        </p:nvSpPr>
        <p:spPr>
          <a:xfrm>
            <a:off x="311700" y="1017800"/>
            <a:ext cx="7630800" cy="11103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Debt is the most common topic in the personal finance subreddit, followed by Other and Credit. This indicates that debt is a major concern for many of the redditors (users) and they make submissions in order to seek advice.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Other includes posts that either haven't been given a topic or didn't match the main topics. With more data, it could be possible that Other is the most frequent topic instead of Debt.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Investment and Retirement are similar in their counts while also being similar in their functions.</a:t>
            </a:r>
            <a:endParaRPr sz="1050">
              <a:solidFill>
                <a:srgbClr val="000000"/>
              </a:solidFill>
              <a:highlight>
                <a:srgbClr val="FFFFFF"/>
              </a:highlight>
              <a:latin typeface="Arial"/>
              <a:ea typeface="Arial"/>
              <a:cs typeface="Arial"/>
              <a:sym typeface="Arial"/>
            </a:endParaRPr>
          </a:p>
        </p:txBody>
      </p:sp>
      <p:pic>
        <p:nvPicPr>
          <p:cNvPr id="138" name="Google Shape;138;p20"/>
          <p:cNvPicPr preferRelativeResize="0"/>
          <p:nvPr/>
        </p:nvPicPr>
        <p:blipFill>
          <a:blip r:embed="rId3">
            <a:alphaModFix/>
          </a:blip>
          <a:stretch>
            <a:fillRect/>
          </a:stretch>
        </p:blipFill>
        <p:spPr>
          <a:xfrm>
            <a:off x="729225" y="2312825"/>
            <a:ext cx="4955326" cy="25039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Common Tokens (Words)</a:t>
            </a:r>
            <a:endParaRPr/>
          </a:p>
        </p:txBody>
      </p:sp>
      <p:sp>
        <p:nvSpPr>
          <p:cNvPr id="144" name="Google Shape;144;p21"/>
          <p:cNvSpPr txBox="1"/>
          <p:nvPr>
            <p:ph idx="1" type="body"/>
          </p:nvPr>
        </p:nvSpPr>
        <p:spPr>
          <a:xfrm>
            <a:off x="275650" y="1017800"/>
            <a:ext cx="8520600" cy="11364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The word 'pay' has been used over 20,000 times in the corpus of text.</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After the first 10 tokens, the frequency that a word is used decreases very quickly.</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The words 'account' and 'payment' are also fairly common and transferable among many different topics which is why it is logical for them to have high counts. Towards the end of the graph, we can start to see more topic-specific words such as 'rent' and 'invest'.</a:t>
            </a:r>
            <a:endParaRPr sz="1050">
              <a:solidFill>
                <a:srgbClr val="000000"/>
              </a:solidFill>
              <a:highlight>
                <a:srgbClr val="FFFFFF"/>
              </a:highlight>
              <a:latin typeface="Arial"/>
              <a:ea typeface="Arial"/>
              <a:cs typeface="Arial"/>
              <a:sym typeface="Arial"/>
            </a:endParaRPr>
          </a:p>
        </p:txBody>
      </p:sp>
      <p:pic>
        <p:nvPicPr>
          <p:cNvPr id="145" name="Google Shape;145;p21"/>
          <p:cNvPicPr preferRelativeResize="0"/>
          <p:nvPr/>
        </p:nvPicPr>
        <p:blipFill>
          <a:blip r:embed="rId3">
            <a:alphaModFix/>
          </a:blip>
          <a:stretch>
            <a:fillRect/>
          </a:stretch>
        </p:blipFill>
        <p:spPr>
          <a:xfrm>
            <a:off x="311700" y="2286925"/>
            <a:ext cx="4121925" cy="2185675"/>
          </a:xfrm>
          <a:prstGeom prst="rect">
            <a:avLst/>
          </a:prstGeom>
          <a:noFill/>
          <a:ln cap="flat" cmpd="sng" w="9525">
            <a:solidFill>
              <a:srgbClr val="000000"/>
            </a:solidFill>
            <a:prstDash val="solid"/>
            <a:round/>
            <a:headEnd len="sm" w="sm" type="none"/>
            <a:tailEnd len="sm" w="sm" type="none"/>
          </a:ln>
        </p:spPr>
      </p:pic>
      <p:pic>
        <p:nvPicPr>
          <p:cNvPr id="146" name="Google Shape;146;p21"/>
          <p:cNvPicPr preferRelativeResize="0"/>
          <p:nvPr/>
        </p:nvPicPr>
        <p:blipFill>
          <a:blip r:embed="rId4">
            <a:alphaModFix/>
          </a:blip>
          <a:stretch>
            <a:fillRect/>
          </a:stretch>
        </p:blipFill>
        <p:spPr>
          <a:xfrm>
            <a:off x="4572000" y="1977125"/>
            <a:ext cx="4349301" cy="28052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