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88" r:id="rId3"/>
    <p:sldId id="273" r:id="rId4"/>
    <p:sldId id="272" r:id="rId5"/>
    <p:sldId id="275" r:id="rId6"/>
    <p:sldId id="280" r:id="rId7"/>
    <p:sldId id="276" r:id="rId8"/>
    <p:sldId id="277" r:id="rId9"/>
    <p:sldId id="278" r:id="rId10"/>
    <p:sldId id="283" r:id="rId11"/>
    <p:sldId id="284" r:id="rId12"/>
    <p:sldId id="290" r:id="rId13"/>
    <p:sldId id="285" r:id="rId14"/>
    <p:sldId id="286" r:id="rId15"/>
    <p:sldId id="287" r:id="rId16"/>
    <p:sldId id="281" r:id="rId17"/>
    <p:sldId id="279" r:id="rId18"/>
    <p:sldId id="289" r:id="rId19"/>
    <p:sldId id="282" r:id="rId20"/>
    <p:sldId id="274" r:id="rId2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 baseline="30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92"/>
    <a:srgbClr val="009000"/>
    <a:srgbClr val="3D589B"/>
    <a:srgbClr val="629ECA"/>
    <a:srgbClr val="88AC63"/>
    <a:srgbClr val="879A66"/>
    <a:srgbClr val="828584"/>
    <a:srgbClr val="D36E72"/>
    <a:srgbClr val="C1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09" d="100"/>
          <a:sy n="109" d="100"/>
        </p:scale>
        <p:origin x="1146" y="90"/>
      </p:cViewPr>
      <p:guideLst>
        <p:guide orient="horz" pos="384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14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fld id="{5DA0C9C8-67FF-4571-9CB4-E108388B713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smtClean="0"/>
              <a:t>Cliquez pour modifier les styles du texte du masque</a:t>
            </a:r>
          </a:p>
          <a:p>
            <a:pPr lvl="1"/>
            <a:r>
              <a:rPr lang="fr-FR" altLang="en-US" noProof="0" smtClean="0"/>
              <a:t>Deuxième niveau</a:t>
            </a:r>
          </a:p>
          <a:p>
            <a:pPr lvl="2"/>
            <a:r>
              <a:rPr lang="fr-FR" altLang="en-US" noProof="0" smtClean="0"/>
              <a:t>Troisième niveau</a:t>
            </a:r>
          </a:p>
          <a:p>
            <a:pPr lvl="3"/>
            <a:r>
              <a:rPr lang="fr-FR" altLang="en-US" noProof="0" smtClean="0"/>
              <a:t>Quatrième niveau</a:t>
            </a:r>
          </a:p>
          <a:p>
            <a:pPr lvl="4"/>
            <a:r>
              <a:rPr lang="fr-FR" altLang="en-US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fld id="{FB943424-084D-4606-988B-41E6AEE872D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7ABF91-E06E-484F-9D15-A5E9863A0EDD}" type="slidenum">
              <a:rPr lang="fr-FR" altLang="en-US" sz="1200" baseline="0"/>
              <a:pPr/>
              <a:t>1</a:t>
            </a:fld>
            <a:endParaRPr lang="fr-FR" altLang="en-US" sz="1200" baseline="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B40DEE-EEF7-4582-BA6F-7406F5EC2F3D}" type="slidenum">
              <a:rPr lang="fr-FR" altLang="en-US" sz="1200" baseline="0"/>
              <a:pPr/>
              <a:t>10</a:t>
            </a:fld>
            <a:endParaRPr lang="fr-FR" altLang="en-US" sz="1200" baseline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A31734-BFBC-4A80-B77A-9178B58D65F2}" type="slidenum">
              <a:rPr lang="fr-FR" altLang="en-US" sz="1200" baseline="0"/>
              <a:pPr/>
              <a:t>11</a:t>
            </a:fld>
            <a:endParaRPr lang="fr-FR" altLang="en-US" sz="1200" baseline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A31734-BFBC-4A80-B77A-9178B58D65F2}" type="slidenum">
              <a:rPr lang="fr-FR" altLang="en-US" sz="1200" baseline="0"/>
              <a:pPr/>
              <a:t>12</a:t>
            </a:fld>
            <a:endParaRPr lang="fr-FR" altLang="en-US" sz="1200" baseline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934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D62E6C-382F-460E-883B-BECD5711AC78}" type="slidenum">
              <a:rPr lang="fr-FR" altLang="en-US" sz="1200" baseline="0"/>
              <a:pPr/>
              <a:t>13</a:t>
            </a:fld>
            <a:endParaRPr lang="fr-FR" altLang="en-US" sz="1200" baseline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22EDEA-B94F-4F63-8045-381A7A4BE877}" type="slidenum">
              <a:rPr lang="fr-FR" altLang="en-US" sz="1200" baseline="0"/>
              <a:pPr/>
              <a:t>14</a:t>
            </a:fld>
            <a:endParaRPr lang="fr-FR" altLang="en-US" sz="1200" baseline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24DC4F-7276-42A1-B57E-C80789ACCCC0}" type="slidenum">
              <a:rPr lang="fr-FR" altLang="en-US" sz="1200" baseline="0"/>
              <a:pPr/>
              <a:t>15</a:t>
            </a:fld>
            <a:endParaRPr lang="fr-FR" altLang="en-US" sz="1200" baseline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A5FFD4-D303-4ABE-B8A7-96D2E7495643}" type="slidenum">
              <a:rPr lang="fr-FR" altLang="en-US" sz="1200" baseline="0"/>
              <a:pPr/>
              <a:t>16</a:t>
            </a:fld>
            <a:endParaRPr lang="fr-FR" altLang="en-US" sz="1200" baseline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5831BB-C50B-4E66-9016-134B6B9E3A75}" type="slidenum">
              <a:rPr lang="fr-FR" altLang="en-US" sz="1200" baseline="0"/>
              <a:pPr/>
              <a:t>17</a:t>
            </a:fld>
            <a:endParaRPr lang="fr-FR" altLang="en-US" sz="1200" baseline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A5FFD4-D303-4ABE-B8A7-96D2E7495643}" type="slidenum">
              <a:rPr lang="fr-FR" altLang="en-US" sz="1200" baseline="0"/>
              <a:pPr/>
              <a:t>18</a:t>
            </a:fld>
            <a:endParaRPr lang="fr-FR" altLang="en-US" sz="1200" baseline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66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F2CDD3-194B-455B-9310-018241CA5B9C}" type="slidenum">
              <a:rPr lang="fr-FR" altLang="en-US" sz="1200" baseline="0"/>
              <a:pPr/>
              <a:t>19</a:t>
            </a:fld>
            <a:endParaRPr lang="fr-FR" altLang="en-US" sz="1200" baseline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BEF7BA-F69B-4402-983F-A26C1E826B12}" type="slidenum">
              <a:rPr lang="fr-FR" altLang="en-US" sz="1200" baseline="0"/>
              <a:pPr/>
              <a:t>2</a:t>
            </a:fld>
            <a:endParaRPr lang="fr-FR" altLang="en-US" sz="1200" baseline="0"/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4521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2C71E2-5392-47F8-A82F-D41ACCF21AD6}" type="slidenum">
              <a:rPr lang="fr-FR" altLang="en-US" sz="1200" baseline="0"/>
              <a:pPr/>
              <a:t>20</a:t>
            </a:fld>
            <a:endParaRPr lang="fr-FR" altLang="en-US" sz="1200" baseline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DA18AB-7164-4AFE-9BA9-AA72BE71CF38}" type="slidenum">
              <a:rPr lang="fr-FR" altLang="en-US" sz="1200" baseline="0"/>
              <a:pPr/>
              <a:t>3</a:t>
            </a:fld>
            <a:endParaRPr lang="fr-FR" altLang="en-US" sz="1200" baseline="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BEF7BA-F69B-4402-983F-A26C1E826B12}" type="slidenum">
              <a:rPr lang="fr-FR" altLang="en-US" sz="1200" baseline="0"/>
              <a:pPr/>
              <a:t>4</a:t>
            </a:fld>
            <a:endParaRPr lang="fr-FR" altLang="en-US" sz="1200" baseline="0"/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AA000C-915E-4D33-94A2-6E8A7552A897}" type="slidenum">
              <a:rPr lang="fr-FR" altLang="en-US" sz="1200" baseline="0"/>
              <a:pPr/>
              <a:t>5</a:t>
            </a:fld>
            <a:endParaRPr lang="fr-FR" altLang="en-US" sz="1200" baseline="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624AA3-D60C-4A84-A8D7-4149CC4DF64C}" type="slidenum">
              <a:rPr lang="fr-FR" altLang="en-US" sz="1200" baseline="0"/>
              <a:pPr/>
              <a:t>6</a:t>
            </a:fld>
            <a:endParaRPr lang="fr-FR" altLang="en-US" sz="1200" baseline="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FF66E5-9652-4BB0-B03B-69DB147E14E9}" type="slidenum">
              <a:rPr lang="fr-FR" altLang="en-US" sz="1200" baseline="0"/>
              <a:pPr/>
              <a:t>7</a:t>
            </a:fld>
            <a:endParaRPr lang="fr-FR" altLang="en-US" sz="1200" baseline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8BC52F-0EEF-4EFF-A21D-A510B16EB5F2}" type="slidenum">
              <a:rPr lang="fr-FR" altLang="en-US" sz="1200" baseline="0"/>
              <a:pPr/>
              <a:t>8</a:t>
            </a:fld>
            <a:endParaRPr lang="fr-FR" altLang="en-US" sz="1200" baseline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BD823A-D135-4C50-8F75-D5647ECC8E70}" type="slidenum">
              <a:rPr lang="fr-FR" altLang="en-US" sz="1200" baseline="0"/>
              <a:pPr/>
              <a:t>9</a:t>
            </a:fld>
            <a:endParaRPr lang="fr-FR" altLang="en-US" sz="1200" baseline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ge_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0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59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1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8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1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5897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24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pwri.go.jp/icharm/access/images/large_japan_tsukuba_airport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-617538"/>
            <a:ext cx="9251950" cy="2773363"/>
            <a:chOff x="0" y="-617539"/>
            <a:chExt cx="9252520" cy="2773150"/>
          </a:xfrm>
        </p:grpSpPr>
        <p:sp>
          <p:nvSpPr>
            <p:cNvPr id="4110" name="Rectangle 1"/>
            <p:cNvSpPr>
              <a:spLocks noChangeArrowheads="1"/>
            </p:cNvSpPr>
            <p:nvPr/>
          </p:nvSpPr>
          <p:spPr bwMode="auto">
            <a:xfrm>
              <a:off x="0" y="-52072"/>
              <a:ext cx="9252520" cy="1658936"/>
            </a:xfrm>
            <a:prstGeom prst="rect">
              <a:avLst/>
            </a:prstGeom>
            <a:solidFill>
              <a:srgbClr val="3D5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111" name="Picture 16" descr="FaceReco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608" y="-617539"/>
              <a:ext cx="5853984" cy="27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Rectangle 36"/>
          <p:cNvSpPr>
            <a:spLocks noChangeArrowheads="1"/>
          </p:cNvSpPr>
          <p:nvPr/>
        </p:nvSpPr>
        <p:spPr bwMode="auto">
          <a:xfrm>
            <a:off x="0" y="1905000"/>
            <a:ext cx="9144000" cy="14478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0" name="Rectangle 23"/>
          <p:cNvSpPr>
            <a:spLocks noChangeArrowheads="1"/>
          </p:cNvSpPr>
          <p:nvPr/>
        </p:nvSpPr>
        <p:spPr bwMode="auto">
          <a:xfrm>
            <a:off x="0" y="3352800"/>
            <a:ext cx="9144000" cy="4556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533400" y="3429000"/>
            <a:ext cx="723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200" b="1" baseline="0">
                <a:solidFill>
                  <a:schemeClr val="bg1"/>
                </a:solidFill>
                <a:latin typeface="Tahoma" panose="020B0604030504040204" pitchFamily="34" charset="0"/>
              </a:rPr>
              <a:t>ST40 - Internship</a:t>
            </a:r>
          </a:p>
        </p:txBody>
      </p:sp>
      <p:sp>
        <p:nvSpPr>
          <p:cNvPr id="410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101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3000" b="1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Development of a face recognition system using Subspace Methods</a:t>
            </a:r>
            <a:endParaRPr lang="en-US" altLang="en-US" sz="3000" smtClean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04" name="Rectangle 22"/>
          <p:cNvSpPr>
            <a:spLocks noChangeArrowheads="1"/>
          </p:cNvSpPr>
          <p:nvPr/>
        </p:nvSpPr>
        <p:spPr bwMode="auto">
          <a:xfrm>
            <a:off x="0" y="3810000"/>
            <a:ext cx="9144000" cy="2286000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4105" name="Picture 25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17451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4107" name="Text Box 35"/>
          <p:cNvSpPr txBox="1">
            <a:spLocks noChangeArrowheads="1"/>
          </p:cNvSpPr>
          <p:nvPr/>
        </p:nvSpPr>
        <p:spPr bwMode="auto">
          <a:xfrm>
            <a:off x="533400" y="4267200"/>
            <a:ext cx="6400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200" b="1" baseline="0">
                <a:solidFill>
                  <a:srgbClr val="B8505D"/>
                </a:solidFill>
                <a:latin typeface="Tahoma" panose="020B0604030504040204" pitchFamily="34" charset="0"/>
              </a:rPr>
              <a:t>Tony DUONG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200" b="1" baseline="0">
                <a:solidFill>
                  <a:srgbClr val="B8505D"/>
                </a:solidFill>
                <a:latin typeface="Tahoma" panose="020B0604030504040204" pitchFamily="34" charset="0"/>
              </a:rPr>
              <a:t>Department of Computer Science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fr-FR" altLang="en-US" sz="1200" b="1" baseline="0">
              <a:solidFill>
                <a:srgbClr val="B8505D"/>
              </a:solidFill>
              <a:latin typeface="Tahoma" panose="020B0604030504040204" pitchFamily="34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200" b="1" baseline="0">
                <a:solidFill>
                  <a:srgbClr val="B8505D"/>
                </a:solidFill>
                <a:latin typeface="Tahoma" panose="020B0604030504040204" pitchFamily="34" charset="0"/>
              </a:rPr>
              <a:t>Tutor : Kazuhiro Fukui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200" b="1" baseline="0">
                <a:solidFill>
                  <a:srgbClr val="B8505D"/>
                </a:solidFill>
                <a:latin typeface="Tahoma" panose="020B0604030504040204" pitchFamily="34" charset="0"/>
              </a:rPr>
              <a:t>Suiveur UTBM : Alexandre Caminada</a:t>
            </a:r>
          </a:p>
        </p:txBody>
      </p:sp>
      <p:pic>
        <p:nvPicPr>
          <p:cNvPr id="4108" name="Picture 27" descr="bande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0" descr="http://www.chem.tsukuba.ac.jp/sms/images/Tsukub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57913"/>
            <a:ext cx="1506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79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IIB – Project and Results : Experiment of Viola-Jones algorithm</a:t>
            </a: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0487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20489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7597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Measurement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of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detection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accuracy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Database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used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: MSRA-CFW, data set of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celebrity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face images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collected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from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the web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pic>
        <p:nvPicPr>
          <p:cNvPr id="2049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3062288"/>
            <a:ext cx="5611812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2" name="Group 9"/>
          <p:cNvGrpSpPr>
            <a:grpSpLocks/>
          </p:cNvGrpSpPr>
          <p:nvPr/>
        </p:nvGrpSpPr>
        <p:grpSpPr bwMode="auto">
          <a:xfrm>
            <a:off x="827088" y="3236913"/>
            <a:ext cx="1349375" cy="2773362"/>
            <a:chOff x="573708" y="2969359"/>
            <a:chExt cx="1520198" cy="3123933"/>
          </a:xfrm>
        </p:grpSpPr>
        <p:pic>
          <p:nvPicPr>
            <p:cNvPr id="20495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08" y="3808288"/>
              <a:ext cx="724000" cy="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6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96" y="2969359"/>
              <a:ext cx="711300" cy="92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08" y="2986325"/>
              <a:ext cx="683692" cy="719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08" y="4777505"/>
              <a:ext cx="724000" cy="998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9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606" y="4016375"/>
              <a:ext cx="711300" cy="95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0" name="Picture 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96" y="5067995"/>
              <a:ext cx="711300" cy="1025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3" name="TextBox 12"/>
          <p:cNvSpPr txBox="1">
            <a:spLocks noChangeArrowheads="1"/>
          </p:cNvSpPr>
          <p:nvPr/>
        </p:nvSpPr>
        <p:spPr bwMode="auto">
          <a:xfrm>
            <a:off x="349250" y="2916238"/>
            <a:ext cx="230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aseline="0">
                <a:latin typeface="Tahoma" panose="020B0604030504040204" pitchFamily="34" charset="0"/>
                <a:cs typeface="Tahoma" panose="020B0604030504040204" pitchFamily="34" charset="0"/>
              </a:rPr>
              <a:t>Samples of the MSRA-CFW</a:t>
            </a:r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4" name="TextBox 21"/>
          <p:cNvSpPr txBox="1">
            <a:spLocks noChangeArrowheads="1"/>
          </p:cNvSpPr>
          <p:nvPr/>
        </p:nvSpPr>
        <p:spPr bwMode="auto">
          <a:xfrm>
            <a:off x="4830763" y="2749550"/>
            <a:ext cx="221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aseline="0">
                <a:latin typeface="Tahoma" panose="020B0604030504040204" pitchFamily="34" charset="0"/>
                <a:cs typeface="Tahoma" panose="020B0604030504040204" pitchFamily="34" charset="0"/>
              </a:rPr>
              <a:t>Results of the experiment</a:t>
            </a:r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3000" y="61474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79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 dirty="0">
                <a:solidFill>
                  <a:schemeClr val="bg1"/>
                </a:solidFill>
                <a:latin typeface="Tahoma" panose="020B0604030504040204" pitchFamily="34" charset="0"/>
              </a:rPr>
              <a:t>IIB – Project and </a:t>
            </a:r>
            <a:r>
              <a:rPr lang="fr-FR" altLang="en-US" sz="1800" b="1" baseline="0" dirty="0" err="1">
                <a:solidFill>
                  <a:schemeClr val="bg1"/>
                </a:solidFill>
                <a:latin typeface="Tahoma" panose="020B0604030504040204" pitchFamily="34" charset="0"/>
              </a:rPr>
              <a:t>Results</a:t>
            </a:r>
            <a:r>
              <a:rPr lang="fr-FR" altLang="en-US" sz="1800" b="1" baseline="0" dirty="0">
                <a:solidFill>
                  <a:schemeClr val="bg1"/>
                </a:solidFill>
                <a:latin typeface="Tahoma" panose="020B0604030504040204" pitchFamily="34" charset="0"/>
              </a:rPr>
              <a:t> : Face </a:t>
            </a:r>
            <a:r>
              <a:rPr lang="fr-FR" altLang="en-US" sz="1800" b="1" baseline="0" dirty="0" smtClean="0">
                <a:solidFill>
                  <a:schemeClr val="bg1"/>
                </a:solidFill>
                <a:latin typeface="Tahoma" panose="020B0604030504040204" pitchFamily="34" charset="0"/>
              </a:rPr>
              <a:t>recognition</a:t>
            </a:r>
            <a:endParaRPr lang="fr-FR" altLang="en-US" sz="1800" b="1" baseline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2124497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dirty="0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dirty="0" smtClean="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2535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3000" y="6147465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0045" y="2496560"/>
            <a:ext cx="799846" cy="680437"/>
            <a:chOff x="780266" y="1789106"/>
            <a:chExt cx="799846" cy="680437"/>
          </a:xfrm>
        </p:grpSpPr>
        <p:pic>
          <p:nvPicPr>
            <p:cNvPr id="13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6" y="1789106"/>
              <a:ext cx="578914" cy="51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383" y="1831969"/>
              <a:ext cx="578914" cy="51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583" y="1891129"/>
              <a:ext cx="578914" cy="51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98" y="1957689"/>
              <a:ext cx="578914" cy="51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293125" y="2492110"/>
            <a:ext cx="787288" cy="768408"/>
            <a:chOff x="1843346" y="1784656"/>
            <a:chExt cx="787288" cy="768408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346" y="1784656"/>
              <a:ext cx="578914" cy="56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854" y="1844824"/>
              <a:ext cx="578914" cy="56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916832"/>
              <a:ext cx="578914" cy="56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88840"/>
              <a:ext cx="578914" cy="56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356205" y="2478091"/>
            <a:ext cx="804327" cy="730056"/>
            <a:chOff x="2906426" y="1770637"/>
            <a:chExt cx="804327" cy="730056"/>
          </a:xfrm>
        </p:grpSpPr>
        <p:pic>
          <p:nvPicPr>
            <p:cNvPr id="21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426" y="1770637"/>
              <a:ext cx="578913" cy="51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975" y="1844824"/>
              <a:ext cx="578913" cy="51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983" y="1916832"/>
              <a:ext cx="578913" cy="51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988840"/>
              <a:ext cx="578913" cy="51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47651"/>
            <a:ext cx="1021650" cy="90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406" y="2273692"/>
            <a:ext cx="1021650" cy="90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39" y="2369417"/>
            <a:ext cx="1021650" cy="90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922582" y="3825089"/>
            <a:ext cx="1193839" cy="565697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Subspace</a:t>
            </a:r>
            <a:r>
              <a:rPr lang="en-US" sz="1500" dirty="0" smtClean="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rPr>
              <a:t> 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2234268" y="3809429"/>
            <a:ext cx="1193839" cy="565697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Subspace</a:t>
            </a:r>
            <a:r>
              <a:rPr lang="en-US" sz="1500" dirty="0" smtClean="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rPr>
              <a:t>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532665" y="3839698"/>
            <a:ext cx="1193839" cy="565697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Subspace</a:t>
            </a:r>
            <a:r>
              <a:rPr lang="en-US" sz="1500" dirty="0" smtClean="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rPr>
              <a:t> 3</a:t>
            </a:r>
          </a:p>
        </p:txBody>
      </p:sp>
      <p:cxnSp>
        <p:nvCxnSpPr>
          <p:cNvPr id="7" name="Straight Arrow Connector 6"/>
          <p:cNvCxnSpPr>
            <a:stCxn id="16" idx="2"/>
          </p:cNvCxnSpPr>
          <p:nvPr/>
        </p:nvCxnSpPr>
        <p:spPr bwMode="auto">
          <a:xfrm flipH="1">
            <a:off x="1700730" y="3176997"/>
            <a:ext cx="39704" cy="197457"/>
          </a:xfrm>
          <a:prstGeom prst="straightConnector1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endCxn id="2" idx="0"/>
          </p:cNvCxnSpPr>
          <p:nvPr/>
        </p:nvCxnSpPr>
        <p:spPr bwMode="auto">
          <a:xfrm flipH="1">
            <a:off x="1519502" y="3175662"/>
            <a:ext cx="181228" cy="6494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 bwMode="auto">
          <a:xfrm>
            <a:off x="2790956" y="3260518"/>
            <a:ext cx="40232" cy="5489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 bwMode="auto">
          <a:xfrm>
            <a:off x="3871076" y="3208147"/>
            <a:ext cx="362765" cy="6965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706951" y="3437022"/>
            <a:ext cx="4248472" cy="128808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8959" y="4852898"/>
            <a:ext cx="207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subspaces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394483" y="3808548"/>
            <a:ext cx="1193839" cy="565697"/>
          </a:xfrm>
          <a:prstGeom prst="ellipse">
            <a:avLst/>
          </a:prstGeom>
          <a:noFill/>
          <a:ln w="9525" cap="flat" cmpd="sng" algn="ctr">
            <a:solidFill>
              <a:srgbClr val="009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Subspace</a:t>
            </a:r>
            <a:endParaRPr lang="en-US" sz="1500" dirty="0" smtClean="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cxnSp>
        <p:nvCxnSpPr>
          <p:cNvPr id="36" name="Straight Arrow Connector 35"/>
          <p:cNvCxnSpPr>
            <a:stCxn id="27" idx="2"/>
            <a:endCxn id="44" idx="0"/>
          </p:cNvCxnSpPr>
          <p:nvPr/>
        </p:nvCxnSpPr>
        <p:spPr bwMode="auto">
          <a:xfrm>
            <a:off x="6977764" y="3272722"/>
            <a:ext cx="13639" cy="5358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auto">
          <a:xfrm>
            <a:off x="6045649" y="3440842"/>
            <a:ext cx="1910728" cy="1288086"/>
          </a:xfrm>
          <a:prstGeom prst="rect">
            <a:avLst/>
          </a:prstGeom>
          <a:noFill/>
          <a:ln>
            <a:solidFill>
              <a:srgbClr val="009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2282" y="4864192"/>
            <a:ext cx="1568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subspace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Elbow Connector 37"/>
          <p:cNvCxnSpPr>
            <a:stCxn id="44" idx="4"/>
            <a:endCxn id="2" idx="4"/>
          </p:cNvCxnSpPr>
          <p:nvPr/>
        </p:nvCxnSpPr>
        <p:spPr bwMode="auto">
          <a:xfrm rot="5400000">
            <a:off x="4246309" y="1647438"/>
            <a:ext cx="18288" cy="5471901"/>
          </a:xfrm>
          <a:prstGeom prst="bentConnector3">
            <a:avLst>
              <a:gd name="adj1" fmla="val 148202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3"/>
            <a:endCxn id="29" idx="4"/>
          </p:cNvCxnSpPr>
          <p:nvPr/>
        </p:nvCxnSpPr>
        <p:spPr bwMode="auto">
          <a:xfrm rot="5400000">
            <a:off x="4658391" y="2464199"/>
            <a:ext cx="83725" cy="3738129"/>
          </a:xfrm>
          <a:prstGeom prst="bentConnector3">
            <a:avLst>
              <a:gd name="adj1" fmla="val 373037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5"/>
            <a:endCxn id="30" idx="4"/>
          </p:cNvCxnSpPr>
          <p:nvPr/>
        </p:nvCxnSpPr>
        <p:spPr bwMode="auto">
          <a:xfrm rot="5400000">
            <a:off x="5714540" y="2706447"/>
            <a:ext cx="113994" cy="3283903"/>
          </a:xfrm>
          <a:prstGeom prst="bentConnector3">
            <a:avLst>
              <a:gd name="adj1" fmla="val 369953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0733" y="5181646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dirty="0" smtClean="0"/>
              <a:t> = 0.98</a:t>
            </a:r>
            <a:endParaRPr lang="en-US" baseline="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706949" y="5586042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dirty="0" smtClean="0"/>
              <a:t> = 0.45</a:t>
            </a:r>
            <a:endParaRPr lang="en-US" baseline="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06950" y="5991671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S3</a:t>
            </a:r>
            <a:r>
              <a:rPr lang="en-US" dirty="0" smtClean="0"/>
              <a:t> = 0.24</a:t>
            </a:r>
            <a:endParaRPr lang="en-US" baseline="0" dirty="0" smtClean="0"/>
          </a:p>
        </p:txBody>
      </p:sp>
      <p:sp>
        <p:nvSpPr>
          <p:cNvPr id="46" name="Rectangle 45"/>
          <p:cNvSpPr/>
          <p:nvPr/>
        </p:nvSpPr>
        <p:spPr bwMode="auto">
          <a:xfrm>
            <a:off x="706949" y="5182090"/>
            <a:ext cx="2162772" cy="39459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7600" y="1440137"/>
            <a:ext cx="2678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step : train the system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26630" y="1429959"/>
            <a:ext cx="3217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step : give to the system </a:t>
            </a:r>
          </a:p>
          <a:p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unknown face image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45661" y="5398555"/>
            <a:ext cx="46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step : calculate the similarity between each </a:t>
            </a:r>
          </a:p>
          <a:p>
            <a:r>
              <a:rPr lang="en-US" sz="16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ref. subspaces and the input subspace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0" grpId="0" animBg="1"/>
      <p:bldP spid="33" grpId="0" animBg="1"/>
      <p:bldP spid="34" grpId="0"/>
      <p:bldP spid="44" grpId="0" animBg="1"/>
      <p:bldP spid="47" grpId="0" animBg="1"/>
      <p:bldP spid="48" grpId="0"/>
      <p:bldP spid="45" grpId="0"/>
      <p:bldP spid="60" grpId="0"/>
      <p:bldP spid="61" grpId="0"/>
      <p:bldP spid="46" grpId="0" animBg="1"/>
      <p:bldP spid="49" grpId="0"/>
      <p:bldP spid="64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79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IIB – Project and Results : Face recognition and Experiment</a:t>
            </a:r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2535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7597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Many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subspace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methods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exist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so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I have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performed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an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experiment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to check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which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one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was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most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suited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for face recognition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task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Cropped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images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containing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only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the face part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from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previous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face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detection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experiment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were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used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for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this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experiment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Kernel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Orthogonal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Mutual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Subspace Method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pic>
        <p:nvPicPr>
          <p:cNvPr id="2253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222268"/>
            <a:ext cx="58864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63000" y="6147465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79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IIB – Project and Results : Application</a:t>
            </a:r>
          </a:p>
        </p:txBody>
      </p:sp>
      <p:sp>
        <p:nvSpPr>
          <p:cNvPr id="2458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4583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 dirty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pic>
        <p:nvPicPr>
          <p:cNvPr id="24586" name="Picture 11" descr="C:\Users\Tony\Documents\UTBM\STAGE 2015 - TSUKUBA\Final report\application frame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33600"/>
            <a:ext cx="8248650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TextBox 1"/>
          <p:cNvSpPr txBox="1">
            <a:spLocks noChangeArrowheads="1"/>
          </p:cNvSpPr>
          <p:nvPr/>
        </p:nvSpPr>
        <p:spPr bwMode="auto">
          <a:xfrm>
            <a:off x="2501900" y="1508125"/>
            <a:ext cx="414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aseline="0"/>
              <a:t>Framework of the application</a:t>
            </a:r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63000" y="61474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09600" y="2106613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79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IIB – Project and Results : Application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6630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26632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pic>
        <p:nvPicPr>
          <p:cNvPr id="26633" name="Picture 12" descr="E:\Final Report Images\trai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585913"/>
            <a:ext cx="2230437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4" descr="E:\Final Report Images\training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09700"/>
            <a:ext cx="198596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5" descr="E:\Final Report Images\training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557338"/>
            <a:ext cx="2238375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Rectangle 3"/>
          <p:cNvSpPr>
            <a:spLocks noChangeArrowheads="1"/>
          </p:cNvSpPr>
          <p:nvPr/>
        </p:nvSpPr>
        <p:spPr bwMode="auto">
          <a:xfrm>
            <a:off x="468313" y="3836988"/>
            <a:ext cx="8153400" cy="46037"/>
          </a:xfrm>
          <a:prstGeom prst="rect">
            <a:avLst/>
          </a:prstGeom>
          <a:solidFill>
            <a:srgbClr val="F2E392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6637" name="Picture 17" descr="E:\Final Report Images\recog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129088"/>
            <a:ext cx="223043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8" descr="E:\Final Report Images\recog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4030663"/>
            <a:ext cx="200183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TextBox 5"/>
          <p:cNvSpPr txBox="1">
            <a:spLocks noChangeArrowheads="1"/>
          </p:cNvSpPr>
          <p:nvPr/>
        </p:nvSpPr>
        <p:spPr bwMode="auto">
          <a:xfrm>
            <a:off x="284163" y="16002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Training part</a:t>
            </a:r>
          </a:p>
        </p:txBody>
      </p:sp>
      <p:sp>
        <p:nvSpPr>
          <p:cNvPr id="26640" name="TextBox 21"/>
          <p:cNvSpPr txBox="1">
            <a:spLocks noChangeArrowheads="1"/>
          </p:cNvSpPr>
          <p:nvPr/>
        </p:nvSpPr>
        <p:spPr bwMode="auto">
          <a:xfrm>
            <a:off x="454025" y="4197350"/>
            <a:ext cx="1263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Recognition part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00" y="61474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79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IIB – Project and Results : Experiment</a:t>
            </a:r>
          </a:p>
        </p:txBody>
      </p:sp>
      <p:sp>
        <p:nvSpPr>
          <p:cNvPr id="2867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8679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550863" y="1617663"/>
            <a:ext cx="35623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The application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is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able to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detect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faces and to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recognize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them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pic>
        <p:nvPicPr>
          <p:cNvPr id="28683" name="Picture 13" descr="E:\Final Report Images\experi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11413"/>
            <a:ext cx="3787775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319588" y="1617663"/>
            <a:ext cx="356235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Nevertheless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,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its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real-time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ability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is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not good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enough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. VJ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algorithm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is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taking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too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much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time.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pic>
        <p:nvPicPr>
          <p:cNvPr id="28685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9" y="2383137"/>
            <a:ext cx="484981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15" descr="E:\Final Report Images\cptime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378200"/>
            <a:ext cx="3694112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63000" y="61474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pic>
        <p:nvPicPr>
          <p:cNvPr id="32772" name="Picture 12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103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1"/>
          <p:cNvGrpSpPr>
            <a:grpSpLocks/>
          </p:cNvGrpSpPr>
          <p:nvPr/>
        </p:nvGrpSpPr>
        <p:grpSpPr bwMode="auto">
          <a:xfrm>
            <a:off x="0" y="2303463"/>
            <a:ext cx="7162800" cy="1487487"/>
            <a:chOff x="0" y="3008313"/>
            <a:chExt cx="7162800" cy="1487487"/>
          </a:xfrm>
        </p:grpSpPr>
        <p:pic>
          <p:nvPicPr>
            <p:cNvPr id="32776" name="Picture 7" descr="bandea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8313"/>
              <a:ext cx="71628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7" name="Rectangle 16"/>
            <p:cNvSpPr>
              <a:spLocks noChangeArrowheads="1"/>
            </p:cNvSpPr>
            <p:nvPr/>
          </p:nvSpPr>
          <p:spPr bwMode="auto">
            <a:xfrm>
              <a:off x="0" y="3276600"/>
              <a:ext cx="7162800" cy="1219200"/>
            </a:xfrm>
            <a:prstGeom prst="rect">
              <a:avLst/>
            </a:prstGeom>
            <a:solidFill>
              <a:srgbClr val="7D5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7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889250"/>
            <a:ext cx="7772400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Reflection</a:t>
            </a:r>
            <a:r>
              <a:rPr lang="fr-FR" altLang="en-US" sz="3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fr-FR" alt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Difficulties</a:t>
            </a:r>
            <a:endParaRPr lang="fr-FR" altLang="en-US" sz="3600" dirty="0" smtClean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775" name="Picture 20" descr="http://www.chem.tsukuba.ac.jp/sms/images/Tsukub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57913"/>
            <a:ext cx="1506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 dirty="0" smtClean="0">
                <a:solidFill>
                  <a:schemeClr val="bg1"/>
                </a:solidFill>
                <a:latin typeface="Tahoma" panose="020B0604030504040204" pitchFamily="34" charset="0"/>
              </a:rPr>
              <a:t>III </a:t>
            </a:r>
            <a:r>
              <a:rPr lang="fr-FR" altLang="en-US" sz="1800" b="1" baseline="0" dirty="0">
                <a:solidFill>
                  <a:schemeClr val="bg1"/>
                </a:solidFill>
                <a:latin typeface="Tahoma" panose="020B0604030504040204" pitchFamily="34" charset="0"/>
              </a:rPr>
              <a:t>– </a:t>
            </a:r>
            <a:r>
              <a:rPr lang="fr-FR" altLang="en-US" sz="1800" b="1" baseline="0" dirty="0" err="1">
                <a:solidFill>
                  <a:schemeClr val="bg1"/>
                </a:solidFill>
                <a:latin typeface="Tahoma" panose="020B0604030504040204" pitchFamily="34" charset="0"/>
              </a:rPr>
              <a:t>Reflection</a:t>
            </a:r>
            <a:r>
              <a:rPr lang="fr-FR" altLang="en-US" sz="1800" b="1" baseline="0" dirty="0">
                <a:solidFill>
                  <a:schemeClr val="bg1"/>
                </a:solidFill>
                <a:latin typeface="Tahoma" panose="020B0604030504040204" pitchFamily="34" charset="0"/>
              </a:rPr>
              <a:t> and </a:t>
            </a:r>
            <a:r>
              <a:rPr lang="fr-FR" altLang="en-US" sz="1800" b="1" baseline="0" dirty="0" err="1">
                <a:solidFill>
                  <a:schemeClr val="bg1"/>
                </a:solidFill>
                <a:latin typeface="Tahoma" panose="020B0604030504040204" pitchFamily="34" charset="0"/>
              </a:rPr>
              <a:t>Difficulties</a:t>
            </a:r>
            <a:endParaRPr lang="fr-FR" altLang="en-US" sz="1800" b="1" baseline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072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0727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30729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30730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3025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Being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inexperienced</a:t>
            </a:r>
            <a:r>
              <a:rPr lang="fr-FR" altLang="en-US" sz="1600" baseline="0" dirty="0">
                <a:latin typeface="Tahoma" panose="020B0604030504040204" pitchFamily="34" charset="0"/>
              </a:rPr>
              <a:t> in the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field</a:t>
            </a:r>
            <a:r>
              <a:rPr lang="fr-FR" altLang="en-US" sz="1600" baseline="0" dirty="0">
                <a:latin typeface="Tahoma" panose="020B0604030504040204" pitchFamily="34" charset="0"/>
              </a:rPr>
              <a:t> of computer vision,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it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was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difficult</a:t>
            </a:r>
            <a:r>
              <a:rPr lang="fr-FR" altLang="en-US" sz="1600" baseline="0" dirty="0">
                <a:latin typeface="Tahoma" panose="020B0604030504040204" pitchFamily="34" charset="0"/>
              </a:rPr>
              <a:t> at first to know how to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start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Mathematical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knowledge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was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necessary</a:t>
            </a:r>
            <a:r>
              <a:rPr lang="fr-FR" altLang="en-US" sz="1600" baseline="0" dirty="0">
                <a:latin typeface="Tahoma" panose="020B0604030504040204" pitchFamily="34" charset="0"/>
              </a:rPr>
              <a:t> and the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mathematical</a:t>
            </a:r>
            <a:r>
              <a:rPr lang="fr-FR" altLang="en-US" sz="1600" baseline="0" dirty="0">
                <a:latin typeface="Tahoma" panose="020B0604030504040204" pitchFamily="34" charset="0"/>
              </a:rPr>
              <a:t> courses (MT45, MT44) I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took</a:t>
            </a:r>
            <a:r>
              <a:rPr lang="fr-FR" altLang="en-US" sz="1600" baseline="0" dirty="0">
                <a:latin typeface="Tahoma" panose="020B0604030504040204" pitchFamily="34" charset="0"/>
              </a:rPr>
              <a:t> at UTBM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were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very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useful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Working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alone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was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difficult</a:t>
            </a:r>
            <a:r>
              <a:rPr lang="fr-FR" altLang="en-US" sz="1600" baseline="0" dirty="0">
                <a:latin typeface="Tahoma" panose="020B0604030504040204" pitchFamily="34" charset="0"/>
              </a:rPr>
              <a:t> and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sometimes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discouraging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First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experience</a:t>
            </a:r>
            <a:r>
              <a:rPr lang="fr-FR" altLang="en-US" sz="1600" baseline="0" dirty="0">
                <a:latin typeface="Tahoma" panose="020B0604030504040204" pitchFamily="34" charset="0"/>
              </a:rPr>
              <a:t> in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research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laboratory</a:t>
            </a:r>
            <a:r>
              <a:rPr lang="fr-FR" altLang="en-US" sz="1600" baseline="0" dirty="0">
                <a:latin typeface="Tahoma" panose="020B0604030504040204" pitchFamily="34" charset="0"/>
              </a:rPr>
              <a:t> :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participating</a:t>
            </a:r>
            <a:r>
              <a:rPr lang="fr-FR" altLang="en-US" sz="1600" baseline="0" dirty="0">
                <a:latin typeface="Tahoma" panose="020B0604030504040204" pitchFamily="34" charset="0"/>
              </a:rPr>
              <a:t> in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seminars</a:t>
            </a:r>
            <a:r>
              <a:rPr lang="fr-FR" altLang="en-US" sz="1600" baseline="0" dirty="0">
                <a:latin typeface="Tahoma" panose="020B0604030504040204" pitchFamily="34" charset="0"/>
              </a:rPr>
              <a:t>,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watching</a:t>
            </a:r>
            <a:r>
              <a:rPr lang="fr-FR" altLang="en-US" sz="1600" baseline="0" dirty="0">
                <a:latin typeface="Tahoma" panose="020B0604030504040204" pitchFamily="34" charset="0"/>
              </a:rPr>
              <a:t> the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presentations</a:t>
            </a:r>
            <a:r>
              <a:rPr lang="fr-FR" altLang="en-US" sz="1600" baseline="0" dirty="0">
                <a:latin typeface="Tahoma" panose="020B0604030504040204" pitchFamily="34" charset="0"/>
              </a:rPr>
              <a:t> of the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other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members</a:t>
            </a:r>
            <a:r>
              <a:rPr lang="fr-FR" altLang="en-US" sz="1600" baseline="0" dirty="0">
                <a:latin typeface="Tahoma" panose="020B0604030504040204" pitchFamily="34" charset="0"/>
              </a:rPr>
              <a:t>…</a:t>
            </a:r>
          </a:p>
          <a:p>
            <a:pPr marL="0" indent="0"/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Language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barrier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61474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pic>
        <p:nvPicPr>
          <p:cNvPr id="32772" name="Picture 12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103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1"/>
          <p:cNvGrpSpPr>
            <a:grpSpLocks/>
          </p:cNvGrpSpPr>
          <p:nvPr/>
        </p:nvGrpSpPr>
        <p:grpSpPr bwMode="auto">
          <a:xfrm>
            <a:off x="0" y="2303463"/>
            <a:ext cx="7162800" cy="1487487"/>
            <a:chOff x="0" y="3008313"/>
            <a:chExt cx="7162800" cy="1487487"/>
          </a:xfrm>
        </p:grpSpPr>
        <p:pic>
          <p:nvPicPr>
            <p:cNvPr id="32776" name="Picture 7" descr="bandea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8313"/>
              <a:ext cx="71628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7" name="Rectangle 16"/>
            <p:cNvSpPr>
              <a:spLocks noChangeArrowheads="1"/>
            </p:cNvSpPr>
            <p:nvPr/>
          </p:nvSpPr>
          <p:spPr bwMode="auto">
            <a:xfrm>
              <a:off x="0" y="3276600"/>
              <a:ext cx="7162800" cy="1219200"/>
            </a:xfrm>
            <a:prstGeom prst="rect">
              <a:avLst/>
            </a:prstGeom>
            <a:solidFill>
              <a:srgbClr val="7D5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7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889250"/>
            <a:ext cx="7772400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60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pic>
        <p:nvPicPr>
          <p:cNvPr id="32775" name="Picture 20" descr="http://www.chem.tsukuba.ac.jp/sms/images/Tsukub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57913"/>
            <a:ext cx="1506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8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Conclusion</a:t>
            </a:r>
          </a:p>
        </p:txBody>
      </p:sp>
      <p:sp>
        <p:nvSpPr>
          <p:cNvPr id="3482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4823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34825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34826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3025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The application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works</a:t>
            </a:r>
            <a:r>
              <a:rPr lang="fr-FR" altLang="en-US" sz="1600" baseline="0" dirty="0">
                <a:latin typeface="Tahoma" panose="020B0604030504040204" pitchFamily="34" charset="0"/>
              </a:rPr>
              <a:t> fine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from</a:t>
            </a:r>
            <a:r>
              <a:rPr lang="fr-FR" altLang="en-US" sz="1600" baseline="0" dirty="0">
                <a:latin typeface="Tahoma" panose="020B0604030504040204" pitchFamily="34" charset="0"/>
              </a:rPr>
              <a:t> a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functional</a:t>
            </a:r>
            <a:r>
              <a:rPr lang="fr-FR" altLang="en-US" sz="1600" baseline="0" dirty="0">
                <a:latin typeface="Tahoma" panose="020B0604030504040204" pitchFamily="34" charset="0"/>
              </a:rPr>
              <a:t> point of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view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In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order</a:t>
            </a:r>
            <a:r>
              <a:rPr lang="fr-FR" altLang="en-US" sz="1600" baseline="0" dirty="0">
                <a:latin typeface="Tahoma" panose="020B0604030504040204" pitchFamily="34" charset="0"/>
              </a:rPr>
              <a:t> for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it</a:t>
            </a:r>
            <a:r>
              <a:rPr lang="fr-FR" altLang="en-US" sz="1600" baseline="0" dirty="0">
                <a:latin typeface="Tahoma" panose="020B0604030504040204" pitchFamily="34" charset="0"/>
              </a:rPr>
              <a:t> to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work</a:t>
            </a:r>
            <a:r>
              <a:rPr lang="fr-FR" altLang="en-US" sz="1600" baseline="0" dirty="0">
                <a:latin typeface="Tahoma" panose="020B0604030504040204" pitchFamily="34" charset="0"/>
              </a:rPr>
              <a:t> in real-time,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it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needs</a:t>
            </a:r>
            <a:r>
              <a:rPr lang="fr-FR" altLang="en-US" sz="1600" baseline="0" dirty="0">
                <a:latin typeface="Tahoma" panose="020B0604030504040204" pitchFamily="34" charset="0"/>
              </a:rPr>
              <a:t> to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be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developed</a:t>
            </a:r>
            <a:r>
              <a:rPr lang="fr-FR" altLang="en-US" sz="1600" baseline="0" dirty="0">
                <a:latin typeface="Tahoma" panose="020B0604030504040204" pitchFamily="34" charset="0"/>
              </a:rPr>
              <a:t> in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another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environment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suited</a:t>
            </a:r>
            <a:r>
              <a:rPr lang="fr-FR" altLang="en-US" sz="1600" baseline="0" dirty="0">
                <a:latin typeface="Tahoma" panose="020B0604030504040204" pitchFamily="34" charset="0"/>
              </a:rPr>
              <a:t> for real-time applications.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First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overview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of Computer Vision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English as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well</a:t>
            </a:r>
            <a:r>
              <a:rPr lang="fr-FR" altLang="en-US" sz="1600" baseline="0" dirty="0">
                <a:latin typeface="Tahoma" panose="020B0604030504040204" pitchFamily="34" charset="0"/>
              </a:rPr>
              <a:t> as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Japanese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skills</a:t>
            </a:r>
            <a:r>
              <a:rPr lang="fr-FR" altLang="en-US" sz="1600" baseline="0" dirty="0">
                <a:latin typeface="Tahoma" panose="020B0604030504040204" pitchFamily="34" charset="0"/>
              </a:rPr>
              <a:t> have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improved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considerably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I have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experienced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working</a:t>
            </a:r>
            <a:r>
              <a:rPr lang="fr-FR" altLang="en-US" sz="1600" baseline="0" dirty="0">
                <a:latin typeface="Tahoma" panose="020B0604030504040204" pitchFamily="34" charset="0"/>
              </a:rPr>
              <a:t> and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socializing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with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foreigners</a:t>
            </a:r>
            <a:r>
              <a:rPr lang="fr-FR" altLang="en-US" sz="1600" baseline="0" dirty="0">
                <a:latin typeface="Tahoma" panose="020B0604030504040204" pitchFamily="34" charset="0"/>
              </a:rPr>
              <a:t> in a country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with</a:t>
            </a:r>
            <a:r>
              <a:rPr lang="fr-FR" altLang="en-US" sz="1600" baseline="0" dirty="0">
                <a:latin typeface="Tahoma" panose="020B0604030504040204" pitchFamily="34" charset="0"/>
              </a:rPr>
              <a:t> a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different</a:t>
            </a:r>
            <a:r>
              <a:rPr lang="fr-FR" altLang="en-US" sz="1600" baseline="0" dirty="0">
                <a:latin typeface="Tahoma" panose="020B0604030504040204" pitchFamily="34" charset="0"/>
              </a:rPr>
              <a:t> culture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61474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 dirty="0" err="1" smtClean="0">
                <a:solidFill>
                  <a:schemeClr val="bg1"/>
                </a:solidFill>
                <a:latin typeface="Tahoma" panose="020B0604030504040204" pitchFamily="34" charset="0"/>
              </a:rPr>
              <a:t>Outline</a:t>
            </a:r>
            <a:endParaRPr lang="fr-FR" altLang="en-US" sz="1800" b="1" baseline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97013"/>
            <a:ext cx="7772400" cy="36379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I. </a:t>
            </a:r>
            <a:r>
              <a:rPr lang="fr-FR" altLang="en-US" sz="3200" b="1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Presentation</a:t>
            </a: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 of the </a:t>
            </a:r>
            <a:r>
              <a:rPr lang="fr-FR" altLang="en-US" sz="3200" b="1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environment</a:t>
            </a: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/>
            </a:r>
            <a:b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fr-FR" altLang="en-US" sz="3200" b="1" dirty="0">
                <a:solidFill>
                  <a:schemeClr val="tx1"/>
                </a:solidFill>
                <a:latin typeface="Tahoma" panose="020B0604030504040204" pitchFamily="34" charset="0"/>
              </a:rPr>
              <a:t/>
            </a:r>
            <a:br>
              <a:rPr lang="fr-FR" altLang="en-US" sz="3200" b="1" dirty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II.</a:t>
            </a:r>
            <a:r>
              <a:rPr lang="fr-FR" altLang="en-US" sz="3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Project</a:t>
            </a:r>
            <a:b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fr-FR" altLang="en-US" sz="3200" b="1" dirty="0">
                <a:solidFill>
                  <a:schemeClr val="tx1"/>
                </a:solidFill>
                <a:latin typeface="Tahoma" panose="020B0604030504040204" pitchFamily="34" charset="0"/>
              </a:rPr>
              <a:t/>
            </a:r>
            <a:br>
              <a:rPr lang="fr-FR" altLang="en-US" sz="3200" b="1" dirty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III. </a:t>
            </a:r>
            <a:r>
              <a:rPr lang="fr-FR" altLang="en-US" sz="3200" b="1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Reflections</a:t>
            </a: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 and </a:t>
            </a:r>
            <a:r>
              <a:rPr lang="fr-FR" altLang="en-US" sz="3200" b="1" dirty="0" err="1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r>
              <a:rPr lang="fr-FR" altLang="en-US" sz="3200" b="1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ifficulties</a:t>
            </a: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/>
            </a:r>
            <a:b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fr-FR" altLang="en-US" sz="3200" b="1" dirty="0">
                <a:solidFill>
                  <a:schemeClr val="tx1"/>
                </a:solidFill>
                <a:latin typeface="Tahoma" panose="020B0604030504040204" pitchFamily="34" charset="0"/>
              </a:rPr>
              <a:t/>
            </a:r>
            <a:br>
              <a:rPr lang="fr-FR" altLang="en-US" sz="3200" b="1" dirty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fr-FR" altLang="en-US" sz="3200" b="1" dirty="0" smtClean="0">
                <a:solidFill>
                  <a:schemeClr val="tx1"/>
                </a:solidFill>
                <a:latin typeface="Tahoma" panose="020B0604030504040204" pitchFamily="34" charset="0"/>
              </a:rPr>
              <a:t>IV. </a:t>
            </a:r>
            <a:r>
              <a:rPr lang="fr-FR" altLang="en-US" sz="3200" b="1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Conclusion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</a:rPr>
              <a:t>présentation</a:t>
            </a:r>
            <a:r>
              <a:rPr lang="fr-FR" altLang="en-US" sz="32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/>
            </a:r>
            <a:br>
              <a:rPr lang="fr-FR" altLang="en-US" sz="3200" b="1" dirty="0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dirty="0" smtClean="0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8199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8201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3000" y="6147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4"/>
          <p:cNvGrpSpPr>
            <a:grpSpLocks/>
          </p:cNvGrpSpPr>
          <p:nvPr/>
        </p:nvGrpSpPr>
        <p:grpSpPr bwMode="auto">
          <a:xfrm>
            <a:off x="-765175" y="1176338"/>
            <a:ext cx="10674350" cy="3332162"/>
            <a:chOff x="0" y="-617539"/>
            <a:chExt cx="9252520" cy="2773150"/>
          </a:xfrm>
        </p:grpSpPr>
        <p:sp>
          <p:nvSpPr>
            <p:cNvPr id="36874" name="Rectangle 15"/>
            <p:cNvSpPr>
              <a:spLocks noChangeArrowheads="1"/>
            </p:cNvSpPr>
            <p:nvPr/>
          </p:nvSpPr>
          <p:spPr bwMode="auto">
            <a:xfrm>
              <a:off x="0" y="-52072"/>
              <a:ext cx="9252520" cy="1658936"/>
            </a:xfrm>
            <a:prstGeom prst="rect">
              <a:avLst/>
            </a:prstGeom>
            <a:solidFill>
              <a:srgbClr val="3D5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6875" name="Picture 16" descr="FaceReco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608" y="-617539"/>
              <a:ext cx="5853984" cy="27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7" name="Rectangle 17"/>
          <p:cNvSpPr>
            <a:spLocks noChangeArrowheads="1"/>
          </p:cNvSpPr>
          <p:nvPr/>
        </p:nvSpPr>
        <p:spPr bwMode="auto">
          <a:xfrm>
            <a:off x="0" y="571500"/>
            <a:ext cx="9144000" cy="13335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90588"/>
            <a:ext cx="7924800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Merci de votre attention</a:t>
            </a:r>
            <a:endParaRPr lang="fr-FR" altLang="en-US" smtClean="0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3175" y="3735388"/>
            <a:ext cx="9144000" cy="2286000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6870" name="Picture 8" descr="utb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9" descr="bande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1676400" y="6318250"/>
            <a:ext cx="20574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828584"/>
                </a:solidFill>
                <a:latin typeface="Tahoma" panose="020B0604030504040204" pitchFamily="34" charset="0"/>
              </a:rPr>
              <a:t>www.utbm.fr</a:t>
            </a:r>
          </a:p>
        </p:txBody>
      </p:sp>
      <p:pic>
        <p:nvPicPr>
          <p:cNvPr id="36873" name="Picture 20" descr="http://www.chem.tsukuba.ac.jp/sms/images/Tsukub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57913"/>
            <a:ext cx="1506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pic>
        <p:nvPicPr>
          <p:cNvPr id="6148" name="Picture 12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103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1"/>
          <p:cNvGrpSpPr>
            <a:grpSpLocks/>
          </p:cNvGrpSpPr>
          <p:nvPr/>
        </p:nvGrpSpPr>
        <p:grpSpPr bwMode="auto">
          <a:xfrm>
            <a:off x="0" y="2303463"/>
            <a:ext cx="7162800" cy="1487487"/>
            <a:chOff x="0" y="3008313"/>
            <a:chExt cx="7162800" cy="1487487"/>
          </a:xfrm>
        </p:grpSpPr>
        <p:pic>
          <p:nvPicPr>
            <p:cNvPr id="6152" name="Picture 7" descr="bandea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8313"/>
              <a:ext cx="71628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" name="Rectangle 16"/>
            <p:cNvSpPr>
              <a:spLocks noChangeArrowheads="1"/>
            </p:cNvSpPr>
            <p:nvPr/>
          </p:nvSpPr>
          <p:spPr bwMode="auto">
            <a:xfrm>
              <a:off x="0" y="3276600"/>
              <a:ext cx="7162800" cy="1219200"/>
            </a:xfrm>
            <a:prstGeom prst="rect">
              <a:avLst/>
            </a:prstGeom>
            <a:solidFill>
              <a:srgbClr val="7D5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889250"/>
            <a:ext cx="7772400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60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Presentation of the environment</a:t>
            </a:r>
          </a:p>
        </p:txBody>
      </p:sp>
      <p:pic>
        <p:nvPicPr>
          <p:cNvPr id="6151" name="Picture 20" descr="http://www.chem.tsukuba.ac.jp/sms/images/Tsukub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57913"/>
            <a:ext cx="1506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 dirty="0">
                <a:solidFill>
                  <a:schemeClr val="bg1"/>
                </a:solidFill>
                <a:latin typeface="Tahoma" panose="020B0604030504040204" pitchFamily="34" charset="0"/>
              </a:rPr>
              <a:t>IA – </a:t>
            </a:r>
            <a:r>
              <a:rPr lang="fr-FR" altLang="en-US" sz="1800" b="1" baseline="0" dirty="0" err="1">
                <a:solidFill>
                  <a:schemeClr val="bg1"/>
                </a:solidFill>
                <a:latin typeface="Tahoma" panose="020B0604030504040204" pitchFamily="34" charset="0"/>
              </a:rPr>
              <a:t>University</a:t>
            </a:r>
            <a:r>
              <a:rPr lang="fr-FR" altLang="en-US" sz="1800" b="1" baseline="0" dirty="0">
                <a:solidFill>
                  <a:schemeClr val="bg1"/>
                </a:solidFill>
                <a:latin typeface="Tahoma" panose="020B0604030504040204" pitchFamily="34" charset="0"/>
              </a:rPr>
              <a:t> of </a:t>
            </a:r>
            <a:r>
              <a:rPr lang="fr-FR" altLang="en-US" sz="1800" b="1" baseline="0" dirty="0" err="1">
                <a:solidFill>
                  <a:schemeClr val="bg1"/>
                </a:solidFill>
                <a:latin typeface="Tahoma" panose="020B0604030504040204" pitchFamily="34" charset="0"/>
              </a:rPr>
              <a:t>Tsukuba</a:t>
            </a:r>
            <a:endParaRPr lang="fr-FR" altLang="en-US" sz="1800" b="1" baseline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8199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8201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 dirty="0">
                <a:solidFill>
                  <a:srgbClr val="B8505D"/>
                </a:solidFill>
                <a:latin typeface="Tahoma" panose="020B0604030504040204" pitchFamily="34" charset="0"/>
              </a:rPr>
              <a:t>ST40 – </a:t>
            </a:r>
            <a:r>
              <a:rPr lang="fr-FR" altLang="en-US" sz="1000" b="1" baseline="0" dirty="0" err="1">
                <a:solidFill>
                  <a:srgbClr val="B8505D"/>
                </a:solidFill>
                <a:latin typeface="Tahoma" panose="020B0604030504040204" pitchFamily="34" charset="0"/>
              </a:rPr>
              <a:t>Development</a:t>
            </a:r>
            <a:r>
              <a:rPr lang="fr-FR" altLang="en-US" sz="1000" b="1" baseline="0" dirty="0">
                <a:solidFill>
                  <a:srgbClr val="B8505D"/>
                </a:solidFill>
                <a:latin typeface="Tahoma" panose="020B0604030504040204" pitchFamily="34" charset="0"/>
              </a:rPr>
              <a:t> of face recognition system </a:t>
            </a:r>
            <a:r>
              <a:rPr lang="fr-FR" altLang="en-US" sz="1000" b="1" baseline="0" dirty="0" err="1">
                <a:solidFill>
                  <a:srgbClr val="B8505D"/>
                </a:solidFill>
                <a:latin typeface="Tahoma" panose="020B0604030504040204" pitchFamily="34" charset="0"/>
              </a:rPr>
              <a:t>using</a:t>
            </a:r>
            <a:r>
              <a:rPr lang="fr-FR" altLang="en-US" sz="1000" b="1" baseline="0" dirty="0">
                <a:solidFill>
                  <a:srgbClr val="B8505D"/>
                </a:solidFill>
                <a:latin typeface="Tahoma" panose="020B0604030504040204" pitchFamily="34" charset="0"/>
              </a:rPr>
              <a:t> Subspace Methods – Tony DUONG</a:t>
            </a:r>
          </a:p>
        </p:txBody>
      </p:sp>
      <p:sp>
        <p:nvSpPr>
          <p:cNvPr id="19468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3025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One of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oldest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national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universities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and one of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most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comprehensive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research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universities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in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Japan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A lot of international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partnerships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with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foreign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universities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(more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than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100 countries)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In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Tsukuba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, more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than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300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research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institutes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pic>
        <p:nvPicPr>
          <p:cNvPr id="8203" name="graphics1" descr="http://www.pwri.go.jp/icharm/access/images/large_japan_tsukuba_airport.jpg"/>
          <p:cNvPicPr>
            <a:picLocks noChangeAspect="1"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83" y="3619049"/>
            <a:ext cx="2234208" cy="259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Text Box 17"/>
          <p:cNvSpPr txBox="1">
            <a:spLocks noChangeArrowheads="1"/>
          </p:cNvSpPr>
          <p:nvPr/>
        </p:nvSpPr>
        <p:spPr bwMode="auto">
          <a:xfrm>
            <a:off x="3572491" y="3902075"/>
            <a:ext cx="51689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Also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called</a:t>
            </a:r>
            <a:r>
              <a:rPr lang="fr-FR" altLang="en-US" sz="1600" baseline="0" dirty="0">
                <a:latin typeface="Tahoma" panose="020B0604030504040204" pitchFamily="34" charset="0"/>
              </a:rPr>
              <a:t> «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Tsukuba</a:t>
            </a:r>
            <a:r>
              <a:rPr lang="fr-FR" altLang="en-US" sz="1600" baseline="0" dirty="0">
                <a:latin typeface="Tahoma" panose="020B0604030504040204" pitchFamily="34" charset="0"/>
              </a:rPr>
              <a:t> Science City »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Nearly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half</a:t>
            </a:r>
            <a:r>
              <a:rPr lang="fr-FR" altLang="en-US" sz="1600" baseline="0" dirty="0">
                <a:latin typeface="Tahoma" panose="020B0604030504040204" pitchFamily="34" charset="0"/>
              </a:rPr>
              <a:t> of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Japan’s</a:t>
            </a:r>
            <a:r>
              <a:rPr lang="fr-FR" altLang="en-US" sz="1600" baseline="0" dirty="0">
                <a:latin typeface="Tahoma" panose="020B0604030504040204" pitchFamily="34" charset="0"/>
              </a:rPr>
              <a:t> public R&amp;D budget has been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spent</a:t>
            </a:r>
            <a:r>
              <a:rPr lang="fr-FR" altLang="en-US" sz="1600" baseline="0" dirty="0">
                <a:latin typeface="Tahoma" panose="020B0604030504040204" pitchFamily="34" charset="0"/>
              </a:rPr>
              <a:t> in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Tsukuba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Leads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scientific</a:t>
            </a:r>
            <a:r>
              <a:rPr lang="fr-FR" altLang="en-US" sz="1600" baseline="0" dirty="0">
                <a:latin typeface="Tahoma" panose="020B0604030504040204" pitchFamily="34" charset="0"/>
              </a:rPr>
              <a:t> and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technological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research</a:t>
            </a:r>
            <a:r>
              <a:rPr lang="fr-FR" altLang="en-US" sz="1600" baseline="0" dirty="0">
                <a:latin typeface="Tahoma" panose="020B0604030504040204" pitchFamily="34" charset="0"/>
              </a:rPr>
              <a:t> in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Japan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3000" y="6147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IB – Computer Vision Laboratory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246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 dirty="0">
                <a:solidFill>
                  <a:srgbClr val="B8505D"/>
                </a:solidFill>
                <a:latin typeface="Tahoma" panose="020B0604030504040204" pitchFamily="34" charset="0"/>
              </a:rPr>
              <a:t>ST40 – </a:t>
            </a:r>
            <a:r>
              <a:rPr lang="fr-FR" altLang="en-US" sz="1000" b="1" baseline="0" dirty="0" err="1">
                <a:solidFill>
                  <a:srgbClr val="B8505D"/>
                </a:solidFill>
                <a:latin typeface="Tahoma" panose="020B0604030504040204" pitchFamily="34" charset="0"/>
              </a:rPr>
              <a:t>Development</a:t>
            </a:r>
            <a:r>
              <a:rPr lang="fr-FR" altLang="en-US" sz="1000" b="1" baseline="0" dirty="0">
                <a:solidFill>
                  <a:srgbClr val="B8505D"/>
                </a:solidFill>
                <a:latin typeface="Tahoma" panose="020B0604030504040204" pitchFamily="34" charset="0"/>
              </a:rPr>
              <a:t> of face recognition system </a:t>
            </a:r>
            <a:r>
              <a:rPr lang="fr-FR" altLang="en-US" sz="1000" b="1" baseline="0" dirty="0" err="1">
                <a:solidFill>
                  <a:srgbClr val="B8505D"/>
                </a:solidFill>
                <a:latin typeface="Tahoma" panose="020B0604030504040204" pitchFamily="34" charset="0"/>
              </a:rPr>
              <a:t>using</a:t>
            </a:r>
            <a:r>
              <a:rPr lang="fr-FR" altLang="en-US" sz="1000" b="1" baseline="0" dirty="0">
                <a:solidFill>
                  <a:srgbClr val="B8505D"/>
                </a:solidFill>
                <a:latin typeface="Tahoma" panose="020B0604030504040204" pitchFamily="34" charset="0"/>
              </a:rPr>
              <a:t> Subspace Methods – Tony DUONG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3025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Many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aspects of computer vision are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studied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(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protein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structure classification, face recognition by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small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features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,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gesture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recognition…)</a:t>
            </a: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17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members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,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most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of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them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are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students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6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foreigners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(China,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Brazil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,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Indonesia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Communication in English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mainly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Seminars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held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once a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week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to report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work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progress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Computer, camera and software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provided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by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laboratory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All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projects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conducted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by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students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revolve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around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the « Subspace Methods »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6147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pic>
        <p:nvPicPr>
          <p:cNvPr id="12292" name="Picture 12" descr="ut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10300"/>
            <a:ext cx="1512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3" name="Group 1"/>
          <p:cNvGrpSpPr>
            <a:grpSpLocks/>
          </p:cNvGrpSpPr>
          <p:nvPr/>
        </p:nvGrpSpPr>
        <p:grpSpPr bwMode="auto">
          <a:xfrm>
            <a:off x="0" y="2303463"/>
            <a:ext cx="7162800" cy="1487487"/>
            <a:chOff x="0" y="3008313"/>
            <a:chExt cx="7162800" cy="1487487"/>
          </a:xfrm>
        </p:grpSpPr>
        <p:pic>
          <p:nvPicPr>
            <p:cNvPr id="12296" name="Picture 7" descr="bandea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08313"/>
              <a:ext cx="71628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Rectangle 16"/>
            <p:cNvSpPr>
              <a:spLocks noChangeArrowheads="1"/>
            </p:cNvSpPr>
            <p:nvPr/>
          </p:nvSpPr>
          <p:spPr bwMode="auto">
            <a:xfrm>
              <a:off x="0" y="3276600"/>
              <a:ext cx="7162800" cy="1219200"/>
            </a:xfrm>
            <a:prstGeom prst="rect">
              <a:avLst/>
            </a:prstGeom>
            <a:solidFill>
              <a:srgbClr val="7D5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889250"/>
            <a:ext cx="7772400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60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Internship project</a:t>
            </a:r>
          </a:p>
        </p:txBody>
      </p:sp>
      <p:pic>
        <p:nvPicPr>
          <p:cNvPr id="12295" name="Picture 20" descr="http://www.chem.tsukuba.ac.jp/sms/images/Tsukub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57913"/>
            <a:ext cx="1506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IIA – Working method</a:t>
            </a:r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4343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14346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7597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Autonomous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work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No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experience</a:t>
            </a:r>
            <a:r>
              <a:rPr lang="fr-FR" altLang="en-US" sz="1600" baseline="0" dirty="0">
                <a:latin typeface="Tahoma" panose="020B0604030504040204" pitchFamily="34" charset="0"/>
              </a:rPr>
              <a:t> at all :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research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papers</a:t>
            </a:r>
            <a:r>
              <a:rPr lang="fr-FR" altLang="en-US" sz="1600" baseline="0" dirty="0">
                <a:latin typeface="Tahoma" panose="020B0604030504040204" pitchFamily="34" charset="0"/>
              </a:rPr>
              <a:t>, courses on the Internet, help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from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colleagues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Before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starting</a:t>
            </a:r>
            <a:r>
              <a:rPr lang="fr-FR" altLang="en-US" sz="1600" baseline="0" dirty="0">
                <a:latin typeface="Tahoma" panose="020B0604030504040204" pitchFamily="34" charset="0"/>
              </a:rPr>
              <a:t> the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development</a:t>
            </a:r>
            <a:r>
              <a:rPr lang="fr-FR" altLang="en-US" sz="1600" baseline="0" dirty="0">
                <a:latin typeface="Tahoma" panose="020B0604030504040204" pitchFamily="34" charset="0"/>
              </a:rPr>
              <a:t> of the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project</a:t>
            </a:r>
            <a:r>
              <a:rPr lang="fr-FR" altLang="en-US" sz="1600" baseline="0" dirty="0">
                <a:latin typeface="Tahoma" panose="020B0604030504040204" pitchFamily="34" charset="0"/>
              </a:rPr>
              <a:t>,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learning</a:t>
            </a:r>
            <a:r>
              <a:rPr lang="fr-FR" altLang="en-US" sz="1600" baseline="0" dirty="0">
                <a:latin typeface="Tahoma" panose="020B0604030504040204" pitchFamily="34" charset="0"/>
              </a:rPr>
              <a:t> of the classification and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shape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detection</a:t>
            </a:r>
            <a:r>
              <a:rPr lang="fr-FR" altLang="en-US" sz="1600" baseline="0" dirty="0">
                <a:latin typeface="Tahoma" panose="020B0604030504040204" pitchFamily="34" charset="0"/>
              </a:rPr>
              <a:t> techniques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Research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papers</a:t>
            </a:r>
            <a:r>
              <a:rPr lang="fr-FR" altLang="en-US" sz="1600" baseline="0" dirty="0">
                <a:latin typeface="Tahoma" panose="020B0604030504040204" pitchFamily="34" charset="0"/>
              </a:rPr>
              <a:t> →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Implementation</a:t>
            </a:r>
            <a:r>
              <a:rPr lang="fr-FR" altLang="en-US" sz="1600" baseline="0" dirty="0">
                <a:latin typeface="Tahoma" panose="020B0604030504040204" pitchFamily="34" charset="0"/>
              </a:rPr>
              <a:t> →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Testing</a:t>
            </a:r>
            <a:r>
              <a:rPr lang="fr-FR" altLang="en-US" sz="1600" baseline="0" dirty="0">
                <a:latin typeface="Tahoma" panose="020B0604030504040204" pitchFamily="34" charset="0"/>
              </a:rPr>
              <a:t> →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Accuracy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measurement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Monthly</a:t>
            </a:r>
            <a:r>
              <a:rPr lang="fr-FR" altLang="en-US" sz="1600" baseline="0" dirty="0">
                <a:latin typeface="Tahoma" panose="020B0604030504040204" pitchFamily="34" charset="0"/>
              </a:rPr>
              <a:t> report to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be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submitted</a:t>
            </a:r>
            <a:r>
              <a:rPr lang="fr-FR" altLang="en-US" sz="1600" baseline="0" dirty="0">
                <a:latin typeface="Tahoma" panose="020B0604030504040204" pitchFamily="34" charset="0"/>
              </a:rPr>
              <a:t> to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my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tutor</a:t>
            </a:r>
            <a:r>
              <a:rPr lang="fr-FR" altLang="en-US" sz="1600" baseline="0" dirty="0">
                <a:latin typeface="Tahoma" panose="020B0604030504040204" pitchFamily="34" charset="0"/>
              </a:rPr>
              <a:t> (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work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progress</a:t>
            </a:r>
            <a:r>
              <a:rPr lang="fr-FR" altLang="en-US" sz="1600" baseline="0" dirty="0">
                <a:latin typeface="Tahoma" panose="020B0604030504040204" pitchFamily="34" charset="0"/>
              </a:rPr>
              <a:t>, check if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my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understanding</a:t>
            </a:r>
            <a:r>
              <a:rPr lang="fr-FR" altLang="en-US" sz="1600" baseline="0" dirty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is</a:t>
            </a:r>
            <a:r>
              <a:rPr lang="fr-FR" altLang="en-US" sz="1600" baseline="0" dirty="0">
                <a:latin typeface="Tahoma" panose="020B0604030504040204" pitchFamily="34" charset="0"/>
              </a:rPr>
              <a:t> correct… )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en-US" sz="1600" baseline="0" dirty="0">
                <a:latin typeface="Tahoma" panose="020B0604030504040204" pitchFamily="34" charset="0"/>
              </a:rPr>
              <a:t>Software </a:t>
            </a:r>
            <a:r>
              <a:rPr lang="fr-FR" altLang="en-US" sz="1600" baseline="0" dirty="0" err="1">
                <a:latin typeface="Tahoma" panose="020B0604030504040204" pitchFamily="34" charset="0"/>
              </a:rPr>
              <a:t>used</a:t>
            </a:r>
            <a:r>
              <a:rPr lang="fr-FR" altLang="en-US" sz="1600" baseline="0" dirty="0">
                <a:latin typeface="Tahoma" panose="020B0604030504040204" pitchFamily="34" charset="0"/>
              </a:rPr>
              <a:t> : Matlab 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R2014b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with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Kinect camera</a:t>
            </a: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altLang="en-US" sz="1600" baseline="0" dirty="0">
              <a:latin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6147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IIB – Project and Results : Description of the project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6391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16393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7597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Development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of a face recognition system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using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Subspace Methods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>
                <a:latin typeface="Tahoma" panose="020B0604030504040204" pitchFamily="34" charset="0"/>
              </a:rPr>
              <a:t>D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etect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a face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from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the camera and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recognize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that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face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from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a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database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err="1" smtClean="0">
                <a:latin typeface="Tahoma" panose="020B0604030504040204" pitchFamily="34" charset="0"/>
              </a:rPr>
              <a:t>Detection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part and Recognition part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cxnSp>
        <p:nvCxnSpPr>
          <p:cNvPr id="16395" name="Straight Arrow Connector 6"/>
          <p:cNvCxnSpPr>
            <a:cxnSpLocks noChangeShapeType="1"/>
          </p:cNvCxnSpPr>
          <p:nvPr/>
        </p:nvCxnSpPr>
        <p:spPr bwMode="auto">
          <a:xfrm>
            <a:off x="2239963" y="3579813"/>
            <a:ext cx="450850" cy="896937"/>
          </a:xfrm>
          <a:prstGeom prst="straightConnector1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6396" name="Straight Arrow Connector 12"/>
          <p:cNvCxnSpPr>
            <a:cxnSpLocks noChangeShapeType="1"/>
          </p:cNvCxnSpPr>
          <p:nvPr/>
        </p:nvCxnSpPr>
        <p:spPr bwMode="auto">
          <a:xfrm flipV="1">
            <a:off x="1776413" y="3463925"/>
            <a:ext cx="347662" cy="906463"/>
          </a:xfrm>
          <a:prstGeom prst="straightConnector1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16397" name="Group 38"/>
          <p:cNvGrpSpPr>
            <a:grpSpLocks/>
          </p:cNvGrpSpPr>
          <p:nvPr/>
        </p:nvGrpSpPr>
        <p:grpSpPr bwMode="auto">
          <a:xfrm>
            <a:off x="1438275" y="2990620"/>
            <a:ext cx="5975350" cy="3284768"/>
            <a:chOff x="1583668" y="2942356"/>
            <a:chExt cx="5976664" cy="3285101"/>
          </a:xfrm>
        </p:grpSpPr>
        <p:grpSp>
          <p:nvGrpSpPr>
            <p:cNvPr id="16398" name="Group 34"/>
            <p:cNvGrpSpPr>
              <a:grpSpLocks/>
            </p:cNvGrpSpPr>
            <p:nvPr/>
          </p:nvGrpSpPr>
          <p:grpSpPr bwMode="auto">
            <a:xfrm>
              <a:off x="1583668" y="3522822"/>
              <a:ext cx="5976664" cy="2704635"/>
              <a:chOff x="552996" y="2921078"/>
              <a:chExt cx="7619404" cy="3448029"/>
            </a:xfrm>
          </p:grpSpPr>
          <p:pic>
            <p:nvPicPr>
              <p:cNvPr id="16400" name="Picture 2" descr="http://www.ordissinaute.fr/sites/default/files/field/image/webcam-ordissimo_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996" y="3008472"/>
                <a:ext cx="1224136" cy="1107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1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6203" y="2956910"/>
                <a:ext cx="1650084" cy="154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2" name="Picture 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7958" y="2921078"/>
                <a:ext cx="1636981" cy="1613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3" name="Picture 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224" y="3069385"/>
                <a:ext cx="1302746" cy="1151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1783761" y="3517228"/>
                <a:ext cx="431173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 bwMode="auto">
              <a:xfrm flipV="1">
                <a:off x="3850555" y="3515205"/>
                <a:ext cx="431172" cy="2023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 bwMode="auto">
              <a:xfrm flipV="1">
                <a:off x="5955810" y="3450435"/>
                <a:ext cx="43117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407" name="Picture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9871" y="5685961"/>
                <a:ext cx="754309" cy="612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8" name="Picture 1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740" y="4876897"/>
                <a:ext cx="738196" cy="652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9" name="Picture 1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1732" y="5650800"/>
                <a:ext cx="738195" cy="652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10" name="Picture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9871" y="4903177"/>
                <a:ext cx="738196" cy="65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11" name="TextBox 21"/>
              <p:cNvSpPr txBox="1">
                <a:spLocks noChangeArrowheads="1"/>
              </p:cNvSpPr>
              <p:nvPr/>
            </p:nvSpPr>
            <p:spPr bwMode="auto">
              <a:xfrm>
                <a:off x="2465419" y="4566761"/>
                <a:ext cx="10502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Snapshot</a:t>
                </a:r>
              </a:p>
            </p:txBody>
          </p:sp>
          <p:sp>
            <p:nvSpPr>
              <p:cNvPr id="16412" name="TextBox 35"/>
              <p:cNvSpPr txBox="1">
                <a:spLocks noChangeArrowheads="1"/>
              </p:cNvSpPr>
              <p:nvPr/>
            </p:nvSpPr>
            <p:spPr bwMode="auto">
              <a:xfrm>
                <a:off x="4572000" y="4580746"/>
                <a:ext cx="10502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Detection</a:t>
                </a:r>
              </a:p>
            </p:txBody>
          </p:sp>
          <p:sp>
            <p:nvSpPr>
              <p:cNvPr id="16413" name="TextBox 36"/>
              <p:cNvSpPr txBox="1">
                <a:spLocks noChangeArrowheads="1"/>
              </p:cNvSpPr>
              <p:nvPr/>
            </p:nvSpPr>
            <p:spPr bwMode="auto">
              <a:xfrm>
                <a:off x="6588224" y="4332098"/>
                <a:ext cx="126509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Recognition</a:t>
                </a:r>
              </a:p>
            </p:txBody>
          </p:sp>
          <p:cxnSp>
            <p:nvCxnSpPr>
              <p:cNvPr id="24" name="Curved Connector 23"/>
              <p:cNvCxnSpPr>
                <a:stCxn id="16410" idx="3"/>
              </p:cNvCxnSpPr>
              <p:nvPr/>
            </p:nvCxnSpPr>
            <p:spPr bwMode="auto">
              <a:xfrm flipH="1" flipV="1">
                <a:off x="7891025" y="3644744"/>
                <a:ext cx="137651" cy="1584826"/>
              </a:xfrm>
              <a:prstGeom prst="curvedConnector4">
                <a:avLst>
                  <a:gd name="adj1" fmla="val -166744"/>
                  <a:gd name="adj2" fmla="val 111860"/>
                </a:avLst>
              </a:prstGeom>
              <a:ln>
                <a:solidFill>
                  <a:srgbClr val="FFC000"/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 bwMode="auto">
              <a:xfrm>
                <a:off x="6172408" y="4814641"/>
                <a:ext cx="1999992" cy="1554466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16" name="TextBox 33"/>
              <p:cNvSpPr txBox="1">
                <a:spLocks noChangeArrowheads="1"/>
              </p:cNvSpPr>
              <p:nvPr/>
            </p:nvSpPr>
            <p:spPr bwMode="auto">
              <a:xfrm>
                <a:off x="4610838" y="5402088"/>
                <a:ext cx="120257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“Database”</a:t>
                </a:r>
              </a:p>
            </p:txBody>
          </p:sp>
        </p:grpSp>
        <p:sp>
          <p:nvSpPr>
            <p:cNvPr id="16399" name="TextBox 37"/>
            <p:cNvSpPr txBox="1">
              <a:spLocks noChangeArrowheads="1"/>
            </p:cNvSpPr>
            <p:nvPr/>
          </p:nvSpPr>
          <p:spPr bwMode="auto">
            <a:xfrm>
              <a:off x="3391833" y="2942356"/>
              <a:ext cx="23407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 baseline="0" dirty="0">
                  <a:latin typeface="Tahoma" panose="020B0604030504040204" pitchFamily="34" charset="0"/>
                  <a:cs typeface="Tahoma" panose="020B0604030504040204" pitchFamily="34" charset="0"/>
                </a:rPr>
                <a:t>FRAMEWORK </a:t>
              </a:r>
              <a:endParaRPr lang="en-US" altLang="en-US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63000" y="6147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solidFill>
            <a:srgbClr val="7D5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aseline="0">
              <a:latin typeface="Times" panose="02020603050405020304" pitchFamily="18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81000" y="6477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1800" b="1" baseline="0">
                <a:solidFill>
                  <a:schemeClr val="bg1"/>
                </a:solidFill>
                <a:latin typeface="Tahoma" panose="020B0604030504040204" pitchFamily="34" charset="0"/>
              </a:rPr>
              <a:t>IIB – Project and Results : Face Detection</a:t>
            </a:r>
          </a:p>
        </p:txBody>
      </p:sp>
      <p:sp>
        <p:nvSpPr>
          <p:cNvPr id="1843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133600"/>
            <a:ext cx="77724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de la présentation</a:t>
            </a:r>
            <a:b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fr-FR" altLang="en-US" sz="3200" b="1" smtClean="0">
                <a:solidFill>
                  <a:schemeClr val="bg1"/>
                </a:solidFill>
                <a:latin typeface="Tahoma" panose="020B0604030504040204" pitchFamily="34" charset="0"/>
              </a:rPr>
              <a:t>Titre suite</a:t>
            </a:r>
            <a:endParaRPr lang="fr-FR" altLang="en-US" smtClean="0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79413"/>
          </a:xfrm>
          <a:prstGeom prst="rect">
            <a:avLst/>
          </a:prstGeom>
          <a:solidFill>
            <a:srgbClr val="F2E3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8439" name="Picture 9" descr="band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71628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7086600" y="6546850"/>
            <a:ext cx="3352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800" b="1" baseline="0">
                <a:solidFill>
                  <a:srgbClr val="B8505D"/>
                </a:solidFill>
                <a:latin typeface="Tahoma" panose="020B0604030504040204" pitchFamily="34" charset="0"/>
              </a:rPr>
              <a:t>www.utbm.fr</a:t>
            </a:r>
          </a:p>
        </p:txBody>
      </p:sp>
      <p:sp>
        <p:nvSpPr>
          <p:cNvPr id="18441" name="Text Box 16"/>
          <p:cNvSpPr txBox="1">
            <a:spLocks noChangeArrowheads="1"/>
          </p:cNvSpPr>
          <p:nvPr/>
        </p:nvSpPr>
        <p:spPr bwMode="auto">
          <a:xfrm>
            <a:off x="381000" y="6572250"/>
            <a:ext cx="6248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fr-FR" altLang="en-US" sz="1000" b="1" baseline="0">
                <a:solidFill>
                  <a:srgbClr val="B8505D"/>
                </a:solidFill>
                <a:latin typeface="Tahoma" panose="020B0604030504040204" pitchFamily="34" charset="0"/>
              </a:rPr>
              <a:t>ST40 – Development of face recognition system using Subspace Methods – Tony DUONG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6100" y="1752600"/>
            <a:ext cx="77597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I have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used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Viola-Jones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shape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detection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algorithm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(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fast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→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suited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for real-time application, high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detection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rate) 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Method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proposed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by Paul Viola and Michael Jones in 2001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fr-FR" altLang="en-US" sz="1600" baseline="0" dirty="0" smtClean="0">
                <a:latin typeface="Tahoma" panose="020B0604030504040204" pitchFamily="34" charset="0"/>
              </a:rPr>
              <a:t>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idea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is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to slide a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window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across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the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entire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image and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evaluate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if a frontal face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can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be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detected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in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that</a:t>
            </a:r>
            <a:r>
              <a:rPr lang="fr-FR" altLang="en-US" sz="1600" baseline="0" dirty="0" smtClean="0">
                <a:latin typeface="Tahoma" panose="020B0604030504040204" pitchFamily="34" charset="0"/>
              </a:rPr>
              <a:t> </a:t>
            </a:r>
            <a:r>
              <a:rPr lang="fr-FR" altLang="en-US" sz="1600" baseline="0" dirty="0" err="1" smtClean="0">
                <a:latin typeface="Tahoma" panose="020B0604030504040204" pitchFamily="34" charset="0"/>
              </a:rPr>
              <a:t>window</a:t>
            </a: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fr-FR" altLang="en-US" sz="1600" baseline="0" dirty="0" smtClean="0">
              <a:latin typeface="Tahoma" panose="020B0604030504040204" pitchFamily="34" charset="0"/>
            </a:endParaRPr>
          </a:p>
        </p:txBody>
      </p:sp>
      <p:pic>
        <p:nvPicPr>
          <p:cNvPr id="18443" name="Picture 11" descr="C:\Users\Tony\Documents\UTBM\STAGE 2015 - TSUKUBA\Final report\children-814886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687763"/>
            <a:ext cx="370840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63000" y="6147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749623"/>
            <a:ext cx="2664296" cy="178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3000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3000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G5 160 Go:Applications:Microsoft Office 2004:Modèles:Présentations:Conceptions:Coin jaune</Template>
  <TotalTime>4197</TotalTime>
  <Words>981</Words>
  <Application>Microsoft Office PowerPoint</Application>
  <PresentationFormat>On-screen Show (4:3)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ＭＳ Ｐゴシック</vt:lpstr>
      <vt:lpstr>Times</vt:lpstr>
      <vt:lpstr>Tahoma</vt:lpstr>
      <vt:lpstr>Wingdings</vt:lpstr>
      <vt:lpstr>Nouvelle présentation</vt:lpstr>
      <vt:lpstr>Development of a face recognition system using Subspace Methods</vt:lpstr>
      <vt:lpstr>I. Presentation of the environment  II. Project  III. Reflections and Difficulties  IV. Conclusionprésentation Titre suite</vt:lpstr>
      <vt:lpstr>Presentation of the environment</vt:lpstr>
      <vt:lpstr>Titre de la présentation Titre suite</vt:lpstr>
      <vt:lpstr>PowerPoint Presentation</vt:lpstr>
      <vt:lpstr>Internship project</vt:lpstr>
      <vt:lpstr>Titre de la présentation Titre suite</vt:lpstr>
      <vt:lpstr>Titre de la présentation Titre suite</vt:lpstr>
      <vt:lpstr>Titre de la présentation Titre suite</vt:lpstr>
      <vt:lpstr>Titre de la présentation Titre suite</vt:lpstr>
      <vt:lpstr>Titre de la présentation Titre suite</vt:lpstr>
      <vt:lpstr>Titre de la présentation Titre suite</vt:lpstr>
      <vt:lpstr>Titre de la présentation Titre suite</vt:lpstr>
      <vt:lpstr>PowerPoint Presentation</vt:lpstr>
      <vt:lpstr>Titre de la présentation Titre suite</vt:lpstr>
      <vt:lpstr>Reflection and Difficulties</vt:lpstr>
      <vt:lpstr>Titre de la présentation Titre suite</vt:lpstr>
      <vt:lpstr>Conclusion</vt:lpstr>
      <vt:lpstr>Titre de la présentation Titre suite</vt:lpstr>
      <vt:lpstr>Merci de votre attention</vt:lpstr>
    </vt:vector>
  </TitlesOfParts>
  <Company>UTBM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JOUFFROY</dc:creator>
  <cp:lastModifiedBy>Tony Duong</cp:lastModifiedBy>
  <cp:revision>423</cp:revision>
  <cp:lastPrinted>2006-07-24T12:48:52Z</cp:lastPrinted>
  <dcterms:created xsi:type="dcterms:W3CDTF">2005-01-20T08:10:47Z</dcterms:created>
  <dcterms:modified xsi:type="dcterms:W3CDTF">2016-03-10T23:27:13Z</dcterms:modified>
</cp:coreProperties>
</file>