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roxima Nova"/>
      <p:regular r:id="rId30"/>
      <p:bold r:id="rId31"/>
      <p:italic r:id="rId32"/>
      <p:boldItalic r:id="rId33"/>
    </p:embeddedFon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.fntdata"/><Relationship Id="rId3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33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9a4ce6eb0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9a4ce6eb0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9a4ce6eb0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9a4ce6eb0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3a7bb4fd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3a7bb4fd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3aafd937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3aafd937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9a4ce6eb0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9a4ce6eb0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3aafd937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3aafd937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3aafd937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3aafd937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3aafd937b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3aafd937b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3aafd937b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3aafd937b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3aafd937b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3aafd937b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9a4ce6eb0_0_1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9a4ce6eb0_0_1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3aafd937b_3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3aafd937b_3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3aafd937b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3aafd937b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3aafd937b_3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3aafd937b_3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3aafd937b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3aafd937b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3aafd937b_3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3aafd937b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9a4ce6eb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9a4ce6eb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9a4ce6eb0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9a4ce6eb0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9a4ce6eb0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9a4ce6eb0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9a4ce6eb0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9a4ce6eb0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9a4ce6eb0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9a4ce6eb0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638383aa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638383aa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9a4ce6eb0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9a4ce6eb0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22.jpg"/><Relationship Id="rId6" Type="http://schemas.openxmlformats.org/officeDocument/2006/relationships/image" Target="../media/image1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jpg"/><Relationship Id="rId4" Type="http://schemas.openxmlformats.org/officeDocument/2006/relationships/image" Target="../media/image11.jpg"/><Relationship Id="rId5" Type="http://schemas.openxmlformats.org/officeDocument/2006/relationships/image" Target="../media/image17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Relationship Id="rId4" Type="http://schemas.openxmlformats.org/officeDocument/2006/relationships/image" Target="../media/image16.jpg"/><Relationship Id="rId5" Type="http://schemas.openxmlformats.org/officeDocument/2006/relationships/image" Target="../media/image4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Relationship Id="rId4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jpg"/><Relationship Id="rId4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jpg"/><Relationship Id="rId4" Type="http://schemas.openxmlformats.org/officeDocument/2006/relationships/image" Target="../media/image37.jpg"/><Relationship Id="rId5" Type="http://schemas.openxmlformats.org/officeDocument/2006/relationships/image" Target="../media/image3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34.png"/><Relationship Id="rId5" Type="http://schemas.openxmlformats.org/officeDocument/2006/relationships/image" Target="../media/image19.png"/><Relationship Id="rId6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jpg"/><Relationship Id="rId4" Type="http://schemas.openxmlformats.org/officeDocument/2006/relationships/image" Target="../media/image32.jpg"/><Relationship Id="rId5" Type="http://schemas.openxmlformats.org/officeDocument/2006/relationships/image" Target="../media/image41.jpg"/><Relationship Id="rId6" Type="http://schemas.openxmlformats.org/officeDocument/2006/relationships/image" Target="../media/image30.png"/><Relationship Id="rId7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jpg"/><Relationship Id="rId4" Type="http://schemas.openxmlformats.org/officeDocument/2006/relationships/image" Target="../media/image36.jpg"/><Relationship Id="rId5" Type="http://schemas.openxmlformats.org/officeDocument/2006/relationships/image" Target="../media/image38.jpg"/><Relationship Id="rId6" Type="http://schemas.openxmlformats.org/officeDocument/2006/relationships/image" Target="../media/image35.png"/><Relationship Id="rId7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8.jpg"/><Relationship Id="rId4" Type="http://schemas.openxmlformats.org/officeDocument/2006/relationships/image" Target="../media/image6.jpg"/><Relationship Id="rId5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4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2.png"/><Relationship Id="rId4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of Compressed Emulsions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by - Aditya Hardikar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Supervisor - Jasna Brujic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200" y="108613"/>
            <a:ext cx="3320750" cy="24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>
            <p:ph type="title"/>
          </p:nvPr>
        </p:nvSpPr>
        <p:spPr>
          <a:xfrm rot="-275">
            <a:off x="152400" y="156"/>
            <a:ext cx="375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Test 1 : BCC unit cell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/>
            </a:br>
            <a:r>
              <a:rPr lang="en" sz="1800"/>
              <a:t>Tested for different radii</a:t>
            </a:r>
            <a:br>
              <a:rPr lang="en" sz="2400"/>
            </a:br>
            <a:r>
              <a:rPr lang="en" sz="1800">
                <a:solidFill>
                  <a:srgbClr val="FF9900"/>
                </a:solidFill>
              </a:rPr>
              <a:t>Harmonic Potential</a:t>
            </a:r>
            <a:endParaRPr sz="18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Displaced from center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Returns to the center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8275" y="228600"/>
            <a:ext cx="3204026" cy="240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8276" y="2513275"/>
            <a:ext cx="3204024" cy="240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97775" y="2513275"/>
            <a:ext cx="3204026" cy="24030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22"/>
          <p:cNvCxnSpPr/>
          <p:nvPr/>
        </p:nvCxnSpPr>
        <p:spPr>
          <a:xfrm>
            <a:off x="3833750" y="547425"/>
            <a:ext cx="614700" cy="167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55" name="Google Shape;155;p22"/>
          <p:cNvSpPr txBox="1"/>
          <p:nvPr/>
        </p:nvSpPr>
        <p:spPr>
          <a:xfrm>
            <a:off x="3995700" y="300375"/>
            <a:ext cx="782400" cy="1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/>
              <a:t>= 1</a:t>
            </a:r>
            <a:endParaRPr/>
          </a:p>
        </p:txBody>
      </p:sp>
      <p:sp>
        <p:nvSpPr>
          <p:cNvPr id="156" name="Google Shape;156;p22"/>
          <p:cNvSpPr txBox="1"/>
          <p:nvPr/>
        </p:nvSpPr>
        <p:spPr>
          <a:xfrm>
            <a:off x="5923700" y="228600"/>
            <a:ext cx="29898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 of potential energy</a:t>
            </a:r>
            <a:endParaRPr/>
          </a:p>
        </p:txBody>
      </p:sp>
      <p:sp>
        <p:nvSpPr>
          <p:cNvPr id="157" name="Google Shape;157;p22"/>
          <p:cNvSpPr txBox="1"/>
          <p:nvPr/>
        </p:nvSpPr>
        <p:spPr>
          <a:xfrm>
            <a:off x="5923700" y="2495550"/>
            <a:ext cx="29898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 of residual force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23"/>
          <p:cNvGrpSpPr/>
          <p:nvPr/>
        </p:nvGrpSpPr>
        <p:grpSpPr>
          <a:xfrm>
            <a:off x="4655986" y="-303598"/>
            <a:ext cx="4122260" cy="2783420"/>
            <a:chOff x="5156649" y="184999"/>
            <a:chExt cx="3384450" cy="2516200"/>
          </a:xfrm>
        </p:grpSpPr>
        <p:pic>
          <p:nvPicPr>
            <p:cNvPr id="163" name="Google Shape;163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56649" y="184999"/>
              <a:ext cx="3384450" cy="25162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4" name="Google Shape;164;p23"/>
            <p:cNvCxnSpPr/>
            <p:nvPr/>
          </p:nvCxnSpPr>
          <p:spPr>
            <a:xfrm>
              <a:off x="7472436" y="711600"/>
              <a:ext cx="343500" cy="72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165" name="Google Shape;165;p23"/>
            <p:cNvSpPr txBox="1"/>
            <p:nvPr/>
          </p:nvSpPr>
          <p:spPr>
            <a:xfrm>
              <a:off x="7552927" y="445345"/>
              <a:ext cx="7377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 = 1</a:t>
              </a:r>
              <a:endParaRPr sz="1200"/>
            </a:p>
          </p:txBody>
        </p:sp>
      </p:grpSp>
      <p:pic>
        <p:nvPicPr>
          <p:cNvPr id="166" name="Google Shape;16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50" y="1522050"/>
            <a:ext cx="4535550" cy="340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/>
          <p:nvPr>
            <p:ph type="title"/>
          </p:nvPr>
        </p:nvSpPr>
        <p:spPr>
          <a:xfrm rot="-195">
            <a:off x="0" y="149"/>
            <a:ext cx="5276400" cy="15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Test 2: 5x5x5 Cubic Lattice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Radii = 0.5*a (just touching)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</a:rPr>
              <a:t>Harmonic Potential</a:t>
            </a:r>
            <a:endParaRPr sz="18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Displace from lattice points - Relaxation to lattice sites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2853375" y="1941075"/>
            <a:ext cx="17358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</a:t>
            </a:r>
            <a:r>
              <a:rPr lang="en" sz="1200"/>
              <a:t>otential energy</a:t>
            </a:r>
            <a:endParaRPr sz="1200"/>
          </a:p>
        </p:txBody>
      </p:sp>
      <p:sp>
        <p:nvSpPr>
          <p:cNvPr id="169" name="Google Shape;169;p23"/>
          <p:cNvSpPr txBox="1"/>
          <p:nvPr/>
        </p:nvSpPr>
        <p:spPr>
          <a:xfrm>
            <a:off x="2253525" y="3372450"/>
            <a:ext cx="20211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</a:t>
            </a:r>
            <a:r>
              <a:rPr lang="en" sz="1200"/>
              <a:t>um of all residual forces</a:t>
            </a:r>
            <a:endParaRPr sz="1200"/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0400" y="2217462"/>
            <a:ext cx="3465826" cy="25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500" y="2110606"/>
            <a:ext cx="3917950" cy="2938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34556"/>
            <a:ext cx="4936501" cy="370236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 txBox="1"/>
          <p:nvPr/>
        </p:nvSpPr>
        <p:spPr>
          <a:xfrm>
            <a:off x="3206925" y="1705425"/>
            <a:ext cx="17358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Potential energy</a:t>
            </a:r>
            <a:endParaRPr sz="1200"/>
          </a:p>
        </p:txBody>
      </p:sp>
      <p:sp>
        <p:nvSpPr>
          <p:cNvPr id="178" name="Google Shape;178;p24"/>
          <p:cNvSpPr txBox="1"/>
          <p:nvPr/>
        </p:nvSpPr>
        <p:spPr>
          <a:xfrm>
            <a:off x="2558325" y="3296250"/>
            <a:ext cx="20211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Sum of all residual forces</a:t>
            </a:r>
            <a:endParaRPr sz="1200"/>
          </a:p>
        </p:txBody>
      </p:sp>
      <p:sp>
        <p:nvSpPr>
          <p:cNvPr id="179" name="Google Shape;179;p24"/>
          <p:cNvSpPr txBox="1"/>
          <p:nvPr>
            <p:ph type="title"/>
          </p:nvPr>
        </p:nvSpPr>
        <p:spPr>
          <a:xfrm rot="-195">
            <a:off x="0" y="151"/>
            <a:ext cx="5276400" cy="13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Test 2: 5x5x5 Cubic Lattice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Radii = 0.6*a </a:t>
            </a:r>
            <a:r>
              <a:rPr lang="en" sz="1800">
                <a:solidFill>
                  <a:srgbClr val="FF9900"/>
                </a:solidFill>
              </a:rPr>
              <a:t>Harmonic Potential</a:t>
            </a:r>
            <a:endParaRPr sz="18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Start at lattice points - Relaxation NOT to lattice sites!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2327975" y="1966950"/>
            <a:ext cx="2719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---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 sz="1000">
                <a:solidFill>
                  <a:srgbClr val="FF0000"/>
                </a:solidFill>
              </a:rPr>
              <a:t>Energy at lattice sites</a:t>
            </a:r>
            <a:endParaRPr sz="1000">
              <a:solidFill>
                <a:srgbClr val="FF0000"/>
              </a:solidFill>
            </a:endParaRPr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775" y="-220375"/>
            <a:ext cx="3722806" cy="27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9391" y="1218525"/>
            <a:ext cx="4358784" cy="382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5"/>
          <p:cNvSpPr txBox="1"/>
          <p:nvPr>
            <p:ph type="title"/>
          </p:nvPr>
        </p:nvSpPr>
        <p:spPr>
          <a:xfrm rot="-195">
            <a:off x="152400" y="151"/>
            <a:ext cx="5276400" cy="13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Experimental Data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Polydisperse, </a:t>
            </a:r>
            <a:r>
              <a:rPr lang="en" sz="1800">
                <a:solidFill>
                  <a:srgbClr val="FF9900"/>
                </a:solidFill>
              </a:rPr>
              <a:t>Harmonic Potential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5917275" y="871150"/>
            <a:ext cx="200400" cy="187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5"/>
          <p:cNvSpPr/>
          <p:nvPr/>
        </p:nvSpPr>
        <p:spPr>
          <a:xfrm>
            <a:off x="5917275" y="1139875"/>
            <a:ext cx="200400" cy="1872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 txBox="1"/>
          <p:nvPr/>
        </p:nvSpPr>
        <p:spPr>
          <a:xfrm>
            <a:off x="6157675" y="799300"/>
            <a:ext cx="1182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Original Position</a:t>
            </a:r>
            <a:endParaRPr sz="1000"/>
          </a:p>
        </p:txBody>
      </p:sp>
      <p:sp>
        <p:nvSpPr>
          <p:cNvPr id="191" name="Google Shape;191;p25"/>
          <p:cNvSpPr txBox="1"/>
          <p:nvPr/>
        </p:nvSpPr>
        <p:spPr>
          <a:xfrm>
            <a:off x="6157675" y="1068025"/>
            <a:ext cx="1182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Relaxed Position</a:t>
            </a:r>
            <a:endParaRPr sz="1000"/>
          </a:p>
        </p:txBody>
      </p:sp>
      <p:sp>
        <p:nvSpPr>
          <p:cNvPr id="192" name="Google Shape;192;p25"/>
          <p:cNvSpPr/>
          <p:nvPr/>
        </p:nvSpPr>
        <p:spPr>
          <a:xfrm>
            <a:off x="5852675" y="775525"/>
            <a:ext cx="1552200" cy="62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00" y="1258188"/>
            <a:ext cx="4502301" cy="337672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5"/>
          <p:cNvSpPr txBox="1"/>
          <p:nvPr/>
        </p:nvSpPr>
        <p:spPr>
          <a:xfrm>
            <a:off x="2777175" y="1636275"/>
            <a:ext cx="17358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Potential energy</a:t>
            </a:r>
            <a:endParaRPr sz="1200"/>
          </a:p>
        </p:txBody>
      </p:sp>
      <p:sp>
        <p:nvSpPr>
          <p:cNvPr id="195" name="Google Shape;195;p25"/>
          <p:cNvSpPr txBox="1"/>
          <p:nvPr/>
        </p:nvSpPr>
        <p:spPr>
          <a:xfrm>
            <a:off x="2177325" y="3067650"/>
            <a:ext cx="20211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Sum of all residual forces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dependent potential: Better approximation</a:t>
            </a:r>
            <a:r>
              <a:rPr lang="en"/>
              <a:t> </a:t>
            </a:r>
            <a:endParaRPr/>
          </a:p>
        </p:txBody>
      </p:sp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6850" y="1685875"/>
            <a:ext cx="1880650" cy="10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6"/>
          <p:cNvSpPr txBox="1"/>
          <p:nvPr/>
        </p:nvSpPr>
        <p:spPr>
          <a:xfrm>
            <a:off x="76200" y="4687400"/>
            <a:ext cx="39666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J. Brujic. Experimental study of stress transmission through particulate matter. Cambridge: University of Cambridge, 2004.</a:t>
            </a:r>
            <a:endParaRPr sz="600"/>
          </a:p>
        </p:txBody>
      </p:sp>
      <p:pic>
        <p:nvPicPr>
          <p:cNvPr id="204" name="Google Shape;20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3050" y="2766050"/>
            <a:ext cx="1880650" cy="73554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6"/>
          <p:cNvSpPr/>
          <p:nvPr/>
        </p:nvSpPr>
        <p:spPr>
          <a:xfrm>
            <a:off x="436700" y="2022625"/>
            <a:ext cx="1266600" cy="1253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6"/>
          <p:cNvSpPr/>
          <p:nvPr/>
        </p:nvSpPr>
        <p:spPr>
          <a:xfrm>
            <a:off x="1421700" y="1533475"/>
            <a:ext cx="2257800" cy="22320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7" name="Google Shape;207;p26"/>
          <p:cNvCxnSpPr/>
          <p:nvPr/>
        </p:nvCxnSpPr>
        <p:spPr>
          <a:xfrm flipH="1" rot="10800000">
            <a:off x="1059725" y="2211775"/>
            <a:ext cx="445500" cy="4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6"/>
          <p:cNvCxnSpPr/>
          <p:nvPr/>
        </p:nvCxnSpPr>
        <p:spPr>
          <a:xfrm>
            <a:off x="1518175" y="2198750"/>
            <a:ext cx="1002000" cy="4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6"/>
          <p:cNvCxnSpPr/>
          <p:nvPr/>
        </p:nvCxnSpPr>
        <p:spPr>
          <a:xfrm>
            <a:off x="1066175" y="2668675"/>
            <a:ext cx="143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6"/>
          <p:cNvSpPr txBox="1"/>
          <p:nvPr/>
        </p:nvSpPr>
        <p:spPr>
          <a:xfrm>
            <a:off x="983525" y="2229150"/>
            <a:ext cx="4911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r1</a:t>
            </a:r>
            <a:endParaRPr sz="1000"/>
          </a:p>
        </p:txBody>
      </p:sp>
      <p:sp>
        <p:nvSpPr>
          <p:cNvPr id="211" name="Google Shape;211;p26"/>
          <p:cNvSpPr txBox="1"/>
          <p:nvPr/>
        </p:nvSpPr>
        <p:spPr>
          <a:xfrm>
            <a:off x="2028925" y="2184050"/>
            <a:ext cx="4911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r2</a:t>
            </a:r>
            <a:endParaRPr sz="1000"/>
          </a:p>
        </p:txBody>
      </p:sp>
      <p:cxnSp>
        <p:nvCxnSpPr>
          <p:cNvPr id="212" name="Google Shape;212;p26"/>
          <p:cNvCxnSpPr>
            <a:stCxn id="206" idx="2"/>
          </p:cNvCxnSpPr>
          <p:nvPr/>
        </p:nvCxnSpPr>
        <p:spPr>
          <a:xfrm>
            <a:off x="1421700" y="2649475"/>
            <a:ext cx="11400" cy="128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6"/>
          <p:cNvCxnSpPr/>
          <p:nvPr/>
        </p:nvCxnSpPr>
        <p:spPr>
          <a:xfrm>
            <a:off x="1703300" y="2668800"/>
            <a:ext cx="30000" cy="126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6"/>
          <p:cNvCxnSpPr/>
          <p:nvPr/>
        </p:nvCxnSpPr>
        <p:spPr>
          <a:xfrm>
            <a:off x="1433125" y="4011400"/>
            <a:ext cx="320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15" name="Google Shape;215;p26"/>
          <p:cNvSpPr txBox="1"/>
          <p:nvPr/>
        </p:nvSpPr>
        <p:spPr>
          <a:xfrm>
            <a:off x="1472750" y="4011400"/>
            <a:ext cx="4911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</a:t>
            </a:r>
            <a:endParaRPr sz="1000"/>
          </a:p>
        </p:txBody>
      </p:sp>
      <p:cxnSp>
        <p:nvCxnSpPr>
          <p:cNvPr id="216" name="Google Shape;216;p26"/>
          <p:cNvCxnSpPr/>
          <p:nvPr/>
        </p:nvCxnSpPr>
        <p:spPr>
          <a:xfrm>
            <a:off x="1509300" y="2205300"/>
            <a:ext cx="0" cy="463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26"/>
          <p:cNvSpPr txBox="1"/>
          <p:nvPr/>
        </p:nvSpPr>
        <p:spPr>
          <a:xfrm>
            <a:off x="1463275" y="2325950"/>
            <a:ext cx="2604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</a:t>
            </a:r>
            <a:endParaRPr sz="1000"/>
          </a:p>
        </p:txBody>
      </p:sp>
      <p:sp>
        <p:nvSpPr>
          <p:cNvPr id="218" name="Google Shape;218;p26"/>
          <p:cNvSpPr/>
          <p:nvPr/>
        </p:nvSpPr>
        <p:spPr>
          <a:xfrm>
            <a:off x="4042800" y="1533475"/>
            <a:ext cx="2244600" cy="2360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6"/>
          <p:cNvSpPr/>
          <p:nvPr/>
        </p:nvSpPr>
        <p:spPr>
          <a:xfrm>
            <a:off x="4581525" y="1610450"/>
            <a:ext cx="294900" cy="21807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0" name="Google Shape;220;p26"/>
          <p:cNvCxnSpPr/>
          <p:nvPr/>
        </p:nvCxnSpPr>
        <p:spPr>
          <a:xfrm>
            <a:off x="4719375" y="1586275"/>
            <a:ext cx="19200" cy="11673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21" name="Google Shape;221;p26"/>
          <p:cNvSpPr txBox="1"/>
          <p:nvPr/>
        </p:nvSpPr>
        <p:spPr>
          <a:xfrm>
            <a:off x="4812400" y="2038375"/>
            <a:ext cx="1797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</a:t>
            </a:r>
            <a:endParaRPr sz="1800"/>
          </a:p>
        </p:txBody>
      </p:sp>
      <p:sp>
        <p:nvSpPr>
          <p:cNvPr id="222" name="Google Shape;222;p26"/>
          <p:cNvSpPr txBox="1"/>
          <p:nvPr/>
        </p:nvSpPr>
        <p:spPr>
          <a:xfrm>
            <a:off x="4548675" y="2677325"/>
            <a:ext cx="5130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dependent potential: Better approximation </a:t>
            </a:r>
            <a:endParaRPr/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69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7"/>
          <p:cNvSpPr/>
          <p:nvPr/>
        </p:nvSpPr>
        <p:spPr>
          <a:xfrm>
            <a:off x="131900" y="2022625"/>
            <a:ext cx="1266600" cy="1253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7"/>
          <p:cNvSpPr/>
          <p:nvPr/>
        </p:nvSpPr>
        <p:spPr>
          <a:xfrm>
            <a:off x="1116900" y="1533475"/>
            <a:ext cx="2257800" cy="22320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1" name="Google Shape;231;p27"/>
          <p:cNvCxnSpPr/>
          <p:nvPr/>
        </p:nvCxnSpPr>
        <p:spPr>
          <a:xfrm flipH="1" rot="10800000">
            <a:off x="754925" y="2211775"/>
            <a:ext cx="445500" cy="4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7"/>
          <p:cNvCxnSpPr/>
          <p:nvPr/>
        </p:nvCxnSpPr>
        <p:spPr>
          <a:xfrm>
            <a:off x="1213375" y="2198750"/>
            <a:ext cx="1002000" cy="4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7"/>
          <p:cNvCxnSpPr/>
          <p:nvPr/>
        </p:nvCxnSpPr>
        <p:spPr>
          <a:xfrm>
            <a:off x="761375" y="2668675"/>
            <a:ext cx="143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27"/>
          <p:cNvSpPr txBox="1"/>
          <p:nvPr/>
        </p:nvSpPr>
        <p:spPr>
          <a:xfrm>
            <a:off x="678725" y="2229150"/>
            <a:ext cx="4911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r1</a:t>
            </a:r>
            <a:endParaRPr sz="1000"/>
          </a:p>
        </p:txBody>
      </p:sp>
      <p:sp>
        <p:nvSpPr>
          <p:cNvPr id="235" name="Google Shape;235;p27"/>
          <p:cNvSpPr txBox="1"/>
          <p:nvPr/>
        </p:nvSpPr>
        <p:spPr>
          <a:xfrm>
            <a:off x="1724125" y="2184050"/>
            <a:ext cx="4911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r2</a:t>
            </a:r>
            <a:endParaRPr sz="1000"/>
          </a:p>
        </p:txBody>
      </p:sp>
      <p:cxnSp>
        <p:nvCxnSpPr>
          <p:cNvPr id="236" name="Google Shape;236;p27"/>
          <p:cNvCxnSpPr>
            <a:stCxn id="230" idx="2"/>
          </p:cNvCxnSpPr>
          <p:nvPr/>
        </p:nvCxnSpPr>
        <p:spPr>
          <a:xfrm>
            <a:off x="1116900" y="2649475"/>
            <a:ext cx="11400" cy="128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7"/>
          <p:cNvCxnSpPr/>
          <p:nvPr/>
        </p:nvCxnSpPr>
        <p:spPr>
          <a:xfrm>
            <a:off x="1398500" y="2668800"/>
            <a:ext cx="30000" cy="126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7"/>
          <p:cNvCxnSpPr/>
          <p:nvPr/>
        </p:nvCxnSpPr>
        <p:spPr>
          <a:xfrm>
            <a:off x="1128325" y="4011400"/>
            <a:ext cx="320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39" name="Google Shape;239;p27"/>
          <p:cNvSpPr txBox="1"/>
          <p:nvPr/>
        </p:nvSpPr>
        <p:spPr>
          <a:xfrm>
            <a:off x="1167950" y="4011400"/>
            <a:ext cx="4911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</a:t>
            </a:r>
            <a:endParaRPr sz="1000"/>
          </a:p>
        </p:txBody>
      </p:sp>
      <p:cxnSp>
        <p:nvCxnSpPr>
          <p:cNvPr id="240" name="Google Shape;240;p27"/>
          <p:cNvCxnSpPr/>
          <p:nvPr/>
        </p:nvCxnSpPr>
        <p:spPr>
          <a:xfrm flipH="1">
            <a:off x="1204375" y="2211825"/>
            <a:ext cx="9000" cy="4569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27"/>
          <p:cNvSpPr txBox="1"/>
          <p:nvPr/>
        </p:nvSpPr>
        <p:spPr>
          <a:xfrm>
            <a:off x="1158475" y="2325950"/>
            <a:ext cx="2604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</a:t>
            </a:r>
            <a:endParaRPr sz="1000"/>
          </a:p>
        </p:txBody>
      </p:sp>
      <p:pic>
        <p:nvPicPr>
          <p:cNvPr id="242" name="Google Shape;2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052" y="1152474"/>
            <a:ext cx="5507899" cy="46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5050" y="2459634"/>
            <a:ext cx="5507900" cy="554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5857" y="4060300"/>
            <a:ext cx="7252092" cy="508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27"/>
          <p:cNvCxnSpPr>
            <a:stCxn id="242" idx="2"/>
            <a:endCxn id="243" idx="0"/>
          </p:cNvCxnSpPr>
          <p:nvPr/>
        </p:nvCxnSpPr>
        <p:spPr>
          <a:xfrm>
            <a:off x="6369001" y="1622274"/>
            <a:ext cx="0" cy="83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27"/>
          <p:cNvCxnSpPr/>
          <p:nvPr/>
        </p:nvCxnSpPr>
        <p:spPr>
          <a:xfrm>
            <a:off x="6369001" y="3118699"/>
            <a:ext cx="0" cy="83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27"/>
          <p:cNvSpPr txBox="1"/>
          <p:nvPr/>
        </p:nvSpPr>
        <p:spPr>
          <a:xfrm>
            <a:off x="7423609" y="4697225"/>
            <a:ext cx="20253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https://www.integral-calculator.com</a:t>
            </a:r>
            <a:endParaRPr sz="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Area dependent potential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53" name="Google Shape;2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						</a:t>
            </a:r>
            <a:endParaRPr/>
          </a:p>
        </p:txBody>
      </p:sp>
      <p:pic>
        <p:nvPicPr>
          <p:cNvPr id="254" name="Google Shape;2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4700" y="1769450"/>
            <a:ext cx="4195026" cy="31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000" y="1769450"/>
            <a:ext cx="4195026" cy="31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step simpler: 5x5x5 lattice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Polyd</a:t>
            </a:r>
            <a:r>
              <a:rPr lang="en"/>
              <a:t>isperse, </a:t>
            </a:r>
            <a:r>
              <a:rPr lang="en">
                <a:solidFill>
                  <a:srgbClr val="FF9900"/>
                </a:solidFill>
              </a:rPr>
              <a:t>Area dependent potential 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261" name="Google Shape;2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6275" y="1518125"/>
            <a:ext cx="4245574" cy="318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18125"/>
            <a:ext cx="4245574" cy="318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5400" y="0"/>
            <a:ext cx="2027850" cy="15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Troubleshooting: Area dependent potential </a:t>
            </a:r>
            <a:endParaRPr/>
          </a:p>
        </p:txBody>
      </p:sp>
      <p:sp>
        <p:nvSpPr>
          <p:cNvPr id="269" name="Google Shape;26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Chains of particles, monodisperse</a:t>
            </a:r>
            <a:r>
              <a:rPr b="1" lang="en" sz="3000">
                <a:solidFill>
                  <a:schemeClr val="dk2"/>
                </a:solidFill>
              </a:rPr>
              <a:t>✓</a:t>
            </a:r>
            <a:r>
              <a:rPr lang="en"/>
              <a:t>, polydisperse </a:t>
            </a:r>
            <a:r>
              <a:rPr b="1" lang="en" sz="3000">
                <a:solidFill>
                  <a:schemeClr val="dk2"/>
                </a:solidFill>
              </a:rPr>
              <a:t>✓</a:t>
            </a:r>
            <a:endParaRPr b="1" sz="30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 BCC cell, monodisperse</a:t>
            </a:r>
            <a:r>
              <a:rPr b="1" lang="en" sz="3000">
                <a:solidFill>
                  <a:schemeClr val="dk2"/>
                </a:solidFill>
              </a:rPr>
              <a:t>✓</a:t>
            </a:r>
            <a:r>
              <a:rPr lang="en"/>
              <a:t>, polydisperse </a:t>
            </a:r>
            <a:r>
              <a:rPr b="1" lang="en" sz="3000">
                <a:solidFill>
                  <a:schemeClr val="dk2"/>
                </a:solidFill>
              </a:rPr>
              <a:t>✓</a:t>
            </a:r>
            <a:endParaRPr b="1" sz="30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5x5x5 lattice monodisperse</a:t>
            </a:r>
            <a:r>
              <a:rPr b="1" lang="en" sz="3000">
                <a:solidFill>
                  <a:schemeClr val="dk2"/>
                </a:solidFill>
              </a:rPr>
              <a:t>✓</a:t>
            </a:r>
            <a:endParaRPr b="1" sz="30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5x5x5 lattice polydisperse </a:t>
            </a:r>
            <a:r>
              <a:rPr b="1" lang="en" sz="3000">
                <a:solidFill>
                  <a:srgbClr val="FF0000"/>
                </a:solidFill>
              </a:rPr>
              <a:t>x</a:t>
            </a:r>
            <a:endParaRPr b="1" sz="3000"/>
          </a:p>
        </p:txBody>
      </p:sp>
      <p:pic>
        <p:nvPicPr>
          <p:cNvPr id="270" name="Google Shape;2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3925" y="3125250"/>
            <a:ext cx="3745524" cy="175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1" name="Google Shape;271;p30"/>
          <p:cNvCxnSpPr/>
          <p:nvPr/>
        </p:nvCxnSpPr>
        <p:spPr>
          <a:xfrm flipH="1" rot="10800000">
            <a:off x="4077850" y="3998650"/>
            <a:ext cx="1106100" cy="66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30"/>
          <p:cNvSpPr txBox="1"/>
          <p:nvPr/>
        </p:nvSpPr>
        <p:spPr>
          <a:xfrm>
            <a:off x="6056450" y="2749950"/>
            <a:ext cx="19491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Adaptive Step Size</a:t>
            </a:r>
            <a:endParaRPr b="1"/>
          </a:p>
        </p:txBody>
      </p:sp>
      <p:sp>
        <p:nvSpPr>
          <p:cNvPr id="273" name="Google Shape;273;p30"/>
          <p:cNvSpPr txBox="1"/>
          <p:nvPr/>
        </p:nvSpPr>
        <p:spPr>
          <a:xfrm>
            <a:off x="5515475" y="4181500"/>
            <a:ext cx="1797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/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of Potential</a:t>
            </a:r>
            <a:endParaRPr/>
          </a:p>
        </p:txBody>
      </p:sp>
      <p:sp>
        <p:nvSpPr>
          <p:cNvPr id="279" name="Google Shape;279;p31"/>
          <p:cNvSpPr txBox="1"/>
          <p:nvPr>
            <p:ph idx="1" type="body"/>
          </p:nvPr>
        </p:nvSpPr>
        <p:spPr>
          <a:xfrm>
            <a:off x="311700" y="1475825"/>
            <a:ext cx="8072700" cy="31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75825"/>
            <a:ext cx="3236785" cy="3124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7551" y="1475825"/>
            <a:ext cx="3236785" cy="3124482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1"/>
          <p:cNvSpPr txBox="1"/>
          <p:nvPr/>
        </p:nvSpPr>
        <p:spPr>
          <a:xfrm>
            <a:off x="5147551" y="4553235"/>
            <a:ext cx="35322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r1 = 1 , r2 = 1.2, singularity at x= 2.2</a:t>
            </a:r>
            <a:endParaRPr/>
          </a:p>
        </p:txBody>
      </p:sp>
      <p:cxnSp>
        <p:nvCxnSpPr>
          <p:cNvPr id="283" name="Google Shape;283;p31"/>
          <p:cNvCxnSpPr/>
          <p:nvPr/>
        </p:nvCxnSpPr>
        <p:spPr>
          <a:xfrm flipH="1" rot="10800000">
            <a:off x="3714854" y="3351893"/>
            <a:ext cx="489900" cy="27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31"/>
          <p:cNvCxnSpPr/>
          <p:nvPr/>
        </p:nvCxnSpPr>
        <p:spPr>
          <a:xfrm flipH="1" rot="10800000">
            <a:off x="3714854" y="2524680"/>
            <a:ext cx="489900" cy="2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31"/>
          <p:cNvCxnSpPr/>
          <p:nvPr/>
        </p:nvCxnSpPr>
        <p:spPr>
          <a:xfrm flipH="1" rot="10800000">
            <a:off x="3692874" y="2912187"/>
            <a:ext cx="489900" cy="2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31"/>
          <p:cNvSpPr txBox="1"/>
          <p:nvPr/>
        </p:nvSpPr>
        <p:spPr>
          <a:xfrm>
            <a:off x="4182784" y="2305312"/>
            <a:ext cx="10038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200"/>
              <a:t>-</a:t>
            </a:r>
            <a:r>
              <a:rPr lang="en" sz="1200"/>
              <a:t>Force</a:t>
            </a:r>
            <a:endParaRPr sz="1200"/>
          </a:p>
        </p:txBody>
      </p:sp>
      <p:sp>
        <p:nvSpPr>
          <p:cNvPr id="287" name="Google Shape;287;p31"/>
          <p:cNvSpPr txBox="1"/>
          <p:nvPr/>
        </p:nvSpPr>
        <p:spPr>
          <a:xfrm>
            <a:off x="4182763" y="2742015"/>
            <a:ext cx="10038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200"/>
              <a:t>Potential</a:t>
            </a:r>
            <a:endParaRPr sz="1200"/>
          </a:p>
        </p:txBody>
      </p:sp>
      <p:sp>
        <p:nvSpPr>
          <p:cNvPr id="288" name="Google Shape;288;p31"/>
          <p:cNvSpPr txBox="1"/>
          <p:nvPr/>
        </p:nvSpPr>
        <p:spPr>
          <a:xfrm>
            <a:off x="4215734" y="3178757"/>
            <a:ext cx="10038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Singularity</a:t>
            </a:r>
            <a:endParaRPr sz="1200"/>
          </a:p>
        </p:txBody>
      </p:sp>
      <p:sp>
        <p:nvSpPr>
          <p:cNvPr id="289" name="Google Shape;289;p31"/>
          <p:cNvSpPr txBox="1"/>
          <p:nvPr/>
        </p:nvSpPr>
        <p:spPr>
          <a:xfrm>
            <a:off x="311700" y="4553235"/>
            <a:ext cx="35322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r1 = 1 , r2 = 1, singularity at x= 2</a:t>
            </a:r>
            <a:endParaRPr/>
          </a:p>
        </p:txBody>
      </p:sp>
      <p:pic>
        <p:nvPicPr>
          <p:cNvPr id="290" name="Google Shape;29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8133" y="62675"/>
            <a:ext cx="568586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7500" y="809225"/>
            <a:ext cx="8166499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1"/>
          <p:cNvSpPr txBox="1"/>
          <p:nvPr/>
        </p:nvSpPr>
        <p:spPr>
          <a:xfrm>
            <a:off x="7423609" y="4773425"/>
            <a:ext cx="20253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https://www.integral-calculator.com</a:t>
            </a:r>
            <a:endParaRPr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Compressed Emulsions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Confocal Images (z-stack)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Deformable spheres (squishy)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Polydisperse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Close Packing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 force due to compression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300" y="1152475"/>
            <a:ext cx="3416401" cy="341640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4730100" y="4627425"/>
            <a:ext cx="39666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Data from the Brujic Group</a:t>
            </a:r>
            <a:endParaRPr sz="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Cubic Potential: Experimental Data</a:t>
            </a:r>
            <a:endParaRPr/>
          </a:p>
        </p:txBody>
      </p:sp>
      <p:sp>
        <p:nvSpPr>
          <p:cNvPr id="298" name="Google Shape;298;p32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700" y="1152475"/>
            <a:ext cx="3564925" cy="267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8950" y="2571750"/>
            <a:ext cx="3306850" cy="248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5700" y="2571750"/>
            <a:ext cx="3306850" cy="24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2399" y="1316111"/>
            <a:ext cx="1741700" cy="11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2"/>
          <p:cNvSpPr txBox="1"/>
          <p:nvPr/>
        </p:nvSpPr>
        <p:spPr>
          <a:xfrm>
            <a:off x="1811925" y="1125150"/>
            <a:ext cx="16803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Energy</a:t>
            </a:r>
            <a:endParaRPr/>
          </a:p>
        </p:txBody>
      </p:sp>
      <p:pic>
        <p:nvPicPr>
          <p:cNvPr id="304" name="Google Shape;304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70175" y="2719275"/>
            <a:ext cx="1516200" cy="125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5" name="Google Shape;305;p32"/>
          <p:cNvGrpSpPr/>
          <p:nvPr/>
        </p:nvGrpSpPr>
        <p:grpSpPr>
          <a:xfrm>
            <a:off x="388913" y="4045450"/>
            <a:ext cx="1423000" cy="599625"/>
            <a:chOff x="7211250" y="734675"/>
            <a:chExt cx="1423000" cy="599625"/>
          </a:xfrm>
        </p:grpSpPr>
        <p:sp>
          <p:nvSpPr>
            <p:cNvPr id="306" name="Google Shape;306;p32"/>
            <p:cNvSpPr/>
            <p:nvPr/>
          </p:nvSpPr>
          <p:spPr>
            <a:xfrm>
              <a:off x="7211250" y="806525"/>
              <a:ext cx="200400" cy="1872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7211250" y="1075250"/>
              <a:ext cx="200400" cy="1872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2"/>
            <p:cNvSpPr txBox="1"/>
            <p:nvPr/>
          </p:nvSpPr>
          <p:spPr>
            <a:xfrm>
              <a:off x="7451650" y="734675"/>
              <a:ext cx="11826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Original Position</a:t>
              </a:r>
              <a:endParaRPr sz="1000"/>
            </a:p>
          </p:txBody>
        </p:sp>
        <p:sp>
          <p:nvSpPr>
            <p:cNvPr id="309" name="Google Shape;309;p32"/>
            <p:cNvSpPr txBox="1"/>
            <p:nvPr/>
          </p:nvSpPr>
          <p:spPr>
            <a:xfrm>
              <a:off x="7451650" y="1003400"/>
              <a:ext cx="11826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Relaxed Position</a:t>
              </a:r>
              <a:endParaRPr sz="1000"/>
            </a:p>
          </p:txBody>
        </p:sp>
      </p:grpSp>
      <p:sp>
        <p:nvSpPr>
          <p:cNvPr id="310" name="Google Shape;310;p32"/>
          <p:cNvSpPr txBox="1"/>
          <p:nvPr/>
        </p:nvSpPr>
        <p:spPr>
          <a:xfrm>
            <a:off x="266125" y="4064613"/>
            <a:ext cx="1516200" cy="56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Cubic Potential (Anisotropic)</a:t>
            </a:r>
            <a:r>
              <a:rPr lang="en"/>
              <a:t>: Experimental Data</a:t>
            </a:r>
            <a:endParaRPr/>
          </a:p>
        </p:txBody>
      </p:sp>
      <p:pic>
        <p:nvPicPr>
          <p:cNvPr id="316" name="Google Shape;31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700" y="1152475"/>
            <a:ext cx="3564925" cy="267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71350" y="2571750"/>
            <a:ext cx="3306850" cy="248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35700" y="2571750"/>
            <a:ext cx="3306850" cy="248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3"/>
          <p:cNvSpPr txBox="1"/>
          <p:nvPr/>
        </p:nvSpPr>
        <p:spPr>
          <a:xfrm>
            <a:off x="1811925" y="1125150"/>
            <a:ext cx="16803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Energy</a:t>
            </a:r>
            <a:endParaRPr/>
          </a:p>
        </p:txBody>
      </p:sp>
      <p:pic>
        <p:nvPicPr>
          <p:cNvPr id="320" name="Google Shape;320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64800" y="1304875"/>
            <a:ext cx="2360796" cy="13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70175" y="2719275"/>
            <a:ext cx="1516200" cy="125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33"/>
          <p:cNvGrpSpPr/>
          <p:nvPr/>
        </p:nvGrpSpPr>
        <p:grpSpPr>
          <a:xfrm>
            <a:off x="425388" y="4087575"/>
            <a:ext cx="1423000" cy="599625"/>
            <a:chOff x="7211250" y="734675"/>
            <a:chExt cx="1423000" cy="599625"/>
          </a:xfrm>
        </p:grpSpPr>
        <p:sp>
          <p:nvSpPr>
            <p:cNvPr id="323" name="Google Shape;323;p33"/>
            <p:cNvSpPr/>
            <p:nvPr/>
          </p:nvSpPr>
          <p:spPr>
            <a:xfrm>
              <a:off x="7211250" y="806525"/>
              <a:ext cx="200400" cy="1872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7211250" y="1075250"/>
              <a:ext cx="200400" cy="1872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3"/>
            <p:cNvSpPr txBox="1"/>
            <p:nvPr/>
          </p:nvSpPr>
          <p:spPr>
            <a:xfrm>
              <a:off x="7451650" y="734675"/>
              <a:ext cx="11826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Original Position</a:t>
              </a:r>
              <a:endParaRPr sz="1000"/>
            </a:p>
          </p:txBody>
        </p:sp>
        <p:sp>
          <p:nvSpPr>
            <p:cNvPr id="326" name="Google Shape;326;p33"/>
            <p:cNvSpPr txBox="1"/>
            <p:nvPr/>
          </p:nvSpPr>
          <p:spPr>
            <a:xfrm>
              <a:off x="7451650" y="1003400"/>
              <a:ext cx="11826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Relaxed Position</a:t>
              </a:r>
              <a:endParaRPr sz="1000"/>
            </a:p>
          </p:txBody>
        </p:sp>
      </p:grpSp>
      <p:sp>
        <p:nvSpPr>
          <p:cNvPr id="327" name="Google Shape;327;p33"/>
          <p:cNvSpPr txBox="1"/>
          <p:nvPr/>
        </p:nvSpPr>
        <p:spPr>
          <a:xfrm>
            <a:off x="314875" y="4107575"/>
            <a:ext cx="1516200" cy="56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4700" y="818575"/>
            <a:ext cx="4476501" cy="361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818564"/>
            <a:ext cx="4128600" cy="3619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6450" y="1054825"/>
            <a:ext cx="1516200" cy="12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4"/>
          <p:cNvSpPr txBox="1"/>
          <p:nvPr/>
        </p:nvSpPr>
        <p:spPr>
          <a:xfrm>
            <a:off x="1195425" y="598525"/>
            <a:ext cx="31662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Simple Harmonic Potential 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37" name="Google Shape;337;p34"/>
          <p:cNvSpPr txBox="1"/>
          <p:nvPr/>
        </p:nvSpPr>
        <p:spPr>
          <a:xfrm>
            <a:off x="5193625" y="598525"/>
            <a:ext cx="31662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Anisotropic Cubic</a:t>
            </a:r>
            <a:r>
              <a:rPr lang="en">
                <a:solidFill>
                  <a:srgbClr val="FF9900"/>
                </a:solidFill>
              </a:rPr>
              <a:t> Potential </a:t>
            </a:r>
            <a:endParaRPr>
              <a:solidFill>
                <a:srgbClr val="FF9900"/>
              </a:solidFill>
            </a:endParaRPr>
          </a:p>
        </p:txBody>
      </p:sp>
      <p:grpSp>
        <p:nvGrpSpPr>
          <p:cNvPr id="338" name="Google Shape;338;p34"/>
          <p:cNvGrpSpPr/>
          <p:nvPr/>
        </p:nvGrpSpPr>
        <p:grpSpPr>
          <a:xfrm>
            <a:off x="3701988" y="4392375"/>
            <a:ext cx="1423000" cy="599625"/>
            <a:chOff x="7211250" y="734675"/>
            <a:chExt cx="1423000" cy="599625"/>
          </a:xfrm>
        </p:grpSpPr>
        <p:sp>
          <p:nvSpPr>
            <p:cNvPr id="339" name="Google Shape;339;p34"/>
            <p:cNvSpPr/>
            <p:nvPr/>
          </p:nvSpPr>
          <p:spPr>
            <a:xfrm>
              <a:off x="7211250" y="806525"/>
              <a:ext cx="200400" cy="1872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7211250" y="1075250"/>
              <a:ext cx="200400" cy="1872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4"/>
            <p:cNvSpPr txBox="1"/>
            <p:nvPr/>
          </p:nvSpPr>
          <p:spPr>
            <a:xfrm>
              <a:off x="7451650" y="734675"/>
              <a:ext cx="11826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Original Position</a:t>
              </a:r>
              <a:endParaRPr sz="1000"/>
            </a:p>
          </p:txBody>
        </p:sp>
        <p:sp>
          <p:nvSpPr>
            <p:cNvPr id="342" name="Google Shape;342;p34"/>
            <p:cNvSpPr txBox="1"/>
            <p:nvPr/>
          </p:nvSpPr>
          <p:spPr>
            <a:xfrm>
              <a:off x="7451650" y="1003400"/>
              <a:ext cx="11826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Relaxed Position</a:t>
              </a:r>
              <a:endParaRPr sz="1000"/>
            </a:p>
          </p:txBody>
        </p:sp>
      </p:grpSp>
      <p:sp>
        <p:nvSpPr>
          <p:cNvPr id="343" name="Google Shape;343;p34"/>
          <p:cNvSpPr txBox="1"/>
          <p:nvPr/>
        </p:nvSpPr>
        <p:spPr>
          <a:xfrm>
            <a:off x="3604300" y="4373900"/>
            <a:ext cx="15162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4"/>
          <p:cNvSpPr txBox="1"/>
          <p:nvPr/>
        </p:nvSpPr>
        <p:spPr>
          <a:xfrm>
            <a:off x="3591475" y="4412375"/>
            <a:ext cx="1516200" cy="56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/>
          <p:nvPr>
            <p:ph type="title"/>
          </p:nvPr>
        </p:nvSpPr>
        <p:spPr>
          <a:xfrm>
            <a:off x="311700" y="483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50" name="Google Shape;35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potentials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Overlaps are small BUT do </a:t>
            </a:r>
            <a:r>
              <a:rPr lang="en"/>
              <a:t>singularities play a role in the complicated landscape?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Model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Correcting the radii (simultaneous)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Inputs?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Scheme 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1831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03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‘observed’ to be in equilibrium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the force on each droplet equal</a:t>
            </a:r>
            <a:r>
              <a:rPr lang="en"/>
              <a:t>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Correction by finding new positions / radii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6084350" y="2333275"/>
            <a:ext cx="1061700" cy="1054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6397400" y="1073600"/>
            <a:ext cx="1419300" cy="13482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5679200" y="195600"/>
            <a:ext cx="1158300" cy="1171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7718900" y="877600"/>
            <a:ext cx="756900" cy="775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6"/>
          <p:cNvCxnSpPr/>
          <p:nvPr/>
        </p:nvCxnSpPr>
        <p:spPr>
          <a:xfrm>
            <a:off x="6265975" y="747450"/>
            <a:ext cx="726600" cy="7476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6"/>
          <p:cNvCxnSpPr/>
          <p:nvPr/>
        </p:nvCxnSpPr>
        <p:spPr>
          <a:xfrm flipH="1">
            <a:off x="7509375" y="1201525"/>
            <a:ext cx="537900" cy="3981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6"/>
          <p:cNvCxnSpPr/>
          <p:nvPr/>
        </p:nvCxnSpPr>
        <p:spPr>
          <a:xfrm flipH="1" rot="10800000">
            <a:off x="6683825" y="1920900"/>
            <a:ext cx="336600" cy="7533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2421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of Error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3070675"/>
            <a:ext cx="4586400" cy="20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Calculating center positions and radii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Force model / Assumptions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Physical (?)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91" name="Google Shape;91;p16"/>
          <p:cNvCxnSpPr/>
          <p:nvPr/>
        </p:nvCxnSpPr>
        <p:spPr>
          <a:xfrm>
            <a:off x="7121075" y="1715113"/>
            <a:ext cx="446700" cy="144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Scheme 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183183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/>
          <p:nvPr/>
        </p:nvSpPr>
        <p:spPr>
          <a:xfrm>
            <a:off x="2228375" y="1082750"/>
            <a:ext cx="5364900" cy="2004900"/>
          </a:xfrm>
          <a:prstGeom prst="parallelogram">
            <a:avLst>
              <a:gd fmla="val 59230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steps in the direction of </a:t>
            </a:r>
            <a:br>
              <a:rPr lang="en"/>
            </a:br>
            <a:r>
              <a:rPr lang="en"/>
              <a:t> </a:t>
            </a:r>
            <a:r>
              <a:rPr lang="en"/>
              <a:t>d</a:t>
            </a:r>
            <a:r>
              <a:rPr lang="en"/>
              <a:t>ecreasing energy / Force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Stop at the minimum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Batch Descent - Simultaneous Update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Rate 𝛂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650" y="1152474"/>
            <a:ext cx="3788650" cy="213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6405700" y="3282525"/>
            <a:ext cx="24267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808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ALEXANDER AMINI, DANIELA RUS. MASSACHUSETTS INSTITUTE OF TECHNOLOGY, ADAPTED BY M. ATAROD/</a:t>
            </a:r>
            <a:r>
              <a:rPr i="1" lang="en" sz="600">
                <a:solidFill>
                  <a:srgbClr val="808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SCIENCE</a:t>
            </a:r>
            <a:endParaRPr sz="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Speeding up the Gradient Descent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FF9900"/>
                </a:solidFill>
              </a:rPr>
              <a:t>Simple Gradient Descent     		  Descent with Momentum</a:t>
            </a:r>
            <a:r>
              <a:rPr lang="en" sz="2400"/>
              <a:t> </a:t>
            </a:r>
            <a:endParaRPr sz="2400"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00" y="1656250"/>
            <a:ext cx="2512754" cy="610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152" y="1767692"/>
            <a:ext cx="2409551" cy="499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6477" y="2450505"/>
            <a:ext cx="4092199" cy="744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194950"/>
            <a:ext cx="914400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4824100" y="4779825"/>
            <a:ext cx="40152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http://dsdeepdive.blogspot.com/2016/03/optimizations-of-gradient-descent.html</a:t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325" y="1681100"/>
            <a:ext cx="2835087" cy="289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0803" y="1218525"/>
            <a:ext cx="4358784" cy="382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>
            <p:ph type="title"/>
          </p:nvPr>
        </p:nvSpPr>
        <p:spPr>
          <a:xfrm rot="-195">
            <a:off x="152400" y="151"/>
            <a:ext cx="5276400" cy="13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Experimental Data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Polydisperse</a:t>
            </a:r>
            <a:endParaRPr sz="1800">
              <a:solidFill>
                <a:srgbClr val="000000"/>
              </a:solidFill>
            </a:endParaRPr>
          </a:p>
        </p:txBody>
      </p:sp>
      <p:grpSp>
        <p:nvGrpSpPr>
          <p:cNvPr id="126" name="Google Shape;126;p20"/>
          <p:cNvGrpSpPr/>
          <p:nvPr/>
        </p:nvGrpSpPr>
        <p:grpSpPr>
          <a:xfrm>
            <a:off x="5987988" y="734775"/>
            <a:ext cx="1423000" cy="599625"/>
            <a:chOff x="7211250" y="734675"/>
            <a:chExt cx="1423000" cy="599625"/>
          </a:xfrm>
        </p:grpSpPr>
        <p:sp>
          <p:nvSpPr>
            <p:cNvPr id="127" name="Google Shape;127;p20"/>
            <p:cNvSpPr/>
            <p:nvPr/>
          </p:nvSpPr>
          <p:spPr>
            <a:xfrm>
              <a:off x="7211250" y="806525"/>
              <a:ext cx="200400" cy="1872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7211250" y="1075250"/>
              <a:ext cx="200400" cy="1872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 txBox="1"/>
            <p:nvPr/>
          </p:nvSpPr>
          <p:spPr>
            <a:xfrm>
              <a:off x="7451650" y="734675"/>
              <a:ext cx="11826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Original Position</a:t>
              </a:r>
              <a:endParaRPr sz="1000"/>
            </a:p>
          </p:txBody>
        </p:sp>
        <p:sp>
          <p:nvSpPr>
            <p:cNvPr id="130" name="Google Shape;130;p20"/>
            <p:cNvSpPr txBox="1"/>
            <p:nvPr/>
          </p:nvSpPr>
          <p:spPr>
            <a:xfrm>
              <a:off x="7451650" y="1003400"/>
              <a:ext cx="11826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Relaxed Position</a:t>
              </a:r>
              <a:endParaRPr sz="1000"/>
            </a:p>
          </p:txBody>
        </p:sp>
      </p:grpSp>
      <p:sp>
        <p:nvSpPr>
          <p:cNvPr id="131" name="Google Shape;131;p20"/>
          <p:cNvSpPr/>
          <p:nvPr/>
        </p:nvSpPr>
        <p:spPr>
          <a:xfrm>
            <a:off x="5852675" y="722875"/>
            <a:ext cx="1552200" cy="62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359175" y="2795225"/>
            <a:ext cx="4200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?</a:t>
            </a:r>
            <a:endParaRPr b="1" sz="1800"/>
          </a:p>
        </p:txBody>
      </p:sp>
      <p:sp>
        <p:nvSpPr>
          <p:cNvPr id="133" name="Google Shape;133;p20"/>
          <p:cNvSpPr txBox="1"/>
          <p:nvPr/>
        </p:nvSpPr>
        <p:spPr>
          <a:xfrm>
            <a:off x="1921313" y="1294775"/>
            <a:ext cx="4200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?</a:t>
            </a:r>
            <a:endParaRPr b="1" sz="1800"/>
          </a:p>
        </p:txBody>
      </p:sp>
      <p:sp>
        <p:nvSpPr>
          <p:cNvPr id="134" name="Google Shape;134;p20"/>
          <p:cNvSpPr txBox="1"/>
          <p:nvPr/>
        </p:nvSpPr>
        <p:spPr>
          <a:xfrm>
            <a:off x="1921325" y="4091350"/>
            <a:ext cx="4200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?</a:t>
            </a:r>
            <a:endParaRPr b="1" sz="1800"/>
          </a:p>
        </p:txBody>
      </p:sp>
      <p:sp>
        <p:nvSpPr>
          <p:cNvPr id="135" name="Google Shape;135;p20"/>
          <p:cNvSpPr txBox="1"/>
          <p:nvPr/>
        </p:nvSpPr>
        <p:spPr>
          <a:xfrm>
            <a:off x="3539400" y="2795225"/>
            <a:ext cx="4200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?</a:t>
            </a:r>
            <a:endParaRPr b="1" sz="1800"/>
          </a:p>
        </p:txBody>
      </p:sp>
      <p:cxnSp>
        <p:nvCxnSpPr>
          <p:cNvPr id="136" name="Google Shape;136;p20"/>
          <p:cNvCxnSpPr/>
          <p:nvPr/>
        </p:nvCxnSpPr>
        <p:spPr>
          <a:xfrm>
            <a:off x="5312850" y="1214800"/>
            <a:ext cx="19500" cy="3715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0"/>
          <p:cNvCxnSpPr/>
          <p:nvPr/>
        </p:nvCxnSpPr>
        <p:spPr>
          <a:xfrm>
            <a:off x="8066625" y="1214800"/>
            <a:ext cx="19500" cy="3715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0"/>
          <p:cNvCxnSpPr/>
          <p:nvPr/>
        </p:nvCxnSpPr>
        <p:spPr>
          <a:xfrm rot="10800000">
            <a:off x="4508750" y="4316300"/>
            <a:ext cx="4310100" cy="24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0"/>
          <p:cNvCxnSpPr/>
          <p:nvPr/>
        </p:nvCxnSpPr>
        <p:spPr>
          <a:xfrm flipH="1">
            <a:off x="4432500" y="2022500"/>
            <a:ext cx="4355400" cy="7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 / Results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