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6321632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6321632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6321632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21632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6321632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21632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6321632d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321632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6321632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6321632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321632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321632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9d0d13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9d0d13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9d0d13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9d0d13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9d0d13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9d0d13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632163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32163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321632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321632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6321632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6321632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632163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632163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321632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321632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Relativistic 1D Hydro Code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Corrado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Order Nonrelativistic Sod Shock Tube</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Left</a:t>
            </a:r>
            <a:r>
              <a:rPr lang="en"/>
              <a:t> - [1,0,1] ; right - [0.125,0.0,0.1]</a:t>
            </a:r>
            <a:endParaRPr/>
          </a:p>
          <a:p>
            <a:pPr indent="0" lvl="0" marL="0" rtl="0" algn="l">
              <a:spcBef>
                <a:spcPts val="1600"/>
              </a:spcBef>
              <a:spcAft>
                <a:spcPts val="1600"/>
              </a:spcAft>
              <a:buNone/>
            </a:pPr>
            <a:r>
              <a:rPr lang="en"/>
              <a:t>Convergence Rates - 	0.513 , 0.76 , 0.698</a:t>
            </a:r>
            <a:endParaRPr/>
          </a:p>
        </p:txBody>
      </p:sp>
      <p:pic>
        <p:nvPicPr>
          <p:cNvPr id="111" name="Google Shape;111;p22"/>
          <p:cNvPicPr preferRelativeResize="0"/>
          <p:nvPr/>
        </p:nvPicPr>
        <p:blipFill>
          <a:blip r:embed="rId3">
            <a:alphaModFix/>
          </a:blip>
          <a:stretch>
            <a:fillRect/>
          </a:stretch>
        </p:blipFill>
        <p:spPr>
          <a:xfrm>
            <a:off x="5014647" y="2355528"/>
            <a:ext cx="3986530" cy="2673976"/>
          </a:xfrm>
          <a:prstGeom prst="rect">
            <a:avLst/>
          </a:prstGeom>
          <a:noFill/>
          <a:ln>
            <a:noFill/>
          </a:ln>
        </p:spPr>
      </p:pic>
      <p:pic>
        <p:nvPicPr>
          <p:cNvPr id="112" name="Google Shape;112;p22"/>
          <p:cNvPicPr preferRelativeResize="0"/>
          <p:nvPr/>
        </p:nvPicPr>
        <p:blipFill>
          <a:blip r:embed="rId4">
            <a:alphaModFix/>
          </a:blip>
          <a:stretch>
            <a:fillRect/>
          </a:stretch>
        </p:blipFill>
        <p:spPr>
          <a:xfrm>
            <a:off x="219575" y="2355519"/>
            <a:ext cx="4937074" cy="252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Order Nonrelativistic Sod Shock Tube</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Convergence Rates - 0.8 , 0.76 , 0.71</a:t>
            </a:r>
            <a:endParaRPr/>
          </a:p>
        </p:txBody>
      </p:sp>
      <p:pic>
        <p:nvPicPr>
          <p:cNvPr id="119" name="Google Shape;119;p23"/>
          <p:cNvPicPr preferRelativeResize="0"/>
          <p:nvPr/>
        </p:nvPicPr>
        <p:blipFill rotWithShape="1">
          <a:blip r:embed="rId3">
            <a:alphaModFix/>
          </a:blip>
          <a:srcRect b="-10570" l="0" r="0" t="10570"/>
          <a:stretch/>
        </p:blipFill>
        <p:spPr>
          <a:xfrm>
            <a:off x="3746400" y="1562550"/>
            <a:ext cx="5397600" cy="3416400"/>
          </a:xfrm>
          <a:prstGeom prst="rect">
            <a:avLst/>
          </a:prstGeom>
          <a:noFill/>
          <a:ln>
            <a:noFill/>
          </a:ln>
        </p:spPr>
      </p:pic>
      <p:pic>
        <p:nvPicPr>
          <p:cNvPr id="120" name="Google Shape;120;p23"/>
          <p:cNvPicPr preferRelativeResize="0"/>
          <p:nvPr/>
        </p:nvPicPr>
        <p:blipFill>
          <a:blip r:embed="rId4">
            <a:alphaModFix/>
          </a:blip>
          <a:stretch>
            <a:fillRect/>
          </a:stretch>
        </p:blipFill>
        <p:spPr>
          <a:xfrm>
            <a:off x="107475" y="1623975"/>
            <a:ext cx="4252973" cy="282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Relativistic Eigenvalues = (v \pm cs)/(1\pm v*cs)</a:t>
            </a:r>
            <a:endParaRPr/>
          </a:p>
          <a:p>
            <a:pPr indent="0" lvl="0" marL="0" rtl="0" algn="l">
              <a:spcBef>
                <a:spcPts val="1600"/>
              </a:spcBef>
              <a:spcAft>
                <a:spcPts val="0"/>
              </a:spcAft>
              <a:buNone/>
            </a:pPr>
            <a:r>
              <a:rPr lang="en"/>
              <a:t>Relativistic specific enthalpy h = 1 + e + ( P / rho )</a:t>
            </a:r>
            <a:endParaRPr/>
          </a:p>
          <a:p>
            <a:pPr indent="0" lvl="0" marL="0" rtl="0" algn="l">
              <a:spcBef>
                <a:spcPts val="1600"/>
              </a:spcBef>
              <a:spcAft>
                <a:spcPts val="0"/>
              </a:spcAft>
              <a:buNone/>
            </a:pPr>
            <a:r>
              <a:rPr lang="en"/>
              <a:t>Ideal gas eos: P = ( gamma -1 ) rho * e </a:t>
            </a:r>
            <a:endParaRPr/>
          </a:p>
          <a:p>
            <a:pPr indent="0" lvl="0" marL="0" rtl="0" algn="l">
              <a:spcBef>
                <a:spcPts val="1600"/>
              </a:spcBef>
              <a:spcAft>
                <a:spcPts val="0"/>
              </a:spcAft>
              <a:buNone/>
            </a:pPr>
            <a:r>
              <a:rPr lang="en"/>
              <a:t>Implicit function for root finding: P-(gamma-1) * rhostar * estar = 0 </a:t>
            </a:r>
            <a:endParaRPr/>
          </a:p>
          <a:p>
            <a:pPr indent="0" lvl="0" marL="0" rtl="0" algn="l">
              <a:spcBef>
                <a:spcPts val="1600"/>
              </a:spcBef>
              <a:spcAft>
                <a:spcPts val="0"/>
              </a:spcAft>
              <a:buNone/>
            </a:pPr>
            <a:r>
              <a:rPr lang="en"/>
              <a:t>Vstar = S / ( tau + P + D )</a:t>
            </a:r>
            <a:endParaRPr/>
          </a:p>
          <a:p>
            <a:pPr indent="0" lvl="0" marL="0" rtl="0" algn="l">
              <a:spcBef>
                <a:spcPts val="1600"/>
              </a:spcBef>
              <a:spcAft>
                <a:spcPts val="0"/>
              </a:spcAft>
              <a:buNone/>
            </a:pPr>
            <a:r>
              <a:rPr lang="en"/>
              <a:t>Wstar = lorentz( vstar )</a:t>
            </a:r>
            <a:endParaRPr/>
          </a:p>
          <a:p>
            <a:pPr indent="0" lvl="0" marL="0" rtl="0" algn="l">
              <a:spcBef>
                <a:spcPts val="1600"/>
              </a:spcBef>
              <a:spcAft>
                <a:spcPts val="0"/>
              </a:spcAft>
              <a:buNone/>
            </a:pPr>
            <a:r>
              <a:rPr lang="en"/>
              <a:t>Estar = ( tau + D * ( 1 - wstar) + ( 1-wstar^2)*P)/(D * wstar )</a:t>
            </a:r>
            <a:endParaRPr/>
          </a:p>
          <a:p>
            <a:pPr indent="0" lvl="0" marL="0" rtl="0" algn="l">
              <a:spcBef>
                <a:spcPts val="1600"/>
              </a:spcBef>
              <a:spcAft>
                <a:spcPts val="0"/>
              </a:spcAft>
              <a:buNone/>
            </a:pPr>
            <a:r>
              <a:rPr lang="en"/>
              <a:t>Rhostar = D / Wstar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Maths (cont.)</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 = lorentz * rho</a:t>
            </a:r>
            <a:endParaRPr/>
          </a:p>
          <a:p>
            <a:pPr indent="0" lvl="0" marL="0" rtl="0" algn="l">
              <a:spcBef>
                <a:spcPts val="1600"/>
              </a:spcBef>
              <a:spcAft>
                <a:spcPts val="0"/>
              </a:spcAft>
              <a:buNone/>
            </a:pPr>
            <a:r>
              <a:rPr lang="en"/>
              <a:t>S = rho * h * lorentz^2 * v</a:t>
            </a:r>
            <a:endParaRPr/>
          </a:p>
          <a:p>
            <a:pPr indent="0" lvl="0" marL="0" rtl="0" algn="l">
              <a:spcBef>
                <a:spcPts val="1600"/>
              </a:spcBef>
              <a:spcAft>
                <a:spcPts val="0"/>
              </a:spcAft>
              <a:buNone/>
            </a:pPr>
            <a:r>
              <a:rPr lang="en"/>
              <a:t>Tau = rho * h * lorentz^2 - P - lorentz * rho </a:t>
            </a:r>
            <a:endParaRPr/>
          </a:p>
          <a:p>
            <a:pPr indent="0" lvl="0" marL="0" rtl="0" algn="l">
              <a:spcBef>
                <a:spcPts val="1600"/>
              </a:spcBef>
              <a:spcAft>
                <a:spcPts val="0"/>
              </a:spcAft>
              <a:buNone/>
            </a:pPr>
            <a:r>
              <a:rPr lang="en"/>
              <a:t>F[0] = v * D</a:t>
            </a:r>
            <a:endParaRPr/>
          </a:p>
          <a:p>
            <a:pPr indent="0" lvl="0" marL="0" rtl="0" algn="l">
              <a:spcBef>
                <a:spcPts val="1600"/>
              </a:spcBef>
              <a:spcAft>
                <a:spcPts val="0"/>
              </a:spcAft>
              <a:buNone/>
            </a:pPr>
            <a:r>
              <a:rPr lang="en"/>
              <a:t>F[1] = v * S + P </a:t>
            </a:r>
            <a:endParaRPr/>
          </a:p>
          <a:p>
            <a:pPr indent="0" lvl="0" marL="0" rtl="0" algn="l">
              <a:spcBef>
                <a:spcPts val="1600"/>
              </a:spcBef>
              <a:spcAft>
                <a:spcPts val="0"/>
              </a:spcAft>
              <a:buNone/>
            </a:pPr>
            <a:r>
              <a:rPr lang="en"/>
              <a:t>F[2] = v * tau + v * P</a:t>
            </a:r>
            <a:endParaRPr/>
          </a:p>
          <a:p>
            <a:pPr indent="0" lvl="0" marL="0" rtl="0" algn="l">
              <a:spcBef>
                <a:spcPts val="1600"/>
              </a:spcBef>
              <a:spcAft>
                <a:spcPts val="1600"/>
              </a:spcAft>
              <a:buClr>
                <a:schemeClr val="dk1"/>
              </a:buClr>
              <a:buSzPts val="1100"/>
              <a:buFont typeface="Arial"/>
              <a:buNone/>
            </a:pPr>
            <a:r>
              <a:rPr lang="en"/>
              <a:t>Cs^2 = (gamma-1)/h * ( e + ( P / rho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Maths (cont)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minmod(x,y,z)=¼*|sign(x)+sign(y)|*(sign(x)+sign(z))*min(|x|,|y|,|z|)</a:t>
            </a:r>
            <a:endParaRPr/>
          </a:p>
          <a:p>
            <a:pPr indent="0" lvl="0" marL="0" rtl="0" algn="l">
              <a:spcBef>
                <a:spcPts val="1600"/>
              </a:spcBef>
              <a:spcAft>
                <a:spcPts val="0"/>
              </a:spcAft>
              <a:buNone/>
            </a:pPr>
            <a:r>
              <a:rPr lang="en"/>
              <a:t>FHLL = (ap*FL+am*FR-ap*am*(UR-UL))/(ap+am)</a:t>
            </a:r>
            <a:endParaRPr/>
          </a:p>
          <a:p>
            <a:pPr indent="0" lvl="0" marL="0" rtl="0" algn="l">
              <a:spcBef>
                <a:spcPts val="1600"/>
              </a:spcBef>
              <a:spcAft>
                <a:spcPts val="0"/>
              </a:spcAft>
              <a:buNone/>
            </a:pPr>
            <a:r>
              <a:rPr lang="en"/>
              <a:t>apm = MAX{0, \pm \lambda\pm( UL) , \pm \lambda\pm ( UR)}</a:t>
            </a:r>
            <a:endParaRPr/>
          </a:p>
          <a:p>
            <a:pPr indent="0" lvl="0" marL="0" rtl="0" algn="l">
              <a:spcBef>
                <a:spcPts val="1600"/>
              </a:spcBef>
              <a:spcAft>
                <a:spcPts val="0"/>
              </a:spcAft>
              <a:buNone/>
            </a:pPr>
            <a:r>
              <a:rPr lang="en"/>
              <a:t>c L i+1/2 = c i + 0.5 minmod(θ (c i − c i−1 ), 0.5 (c i+1 − c i−1 ), θ (c i+1 − c i ))</a:t>
            </a:r>
            <a:endParaRPr/>
          </a:p>
          <a:p>
            <a:pPr indent="0" lvl="0" marL="0" rtl="0" algn="l">
              <a:spcBef>
                <a:spcPts val="1600"/>
              </a:spcBef>
              <a:spcAft>
                <a:spcPts val="0"/>
              </a:spcAft>
              <a:buClr>
                <a:schemeClr val="dk1"/>
              </a:buClr>
              <a:buSzPts val="1100"/>
              <a:buFont typeface="Arial"/>
              <a:buNone/>
            </a:pPr>
            <a:r>
              <a:rPr lang="en"/>
              <a:t>c Ri+1/2 = c i+1 − 0.5 minmod(θ (c i+1 − c i ), 0.5 (c i+2 − c i ), θ (c i+2 − c i+1 ))</a:t>
            </a:r>
            <a:endParaRPr/>
          </a:p>
          <a:p>
            <a:pPr indent="0" lvl="0" marL="0" rtl="0" algn="l">
              <a:spcBef>
                <a:spcPts val="1600"/>
              </a:spcBef>
              <a:spcAft>
                <a:spcPts val="1600"/>
              </a:spcAft>
              <a:buNone/>
            </a:pPr>
            <a:r>
              <a:rPr lang="en"/>
              <a:t>LU = -1/dx*(Fi+½-Fi-½)</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Both"/>
            </a:pPr>
            <a:r>
              <a:rPr lang="en"/>
              <a:t>Solving 1-D Special Relativistic Hydrodynamics(SRH) Equations</a:t>
            </a:r>
            <a:endParaRPr/>
          </a:p>
          <a:p>
            <a:pPr indent="0" lvl="0" marL="0" rtl="0" algn="l">
              <a:spcBef>
                <a:spcPts val="1600"/>
              </a:spcBef>
              <a:spcAft>
                <a:spcPts val="0"/>
              </a:spcAft>
              <a:buClr>
                <a:schemeClr val="dk1"/>
              </a:buClr>
              <a:buSzPts val="1100"/>
              <a:buFont typeface="Arial"/>
              <a:buNone/>
            </a:pPr>
            <a:r>
              <a:rPr lang="en"/>
              <a:t>Using Different Numerical Method and Results from Different Test Problems</a:t>
            </a:r>
            <a:endParaRPr/>
          </a:p>
          <a:p>
            <a:pPr indent="0" lvl="0" marL="0" rtl="0" algn="l">
              <a:spcBef>
                <a:spcPts val="1600"/>
              </a:spcBef>
              <a:spcAft>
                <a:spcPts val="0"/>
              </a:spcAft>
              <a:buNone/>
            </a:pPr>
            <a:r>
              <a:rPr lang="en"/>
              <a:t>Orhan Dönmez </a:t>
            </a:r>
            <a:endParaRPr/>
          </a:p>
          <a:p>
            <a:pPr indent="0" lvl="0" marL="0" rtl="0" algn="l">
              <a:spcBef>
                <a:spcPts val="1600"/>
              </a:spcBef>
              <a:spcAft>
                <a:spcPts val="0"/>
              </a:spcAft>
              <a:buNone/>
            </a:pPr>
            <a:r>
              <a:rPr lang="en"/>
              <a:t>(2) RAM: A RELATIVISTIC ADAPTIVE MESH REFINEMENT HYDRODYNAMICS CODE - ZHANG &amp; MACFADYEN</a:t>
            </a:r>
            <a:endParaRPr/>
          </a:p>
          <a:p>
            <a:pPr indent="0" lvl="0" marL="0" rtl="0" algn="l">
              <a:spcBef>
                <a:spcPts val="1600"/>
              </a:spcBef>
              <a:spcAft>
                <a:spcPts val="1600"/>
              </a:spcAft>
              <a:buNone/>
            </a:pPr>
            <a:r>
              <a:rPr lang="en"/>
              <a:t>(3) Relativistic Hydrodynamics - Rezzolla and Zanotti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Conserved Variables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relativistic case, the conserved quantities we evolve are the rest mass density, the momentum density, and the energy density - ( D , S , \tau )</a:t>
            </a:r>
            <a:endParaRPr/>
          </a:p>
          <a:p>
            <a:pPr indent="0" lvl="0" marL="0" rtl="0" algn="l">
              <a:spcBef>
                <a:spcPts val="1600"/>
              </a:spcBef>
              <a:spcAft>
                <a:spcPts val="0"/>
              </a:spcAft>
              <a:buNone/>
            </a:pPr>
            <a:r>
              <a:rPr lang="en"/>
              <a:t>The corresponding fluxes are given by - ( Dv , Sv + p , S - Dv )</a:t>
            </a:r>
            <a:endParaRPr/>
          </a:p>
          <a:p>
            <a:pPr indent="0" lvl="0" marL="0" rtl="0" algn="l">
              <a:spcBef>
                <a:spcPts val="1600"/>
              </a:spcBef>
              <a:spcAft>
                <a:spcPts val="0"/>
              </a:spcAft>
              <a:buNone/>
            </a:pPr>
            <a:r>
              <a:rPr lang="en"/>
              <a:t>The relations between the new conserved variables and the primitives are analogous to the non-relativistic case, but they include the lorentz factor:</a:t>
            </a:r>
            <a:endParaRPr/>
          </a:p>
          <a:p>
            <a:pPr indent="0" lvl="0" marL="0" rtl="0" algn="l">
              <a:spcBef>
                <a:spcPts val="1600"/>
              </a:spcBef>
              <a:spcAft>
                <a:spcPts val="0"/>
              </a:spcAft>
              <a:buNone/>
            </a:pPr>
            <a:r>
              <a:rPr lang="en"/>
              <a:t>W^2 = 1 / ( 1 - v^2 )		(c=1)</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Minor Adjustments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changing the physical fluxes and conserved variables, I also needed to implement different eigenvalues and a speed of sound corresponding to the relativistic case </a:t>
            </a:r>
            <a:endParaRPr/>
          </a:p>
          <a:p>
            <a:pPr indent="0" lvl="0" marL="0" rtl="0" algn="l">
              <a:spcBef>
                <a:spcPts val="1600"/>
              </a:spcBef>
              <a:spcAft>
                <a:spcPts val="0"/>
              </a:spcAft>
              <a:buNone/>
            </a:pPr>
            <a:r>
              <a:rPr lang="en"/>
              <a:t>Cs^2 = (gamma-1)/h * ( e + ( P / rho ) )</a:t>
            </a:r>
            <a:endParaRPr/>
          </a:p>
          <a:p>
            <a:pPr indent="0" lvl="0" marL="0" rtl="0" algn="l">
              <a:spcBef>
                <a:spcPts val="1600"/>
              </a:spcBef>
              <a:spcAft>
                <a:spcPts val="0"/>
              </a:spcAft>
              <a:buNone/>
            </a:pPr>
            <a:r>
              <a:rPr lang="en"/>
              <a:t>\lambda = (v \pm cs )/(1\pm v *cs)</a:t>
            </a:r>
            <a:endParaRPr/>
          </a:p>
          <a:p>
            <a:pPr indent="0" lvl="0" marL="0" rtl="0" algn="l">
              <a:spcBef>
                <a:spcPts val="1600"/>
              </a:spcBef>
              <a:spcAft>
                <a:spcPts val="1600"/>
              </a:spcAft>
              <a:buNone/>
            </a:pPr>
            <a:r>
              <a:rPr lang="en"/>
              <a:t>Here, I’ve also needed to compute the specific internal energy and the specific enthalpy because the specific enthalpy is used in the computation of the state variables in relativistic hydrodynamics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the Primitives from Conserved Variables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relativistic case, the primitive variables are coupled to the laboratory conserved quantities via the lorentz factor. </a:t>
            </a:r>
            <a:endParaRPr/>
          </a:p>
          <a:p>
            <a:pPr indent="0" lvl="0" marL="0" rtl="0" algn="l">
              <a:spcBef>
                <a:spcPts val="1600"/>
              </a:spcBef>
              <a:spcAft>
                <a:spcPts val="0"/>
              </a:spcAft>
              <a:buNone/>
            </a:pPr>
            <a:r>
              <a:rPr lang="en"/>
              <a:t>As a result, need to recover the primitives from the conserved variables using a root finding method (i.e. Newton-Raphson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project, I have implemented the forward euler and rk3 update schemes, as well as the piecewise constant and piecewise linear reconstruction techniques using the generalized minmod slope limiter with the FHLL approximate riemann solver. </a:t>
            </a:r>
            <a:endParaRPr/>
          </a:p>
          <a:p>
            <a:pPr indent="0" lvl="0" marL="0" rtl="0" algn="l">
              <a:spcBef>
                <a:spcPts val="1600"/>
              </a:spcBef>
              <a:spcAft>
                <a:spcPts val="0"/>
              </a:spcAft>
              <a:buNone/>
            </a:pPr>
            <a:r>
              <a:rPr lang="en"/>
              <a:t>I have implemented both outflow and periodic boundary conditions.</a:t>
            </a:r>
            <a:endParaRPr/>
          </a:p>
          <a:p>
            <a:pPr indent="0" lvl="0" marL="0" rtl="0" algn="l">
              <a:spcBef>
                <a:spcPts val="1600"/>
              </a:spcBef>
              <a:spcAft>
                <a:spcPts val="1600"/>
              </a:spcAft>
              <a:buNone/>
            </a:pPr>
            <a:r>
              <a:rPr lang="en"/>
              <a:t>For recovering the primitives from the conserved variables, I have used the built-in scipy.optimize.newton for the root finding method.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Finding Method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solving the nonlinear implicit equation for the pressure while solving for the primitive variables, it is possible to get nonphysical results as the root. </a:t>
            </a:r>
            <a:endParaRPr/>
          </a:p>
          <a:p>
            <a:pPr indent="0" lvl="0" marL="0" rtl="0" algn="l">
              <a:spcBef>
                <a:spcPts val="1600"/>
              </a:spcBef>
              <a:spcAft>
                <a:spcPts val="0"/>
              </a:spcAft>
              <a:buNone/>
            </a:pPr>
            <a:r>
              <a:rPr lang="en"/>
              <a:t>It is possible that I get negative values for the value of the pressure.</a:t>
            </a:r>
            <a:endParaRPr/>
          </a:p>
          <a:p>
            <a:pPr indent="0" lvl="0" marL="0" rtl="0" algn="l">
              <a:spcBef>
                <a:spcPts val="1600"/>
              </a:spcBef>
              <a:spcAft>
                <a:spcPts val="0"/>
              </a:spcAft>
              <a:buNone/>
            </a:pPr>
            <a:r>
              <a:rPr lang="en"/>
              <a:t>When this happens, I manually assign those values of the pressure to the minimum of the physically allowed pressure: pmin = |S - \tau - D|</a:t>
            </a:r>
            <a:endParaRPr/>
          </a:p>
          <a:p>
            <a:pPr indent="0" lvl="0" marL="0" rtl="0" algn="l">
              <a:spcBef>
                <a:spcPts val="1600"/>
              </a:spcBef>
              <a:spcAft>
                <a:spcPts val="0"/>
              </a:spcAft>
              <a:buNone/>
            </a:pPr>
            <a:r>
              <a:rPr lang="en"/>
              <a:t>Also, I manually correct v whenever I get a value greater than 1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 am now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my relativistic hydrocode does not give me the expected output for any of the primitive variables.</a:t>
            </a:r>
            <a:endParaRPr/>
          </a:p>
          <a:p>
            <a:pPr indent="0" lvl="0" marL="0" rtl="0" algn="l">
              <a:spcBef>
                <a:spcPts val="1600"/>
              </a:spcBef>
              <a:spcAft>
                <a:spcPts val="0"/>
              </a:spcAft>
              <a:buNone/>
            </a:pPr>
            <a:r>
              <a:rPr lang="en"/>
              <a:t>Before, the issue was with the root finding method, where newton’s method wasn’t converging onto a proper value, but then I changed which primitive I computed using the root finding method, and now it seems to not have any issues converging.</a:t>
            </a:r>
            <a:endParaRPr/>
          </a:p>
          <a:p>
            <a:pPr indent="0" lvl="0" marL="0" rtl="0" algn="l">
              <a:spcBef>
                <a:spcPts val="1600"/>
              </a:spcBef>
              <a:spcAft>
                <a:spcPts val="1600"/>
              </a:spcAft>
              <a:buNone/>
            </a:pPr>
            <a:r>
              <a:rPr lang="en"/>
              <a:t>However, now it seems to be taking too large of a timestep immediately, which makes me think the issue is with the computation of the eigenvalues for my problem, which would still point to some error in finding the correct root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1D special relativistic code working. </a:t>
            </a:r>
            <a:endParaRPr/>
          </a:p>
          <a:p>
            <a:pPr indent="0" lvl="0" marL="0" rtl="0" algn="l">
              <a:spcBef>
                <a:spcPts val="1600"/>
              </a:spcBef>
              <a:spcAft>
                <a:spcPts val="0"/>
              </a:spcAft>
              <a:buNone/>
            </a:pPr>
            <a:r>
              <a:rPr lang="en"/>
              <a:t>After that, compare to multiple test cases</a:t>
            </a:r>
            <a:endParaRPr/>
          </a:p>
          <a:p>
            <a:pPr indent="0" lvl="0" marL="0" rtl="0" algn="l">
              <a:spcBef>
                <a:spcPts val="1600"/>
              </a:spcBef>
              <a:spcAft>
                <a:spcPts val="1600"/>
              </a:spcAft>
              <a:buNone/>
            </a:pPr>
            <a:r>
              <a:rPr lang="en"/>
              <a:t>Open to suggestions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Slides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Current relativistic sod shock problem: left - [10,0,13] , right - [1,0,1e-8]</a:t>
            </a:r>
            <a:endParaRPr/>
          </a:p>
        </p:txBody>
      </p:sp>
      <p:pic>
        <p:nvPicPr>
          <p:cNvPr id="104" name="Google Shape;104;p21"/>
          <p:cNvPicPr preferRelativeResize="0"/>
          <p:nvPr/>
        </p:nvPicPr>
        <p:blipFill>
          <a:blip r:embed="rId3">
            <a:alphaModFix/>
          </a:blip>
          <a:stretch>
            <a:fillRect/>
          </a:stretch>
        </p:blipFill>
        <p:spPr>
          <a:xfrm>
            <a:off x="807675" y="1572526"/>
            <a:ext cx="7191624" cy="322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