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6"/>
    <p:restoredTop sz="94671"/>
  </p:normalViewPr>
  <p:slideViewPr>
    <p:cSldViewPr snapToGrid="0" snapToObjects="1">
      <p:cViewPr>
        <p:scale>
          <a:sx n="104" d="100"/>
          <a:sy n="104" d="100"/>
        </p:scale>
        <p:origin x="63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2BC0-D1B7-2448-8393-F6641D0A9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49CFF-1E47-2944-BE0A-9F3D7221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FBB9-BA22-0E41-98A9-E43DB6FB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99C84-789F-6149-B43F-93D58ECC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6ABA-66CE-E745-86F9-EED3E368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B190-AFB7-0B4E-9FD5-C8E665BD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C2D10-C51F-BC41-B3C0-72F07AB8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238-4514-0C47-879B-5F7F7288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FDC3-0C78-214C-AEAC-2F9F652C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9ACE-3269-B844-8246-3C42C652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E286A-D56C-3843-A65F-5844317A6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AA32F-6093-924B-A331-15026C329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D715-7A7D-3240-85A7-B0F923D2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294E-D252-9943-B504-0F907E68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44FD-F2F2-CB4B-9F11-B69C72DE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61A8-E70D-8848-80B0-0DAB53B0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424B-8EAD-1B48-811B-B36EB622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E635-95B3-0446-8D6A-8E903466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DAD5-31D6-D141-9A00-E19BD9DA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BD57-27BA-0F46-BB58-AD36F5E6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938D-C055-FA4A-92C9-FE3DA5EF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357B-D3DA-8347-AED5-6A4F92658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3B3C0-497F-C14F-8B93-DDF809D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538B-98FB-E347-B107-01263CB5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4008-C6C7-6245-AB19-5CAD267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65F5-FF38-6742-A737-EFC75664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4C6E-A382-7049-837A-689B9EF9C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5FF8-9E76-FE41-81D9-8695ACE51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A9FC-537F-0B45-8C99-D58E4BC6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5E4BD-1BC8-334F-8679-AD3FCA0E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6306D-B1EF-7940-843C-9541B892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412A-7A17-E947-A815-5414911A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45BAD-9765-554E-92B0-E326B771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A3CB3-FEB0-DA41-9D9B-DFBB045A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91C49-EFAF-E74A-ADDA-C96BFEFF9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AAFB1-635E-9648-B1FB-79CD08D8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B1F11-54E4-D846-AA20-F201E37C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A628-8480-A24A-9FD0-F8DE95B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F6A30-4936-B149-B272-92A3BD0B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74E8-994C-EE41-A24E-1A71D138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55DF-A41B-EA44-A74E-A7F68CB7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E1540-0B8B-AA48-9555-26427649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0F4DA-57D4-534B-B900-FF816D5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B74AD-09EC-3647-B0EA-BDAEC731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49294-4A3E-E743-AC71-D616B0E9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F5B38-75AF-9A4C-B36A-C1DF4CDF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7C3E-7970-294E-A2E9-517E460C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5333-80B3-234B-98B5-568CCB54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52D85-343F-9047-8932-9749DC198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1277E-A993-F94C-882F-13B9FCFD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53F7-1963-4540-8F04-A406F181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00BDF-1F56-4448-95F9-8B82B276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E800-9957-7B4D-8C01-A5D2558A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95B48-D051-6A44-9D79-FEC124201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39B2-604C-ED4E-8124-964F876F3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EFD9-546D-EC43-A28D-F7D96B77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C3270-B31C-8D41-9F34-8FC95290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B285-FABC-664C-9549-569C4982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48C9F-CF15-1841-B1E6-777245DE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7BE9-32A0-E645-9FD6-E7672A67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CF7D-17AB-844C-8D0C-38F2FEFC6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26A1-452B-D644-AD7C-D8F57D570E3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85B2-B7AB-3A4B-9F1C-80F38BC51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783D-9094-514F-A442-2DC4480F3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8243-5E54-8941-9EB2-2BB680C4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9E2-7C13-E349-B0E3-93F11C0B5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Traditional ML vs. 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DD1ED-5E8B-4749-9459-0F5EBFE33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Classifying flows</a:t>
            </a:r>
          </a:p>
        </p:txBody>
      </p:sp>
    </p:spTree>
    <p:extLst>
      <p:ext uri="{BB962C8B-B14F-4D97-AF65-F5344CB8AC3E}">
        <p14:creationId xmlns:p14="http://schemas.microsoft.com/office/powerpoint/2010/main" val="127733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42FA-9115-C749-B15E-79866B0B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9159-1F7B-AC48-B965-D1760950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: testing = 1 : 1</a:t>
            </a:r>
          </a:p>
          <a:p>
            <a:r>
              <a:rPr lang="en-US" dirty="0"/>
              <a:t>4 types of traffic are now equal ratio </a:t>
            </a:r>
          </a:p>
          <a:p>
            <a:pPr lvl="1"/>
            <a:r>
              <a:rPr lang="en-US" dirty="0"/>
              <a:t>Download : Game : Streaming : VoIP = 1 : 1 : 1 : 1</a:t>
            </a:r>
          </a:p>
        </p:txBody>
      </p:sp>
    </p:spTree>
    <p:extLst>
      <p:ext uri="{BB962C8B-B14F-4D97-AF65-F5344CB8AC3E}">
        <p14:creationId xmlns:p14="http://schemas.microsoft.com/office/powerpoint/2010/main" val="106373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FA02-1CB8-EB43-9E83-05D10950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6276-68FD-C942-963B-9DCCF205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Acc</a:t>
            </a:r>
            <a:r>
              <a:rPr lang="en-US" dirty="0"/>
              <a:t>: 	0.6426</a:t>
            </a:r>
          </a:p>
          <a:p>
            <a:r>
              <a:rPr lang="en-US" dirty="0"/>
              <a:t>Validation </a:t>
            </a:r>
            <a:r>
              <a:rPr lang="en-US" dirty="0" err="1"/>
              <a:t>Acc</a:t>
            </a:r>
            <a:r>
              <a:rPr lang="en-US" dirty="0"/>
              <a:t>: 	0.6366366366366366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1029D-1D3E-4742-9D20-B92BBD8CF381}"/>
              </a:ext>
            </a:extLst>
          </p:cNvPr>
          <p:cNvSpPr/>
          <p:nvPr/>
        </p:nvSpPr>
        <p:spPr>
          <a:xfrm>
            <a:off x="2250142" y="4619859"/>
            <a:ext cx="7691716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200" dirty="0">
                <a:solidFill>
                  <a:srgbClr val="595959"/>
                </a:solidFill>
                <a:latin typeface="Lato"/>
              </a:rPr>
              <a:t>Download:	As Download:</a:t>
            </a:r>
            <a:r>
              <a:rPr lang="en-US" sz="1200" dirty="0">
                <a:solidFill>
                  <a:srgbClr val="0000FF"/>
                </a:solidFill>
                <a:latin typeface="Lato"/>
              </a:rPr>
              <a:t>~64%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Game: ~5%		As Streaming: ~4%	As VoIP:</a:t>
            </a:r>
            <a:r>
              <a:rPr lang="en-US" sz="1200" dirty="0">
                <a:solidFill>
                  <a:srgbClr val="FF0000"/>
                </a:solidFill>
                <a:latin typeface="Lato"/>
              </a:rPr>
              <a:t>~26%</a:t>
            </a:r>
            <a:endParaRPr lang="en-US" sz="1200" b="0" dirty="0">
              <a:solidFill>
                <a:srgbClr val="FF0000"/>
              </a:solidFill>
              <a:effectLst/>
            </a:endParaRPr>
          </a:p>
          <a:p>
            <a:pPr>
              <a:spcAft>
                <a:spcPts val="1600"/>
              </a:spcAft>
            </a:pPr>
            <a:r>
              <a:rPr lang="en-US" sz="1200" dirty="0">
                <a:solidFill>
                  <a:srgbClr val="595959"/>
                </a:solidFill>
                <a:latin typeface="Lato"/>
              </a:rPr>
              <a:t>Game:	As Download: ~15%	As Game:</a:t>
            </a:r>
            <a:r>
              <a:rPr lang="en-US" sz="1200" dirty="0">
                <a:solidFill>
                  <a:srgbClr val="0000FF"/>
                </a:solidFill>
                <a:latin typeface="Lato"/>
              </a:rPr>
              <a:t>~64%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Streaming: ~14%	As VoIP:</a:t>
            </a:r>
            <a:r>
              <a:rPr lang="en-US" sz="1200" dirty="0">
                <a:latin typeface="Lato"/>
              </a:rPr>
              <a:t>~6%</a:t>
            </a:r>
            <a:endParaRPr lang="en-US" sz="1200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en-US" sz="1200" dirty="0">
                <a:solidFill>
                  <a:srgbClr val="595959"/>
                </a:solidFill>
                <a:latin typeface="Lato"/>
              </a:rPr>
              <a:t>Streaming:	As Download:</a:t>
            </a:r>
            <a:r>
              <a:rPr lang="en-US" sz="1200" dirty="0">
                <a:latin typeface="Lato"/>
              </a:rPr>
              <a:t>~17%</a:t>
            </a:r>
            <a:r>
              <a:rPr lang="en-US" sz="1200" dirty="0">
                <a:solidFill>
                  <a:srgbClr val="FF0000"/>
                </a:solidFill>
                <a:latin typeface="Lato"/>
              </a:rPr>
              <a:t>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Game:</a:t>
            </a:r>
            <a:r>
              <a:rPr lang="en-US" sz="1200" dirty="0">
                <a:solidFill>
                  <a:srgbClr val="FF0000"/>
                </a:solidFill>
                <a:latin typeface="Lato"/>
              </a:rPr>
              <a:t>~21%</a:t>
            </a:r>
            <a:r>
              <a:rPr lang="en-US" sz="1200" dirty="0">
                <a:solidFill>
                  <a:srgbClr val="000000"/>
                </a:solidFill>
                <a:latin typeface="Lato"/>
              </a:rPr>
              <a:t>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Streaming:</a:t>
            </a:r>
            <a:r>
              <a:rPr lang="en-US" sz="1200" dirty="0">
                <a:solidFill>
                  <a:srgbClr val="0000FF"/>
                </a:solidFill>
                <a:latin typeface="Lato"/>
              </a:rPr>
              <a:t>~56%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VoIP:</a:t>
            </a:r>
            <a:r>
              <a:rPr lang="en-US" sz="1200" dirty="0">
                <a:latin typeface="Lato"/>
              </a:rPr>
              <a:t>~7%</a:t>
            </a:r>
            <a:endParaRPr lang="en-US" sz="1200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en-US" sz="1200" dirty="0">
                <a:solidFill>
                  <a:srgbClr val="595959"/>
                </a:solidFill>
                <a:latin typeface="Lato"/>
              </a:rPr>
              <a:t>VoIP:	As Download: ~4%	As Game:</a:t>
            </a:r>
            <a:r>
              <a:rPr lang="en-US" sz="1200" dirty="0">
                <a:solidFill>
                  <a:srgbClr val="000000"/>
                </a:solidFill>
                <a:latin typeface="Lato"/>
              </a:rPr>
              <a:t>~15%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Streaming: ~10%	As VoIP:</a:t>
            </a:r>
            <a:r>
              <a:rPr lang="en-US" sz="1200" dirty="0">
                <a:solidFill>
                  <a:srgbClr val="0000FF"/>
                </a:solidFill>
                <a:latin typeface="Lato"/>
              </a:rPr>
              <a:t>~71%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A2EA0-AFCA-3F4A-BA33-915DC15C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59" y="2839407"/>
            <a:ext cx="4500282" cy="13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FA02-1CB8-EB43-9E83-05D10950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6276-68FD-C942-963B-9DCCF205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Acc</a:t>
            </a:r>
            <a:r>
              <a:rPr lang="en-US" dirty="0"/>
              <a:t>: 	 0.978978978978979</a:t>
            </a:r>
          </a:p>
          <a:p>
            <a:r>
              <a:rPr lang="en-US" dirty="0"/>
              <a:t>Validation </a:t>
            </a:r>
            <a:r>
              <a:rPr lang="en-US" dirty="0" err="1"/>
              <a:t>Acc</a:t>
            </a:r>
            <a:r>
              <a:rPr lang="en-US" dirty="0"/>
              <a:t>: 	 0.4394394394394394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1029D-1D3E-4742-9D20-B92BBD8CF381}"/>
              </a:ext>
            </a:extLst>
          </p:cNvPr>
          <p:cNvSpPr/>
          <p:nvPr/>
        </p:nvSpPr>
        <p:spPr>
          <a:xfrm>
            <a:off x="2250142" y="4619859"/>
            <a:ext cx="7691716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200" dirty="0">
                <a:solidFill>
                  <a:srgbClr val="595959"/>
                </a:solidFill>
                <a:latin typeface="Lato"/>
              </a:rPr>
              <a:t>Download:	As Download:</a:t>
            </a:r>
            <a:r>
              <a:rPr lang="en-US" sz="1200" dirty="0">
                <a:solidFill>
                  <a:srgbClr val="0000FF"/>
                </a:solidFill>
                <a:latin typeface="Lato"/>
              </a:rPr>
              <a:t>~58%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Game: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~8%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	As Streaming: </a:t>
            </a:r>
            <a:r>
              <a:rPr lang="en-US" sz="1200" dirty="0">
                <a:solidFill>
                  <a:srgbClr val="FF0000"/>
                </a:solidFill>
                <a:latin typeface="Lato"/>
              </a:rPr>
              <a:t>~32%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	As VoIP:</a:t>
            </a:r>
            <a:r>
              <a:rPr lang="en-US" sz="1200" dirty="0">
                <a:solidFill>
                  <a:srgbClr val="000000"/>
                </a:solidFill>
                <a:latin typeface="Lato"/>
              </a:rPr>
              <a:t>~2%</a:t>
            </a:r>
            <a:endParaRPr lang="en-US" sz="1200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en-US" sz="1200" dirty="0">
                <a:solidFill>
                  <a:srgbClr val="595959"/>
                </a:solidFill>
                <a:latin typeface="Lato"/>
              </a:rPr>
              <a:t>Game:	As Download: </a:t>
            </a:r>
            <a:r>
              <a:rPr lang="en-US" sz="1200" dirty="0">
                <a:latin typeface="Lato"/>
              </a:rPr>
              <a:t>~1%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	As Game:</a:t>
            </a:r>
            <a:r>
              <a:rPr lang="en-US" sz="1200" dirty="0">
                <a:solidFill>
                  <a:srgbClr val="0000FF"/>
                </a:solidFill>
                <a:latin typeface="Lato"/>
              </a:rPr>
              <a:t>~66%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Streaming: </a:t>
            </a:r>
            <a:r>
              <a:rPr lang="en-US" sz="1200" dirty="0">
                <a:solidFill>
                  <a:srgbClr val="FF0000"/>
                </a:solidFill>
                <a:latin typeface="Lato"/>
              </a:rPr>
              <a:t>~31%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	As VoIP</a:t>
            </a:r>
            <a:r>
              <a:rPr lang="en-US" sz="1200" dirty="0">
                <a:latin typeface="Lato"/>
              </a:rPr>
              <a:t>:~1%</a:t>
            </a:r>
            <a:endParaRPr lang="en-US" sz="1200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en-US" sz="1200" dirty="0">
                <a:solidFill>
                  <a:srgbClr val="595959"/>
                </a:solidFill>
                <a:latin typeface="Lato"/>
              </a:rPr>
              <a:t>Streaming:	As Download:</a:t>
            </a:r>
            <a:r>
              <a:rPr lang="en-US" sz="1200" dirty="0">
                <a:solidFill>
                  <a:srgbClr val="FF0000"/>
                </a:solidFill>
                <a:latin typeface="Lato"/>
              </a:rPr>
              <a:t>~21%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Game</a:t>
            </a:r>
            <a:r>
              <a:rPr lang="en-US" sz="1200" dirty="0">
                <a:solidFill>
                  <a:srgbClr val="FF0000"/>
                </a:solidFill>
                <a:latin typeface="Lato"/>
              </a:rPr>
              <a:t>:~31%</a:t>
            </a:r>
            <a:r>
              <a:rPr lang="en-US" sz="1200" dirty="0">
                <a:solidFill>
                  <a:srgbClr val="000000"/>
                </a:solidFill>
                <a:latin typeface="Lato"/>
              </a:rPr>
              <a:t>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Streaming:</a:t>
            </a:r>
            <a:r>
              <a:rPr lang="en-US" sz="1200" dirty="0">
                <a:solidFill>
                  <a:srgbClr val="0000FF"/>
                </a:solidFill>
                <a:latin typeface="Lato"/>
              </a:rPr>
              <a:t>~44%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VoIP</a:t>
            </a:r>
            <a:r>
              <a:rPr lang="en-US" sz="1200" dirty="0">
                <a:latin typeface="Lato"/>
              </a:rPr>
              <a:t>:~4%</a:t>
            </a:r>
            <a:endParaRPr lang="en-US" sz="1200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en-US" sz="1200" dirty="0">
                <a:solidFill>
                  <a:srgbClr val="595959"/>
                </a:solidFill>
                <a:latin typeface="Lato"/>
              </a:rPr>
              <a:t>VoIP:	As Download: </a:t>
            </a:r>
            <a:r>
              <a:rPr lang="en-US" sz="1200" dirty="0">
                <a:latin typeface="Lato"/>
              </a:rPr>
              <a:t>~0%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	As Game</a:t>
            </a:r>
            <a:r>
              <a:rPr lang="en-US" sz="1200" dirty="0">
                <a:solidFill>
                  <a:srgbClr val="FF0000"/>
                </a:solidFill>
                <a:latin typeface="Lato"/>
              </a:rPr>
              <a:t>:~21%</a:t>
            </a:r>
            <a:r>
              <a:rPr lang="en-US" sz="1200" dirty="0">
                <a:solidFill>
                  <a:srgbClr val="000000"/>
                </a:solidFill>
                <a:latin typeface="Lato"/>
              </a:rPr>
              <a:t>	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As Streaming: </a:t>
            </a:r>
            <a:r>
              <a:rPr lang="en-US" sz="1200" dirty="0">
                <a:solidFill>
                  <a:srgbClr val="FF0000"/>
                </a:solidFill>
                <a:latin typeface="Lato"/>
              </a:rPr>
              <a:t>~73%</a:t>
            </a:r>
            <a:r>
              <a:rPr lang="en-US" sz="1200" dirty="0">
                <a:solidFill>
                  <a:srgbClr val="595959"/>
                </a:solidFill>
                <a:latin typeface="Lato"/>
              </a:rPr>
              <a:t>	As VoIP:</a:t>
            </a:r>
            <a:r>
              <a:rPr lang="en-US" sz="1200" dirty="0">
                <a:solidFill>
                  <a:srgbClr val="0000FF"/>
                </a:solidFill>
                <a:latin typeface="Lato"/>
              </a:rPr>
              <a:t>~6%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3D595-3E1E-1440-AD8C-8DC97E22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838450"/>
            <a:ext cx="3886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5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78C5-4ADF-8B48-A795-F016BF1B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D9C6-7EA7-E842-9C1C-A71371C3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Acc</a:t>
            </a:r>
            <a:r>
              <a:rPr lang="en-US" dirty="0"/>
              <a:t>: 	0.6696696696696697</a:t>
            </a:r>
          </a:p>
          <a:p>
            <a:r>
              <a:rPr lang="en-US" dirty="0"/>
              <a:t>Validation </a:t>
            </a:r>
            <a:r>
              <a:rPr lang="en-US" dirty="0" err="1"/>
              <a:t>Acc</a:t>
            </a:r>
            <a:r>
              <a:rPr lang="en-US" dirty="0"/>
              <a:t>: 	0.633633633634</a:t>
            </a:r>
          </a:p>
          <a:p>
            <a:r>
              <a:rPr lang="en-US" dirty="0"/>
              <a:t>Confusion Matrix: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8C1B4-DF8E-324E-885B-A377AC1D737C}"/>
              </a:ext>
            </a:extLst>
          </p:cNvPr>
          <p:cNvSpPr/>
          <p:nvPr/>
        </p:nvSpPr>
        <p:spPr>
          <a:xfrm>
            <a:off x="838200" y="4001294"/>
            <a:ext cx="10942674" cy="257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dirty="0">
                <a:solidFill>
                  <a:srgbClr val="595959"/>
                </a:solidFill>
                <a:latin typeface="Lato"/>
              </a:rPr>
              <a:t>Download:	As Download:</a:t>
            </a:r>
            <a:r>
              <a:rPr lang="en-US" dirty="0">
                <a:solidFill>
                  <a:srgbClr val="0000FF"/>
                </a:solidFill>
                <a:latin typeface="Lato"/>
              </a:rPr>
              <a:t>~58%		</a:t>
            </a:r>
            <a:r>
              <a:rPr lang="en-US" dirty="0">
                <a:solidFill>
                  <a:srgbClr val="595959"/>
                </a:solidFill>
                <a:latin typeface="Lato"/>
              </a:rPr>
              <a:t>As Game: ~9%	As Streaming: ~6%		As VoIP:</a:t>
            </a:r>
            <a:r>
              <a:rPr lang="en-US" dirty="0">
                <a:solidFill>
                  <a:srgbClr val="000000"/>
                </a:solidFill>
                <a:latin typeface="Lato"/>
              </a:rPr>
              <a:t>~27%</a:t>
            </a:r>
            <a:endParaRPr lang="en-US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en-US" dirty="0">
                <a:solidFill>
                  <a:srgbClr val="595959"/>
                </a:solidFill>
                <a:latin typeface="Lato"/>
              </a:rPr>
              <a:t>Game:		As Download: ~1%		As Game:</a:t>
            </a:r>
            <a:r>
              <a:rPr lang="en-US" dirty="0">
                <a:solidFill>
                  <a:srgbClr val="0000FF"/>
                </a:solidFill>
                <a:latin typeface="Lato"/>
              </a:rPr>
              <a:t>~67%	</a:t>
            </a:r>
            <a:r>
              <a:rPr lang="en-US" dirty="0">
                <a:solidFill>
                  <a:srgbClr val="595959"/>
                </a:solidFill>
                <a:latin typeface="Lato"/>
              </a:rPr>
              <a:t>As Streaming: ~17%	As VoIP:</a:t>
            </a:r>
            <a:r>
              <a:rPr lang="en-US" dirty="0">
                <a:solidFill>
                  <a:srgbClr val="FF0000"/>
                </a:solidFill>
                <a:latin typeface="Lato"/>
              </a:rPr>
              <a:t>~15%</a:t>
            </a:r>
            <a:endParaRPr lang="en-US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en-US" dirty="0">
                <a:solidFill>
                  <a:srgbClr val="595959"/>
                </a:solidFill>
                <a:latin typeface="Lato"/>
              </a:rPr>
              <a:t>Streaming:	As Download:</a:t>
            </a:r>
            <a:r>
              <a:rPr lang="en-US" dirty="0">
                <a:solidFill>
                  <a:srgbClr val="FF0000"/>
                </a:solidFill>
                <a:latin typeface="Lato"/>
              </a:rPr>
              <a:t>~12%		</a:t>
            </a:r>
            <a:r>
              <a:rPr lang="en-US" dirty="0">
                <a:solidFill>
                  <a:srgbClr val="595959"/>
                </a:solidFill>
                <a:latin typeface="Lato"/>
              </a:rPr>
              <a:t>As Game:</a:t>
            </a:r>
            <a:r>
              <a:rPr lang="en-US" dirty="0">
                <a:solidFill>
                  <a:srgbClr val="000000"/>
                </a:solidFill>
                <a:latin typeface="Lato"/>
              </a:rPr>
              <a:t>~23%	</a:t>
            </a:r>
            <a:r>
              <a:rPr lang="en-US" dirty="0">
                <a:solidFill>
                  <a:srgbClr val="595959"/>
                </a:solidFill>
                <a:latin typeface="Lato"/>
              </a:rPr>
              <a:t>As Streaming:</a:t>
            </a:r>
            <a:r>
              <a:rPr lang="en-US" dirty="0">
                <a:solidFill>
                  <a:srgbClr val="0000FF"/>
                </a:solidFill>
                <a:latin typeface="Lato"/>
              </a:rPr>
              <a:t>~56%		</a:t>
            </a:r>
            <a:r>
              <a:rPr lang="en-US" dirty="0">
                <a:solidFill>
                  <a:srgbClr val="595959"/>
                </a:solidFill>
                <a:latin typeface="Lato"/>
              </a:rPr>
              <a:t>As VoIP:</a:t>
            </a:r>
            <a:r>
              <a:rPr lang="en-US" dirty="0">
                <a:solidFill>
                  <a:srgbClr val="FF0000"/>
                </a:solidFill>
                <a:latin typeface="Lato"/>
              </a:rPr>
              <a:t>~9%</a:t>
            </a:r>
            <a:endParaRPr lang="en-US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en-US" dirty="0">
                <a:solidFill>
                  <a:srgbClr val="595959"/>
                </a:solidFill>
                <a:latin typeface="Lato"/>
              </a:rPr>
              <a:t>VoIP:		As Download: ~0%		As Game:</a:t>
            </a:r>
            <a:r>
              <a:rPr lang="en-US" dirty="0">
                <a:solidFill>
                  <a:srgbClr val="000000"/>
                </a:solidFill>
                <a:latin typeface="Lato"/>
              </a:rPr>
              <a:t>~17%	</a:t>
            </a:r>
            <a:r>
              <a:rPr lang="en-US" dirty="0">
                <a:solidFill>
                  <a:srgbClr val="595959"/>
                </a:solidFill>
                <a:latin typeface="Lato"/>
              </a:rPr>
              <a:t>As Streaming: ~11%	As VoIP:</a:t>
            </a:r>
            <a:r>
              <a:rPr lang="en-US" dirty="0">
                <a:solidFill>
                  <a:srgbClr val="0000FF"/>
                </a:solidFill>
                <a:latin typeface="Lato"/>
              </a:rPr>
              <a:t>~71%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226C1-8FF7-FE45-B793-1CAA0F8D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9" y="2877802"/>
            <a:ext cx="4100015" cy="11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3B66-4B40-8043-BEE2-A89898EF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38FD-63CB-8F4D-9ADC-D7726003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SVM and single NN has close resemblance in accuracy &amp; confusion matrix</a:t>
            </a:r>
          </a:p>
          <a:p>
            <a:pPr lvl="1"/>
            <a:r>
              <a:rPr lang="en-US" dirty="0"/>
              <a:t>SVM is often the benchmark for accuracy</a:t>
            </a:r>
          </a:p>
          <a:p>
            <a:pPr lvl="1"/>
            <a:r>
              <a:rPr lang="en-US" dirty="0"/>
              <a:t>Meaning improvement space resides in getting more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has large training accuracy but low testing accuracy</a:t>
            </a:r>
          </a:p>
          <a:p>
            <a:pPr lvl="1"/>
            <a:r>
              <a:rPr lang="en-US"/>
              <a:t>Overfitting!</a:t>
            </a:r>
          </a:p>
        </p:txBody>
      </p:sp>
    </p:spTree>
    <p:extLst>
      <p:ext uri="{BB962C8B-B14F-4D97-AF65-F5344CB8AC3E}">
        <p14:creationId xmlns:p14="http://schemas.microsoft.com/office/powerpoint/2010/main" val="348671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101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Arial</vt:lpstr>
      <vt:lpstr>Calibri</vt:lpstr>
      <vt:lpstr>Calibri Light</vt:lpstr>
      <vt:lpstr>Office Theme</vt:lpstr>
      <vt:lpstr>Traditional ML vs. NN</vt:lpstr>
      <vt:lpstr>Training Dataset revised</vt:lpstr>
      <vt:lpstr>Single layer NN</vt:lpstr>
      <vt:lpstr>Random Forest</vt:lpstr>
      <vt:lpstr>SVM</vt:lpstr>
      <vt:lpstr>Conclusion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ML vs. NN</dc:title>
  <dc:creator>Kaihua Cai</dc:creator>
  <cp:lastModifiedBy>Kaihua Cai</cp:lastModifiedBy>
  <cp:revision>4</cp:revision>
  <dcterms:created xsi:type="dcterms:W3CDTF">2018-04-26T22:14:59Z</dcterms:created>
  <dcterms:modified xsi:type="dcterms:W3CDTF">2018-04-26T22:57:25Z</dcterms:modified>
</cp:coreProperties>
</file>