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8" r:id="rId2"/>
  </p:sldIdLst>
  <p:sldSz cx="40233600" cy="3017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33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574"/>
    <p:restoredTop sz="94638"/>
  </p:normalViewPr>
  <p:slideViewPr>
    <p:cSldViewPr snapToGrid="0" snapToObjects="1">
      <p:cViewPr>
        <p:scale>
          <a:sx n="62" d="100"/>
          <a:sy n="62" d="100"/>
        </p:scale>
        <p:origin x="1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04DE8-E189-3441-B978-3F98826EF1F4}" type="datetimeFigureOut">
              <a:rPr lang="en-AE" smtClean="0"/>
              <a:t>30/04/2022</a:t>
            </a:fld>
            <a:endParaRPr lang="en-A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5EE17-7814-0947-AB9D-F6FE820E3F6D}" type="slidenum">
              <a:rPr lang="en-AE" smtClean="0"/>
              <a:t>‹#›</a:t>
            </a:fld>
            <a:endParaRPr lang="en-AE"/>
          </a:p>
        </p:txBody>
      </p:sp>
    </p:spTree>
    <p:extLst>
      <p:ext uri="{BB962C8B-B14F-4D97-AF65-F5344CB8AC3E}">
        <p14:creationId xmlns:p14="http://schemas.microsoft.com/office/powerpoint/2010/main" val="1919734894"/>
      </p:ext>
    </p:extLst>
  </p:cSld>
  <p:clrMap bg1="lt1" tx1="dk1" bg2="lt2" tx2="dk2" accent1="accent1" accent2="accent2" accent3="accent3" accent4="accent4" accent5="accent5" accent6="accent6" hlink="hlink" folHlink="folHlink"/>
  <p:notesStyle>
    <a:lvl1pPr marL="0" algn="l" defTabSz="2873776" rtl="0" eaLnBrk="1" latinLnBrk="0" hangingPunct="1">
      <a:defRPr sz="3771" kern="1200">
        <a:solidFill>
          <a:schemeClr val="tx1"/>
        </a:solidFill>
        <a:latin typeface="+mn-lt"/>
        <a:ea typeface="+mn-ea"/>
        <a:cs typeface="+mn-cs"/>
      </a:defRPr>
    </a:lvl1pPr>
    <a:lvl2pPr marL="1436888" algn="l" defTabSz="2873776" rtl="0" eaLnBrk="1" latinLnBrk="0" hangingPunct="1">
      <a:defRPr sz="3771" kern="1200">
        <a:solidFill>
          <a:schemeClr val="tx1"/>
        </a:solidFill>
        <a:latin typeface="+mn-lt"/>
        <a:ea typeface="+mn-ea"/>
        <a:cs typeface="+mn-cs"/>
      </a:defRPr>
    </a:lvl2pPr>
    <a:lvl3pPr marL="2873776" algn="l" defTabSz="2873776" rtl="0" eaLnBrk="1" latinLnBrk="0" hangingPunct="1">
      <a:defRPr sz="3771" kern="1200">
        <a:solidFill>
          <a:schemeClr val="tx1"/>
        </a:solidFill>
        <a:latin typeface="+mn-lt"/>
        <a:ea typeface="+mn-ea"/>
        <a:cs typeface="+mn-cs"/>
      </a:defRPr>
    </a:lvl3pPr>
    <a:lvl4pPr marL="4310664" algn="l" defTabSz="2873776" rtl="0" eaLnBrk="1" latinLnBrk="0" hangingPunct="1">
      <a:defRPr sz="3771" kern="1200">
        <a:solidFill>
          <a:schemeClr val="tx1"/>
        </a:solidFill>
        <a:latin typeface="+mn-lt"/>
        <a:ea typeface="+mn-ea"/>
        <a:cs typeface="+mn-cs"/>
      </a:defRPr>
    </a:lvl4pPr>
    <a:lvl5pPr marL="5747553" algn="l" defTabSz="2873776" rtl="0" eaLnBrk="1" latinLnBrk="0" hangingPunct="1">
      <a:defRPr sz="3771" kern="1200">
        <a:solidFill>
          <a:schemeClr val="tx1"/>
        </a:solidFill>
        <a:latin typeface="+mn-lt"/>
        <a:ea typeface="+mn-ea"/>
        <a:cs typeface="+mn-cs"/>
      </a:defRPr>
    </a:lvl5pPr>
    <a:lvl6pPr marL="7184441" algn="l" defTabSz="2873776" rtl="0" eaLnBrk="1" latinLnBrk="0" hangingPunct="1">
      <a:defRPr sz="3771" kern="1200">
        <a:solidFill>
          <a:schemeClr val="tx1"/>
        </a:solidFill>
        <a:latin typeface="+mn-lt"/>
        <a:ea typeface="+mn-ea"/>
        <a:cs typeface="+mn-cs"/>
      </a:defRPr>
    </a:lvl6pPr>
    <a:lvl7pPr marL="8621329" algn="l" defTabSz="2873776" rtl="0" eaLnBrk="1" latinLnBrk="0" hangingPunct="1">
      <a:defRPr sz="3771" kern="1200">
        <a:solidFill>
          <a:schemeClr val="tx1"/>
        </a:solidFill>
        <a:latin typeface="+mn-lt"/>
        <a:ea typeface="+mn-ea"/>
        <a:cs typeface="+mn-cs"/>
      </a:defRPr>
    </a:lvl7pPr>
    <a:lvl8pPr marL="10058217" algn="l" defTabSz="2873776" rtl="0" eaLnBrk="1" latinLnBrk="0" hangingPunct="1">
      <a:defRPr sz="3771" kern="1200">
        <a:solidFill>
          <a:schemeClr val="tx1"/>
        </a:solidFill>
        <a:latin typeface="+mn-lt"/>
        <a:ea typeface="+mn-ea"/>
        <a:cs typeface="+mn-cs"/>
      </a:defRPr>
    </a:lvl8pPr>
    <a:lvl9pPr marL="11495105" algn="l" defTabSz="2873776" rtl="0" eaLnBrk="1" latinLnBrk="0" hangingPunct="1">
      <a:defRPr sz="377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3A85EE17-7814-0947-AB9D-F6FE820E3F6D}" type="slidenum">
              <a:rPr lang="en-AE" smtClean="0"/>
              <a:t>1</a:t>
            </a:fld>
            <a:endParaRPr lang="en-AE"/>
          </a:p>
        </p:txBody>
      </p:sp>
    </p:spTree>
    <p:extLst>
      <p:ext uri="{BB962C8B-B14F-4D97-AF65-F5344CB8AC3E}">
        <p14:creationId xmlns:p14="http://schemas.microsoft.com/office/powerpoint/2010/main" val="3662510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4938397"/>
            <a:ext cx="34198560" cy="10505440"/>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029200" y="15848967"/>
            <a:ext cx="30175200" cy="7285353"/>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083BF3-B584-8441-B8AA-AADE32F22B89}" type="datetimeFigureOut">
              <a:rPr lang="en-AE" smtClean="0"/>
              <a:t>30/04/2022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8A28405F-840A-334A-A21A-0935B84F5C42}" type="slidenum">
              <a:rPr lang="en-AE" smtClean="0"/>
              <a:t>‹#›</a:t>
            </a:fld>
            <a:endParaRPr lang="en-AE"/>
          </a:p>
        </p:txBody>
      </p:sp>
    </p:spTree>
    <p:extLst>
      <p:ext uri="{BB962C8B-B14F-4D97-AF65-F5344CB8AC3E}">
        <p14:creationId xmlns:p14="http://schemas.microsoft.com/office/powerpoint/2010/main" val="61512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83BF3-B584-8441-B8AA-AADE32F22B89}" type="datetimeFigureOut">
              <a:rPr lang="en-AE" smtClean="0"/>
              <a:t>30/04/2022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8A28405F-840A-334A-A21A-0935B84F5C42}" type="slidenum">
              <a:rPr lang="en-AE" smtClean="0"/>
              <a:t>‹#›</a:t>
            </a:fld>
            <a:endParaRPr lang="en-AE"/>
          </a:p>
        </p:txBody>
      </p:sp>
    </p:spTree>
    <p:extLst>
      <p:ext uri="{BB962C8B-B14F-4D97-AF65-F5344CB8AC3E}">
        <p14:creationId xmlns:p14="http://schemas.microsoft.com/office/powerpoint/2010/main" val="3544811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606550"/>
            <a:ext cx="8675370" cy="2557208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606550"/>
            <a:ext cx="25523190" cy="255720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83BF3-B584-8441-B8AA-AADE32F22B89}" type="datetimeFigureOut">
              <a:rPr lang="en-AE" smtClean="0"/>
              <a:t>30/04/2022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8A28405F-840A-334A-A21A-0935B84F5C42}" type="slidenum">
              <a:rPr lang="en-AE" smtClean="0"/>
              <a:t>‹#›</a:t>
            </a:fld>
            <a:endParaRPr lang="en-AE"/>
          </a:p>
        </p:txBody>
      </p:sp>
    </p:spTree>
    <p:extLst>
      <p:ext uri="{BB962C8B-B14F-4D97-AF65-F5344CB8AC3E}">
        <p14:creationId xmlns:p14="http://schemas.microsoft.com/office/powerpoint/2010/main" val="362908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83BF3-B584-8441-B8AA-AADE32F22B89}" type="datetimeFigureOut">
              <a:rPr lang="en-AE" smtClean="0"/>
              <a:t>30/04/2022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8A28405F-840A-334A-A21A-0935B84F5C42}" type="slidenum">
              <a:rPr lang="en-AE" smtClean="0"/>
              <a:t>‹#›</a:t>
            </a:fld>
            <a:endParaRPr lang="en-AE"/>
          </a:p>
        </p:txBody>
      </p:sp>
    </p:spTree>
    <p:extLst>
      <p:ext uri="{BB962C8B-B14F-4D97-AF65-F5344CB8AC3E}">
        <p14:creationId xmlns:p14="http://schemas.microsoft.com/office/powerpoint/2010/main" val="3557229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522854"/>
            <a:ext cx="34701480" cy="12552043"/>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745107" y="20193644"/>
            <a:ext cx="34701480" cy="6600823"/>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83BF3-B584-8441-B8AA-AADE32F22B89}" type="datetimeFigureOut">
              <a:rPr lang="en-AE" smtClean="0"/>
              <a:t>30/04/2022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8A28405F-840A-334A-A21A-0935B84F5C42}" type="slidenum">
              <a:rPr lang="en-AE" smtClean="0"/>
              <a:t>‹#›</a:t>
            </a:fld>
            <a:endParaRPr lang="en-AE"/>
          </a:p>
        </p:txBody>
      </p:sp>
    </p:spTree>
    <p:extLst>
      <p:ext uri="{BB962C8B-B14F-4D97-AF65-F5344CB8AC3E}">
        <p14:creationId xmlns:p14="http://schemas.microsoft.com/office/powerpoint/2010/main" val="2678043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8032750"/>
            <a:ext cx="17099280" cy="19145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8032750"/>
            <a:ext cx="17099280" cy="19145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083BF3-B584-8441-B8AA-AADE32F22B89}" type="datetimeFigureOut">
              <a:rPr lang="en-AE" smtClean="0"/>
              <a:t>30/04/2022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8A28405F-840A-334A-A21A-0935B84F5C42}" type="slidenum">
              <a:rPr lang="en-AE" smtClean="0"/>
              <a:t>‹#›</a:t>
            </a:fld>
            <a:endParaRPr lang="en-AE"/>
          </a:p>
        </p:txBody>
      </p:sp>
    </p:spTree>
    <p:extLst>
      <p:ext uri="{BB962C8B-B14F-4D97-AF65-F5344CB8AC3E}">
        <p14:creationId xmlns:p14="http://schemas.microsoft.com/office/powerpoint/2010/main" val="57916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606557"/>
            <a:ext cx="34701480" cy="58324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7397117"/>
            <a:ext cx="17020696"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4" name="Content Placeholder 3"/>
          <p:cNvSpPr>
            <a:spLocks noGrp="1"/>
          </p:cNvSpPr>
          <p:nvPr>
            <p:ph sz="half" idx="2"/>
          </p:nvPr>
        </p:nvSpPr>
        <p:spPr>
          <a:xfrm>
            <a:off x="2771305" y="11022330"/>
            <a:ext cx="17020696" cy="16212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7397117"/>
            <a:ext cx="17104520"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6" name="Content Placeholder 5"/>
          <p:cNvSpPr>
            <a:spLocks noGrp="1"/>
          </p:cNvSpPr>
          <p:nvPr>
            <p:ph sz="quarter" idx="4"/>
          </p:nvPr>
        </p:nvSpPr>
        <p:spPr>
          <a:xfrm>
            <a:off x="20368262" y="11022330"/>
            <a:ext cx="17104520" cy="16212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083BF3-B584-8441-B8AA-AADE32F22B89}" type="datetimeFigureOut">
              <a:rPr lang="en-AE" smtClean="0"/>
              <a:t>30/04/2022</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8A28405F-840A-334A-A21A-0935B84F5C42}" type="slidenum">
              <a:rPr lang="en-AE" smtClean="0"/>
              <a:t>‹#›</a:t>
            </a:fld>
            <a:endParaRPr lang="en-AE"/>
          </a:p>
        </p:txBody>
      </p:sp>
    </p:spTree>
    <p:extLst>
      <p:ext uri="{BB962C8B-B14F-4D97-AF65-F5344CB8AC3E}">
        <p14:creationId xmlns:p14="http://schemas.microsoft.com/office/powerpoint/2010/main" val="3834529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083BF3-B584-8441-B8AA-AADE32F22B89}" type="datetimeFigureOut">
              <a:rPr lang="en-AE" smtClean="0"/>
              <a:t>30/04/2022</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8A28405F-840A-334A-A21A-0935B84F5C42}" type="slidenum">
              <a:rPr lang="en-AE" smtClean="0"/>
              <a:t>‹#›</a:t>
            </a:fld>
            <a:endParaRPr lang="en-AE"/>
          </a:p>
        </p:txBody>
      </p:sp>
    </p:spTree>
    <p:extLst>
      <p:ext uri="{BB962C8B-B14F-4D97-AF65-F5344CB8AC3E}">
        <p14:creationId xmlns:p14="http://schemas.microsoft.com/office/powerpoint/2010/main" val="254765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83BF3-B584-8441-B8AA-AADE32F22B89}" type="datetimeFigureOut">
              <a:rPr lang="en-AE" smtClean="0"/>
              <a:t>30/04/2022</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8A28405F-840A-334A-A21A-0935B84F5C42}" type="slidenum">
              <a:rPr lang="en-AE" smtClean="0"/>
              <a:t>‹#›</a:t>
            </a:fld>
            <a:endParaRPr lang="en-AE"/>
          </a:p>
        </p:txBody>
      </p:sp>
    </p:spTree>
    <p:extLst>
      <p:ext uri="{BB962C8B-B14F-4D97-AF65-F5344CB8AC3E}">
        <p14:creationId xmlns:p14="http://schemas.microsoft.com/office/powerpoint/2010/main" val="298782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11680"/>
            <a:ext cx="12976383" cy="704088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7104520" y="4344677"/>
            <a:ext cx="20368260" cy="21443950"/>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9052560"/>
            <a:ext cx="12976383"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74083BF3-B584-8441-B8AA-AADE32F22B89}" type="datetimeFigureOut">
              <a:rPr lang="en-AE" smtClean="0"/>
              <a:t>30/04/2022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8A28405F-840A-334A-A21A-0935B84F5C42}" type="slidenum">
              <a:rPr lang="en-AE" smtClean="0"/>
              <a:t>‹#›</a:t>
            </a:fld>
            <a:endParaRPr lang="en-AE"/>
          </a:p>
        </p:txBody>
      </p:sp>
    </p:spTree>
    <p:extLst>
      <p:ext uri="{BB962C8B-B14F-4D97-AF65-F5344CB8AC3E}">
        <p14:creationId xmlns:p14="http://schemas.microsoft.com/office/powerpoint/2010/main" val="224323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11680"/>
            <a:ext cx="12976383" cy="704088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4344677"/>
            <a:ext cx="20368260" cy="21443950"/>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771301" y="9052560"/>
            <a:ext cx="12976383"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74083BF3-B584-8441-B8AA-AADE32F22B89}" type="datetimeFigureOut">
              <a:rPr lang="en-AE" smtClean="0"/>
              <a:t>30/04/2022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8A28405F-840A-334A-A21A-0935B84F5C42}" type="slidenum">
              <a:rPr lang="en-AE" smtClean="0"/>
              <a:t>‹#›</a:t>
            </a:fld>
            <a:endParaRPr lang="en-AE"/>
          </a:p>
        </p:txBody>
      </p:sp>
    </p:spTree>
    <p:extLst>
      <p:ext uri="{BB962C8B-B14F-4D97-AF65-F5344CB8AC3E}">
        <p14:creationId xmlns:p14="http://schemas.microsoft.com/office/powerpoint/2010/main" val="852244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606557"/>
            <a:ext cx="34701480" cy="58324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8032750"/>
            <a:ext cx="34701480" cy="191458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27967947"/>
            <a:ext cx="9052560" cy="1606550"/>
          </a:xfrm>
          <a:prstGeom prst="rect">
            <a:avLst/>
          </a:prstGeom>
        </p:spPr>
        <p:txBody>
          <a:bodyPr vert="horz" lIns="91440" tIns="45720" rIns="91440" bIns="45720" rtlCol="0" anchor="ctr"/>
          <a:lstStyle>
            <a:lvl1pPr algn="l">
              <a:defRPr sz="5280">
                <a:solidFill>
                  <a:schemeClr val="tx1">
                    <a:tint val="75000"/>
                  </a:schemeClr>
                </a:solidFill>
              </a:defRPr>
            </a:lvl1pPr>
          </a:lstStyle>
          <a:p>
            <a:fld id="{74083BF3-B584-8441-B8AA-AADE32F22B89}" type="datetimeFigureOut">
              <a:rPr lang="en-AE" smtClean="0"/>
              <a:t>30/04/2022</a:t>
            </a:fld>
            <a:endParaRPr lang="en-AE"/>
          </a:p>
        </p:txBody>
      </p:sp>
      <p:sp>
        <p:nvSpPr>
          <p:cNvPr id="5" name="Footer Placeholder 4"/>
          <p:cNvSpPr>
            <a:spLocks noGrp="1"/>
          </p:cNvSpPr>
          <p:nvPr>
            <p:ph type="ftr" sz="quarter" idx="3"/>
          </p:nvPr>
        </p:nvSpPr>
        <p:spPr>
          <a:xfrm>
            <a:off x="13327380" y="27967947"/>
            <a:ext cx="13578840" cy="1606550"/>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AE"/>
          </a:p>
        </p:txBody>
      </p:sp>
      <p:sp>
        <p:nvSpPr>
          <p:cNvPr id="6" name="Slide Number Placeholder 5"/>
          <p:cNvSpPr>
            <a:spLocks noGrp="1"/>
          </p:cNvSpPr>
          <p:nvPr>
            <p:ph type="sldNum" sz="quarter" idx="4"/>
          </p:nvPr>
        </p:nvSpPr>
        <p:spPr>
          <a:xfrm>
            <a:off x="28414980" y="27967947"/>
            <a:ext cx="9052560" cy="1606550"/>
          </a:xfrm>
          <a:prstGeom prst="rect">
            <a:avLst/>
          </a:prstGeom>
        </p:spPr>
        <p:txBody>
          <a:bodyPr vert="horz" lIns="91440" tIns="45720" rIns="91440" bIns="45720" rtlCol="0" anchor="ctr"/>
          <a:lstStyle>
            <a:lvl1pPr algn="r">
              <a:defRPr sz="5280">
                <a:solidFill>
                  <a:schemeClr val="tx1">
                    <a:tint val="75000"/>
                  </a:schemeClr>
                </a:solidFill>
              </a:defRPr>
            </a:lvl1pPr>
          </a:lstStyle>
          <a:p>
            <a:fld id="{8A28405F-840A-334A-A21A-0935B84F5C42}" type="slidenum">
              <a:rPr lang="en-AE" smtClean="0"/>
              <a:t>‹#›</a:t>
            </a:fld>
            <a:endParaRPr lang="en-AE"/>
          </a:p>
        </p:txBody>
      </p:sp>
    </p:spTree>
    <p:extLst>
      <p:ext uri="{BB962C8B-B14F-4D97-AF65-F5344CB8AC3E}">
        <p14:creationId xmlns:p14="http://schemas.microsoft.com/office/powerpoint/2010/main" val="40491178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9" Type="http://schemas.openxmlformats.org/officeDocument/2006/relationships/image" Target="../media/image36.png"/><Relationship Id="rId21" Type="http://schemas.openxmlformats.org/officeDocument/2006/relationships/image" Target="../media/image18.png"/><Relationship Id="rId34" Type="http://schemas.openxmlformats.org/officeDocument/2006/relationships/image" Target="../media/image31.png"/><Relationship Id="rId42" Type="http://schemas.openxmlformats.org/officeDocument/2006/relationships/image" Target="../media/image39.png"/><Relationship Id="rId47" Type="http://schemas.openxmlformats.org/officeDocument/2006/relationships/image" Target="../media/image44.png"/><Relationship Id="rId50" Type="http://schemas.openxmlformats.org/officeDocument/2006/relationships/image" Target="../media/image47.gif"/><Relationship Id="rId7" Type="http://schemas.openxmlformats.org/officeDocument/2006/relationships/image" Target="../media/image4.png"/><Relationship Id="rId2" Type="http://schemas.openxmlformats.org/officeDocument/2006/relationships/notesSlide" Target="../notesSlides/notesSlide1.xml"/><Relationship Id="rId16" Type="http://schemas.openxmlformats.org/officeDocument/2006/relationships/image" Target="../media/image13.png"/><Relationship Id="rId29" Type="http://schemas.openxmlformats.org/officeDocument/2006/relationships/image" Target="../media/image26.png"/><Relationship Id="rId11" Type="http://schemas.openxmlformats.org/officeDocument/2006/relationships/image" Target="../media/image8.png"/><Relationship Id="rId24" Type="http://schemas.openxmlformats.org/officeDocument/2006/relationships/image" Target="../media/image21.png"/><Relationship Id="rId32" Type="http://schemas.openxmlformats.org/officeDocument/2006/relationships/image" Target="../media/image29.png"/><Relationship Id="rId37" Type="http://schemas.openxmlformats.org/officeDocument/2006/relationships/image" Target="../media/image34.png"/><Relationship Id="rId40" Type="http://schemas.openxmlformats.org/officeDocument/2006/relationships/image" Target="../media/image37.png"/><Relationship Id="rId45" Type="http://schemas.openxmlformats.org/officeDocument/2006/relationships/image" Target="../media/image42.png"/><Relationship Id="rId5" Type="http://schemas.microsoft.com/office/2007/relationships/hdphoto" Target="../media/hdphoto1.wdp"/><Relationship Id="rId15" Type="http://schemas.openxmlformats.org/officeDocument/2006/relationships/image" Target="../media/image12.png"/><Relationship Id="rId23" Type="http://schemas.openxmlformats.org/officeDocument/2006/relationships/image" Target="../media/image20.png"/><Relationship Id="rId28" Type="http://schemas.openxmlformats.org/officeDocument/2006/relationships/image" Target="../media/image25.png"/><Relationship Id="rId36" Type="http://schemas.openxmlformats.org/officeDocument/2006/relationships/image" Target="../media/image33.png"/><Relationship Id="rId49" Type="http://schemas.openxmlformats.org/officeDocument/2006/relationships/image" Target="../media/image46.png"/><Relationship Id="rId10" Type="http://schemas.openxmlformats.org/officeDocument/2006/relationships/image" Target="../media/image7.png"/><Relationship Id="rId19" Type="http://schemas.openxmlformats.org/officeDocument/2006/relationships/image" Target="../media/image16.png"/><Relationship Id="rId31" Type="http://schemas.openxmlformats.org/officeDocument/2006/relationships/image" Target="../media/image28.png"/><Relationship Id="rId44" Type="http://schemas.openxmlformats.org/officeDocument/2006/relationships/image" Target="../media/image41.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png"/><Relationship Id="rId30" Type="http://schemas.openxmlformats.org/officeDocument/2006/relationships/image" Target="../media/image27.png"/><Relationship Id="rId35" Type="http://schemas.openxmlformats.org/officeDocument/2006/relationships/image" Target="../media/image32.png"/><Relationship Id="rId43" Type="http://schemas.openxmlformats.org/officeDocument/2006/relationships/image" Target="../media/image40.png"/><Relationship Id="rId48" Type="http://schemas.openxmlformats.org/officeDocument/2006/relationships/image" Target="../media/image45.png"/><Relationship Id="rId8" Type="http://schemas.openxmlformats.org/officeDocument/2006/relationships/image" Target="../media/image5.png"/><Relationship Id="rId51" Type="http://schemas.openxmlformats.org/officeDocument/2006/relationships/image" Target="../media/image48.png"/><Relationship Id="rId3" Type="http://schemas.openxmlformats.org/officeDocument/2006/relationships/image" Target="../media/image1.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33" Type="http://schemas.openxmlformats.org/officeDocument/2006/relationships/image" Target="../media/image30.png"/><Relationship Id="rId38" Type="http://schemas.openxmlformats.org/officeDocument/2006/relationships/image" Target="../media/image35.png"/><Relationship Id="rId46" Type="http://schemas.openxmlformats.org/officeDocument/2006/relationships/image" Target="../media/image43.png"/><Relationship Id="rId20" Type="http://schemas.openxmlformats.org/officeDocument/2006/relationships/image" Target="../media/image17.png"/><Relationship Id="rId41"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EF7C21FB-0256-C87C-E067-97A7520DEF39}"/>
              </a:ext>
            </a:extLst>
          </p:cNvPr>
          <p:cNvSpPr/>
          <p:nvPr/>
        </p:nvSpPr>
        <p:spPr>
          <a:xfrm rot="5400000">
            <a:off x="22003469" y="-1275802"/>
            <a:ext cx="225516" cy="36809511"/>
          </a:xfrm>
          <a:custGeom>
            <a:avLst/>
            <a:gdLst>
              <a:gd name="connsiteX0" fmla="*/ 0 w 225516"/>
              <a:gd name="connsiteY0" fmla="*/ 36809511 h 36809511"/>
              <a:gd name="connsiteX1" fmla="*/ 86658 w 225516"/>
              <a:gd name="connsiteY1" fmla="*/ 23490276 h 36809511"/>
              <a:gd name="connsiteX2" fmla="*/ 187507 w 225516"/>
              <a:gd name="connsiteY2" fmla="*/ 6780696 h 36809511"/>
              <a:gd name="connsiteX3" fmla="*/ 225516 w 225516"/>
              <a:gd name="connsiteY3" fmla="*/ 0 h 36809511"/>
            </a:gdLst>
            <a:ahLst/>
            <a:cxnLst>
              <a:cxn ang="0">
                <a:pos x="connsiteX0" y="connsiteY0"/>
              </a:cxn>
              <a:cxn ang="0">
                <a:pos x="connsiteX1" y="connsiteY1"/>
              </a:cxn>
              <a:cxn ang="0">
                <a:pos x="connsiteX2" y="connsiteY2"/>
              </a:cxn>
              <a:cxn ang="0">
                <a:pos x="connsiteX3" y="connsiteY3"/>
              </a:cxn>
            </a:cxnLst>
            <a:rect l="l" t="t" r="r" b="b"/>
            <a:pathLst>
              <a:path w="225516" h="36809511" extrusionOk="0">
                <a:moveTo>
                  <a:pt x="0" y="36809511"/>
                </a:moveTo>
                <a:cubicBezTo>
                  <a:pt x="-774099" y="32587792"/>
                  <a:pt x="-89512" y="28589840"/>
                  <a:pt x="86658" y="23490276"/>
                </a:cubicBezTo>
                <a:cubicBezTo>
                  <a:pt x="82174" y="18348748"/>
                  <a:pt x="470580" y="9848259"/>
                  <a:pt x="187507" y="6780696"/>
                </a:cubicBezTo>
                <a:cubicBezTo>
                  <a:pt x="369356" y="2715680"/>
                  <a:pt x="974" y="1355030"/>
                  <a:pt x="225516" y="0"/>
                </a:cubicBezTo>
              </a:path>
            </a:pathLst>
          </a:custGeom>
          <a:ln w="53975" cap="rnd">
            <a:prstDash val="lgDash"/>
            <a:extLst>
              <a:ext uri="{C807C97D-BFC1-408E-A445-0C87EB9F89A2}">
                <ask:lineSketchStyleProps xmlns:ask="http://schemas.microsoft.com/office/drawing/2018/sketchyshapes" sd="2116632749">
                  <a:custGeom>
                    <a:avLst/>
                    <a:gdLst>
                      <a:gd name="connsiteX0" fmla="*/ 0 w 9462976"/>
                      <a:gd name="connsiteY0" fmla="*/ 9696893 h 9696893"/>
                      <a:gd name="connsiteX1" fmla="*/ 3636335 w 9462976"/>
                      <a:gd name="connsiteY1" fmla="*/ 6188148 h 9696893"/>
                      <a:gd name="connsiteX2" fmla="*/ 7868093 w 9462976"/>
                      <a:gd name="connsiteY2" fmla="*/ 1786269 h 9696893"/>
                      <a:gd name="connsiteX3" fmla="*/ 9462976 w 9462976"/>
                      <a:gd name="connsiteY3" fmla="*/ 0 h 9696893"/>
                    </a:gdLst>
                    <a:ahLst/>
                    <a:cxnLst>
                      <a:cxn ang="0">
                        <a:pos x="connsiteX0" y="connsiteY0"/>
                      </a:cxn>
                      <a:cxn ang="0">
                        <a:pos x="connsiteX1" y="connsiteY1"/>
                      </a:cxn>
                      <a:cxn ang="0">
                        <a:pos x="connsiteX2" y="connsiteY2"/>
                      </a:cxn>
                      <a:cxn ang="0">
                        <a:pos x="connsiteX3" y="connsiteY3"/>
                      </a:cxn>
                    </a:cxnLst>
                    <a:rect l="l" t="t" r="r" b="b"/>
                    <a:pathLst>
                      <a:path w="9462976" h="9696893">
                        <a:moveTo>
                          <a:pt x="0" y="9696893"/>
                        </a:moveTo>
                        <a:cubicBezTo>
                          <a:pt x="1162493" y="8601739"/>
                          <a:pt x="2324986" y="7506585"/>
                          <a:pt x="3636335" y="6188148"/>
                        </a:cubicBezTo>
                        <a:cubicBezTo>
                          <a:pt x="4947684" y="4869711"/>
                          <a:pt x="6896986" y="2817627"/>
                          <a:pt x="7868093" y="1786269"/>
                        </a:cubicBezTo>
                        <a:cubicBezTo>
                          <a:pt x="8839200" y="754911"/>
                          <a:pt x="9151088" y="329609"/>
                          <a:pt x="9462976" y="0"/>
                        </a:cubicBezTo>
                      </a:path>
                    </a:pathLst>
                  </a:custGeom>
                  <ask:type>
                    <ask:lineSketchFreehan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AE" sz="23705"/>
          </a:p>
        </p:txBody>
      </p:sp>
      <p:sp>
        <p:nvSpPr>
          <p:cNvPr id="13" name="TextBox 12">
            <a:extLst>
              <a:ext uri="{FF2B5EF4-FFF2-40B4-BE49-F238E27FC236}">
                <a16:creationId xmlns:a16="http://schemas.microsoft.com/office/drawing/2014/main" id="{89E3ABD8-900D-0CCC-0A0C-6AE6D13F49DE}"/>
              </a:ext>
            </a:extLst>
          </p:cNvPr>
          <p:cNvSpPr txBox="1"/>
          <p:nvPr/>
        </p:nvSpPr>
        <p:spPr>
          <a:xfrm>
            <a:off x="2069804" y="4702545"/>
            <a:ext cx="37036342" cy="1323632"/>
          </a:xfrm>
          <a:prstGeom prst="rect">
            <a:avLst/>
          </a:prstGeom>
          <a:noFill/>
        </p:spPr>
        <p:txBody>
          <a:bodyPr wrap="square" rtlCol="0">
            <a:spAutoFit/>
          </a:bodyPr>
          <a:lstStyle/>
          <a:p>
            <a:r>
              <a:rPr lang="en-AE" sz="2667" b="1" dirty="0">
                <a:latin typeface=""/>
              </a:rPr>
              <a:t>ABSTRACT </a:t>
            </a:r>
            <a:r>
              <a:rPr lang="en-US" sz="2667" dirty="0">
                <a:latin typeface=""/>
              </a:rPr>
              <a:t>In an attempt to provide an additional detection channel for direct dark matter experiments involving noble liquid scintillators, we present a theoretical framework for describing the production of sound by single particles through noble liquids. We develop a linear, classical description of the acoustic wave that accounts for viscous strong damping. We proceed with quantizing this description by introducing an effective field theory where we treat strong damping </a:t>
            </a:r>
            <a:r>
              <a:rPr lang="en-US" sz="2667" dirty="0" err="1">
                <a:latin typeface=""/>
              </a:rPr>
              <a:t>nonperurbatively</a:t>
            </a:r>
            <a:r>
              <a:rPr lang="en-US" sz="2667" dirty="0">
                <a:latin typeface=""/>
              </a:rPr>
              <a:t> through the introduction of an interaction between particles and antiparticles of sound. We use Minimum Ionizing Particles (MIPs) as a toy model to obtain quantitative results from our formalism.</a:t>
            </a:r>
            <a:endParaRPr lang="en-AE" sz="2667" b="1" dirty="0">
              <a:latin typeface=""/>
            </a:endParaRPr>
          </a:p>
        </p:txBody>
      </p:sp>
      <p:sp>
        <p:nvSpPr>
          <p:cNvPr id="61" name="TextBox 60">
            <a:extLst>
              <a:ext uri="{FF2B5EF4-FFF2-40B4-BE49-F238E27FC236}">
                <a16:creationId xmlns:a16="http://schemas.microsoft.com/office/drawing/2014/main" id="{4CA18769-13C1-EEEC-F3A9-EDE18EA5F2DF}"/>
              </a:ext>
            </a:extLst>
          </p:cNvPr>
          <p:cNvSpPr txBox="1"/>
          <p:nvPr/>
        </p:nvSpPr>
        <p:spPr>
          <a:xfrm>
            <a:off x="2069804" y="1261184"/>
            <a:ext cx="23588189" cy="1723549"/>
          </a:xfrm>
          <a:prstGeom prst="rect">
            <a:avLst/>
          </a:prstGeom>
          <a:noFill/>
        </p:spPr>
        <p:txBody>
          <a:bodyPr wrap="none" rtlCol="0">
            <a:spAutoFit/>
          </a:bodyPr>
          <a:lstStyle/>
          <a:p>
            <a:r>
              <a:rPr lang="en-AE" sz="6600" b="1" dirty="0">
                <a:latin typeface=""/>
              </a:rPr>
              <a:t>CHARACTERIZATION OF PHONONS IN VISCOUS LIQUIDS</a:t>
            </a:r>
            <a:endParaRPr lang="en-AE" sz="6600" dirty="0">
              <a:latin typeface=""/>
            </a:endParaRPr>
          </a:p>
          <a:p>
            <a:r>
              <a:rPr lang="en-AE" sz="3600" dirty="0">
                <a:latin typeface=""/>
              </a:rPr>
              <a:t>WHAT DOES DARK MATTER SOUND LIKE?</a:t>
            </a:r>
          </a:p>
        </p:txBody>
      </p:sp>
      <p:sp>
        <p:nvSpPr>
          <p:cNvPr id="64" name="TextBox 63">
            <a:extLst>
              <a:ext uri="{FF2B5EF4-FFF2-40B4-BE49-F238E27FC236}">
                <a16:creationId xmlns:a16="http://schemas.microsoft.com/office/drawing/2014/main" id="{F120107B-0879-F7D3-5F6C-2AC2559CAF85}"/>
              </a:ext>
            </a:extLst>
          </p:cNvPr>
          <p:cNvSpPr txBox="1"/>
          <p:nvPr/>
        </p:nvSpPr>
        <p:spPr>
          <a:xfrm>
            <a:off x="2069804" y="3268459"/>
            <a:ext cx="11273599" cy="523220"/>
          </a:xfrm>
          <a:prstGeom prst="rect">
            <a:avLst/>
          </a:prstGeom>
          <a:noFill/>
        </p:spPr>
        <p:txBody>
          <a:bodyPr wrap="none" rtlCol="0">
            <a:spAutoFit/>
          </a:bodyPr>
          <a:lstStyle/>
          <a:p>
            <a:r>
              <a:rPr lang="en-AE" sz="2800" dirty="0">
                <a:latin typeface=""/>
              </a:rPr>
              <a:t>Panos Oikonomou, Laura Manenti, Francesco Arneodo, Isaac Sarnoff</a:t>
            </a:r>
          </a:p>
        </p:txBody>
      </p:sp>
      <p:grpSp>
        <p:nvGrpSpPr>
          <p:cNvPr id="6" name="Group 5">
            <a:extLst>
              <a:ext uri="{FF2B5EF4-FFF2-40B4-BE49-F238E27FC236}">
                <a16:creationId xmlns:a16="http://schemas.microsoft.com/office/drawing/2014/main" id="{83A5735B-0AA1-87AE-00A9-E4552FEE16A4}"/>
              </a:ext>
            </a:extLst>
          </p:cNvPr>
          <p:cNvGrpSpPr/>
          <p:nvPr/>
        </p:nvGrpSpPr>
        <p:grpSpPr>
          <a:xfrm>
            <a:off x="34564320" y="0"/>
            <a:ext cx="5123090" cy="5123090"/>
            <a:chOff x="26020630" y="701339"/>
            <a:chExt cx="3723896" cy="3723896"/>
          </a:xfrm>
        </p:grpSpPr>
        <p:pic>
          <p:nvPicPr>
            <p:cNvPr id="2" name="Picture 2" descr="Center for Astro, Particle, and Planetary Physics - NYU Abu Dhabi">
              <a:extLst>
                <a:ext uri="{FF2B5EF4-FFF2-40B4-BE49-F238E27FC236}">
                  <a16:creationId xmlns:a16="http://schemas.microsoft.com/office/drawing/2014/main" id="{D6F923C7-B49F-6E1B-A2A0-44FA55B9D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20630" y="701339"/>
              <a:ext cx="3723896" cy="372389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4">
              <a:extLst>
                <a:ext uri="{FF2B5EF4-FFF2-40B4-BE49-F238E27FC236}">
                  <a16:creationId xmlns:a16="http://schemas.microsoft.com/office/drawing/2014/main" id="{63C80485-D608-8B16-B454-0002CE606F6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contrast="-40000"/>
                      </a14:imgEffect>
                    </a14:imgLayer>
                  </a14:imgProps>
                </a:ext>
              </a:extLst>
            </a:blip>
            <a:srcRect/>
            <a:stretch/>
          </p:blipFill>
          <p:spPr bwMode="auto">
            <a:xfrm>
              <a:off x="26945296" y="898765"/>
              <a:ext cx="1827302" cy="461502"/>
            </a:xfrm>
            <a:prstGeom prst="rect">
              <a:avLst/>
            </a:prstGeom>
            <a:noFill/>
            <a:extLst>
              <a:ext uri="{909E8E84-426E-40DD-AFC4-6F175D3DCCD1}">
                <a14:hiddenFill xmlns:a14="http://schemas.microsoft.com/office/drawing/2010/main">
                  <a:solidFill>
                    <a:srgbClr val="FFFFFF"/>
                  </a:solidFill>
                </a14:hiddenFill>
              </a:ext>
            </a:extLst>
          </p:spPr>
        </p:pic>
      </p:grpSp>
      <p:sp>
        <p:nvSpPr>
          <p:cNvPr id="67" name="Freeform 66">
            <a:extLst>
              <a:ext uri="{FF2B5EF4-FFF2-40B4-BE49-F238E27FC236}">
                <a16:creationId xmlns:a16="http://schemas.microsoft.com/office/drawing/2014/main" id="{D6412AFA-A8AA-6674-7167-82FD70E3677D}"/>
              </a:ext>
            </a:extLst>
          </p:cNvPr>
          <p:cNvSpPr/>
          <p:nvPr/>
        </p:nvSpPr>
        <p:spPr>
          <a:xfrm>
            <a:off x="-75437" y="4226785"/>
            <a:ext cx="40309037" cy="45719"/>
          </a:xfrm>
          <a:custGeom>
            <a:avLst/>
            <a:gdLst>
              <a:gd name="connsiteX0" fmla="*/ 0 w 40309037"/>
              <a:gd name="connsiteY0" fmla="*/ 0 h 45719"/>
              <a:gd name="connsiteX1" fmla="*/ 393111 w 40309037"/>
              <a:gd name="connsiteY1" fmla="*/ 887 h 45719"/>
              <a:gd name="connsiteX2" fmla="*/ 381199 w 40309037"/>
              <a:gd name="connsiteY2" fmla="*/ 861 h 45719"/>
              <a:gd name="connsiteX3" fmla="*/ 1381845 w 40309037"/>
              <a:gd name="connsiteY3" fmla="*/ 3120 h 45719"/>
              <a:gd name="connsiteX4" fmla="*/ 1774957 w 40309037"/>
              <a:gd name="connsiteY4" fmla="*/ 4007 h 45719"/>
              <a:gd name="connsiteX5" fmla="*/ 2168068 w 40309037"/>
              <a:gd name="connsiteY5" fmla="*/ 4895 h 45719"/>
              <a:gd name="connsiteX6" fmla="*/ 3168715 w 40309037"/>
              <a:gd name="connsiteY6" fmla="*/ 7154 h 45719"/>
              <a:gd name="connsiteX7" fmla="*/ 3359314 w 40309037"/>
              <a:gd name="connsiteY7" fmla="*/ 7584 h 45719"/>
              <a:gd name="connsiteX8" fmla="*/ 4359961 w 40309037"/>
              <a:gd name="connsiteY8" fmla="*/ 9843 h 45719"/>
              <a:gd name="connsiteX9" fmla="*/ 5360607 w 40309037"/>
              <a:gd name="connsiteY9" fmla="*/ 12102 h 45719"/>
              <a:gd name="connsiteX10" fmla="*/ 5956230 w 40309037"/>
              <a:gd name="connsiteY10" fmla="*/ 13447 h 45719"/>
              <a:gd name="connsiteX11" fmla="*/ 6956877 w 40309037"/>
              <a:gd name="connsiteY11" fmla="*/ 15706 h 45719"/>
              <a:gd name="connsiteX12" fmla="*/ 7349988 w 40309037"/>
              <a:gd name="connsiteY12" fmla="*/ 16593 h 45719"/>
              <a:gd name="connsiteX13" fmla="*/ 7743099 w 40309037"/>
              <a:gd name="connsiteY13" fmla="*/ 17481 h 45719"/>
              <a:gd name="connsiteX14" fmla="*/ 8541234 w 40309037"/>
              <a:gd name="connsiteY14" fmla="*/ 19283 h 45719"/>
              <a:gd name="connsiteX15" fmla="*/ 8934345 w 40309037"/>
              <a:gd name="connsiteY15" fmla="*/ 20170 h 45719"/>
              <a:gd name="connsiteX16" fmla="*/ 9934992 w 40309037"/>
              <a:gd name="connsiteY16" fmla="*/ 22429 h 45719"/>
              <a:gd name="connsiteX17" fmla="*/ 10935639 w 40309037"/>
              <a:gd name="connsiteY17" fmla="*/ 24688 h 45719"/>
              <a:gd name="connsiteX18" fmla="*/ 11531262 w 40309037"/>
              <a:gd name="connsiteY18" fmla="*/ 26033 h 45719"/>
              <a:gd name="connsiteX19" fmla="*/ 11924373 w 40309037"/>
              <a:gd name="connsiteY19" fmla="*/ 26920 h 45719"/>
              <a:gd name="connsiteX20" fmla="*/ 11912461 w 40309037"/>
              <a:gd name="connsiteY20" fmla="*/ 26894 h 45719"/>
              <a:gd name="connsiteX21" fmla="*/ 12103060 w 40309037"/>
              <a:gd name="connsiteY21" fmla="*/ 27324 h 45719"/>
              <a:gd name="connsiteX22" fmla="*/ 12293659 w 40309037"/>
              <a:gd name="connsiteY22" fmla="*/ 27754 h 45719"/>
              <a:gd name="connsiteX23" fmla="*/ 12686771 w 40309037"/>
              <a:gd name="connsiteY23" fmla="*/ 28642 h 45719"/>
              <a:gd name="connsiteX24" fmla="*/ 13687417 w 40309037"/>
              <a:gd name="connsiteY24" fmla="*/ 30901 h 45719"/>
              <a:gd name="connsiteX25" fmla="*/ 14283040 w 40309037"/>
              <a:gd name="connsiteY25" fmla="*/ 32245 h 45719"/>
              <a:gd name="connsiteX26" fmla="*/ 14676151 w 40309037"/>
              <a:gd name="connsiteY26" fmla="*/ 33133 h 45719"/>
              <a:gd name="connsiteX27" fmla="*/ 14664239 w 40309037"/>
              <a:gd name="connsiteY27" fmla="*/ 33106 h 45719"/>
              <a:gd name="connsiteX28" fmla="*/ 14652327 w 40309037"/>
              <a:gd name="connsiteY28" fmla="*/ 33079 h 45719"/>
              <a:gd name="connsiteX29" fmla="*/ 15450461 w 40309037"/>
              <a:gd name="connsiteY29" fmla="*/ 34881 h 45719"/>
              <a:gd name="connsiteX30" fmla="*/ 15641061 w 40309037"/>
              <a:gd name="connsiteY30" fmla="*/ 35311 h 45719"/>
              <a:gd name="connsiteX31" fmla="*/ 16641707 w 40309037"/>
              <a:gd name="connsiteY31" fmla="*/ 37570 h 45719"/>
              <a:gd name="connsiteX32" fmla="*/ 17034819 w 40309037"/>
              <a:gd name="connsiteY32" fmla="*/ 38458 h 45719"/>
              <a:gd name="connsiteX33" fmla="*/ 17022906 w 40309037"/>
              <a:gd name="connsiteY33" fmla="*/ 38431 h 45719"/>
              <a:gd name="connsiteX34" fmla="*/ 17821041 w 40309037"/>
              <a:gd name="connsiteY34" fmla="*/ 40233 h 45719"/>
              <a:gd name="connsiteX35" fmla="*/ 18011640 w 40309037"/>
              <a:gd name="connsiteY35" fmla="*/ 40663 h 45719"/>
              <a:gd name="connsiteX36" fmla="*/ 18809775 w 40309037"/>
              <a:gd name="connsiteY36" fmla="*/ 42465 h 45719"/>
              <a:gd name="connsiteX37" fmla="*/ 20251183 w 40309037"/>
              <a:gd name="connsiteY37" fmla="*/ 45719 h 45719"/>
              <a:gd name="connsiteX38" fmla="*/ 20640541 w 40309037"/>
              <a:gd name="connsiteY38" fmla="*/ 44832 h 45719"/>
              <a:gd name="connsiteX39" fmla="*/ 21431057 w 40309037"/>
              <a:gd name="connsiteY39" fmla="*/ 43030 h 45719"/>
              <a:gd name="connsiteX40" fmla="*/ 21619837 w 40309037"/>
              <a:gd name="connsiteY40" fmla="*/ 42599 h 45719"/>
              <a:gd name="connsiteX41" fmla="*/ 22209773 w 40309037"/>
              <a:gd name="connsiteY41" fmla="*/ 41255 h 45719"/>
              <a:gd name="connsiteX42" fmla="*/ 23000289 w 40309037"/>
              <a:gd name="connsiteY42" fmla="*/ 39453 h 45719"/>
              <a:gd name="connsiteX43" fmla="*/ 22988490 w 40309037"/>
              <a:gd name="connsiteY43" fmla="*/ 39480 h 45719"/>
              <a:gd name="connsiteX44" fmla="*/ 22976691 w 40309037"/>
              <a:gd name="connsiteY44" fmla="*/ 39507 h 45719"/>
              <a:gd name="connsiteX45" fmla="*/ 23967785 w 40309037"/>
              <a:gd name="connsiteY45" fmla="*/ 37248 h 45719"/>
              <a:gd name="connsiteX46" fmla="*/ 24557722 w 40309037"/>
              <a:gd name="connsiteY46" fmla="*/ 35903 h 45719"/>
              <a:gd name="connsiteX47" fmla="*/ 24545924 w 40309037"/>
              <a:gd name="connsiteY47" fmla="*/ 35930 h 45719"/>
              <a:gd name="connsiteX48" fmla="*/ 25135860 w 40309037"/>
              <a:gd name="connsiteY48" fmla="*/ 34585 h 45719"/>
              <a:gd name="connsiteX49" fmla="*/ 26126954 w 40309037"/>
              <a:gd name="connsiteY49" fmla="*/ 32326 h 45719"/>
              <a:gd name="connsiteX50" fmla="*/ 26516313 w 40309037"/>
              <a:gd name="connsiteY50" fmla="*/ 31439 h 45719"/>
              <a:gd name="connsiteX51" fmla="*/ 26905671 w 40309037"/>
              <a:gd name="connsiteY51" fmla="*/ 30551 h 45719"/>
              <a:gd name="connsiteX52" fmla="*/ 27495608 w 40309037"/>
              <a:gd name="connsiteY52" fmla="*/ 29206 h 45719"/>
              <a:gd name="connsiteX53" fmla="*/ 28286123 w 40309037"/>
              <a:gd name="connsiteY53" fmla="*/ 27405 h 45719"/>
              <a:gd name="connsiteX54" fmla="*/ 29076639 w 40309037"/>
              <a:gd name="connsiteY54" fmla="*/ 25603 h 45719"/>
              <a:gd name="connsiteX55" fmla="*/ 29867154 w 40309037"/>
              <a:gd name="connsiteY55" fmla="*/ 23801 h 45719"/>
              <a:gd name="connsiteX56" fmla="*/ 30858248 w 40309037"/>
              <a:gd name="connsiteY56" fmla="*/ 21542 h 45719"/>
              <a:gd name="connsiteX57" fmla="*/ 31448185 w 40309037"/>
              <a:gd name="connsiteY57" fmla="*/ 20197 h 45719"/>
              <a:gd name="connsiteX58" fmla="*/ 32238700 w 40309037"/>
              <a:gd name="connsiteY58" fmla="*/ 18395 h 45719"/>
              <a:gd name="connsiteX59" fmla="*/ 32828637 w 40309037"/>
              <a:gd name="connsiteY59" fmla="*/ 17050 h 45719"/>
              <a:gd name="connsiteX60" fmla="*/ 33418574 w 40309037"/>
              <a:gd name="connsiteY60" fmla="*/ 15706 h 45719"/>
              <a:gd name="connsiteX61" fmla="*/ 34008511 w 40309037"/>
              <a:gd name="connsiteY61" fmla="*/ 14361 h 45719"/>
              <a:gd name="connsiteX62" fmla="*/ 33996712 w 40309037"/>
              <a:gd name="connsiteY62" fmla="*/ 14388 h 45719"/>
              <a:gd name="connsiteX63" fmla="*/ 34787228 w 40309037"/>
              <a:gd name="connsiteY63" fmla="*/ 12586 h 45719"/>
              <a:gd name="connsiteX64" fmla="*/ 34775429 w 40309037"/>
              <a:gd name="connsiteY64" fmla="*/ 12613 h 45719"/>
              <a:gd name="connsiteX65" fmla="*/ 35365366 w 40309037"/>
              <a:gd name="connsiteY65" fmla="*/ 11268 h 45719"/>
              <a:gd name="connsiteX66" fmla="*/ 36356460 w 40309037"/>
              <a:gd name="connsiteY66" fmla="*/ 9009 h 45719"/>
              <a:gd name="connsiteX67" fmla="*/ 37347554 w 40309037"/>
              <a:gd name="connsiteY67" fmla="*/ 6750 h 45719"/>
              <a:gd name="connsiteX68" fmla="*/ 38138069 w 40309037"/>
              <a:gd name="connsiteY68" fmla="*/ 4948 h 45719"/>
              <a:gd name="connsiteX69" fmla="*/ 38527428 w 40309037"/>
              <a:gd name="connsiteY69" fmla="*/ 4061 h 45719"/>
              <a:gd name="connsiteX70" fmla="*/ 38515629 w 40309037"/>
              <a:gd name="connsiteY70" fmla="*/ 4088 h 45719"/>
              <a:gd name="connsiteX71" fmla="*/ 38904987 w 40309037"/>
              <a:gd name="connsiteY71" fmla="*/ 3200 h 45719"/>
              <a:gd name="connsiteX72" fmla="*/ 39695503 w 40309037"/>
              <a:gd name="connsiteY72" fmla="*/ 1398 h 45719"/>
              <a:gd name="connsiteX73" fmla="*/ 40309037 w 40309037"/>
              <a:gd name="connsiteY73"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0309037" h="45719" extrusionOk="0">
                <a:moveTo>
                  <a:pt x="0" y="0"/>
                </a:moveTo>
                <a:cubicBezTo>
                  <a:pt x="79238" y="-17981"/>
                  <a:pt x="243944" y="17969"/>
                  <a:pt x="393111" y="887"/>
                </a:cubicBezTo>
                <a:cubicBezTo>
                  <a:pt x="243945" y="17980"/>
                  <a:pt x="385359" y="-19"/>
                  <a:pt x="381199" y="861"/>
                </a:cubicBezTo>
                <a:cubicBezTo>
                  <a:pt x="385359" y="-19"/>
                  <a:pt x="899736" y="2078"/>
                  <a:pt x="1381845" y="3120"/>
                </a:cubicBezTo>
                <a:cubicBezTo>
                  <a:pt x="1863954" y="4161"/>
                  <a:pt x="1639797" y="32291"/>
                  <a:pt x="1774957" y="4007"/>
                </a:cubicBezTo>
                <a:cubicBezTo>
                  <a:pt x="1910117" y="-24276"/>
                  <a:pt x="2035359" y="17709"/>
                  <a:pt x="2168068" y="4895"/>
                </a:cubicBezTo>
                <a:cubicBezTo>
                  <a:pt x="2300777" y="-7919"/>
                  <a:pt x="2948356" y="61525"/>
                  <a:pt x="3168715" y="7154"/>
                </a:cubicBezTo>
                <a:cubicBezTo>
                  <a:pt x="3389074" y="-47217"/>
                  <a:pt x="3279087" y="29340"/>
                  <a:pt x="3359314" y="7584"/>
                </a:cubicBezTo>
                <a:cubicBezTo>
                  <a:pt x="3439541" y="-14172"/>
                  <a:pt x="4085923" y="63292"/>
                  <a:pt x="4359961" y="9843"/>
                </a:cubicBezTo>
                <a:cubicBezTo>
                  <a:pt x="4633999" y="-43606"/>
                  <a:pt x="4948717" y="75810"/>
                  <a:pt x="5360607" y="12102"/>
                </a:cubicBezTo>
                <a:cubicBezTo>
                  <a:pt x="5772497" y="-51606"/>
                  <a:pt x="5686379" y="51673"/>
                  <a:pt x="5956230" y="13447"/>
                </a:cubicBezTo>
                <a:cubicBezTo>
                  <a:pt x="6226081" y="-24779"/>
                  <a:pt x="6648707" y="25920"/>
                  <a:pt x="6956877" y="15706"/>
                </a:cubicBezTo>
                <a:cubicBezTo>
                  <a:pt x="7265047" y="5492"/>
                  <a:pt x="7210703" y="21797"/>
                  <a:pt x="7349988" y="16593"/>
                </a:cubicBezTo>
                <a:cubicBezTo>
                  <a:pt x="7489273" y="11389"/>
                  <a:pt x="7576615" y="55294"/>
                  <a:pt x="7743099" y="17481"/>
                </a:cubicBezTo>
                <a:cubicBezTo>
                  <a:pt x="7909583" y="-20332"/>
                  <a:pt x="8339065" y="34314"/>
                  <a:pt x="8541234" y="19283"/>
                </a:cubicBezTo>
                <a:cubicBezTo>
                  <a:pt x="8743403" y="4252"/>
                  <a:pt x="8756888" y="51274"/>
                  <a:pt x="8934345" y="20170"/>
                </a:cubicBezTo>
                <a:cubicBezTo>
                  <a:pt x="9111802" y="-10933"/>
                  <a:pt x="9678661" y="61523"/>
                  <a:pt x="9934992" y="22429"/>
                </a:cubicBezTo>
                <a:cubicBezTo>
                  <a:pt x="10191323" y="-16665"/>
                  <a:pt x="10575935" y="139091"/>
                  <a:pt x="10935639" y="24688"/>
                </a:cubicBezTo>
                <a:cubicBezTo>
                  <a:pt x="11295343" y="-89715"/>
                  <a:pt x="11400225" y="28619"/>
                  <a:pt x="11531262" y="26033"/>
                </a:cubicBezTo>
                <a:cubicBezTo>
                  <a:pt x="11662299" y="23447"/>
                  <a:pt x="11767105" y="43800"/>
                  <a:pt x="11924373" y="26920"/>
                </a:cubicBezTo>
                <a:cubicBezTo>
                  <a:pt x="11767106" y="43811"/>
                  <a:pt x="11916276" y="26616"/>
                  <a:pt x="11912461" y="26894"/>
                </a:cubicBezTo>
                <a:cubicBezTo>
                  <a:pt x="11916276" y="26617"/>
                  <a:pt x="12032783" y="33023"/>
                  <a:pt x="12103060" y="27324"/>
                </a:cubicBezTo>
                <a:cubicBezTo>
                  <a:pt x="12173337" y="21625"/>
                  <a:pt x="12220745" y="41120"/>
                  <a:pt x="12293659" y="27754"/>
                </a:cubicBezTo>
                <a:cubicBezTo>
                  <a:pt x="12366573" y="14388"/>
                  <a:pt x="12589077" y="69707"/>
                  <a:pt x="12686771" y="28642"/>
                </a:cubicBezTo>
                <a:cubicBezTo>
                  <a:pt x="12784465" y="-12423"/>
                  <a:pt x="13414653" y="104198"/>
                  <a:pt x="13687417" y="30901"/>
                </a:cubicBezTo>
                <a:cubicBezTo>
                  <a:pt x="13960180" y="-42396"/>
                  <a:pt x="14013495" y="33281"/>
                  <a:pt x="14283040" y="32245"/>
                </a:cubicBezTo>
                <a:cubicBezTo>
                  <a:pt x="14552585" y="31210"/>
                  <a:pt x="14546112" y="35484"/>
                  <a:pt x="14676151" y="33133"/>
                </a:cubicBezTo>
                <a:cubicBezTo>
                  <a:pt x="14546112" y="35483"/>
                  <a:pt x="14667329" y="32697"/>
                  <a:pt x="14664239" y="33106"/>
                </a:cubicBezTo>
                <a:cubicBezTo>
                  <a:pt x="14661149" y="33515"/>
                  <a:pt x="14657860" y="32734"/>
                  <a:pt x="14652327" y="33079"/>
                </a:cubicBezTo>
                <a:cubicBezTo>
                  <a:pt x="14657860" y="32734"/>
                  <a:pt x="15087617" y="71986"/>
                  <a:pt x="15450461" y="34881"/>
                </a:cubicBezTo>
                <a:cubicBezTo>
                  <a:pt x="15813305" y="-2225"/>
                  <a:pt x="15568616" y="37218"/>
                  <a:pt x="15641061" y="35311"/>
                </a:cubicBezTo>
                <a:cubicBezTo>
                  <a:pt x="15713506" y="33404"/>
                  <a:pt x="16319192" y="49665"/>
                  <a:pt x="16641707" y="37570"/>
                </a:cubicBezTo>
                <a:cubicBezTo>
                  <a:pt x="16964222" y="25476"/>
                  <a:pt x="16852600" y="61743"/>
                  <a:pt x="17034819" y="38458"/>
                </a:cubicBezTo>
                <a:cubicBezTo>
                  <a:pt x="16852600" y="61741"/>
                  <a:pt x="17026629" y="37700"/>
                  <a:pt x="17022906" y="38431"/>
                </a:cubicBezTo>
                <a:cubicBezTo>
                  <a:pt x="17026629" y="37700"/>
                  <a:pt x="17477368" y="120929"/>
                  <a:pt x="17821041" y="40233"/>
                </a:cubicBezTo>
                <a:cubicBezTo>
                  <a:pt x="18164714" y="-40464"/>
                  <a:pt x="17964254" y="41839"/>
                  <a:pt x="18011640" y="40663"/>
                </a:cubicBezTo>
                <a:cubicBezTo>
                  <a:pt x="18059026" y="39487"/>
                  <a:pt x="18506405" y="101601"/>
                  <a:pt x="18809775" y="42465"/>
                </a:cubicBezTo>
                <a:cubicBezTo>
                  <a:pt x="19113145" y="-16671"/>
                  <a:pt x="19906943" y="80643"/>
                  <a:pt x="20251183" y="45719"/>
                </a:cubicBezTo>
                <a:cubicBezTo>
                  <a:pt x="20367393" y="11120"/>
                  <a:pt x="20561690" y="62112"/>
                  <a:pt x="20640541" y="44832"/>
                </a:cubicBezTo>
                <a:cubicBezTo>
                  <a:pt x="20719392" y="27552"/>
                  <a:pt x="21263420" y="106509"/>
                  <a:pt x="21431057" y="43030"/>
                </a:cubicBezTo>
                <a:cubicBezTo>
                  <a:pt x="21598693" y="-20449"/>
                  <a:pt x="21571788" y="46830"/>
                  <a:pt x="21619837" y="42599"/>
                </a:cubicBezTo>
                <a:cubicBezTo>
                  <a:pt x="21667886" y="38368"/>
                  <a:pt x="21968241" y="62962"/>
                  <a:pt x="22209773" y="41255"/>
                </a:cubicBezTo>
                <a:cubicBezTo>
                  <a:pt x="22451305" y="19547"/>
                  <a:pt x="22809775" y="134243"/>
                  <a:pt x="23000289" y="39453"/>
                </a:cubicBezTo>
                <a:cubicBezTo>
                  <a:pt x="22809776" y="134245"/>
                  <a:pt x="22991819" y="38312"/>
                  <a:pt x="22988490" y="39480"/>
                </a:cubicBezTo>
                <a:cubicBezTo>
                  <a:pt x="22985161" y="40648"/>
                  <a:pt x="22981675" y="38804"/>
                  <a:pt x="22976691" y="39507"/>
                </a:cubicBezTo>
                <a:cubicBezTo>
                  <a:pt x="22981675" y="38804"/>
                  <a:pt x="23696952" y="51860"/>
                  <a:pt x="23967785" y="37248"/>
                </a:cubicBezTo>
                <a:cubicBezTo>
                  <a:pt x="24238618" y="22636"/>
                  <a:pt x="24339957" y="63682"/>
                  <a:pt x="24557722" y="35903"/>
                </a:cubicBezTo>
                <a:cubicBezTo>
                  <a:pt x="24339957" y="63684"/>
                  <a:pt x="24551677" y="35208"/>
                  <a:pt x="24545924" y="35930"/>
                </a:cubicBezTo>
                <a:cubicBezTo>
                  <a:pt x="24551677" y="35208"/>
                  <a:pt x="24931780" y="70569"/>
                  <a:pt x="25135860" y="34585"/>
                </a:cubicBezTo>
                <a:cubicBezTo>
                  <a:pt x="25339940" y="-1399"/>
                  <a:pt x="25830335" y="78854"/>
                  <a:pt x="26126954" y="32326"/>
                </a:cubicBezTo>
                <a:cubicBezTo>
                  <a:pt x="26423573" y="-14202"/>
                  <a:pt x="26373150" y="44400"/>
                  <a:pt x="26516313" y="31439"/>
                </a:cubicBezTo>
                <a:cubicBezTo>
                  <a:pt x="26659476" y="18478"/>
                  <a:pt x="26720909" y="46251"/>
                  <a:pt x="26905671" y="30551"/>
                </a:cubicBezTo>
                <a:cubicBezTo>
                  <a:pt x="27090433" y="14852"/>
                  <a:pt x="27315336" y="87956"/>
                  <a:pt x="27495608" y="29206"/>
                </a:cubicBezTo>
                <a:cubicBezTo>
                  <a:pt x="27675880" y="-29543"/>
                  <a:pt x="27937045" y="45016"/>
                  <a:pt x="28286123" y="27405"/>
                </a:cubicBezTo>
                <a:cubicBezTo>
                  <a:pt x="28635201" y="9793"/>
                  <a:pt x="28780711" y="118219"/>
                  <a:pt x="29076639" y="25603"/>
                </a:cubicBezTo>
                <a:cubicBezTo>
                  <a:pt x="29372567" y="-67013"/>
                  <a:pt x="29701368" y="103061"/>
                  <a:pt x="29867154" y="23801"/>
                </a:cubicBezTo>
                <a:cubicBezTo>
                  <a:pt x="30032940" y="-55459"/>
                  <a:pt x="30444804" y="84365"/>
                  <a:pt x="30858248" y="21542"/>
                </a:cubicBezTo>
                <a:cubicBezTo>
                  <a:pt x="31271692" y="-41281"/>
                  <a:pt x="31257292" y="35003"/>
                  <a:pt x="31448185" y="20197"/>
                </a:cubicBezTo>
                <a:cubicBezTo>
                  <a:pt x="31639078" y="5391"/>
                  <a:pt x="32012470" y="110808"/>
                  <a:pt x="32238700" y="18395"/>
                </a:cubicBezTo>
                <a:cubicBezTo>
                  <a:pt x="32464930" y="-74018"/>
                  <a:pt x="32546092" y="38621"/>
                  <a:pt x="32828637" y="17050"/>
                </a:cubicBezTo>
                <a:cubicBezTo>
                  <a:pt x="33111182" y="-4520"/>
                  <a:pt x="33209230" y="72136"/>
                  <a:pt x="33418574" y="15706"/>
                </a:cubicBezTo>
                <a:cubicBezTo>
                  <a:pt x="33627918" y="-40724"/>
                  <a:pt x="33870540" y="17370"/>
                  <a:pt x="34008511" y="14361"/>
                </a:cubicBezTo>
                <a:cubicBezTo>
                  <a:pt x="33870540" y="17372"/>
                  <a:pt x="33999538" y="13804"/>
                  <a:pt x="33996712" y="14388"/>
                </a:cubicBezTo>
                <a:cubicBezTo>
                  <a:pt x="33999538" y="13804"/>
                  <a:pt x="34547055" y="96778"/>
                  <a:pt x="34787228" y="12586"/>
                </a:cubicBezTo>
                <a:cubicBezTo>
                  <a:pt x="34547056" y="96780"/>
                  <a:pt x="34779315" y="12460"/>
                  <a:pt x="34775429" y="12613"/>
                </a:cubicBezTo>
                <a:cubicBezTo>
                  <a:pt x="34779315" y="12460"/>
                  <a:pt x="35198267" y="72275"/>
                  <a:pt x="35365366" y="11268"/>
                </a:cubicBezTo>
                <a:cubicBezTo>
                  <a:pt x="35532465" y="-49739"/>
                  <a:pt x="36119980" y="11975"/>
                  <a:pt x="36356460" y="9009"/>
                </a:cubicBezTo>
                <a:cubicBezTo>
                  <a:pt x="36592940" y="6043"/>
                  <a:pt x="37044844" y="57339"/>
                  <a:pt x="37347554" y="6750"/>
                </a:cubicBezTo>
                <a:cubicBezTo>
                  <a:pt x="37650264" y="-43839"/>
                  <a:pt x="37844199" y="82566"/>
                  <a:pt x="38138069" y="4948"/>
                </a:cubicBezTo>
                <a:cubicBezTo>
                  <a:pt x="38431939" y="-72669"/>
                  <a:pt x="38433152" y="13149"/>
                  <a:pt x="38527428" y="4061"/>
                </a:cubicBezTo>
                <a:cubicBezTo>
                  <a:pt x="38433152" y="13150"/>
                  <a:pt x="38521444" y="3921"/>
                  <a:pt x="38515629" y="4088"/>
                </a:cubicBezTo>
                <a:cubicBezTo>
                  <a:pt x="38521444" y="3921"/>
                  <a:pt x="38772940" y="17677"/>
                  <a:pt x="38904987" y="3200"/>
                </a:cubicBezTo>
                <a:cubicBezTo>
                  <a:pt x="39037034" y="-11277"/>
                  <a:pt x="39431996" y="7254"/>
                  <a:pt x="39695503" y="1398"/>
                </a:cubicBezTo>
                <a:cubicBezTo>
                  <a:pt x="39959010" y="-4458"/>
                  <a:pt x="40015830" y="12306"/>
                  <a:pt x="40309037" y="0"/>
                </a:cubicBezTo>
              </a:path>
            </a:pathLst>
          </a:custGeom>
          <a:noFill/>
          <a:ln w="50800">
            <a:solidFill>
              <a:schemeClr val="tx1"/>
            </a:solidFill>
            <a:prstDash val="lgDash"/>
            <a:extLst>
              <a:ext uri="{C807C97D-BFC1-408E-A445-0C87EB9F89A2}">
                <ask:lineSketchStyleProps xmlns:ask="http://schemas.microsoft.com/office/drawing/2018/sketchyshapes" sd="1219033472">
                  <a:custGeom>
                    <a:avLst/>
                    <a:gdLst>
                      <a:gd name="connsiteX0" fmla="*/ 0 w 33156939"/>
                      <a:gd name="connsiteY0" fmla="*/ 0 h 39756"/>
                      <a:gd name="connsiteX1" fmla="*/ 16657983 w 33156939"/>
                      <a:gd name="connsiteY1" fmla="*/ 39756 h 39756"/>
                      <a:gd name="connsiteX2" fmla="*/ 33156939 w 33156939"/>
                      <a:gd name="connsiteY2" fmla="*/ 0 h 39756"/>
                    </a:gdLst>
                    <a:ahLst/>
                    <a:cxnLst>
                      <a:cxn ang="0">
                        <a:pos x="connsiteX0" y="connsiteY0"/>
                      </a:cxn>
                      <a:cxn ang="0">
                        <a:pos x="connsiteX1" y="connsiteY1"/>
                      </a:cxn>
                      <a:cxn ang="0">
                        <a:pos x="connsiteX2" y="connsiteY2"/>
                      </a:cxn>
                    </a:cxnLst>
                    <a:rect l="l" t="t" r="r" b="b"/>
                    <a:pathLst>
                      <a:path w="33156939" h="39756">
                        <a:moveTo>
                          <a:pt x="0" y="0"/>
                        </a:moveTo>
                        <a:lnTo>
                          <a:pt x="16657983" y="39756"/>
                        </a:lnTo>
                        <a:lnTo>
                          <a:pt x="33156939" y="0"/>
                        </a:ln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2400"/>
          </a:p>
        </p:txBody>
      </p:sp>
      <p:grpSp>
        <p:nvGrpSpPr>
          <p:cNvPr id="28" name="Group 27">
            <a:extLst>
              <a:ext uri="{FF2B5EF4-FFF2-40B4-BE49-F238E27FC236}">
                <a16:creationId xmlns:a16="http://schemas.microsoft.com/office/drawing/2014/main" id="{2BBD431D-A623-412A-8366-45DF340A6068}"/>
              </a:ext>
            </a:extLst>
          </p:cNvPr>
          <p:cNvGrpSpPr/>
          <p:nvPr/>
        </p:nvGrpSpPr>
        <p:grpSpPr>
          <a:xfrm>
            <a:off x="968273" y="15799705"/>
            <a:ext cx="3901451" cy="1675124"/>
            <a:chOff x="130397" y="23025014"/>
            <a:chExt cx="3901451" cy="1675124"/>
          </a:xfrm>
        </p:grpSpPr>
        <p:pic>
          <p:nvPicPr>
            <p:cNvPr id="14" name="Picture 13">
              <a:extLst>
                <a:ext uri="{FF2B5EF4-FFF2-40B4-BE49-F238E27FC236}">
                  <a16:creationId xmlns:a16="http://schemas.microsoft.com/office/drawing/2014/main" id="{92F03CFE-7DC2-5B8F-0B3C-F0CC5CA3AD1E}"/>
                </a:ext>
              </a:extLst>
            </p:cNvPr>
            <p:cNvPicPr>
              <a:picLocks noChangeAspect="1"/>
            </p:cNvPicPr>
            <p:nvPr/>
          </p:nvPicPr>
          <p:blipFill>
            <a:blip r:embed="rId6"/>
            <a:stretch>
              <a:fillRect/>
            </a:stretch>
          </p:blipFill>
          <p:spPr>
            <a:xfrm rot="20741266">
              <a:off x="1715344" y="23437642"/>
              <a:ext cx="2316504" cy="1262496"/>
            </a:xfrm>
            <a:prstGeom prst="rect">
              <a:avLst/>
            </a:prstGeom>
          </p:spPr>
        </p:pic>
        <p:pic>
          <p:nvPicPr>
            <p:cNvPr id="21" name="Picture 20">
              <a:extLst>
                <a:ext uri="{FF2B5EF4-FFF2-40B4-BE49-F238E27FC236}">
                  <a16:creationId xmlns:a16="http://schemas.microsoft.com/office/drawing/2014/main" id="{3F9F0815-4CCA-B4B2-9076-5D4762D73E68}"/>
                </a:ext>
              </a:extLst>
            </p:cNvPr>
            <p:cNvPicPr>
              <a:picLocks noChangeAspect="1"/>
            </p:cNvPicPr>
            <p:nvPr/>
          </p:nvPicPr>
          <p:blipFill>
            <a:blip r:embed="rId7"/>
            <a:stretch>
              <a:fillRect/>
            </a:stretch>
          </p:blipFill>
          <p:spPr>
            <a:xfrm>
              <a:off x="130397" y="23025014"/>
              <a:ext cx="3393928" cy="1323632"/>
            </a:xfrm>
            <a:prstGeom prst="rect">
              <a:avLst/>
            </a:prstGeom>
          </p:spPr>
        </p:pic>
      </p:grpSp>
      <p:sp>
        <p:nvSpPr>
          <p:cNvPr id="90" name="TextBox 89">
            <a:extLst>
              <a:ext uri="{FF2B5EF4-FFF2-40B4-BE49-F238E27FC236}">
                <a16:creationId xmlns:a16="http://schemas.microsoft.com/office/drawing/2014/main" id="{C78AF585-77F6-C136-C38D-4209E92A1394}"/>
              </a:ext>
            </a:extLst>
          </p:cNvPr>
          <p:cNvSpPr txBox="1"/>
          <p:nvPr/>
        </p:nvSpPr>
        <p:spPr>
          <a:xfrm>
            <a:off x="34140909" y="16591472"/>
            <a:ext cx="5116080" cy="584775"/>
          </a:xfrm>
          <a:prstGeom prst="rect">
            <a:avLst/>
          </a:prstGeom>
          <a:noFill/>
        </p:spPr>
        <p:txBody>
          <a:bodyPr wrap="none" rtlCol="0">
            <a:spAutoFit/>
          </a:bodyPr>
          <a:lstStyle/>
          <a:p>
            <a:pPr algn="r"/>
            <a:r>
              <a:rPr lang="en-AE" sz="3200" b="1" dirty="0">
                <a:latin typeface=""/>
              </a:rPr>
              <a:t>CLASSICAL </a:t>
            </a:r>
            <a:r>
              <a:rPr lang="en-AE" sz="3200" dirty="0">
                <a:latin typeface=""/>
              </a:rPr>
              <a:t>TREATMENT</a:t>
            </a:r>
            <a:endParaRPr lang="en-AE" sz="3200" b="1" dirty="0">
              <a:latin typeface=""/>
            </a:endParaRPr>
          </a:p>
        </p:txBody>
      </p:sp>
      <p:sp>
        <p:nvSpPr>
          <p:cNvPr id="92" name="TextBox 91">
            <a:extLst>
              <a:ext uri="{FF2B5EF4-FFF2-40B4-BE49-F238E27FC236}">
                <a16:creationId xmlns:a16="http://schemas.microsoft.com/office/drawing/2014/main" id="{479F8AEB-0EB9-F176-F2EB-8B81D1087910}"/>
              </a:ext>
            </a:extLst>
          </p:cNvPr>
          <p:cNvSpPr txBox="1"/>
          <p:nvPr/>
        </p:nvSpPr>
        <p:spPr>
          <a:xfrm>
            <a:off x="34234299" y="17285054"/>
            <a:ext cx="4871847" cy="584775"/>
          </a:xfrm>
          <a:prstGeom prst="rect">
            <a:avLst/>
          </a:prstGeom>
          <a:noFill/>
        </p:spPr>
        <p:txBody>
          <a:bodyPr wrap="none" rtlCol="0">
            <a:spAutoFit/>
          </a:bodyPr>
          <a:lstStyle/>
          <a:p>
            <a:pPr algn="r"/>
            <a:r>
              <a:rPr lang="en-AE" sz="3200" b="1" dirty="0">
                <a:latin typeface=""/>
              </a:rPr>
              <a:t>QUANTUM </a:t>
            </a:r>
            <a:r>
              <a:rPr lang="en-AE" sz="3200" dirty="0">
                <a:latin typeface=""/>
              </a:rPr>
              <a:t>TREATMENT</a:t>
            </a:r>
            <a:endParaRPr lang="en-AE" sz="3200" b="1" dirty="0">
              <a:latin typeface=""/>
            </a:endParaRPr>
          </a:p>
        </p:txBody>
      </p:sp>
      <p:sp>
        <p:nvSpPr>
          <p:cNvPr id="96" name="TextBox 95">
            <a:extLst>
              <a:ext uri="{FF2B5EF4-FFF2-40B4-BE49-F238E27FC236}">
                <a16:creationId xmlns:a16="http://schemas.microsoft.com/office/drawing/2014/main" id="{93D90CCE-38D9-245A-2583-F053414DDA0C}"/>
              </a:ext>
            </a:extLst>
          </p:cNvPr>
          <p:cNvSpPr txBox="1"/>
          <p:nvPr/>
        </p:nvSpPr>
        <p:spPr>
          <a:xfrm>
            <a:off x="6228974" y="6793986"/>
            <a:ext cx="2965877" cy="1077218"/>
          </a:xfrm>
          <a:prstGeom prst="rect">
            <a:avLst/>
          </a:prstGeom>
          <a:noFill/>
        </p:spPr>
        <p:txBody>
          <a:bodyPr wrap="none" rtlCol="0">
            <a:spAutoFit/>
          </a:bodyPr>
          <a:lstStyle/>
          <a:p>
            <a:r>
              <a:rPr lang="en-AE" sz="3200" dirty="0">
                <a:latin typeface=""/>
              </a:rPr>
              <a:t>INTERACTING</a:t>
            </a:r>
          </a:p>
          <a:p>
            <a:r>
              <a:rPr lang="en-AE" sz="3200" b="1" dirty="0">
                <a:latin typeface=""/>
              </a:rPr>
              <a:t>PARTICLE</a:t>
            </a:r>
          </a:p>
        </p:txBody>
      </p:sp>
      <p:sp>
        <p:nvSpPr>
          <p:cNvPr id="97" name="TextBox 96">
            <a:extLst>
              <a:ext uri="{FF2B5EF4-FFF2-40B4-BE49-F238E27FC236}">
                <a16:creationId xmlns:a16="http://schemas.microsoft.com/office/drawing/2014/main" id="{5897BA0C-DF7D-F7EF-3D36-7AB596672723}"/>
              </a:ext>
            </a:extLst>
          </p:cNvPr>
          <p:cNvSpPr txBox="1"/>
          <p:nvPr/>
        </p:nvSpPr>
        <p:spPr>
          <a:xfrm>
            <a:off x="6258731" y="7914824"/>
            <a:ext cx="9677124" cy="1077026"/>
          </a:xfrm>
          <a:prstGeom prst="rect">
            <a:avLst/>
          </a:prstGeom>
          <a:noFill/>
        </p:spPr>
        <p:txBody>
          <a:bodyPr wrap="square" rtlCol="0">
            <a:spAutoFit/>
          </a:bodyPr>
          <a:lstStyle/>
          <a:p>
            <a:r>
              <a:rPr lang="en-AE" sz="2133" dirty="0">
                <a:latin typeface=""/>
              </a:rPr>
              <a:t>Interacting particle </a:t>
            </a:r>
            <a:r>
              <a:rPr lang="en-AE" sz="2133" b="1" dirty="0">
                <a:latin typeface=""/>
              </a:rPr>
              <a:t>PASSES THROUGH A LIQUID </a:t>
            </a:r>
            <a:r>
              <a:rPr lang="en-AE" sz="2133" dirty="0">
                <a:latin typeface=""/>
              </a:rPr>
              <a:t>with viscosity. Assuming that the particle does not interact nonlinearly (e.g. turbulance, direct collision with atoms, etc.) it </a:t>
            </a:r>
            <a:r>
              <a:rPr lang="en-AE" sz="2133" b="1" dirty="0">
                <a:latin typeface=""/>
              </a:rPr>
              <a:t>DEPOSITS HEAT</a:t>
            </a:r>
          </a:p>
        </p:txBody>
      </p:sp>
      <p:pic>
        <p:nvPicPr>
          <p:cNvPr id="98" name="Picture 97">
            <a:extLst>
              <a:ext uri="{FF2B5EF4-FFF2-40B4-BE49-F238E27FC236}">
                <a16:creationId xmlns:a16="http://schemas.microsoft.com/office/drawing/2014/main" id="{A72885C6-2A6F-1A59-2AF2-AC54E7EA81A2}"/>
              </a:ext>
            </a:extLst>
          </p:cNvPr>
          <p:cNvPicPr>
            <a:picLocks noChangeAspect="1"/>
          </p:cNvPicPr>
          <p:nvPr/>
        </p:nvPicPr>
        <p:blipFill>
          <a:blip r:embed="rId8"/>
          <a:stretch>
            <a:fillRect/>
          </a:stretch>
        </p:blipFill>
        <p:spPr>
          <a:xfrm>
            <a:off x="2291788" y="6387036"/>
            <a:ext cx="3999729" cy="4718785"/>
          </a:xfrm>
          <a:prstGeom prst="rect">
            <a:avLst/>
          </a:prstGeom>
        </p:spPr>
      </p:pic>
      <p:grpSp>
        <p:nvGrpSpPr>
          <p:cNvPr id="99" name="Group 98">
            <a:extLst>
              <a:ext uri="{FF2B5EF4-FFF2-40B4-BE49-F238E27FC236}">
                <a16:creationId xmlns:a16="http://schemas.microsoft.com/office/drawing/2014/main" id="{F0202A97-767B-6D73-9F9D-54BB4154CE64}"/>
              </a:ext>
            </a:extLst>
          </p:cNvPr>
          <p:cNvGrpSpPr/>
          <p:nvPr/>
        </p:nvGrpSpPr>
        <p:grpSpPr>
          <a:xfrm>
            <a:off x="6052032" y="9013757"/>
            <a:ext cx="9023757" cy="2963740"/>
            <a:chOff x="7330867" y="9512350"/>
            <a:chExt cx="7907353" cy="2597071"/>
          </a:xfrm>
        </p:grpSpPr>
        <p:pic>
          <p:nvPicPr>
            <p:cNvPr id="100" name="Picture 99">
              <a:extLst>
                <a:ext uri="{FF2B5EF4-FFF2-40B4-BE49-F238E27FC236}">
                  <a16:creationId xmlns:a16="http://schemas.microsoft.com/office/drawing/2014/main" id="{E58C5A0F-0DB8-21FC-157B-55E81A5D2AD4}"/>
                </a:ext>
              </a:extLst>
            </p:cNvPr>
            <p:cNvPicPr>
              <a:picLocks noChangeAspect="1"/>
            </p:cNvPicPr>
            <p:nvPr/>
          </p:nvPicPr>
          <p:blipFill>
            <a:blip r:embed="rId9"/>
            <a:stretch>
              <a:fillRect/>
            </a:stretch>
          </p:blipFill>
          <p:spPr>
            <a:xfrm>
              <a:off x="7841763" y="9512350"/>
              <a:ext cx="7396457" cy="1165969"/>
            </a:xfrm>
            <a:prstGeom prst="rect">
              <a:avLst/>
            </a:prstGeom>
          </p:spPr>
        </p:pic>
        <p:pic>
          <p:nvPicPr>
            <p:cNvPr id="101" name="Picture 100">
              <a:extLst>
                <a:ext uri="{FF2B5EF4-FFF2-40B4-BE49-F238E27FC236}">
                  <a16:creationId xmlns:a16="http://schemas.microsoft.com/office/drawing/2014/main" id="{2FA095E5-FFFC-0806-8139-D5E5C5C768FE}"/>
                </a:ext>
              </a:extLst>
            </p:cNvPr>
            <p:cNvPicPr>
              <a:picLocks noChangeAspect="1"/>
            </p:cNvPicPr>
            <p:nvPr/>
          </p:nvPicPr>
          <p:blipFill>
            <a:blip r:embed="rId10"/>
            <a:stretch>
              <a:fillRect/>
            </a:stretch>
          </p:blipFill>
          <p:spPr>
            <a:xfrm>
              <a:off x="7330867" y="10081789"/>
              <a:ext cx="1804572" cy="1683729"/>
            </a:xfrm>
            <a:prstGeom prst="rect">
              <a:avLst/>
            </a:prstGeom>
          </p:spPr>
        </p:pic>
        <p:pic>
          <p:nvPicPr>
            <p:cNvPr id="102" name="Picture 101">
              <a:extLst>
                <a:ext uri="{FF2B5EF4-FFF2-40B4-BE49-F238E27FC236}">
                  <a16:creationId xmlns:a16="http://schemas.microsoft.com/office/drawing/2014/main" id="{3706D6D3-0F81-F4D8-031A-6331E8ACB1FA}"/>
                </a:ext>
              </a:extLst>
            </p:cNvPr>
            <p:cNvPicPr>
              <a:picLocks noChangeAspect="1"/>
            </p:cNvPicPr>
            <p:nvPr/>
          </p:nvPicPr>
          <p:blipFill>
            <a:blip r:embed="rId11"/>
            <a:stretch>
              <a:fillRect/>
            </a:stretch>
          </p:blipFill>
          <p:spPr>
            <a:xfrm>
              <a:off x="9093552" y="10334420"/>
              <a:ext cx="2058084" cy="1775001"/>
            </a:xfrm>
            <a:prstGeom prst="rect">
              <a:avLst/>
            </a:prstGeom>
          </p:spPr>
        </p:pic>
      </p:grpSp>
      <p:sp>
        <p:nvSpPr>
          <p:cNvPr id="103" name="TextBox 102">
            <a:extLst>
              <a:ext uri="{FF2B5EF4-FFF2-40B4-BE49-F238E27FC236}">
                <a16:creationId xmlns:a16="http://schemas.microsoft.com/office/drawing/2014/main" id="{DCF2D0AC-C22F-383D-3F4C-84F9484ACBCF}"/>
              </a:ext>
            </a:extLst>
          </p:cNvPr>
          <p:cNvSpPr txBox="1"/>
          <p:nvPr/>
        </p:nvSpPr>
        <p:spPr>
          <a:xfrm>
            <a:off x="6255138" y="11774728"/>
            <a:ext cx="2896520" cy="1077218"/>
          </a:xfrm>
          <a:prstGeom prst="rect">
            <a:avLst/>
          </a:prstGeom>
          <a:noFill/>
        </p:spPr>
        <p:txBody>
          <a:bodyPr wrap="square" rtlCol="0">
            <a:spAutoFit/>
          </a:bodyPr>
          <a:lstStyle/>
          <a:p>
            <a:r>
              <a:rPr lang="en-AE" sz="3200" dirty="0">
                <a:latin typeface=""/>
              </a:rPr>
              <a:t>ACOUSTIC</a:t>
            </a:r>
          </a:p>
          <a:p>
            <a:r>
              <a:rPr lang="en-AE" sz="3200" b="1" dirty="0">
                <a:latin typeface=""/>
              </a:rPr>
              <a:t>WAVES</a:t>
            </a:r>
          </a:p>
        </p:txBody>
      </p:sp>
      <p:sp>
        <p:nvSpPr>
          <p:cNvPr id="104" name="TextBox 103">
            <a:extLst>
              <a:ext uri="{FF2B5EF4-FFF2-40B4-BE49-F238E27FC236}">
                <a16:creationId xmlns:a16="http://schemas.microsoft.com/office/drawing/2014/main" id="{709CCEE7-8B92-9A32-49FD-D73A8B710004}"/>
              </a:ext>
            </a:extLst>
          </p:cNvPr>
          <p:cNvSpPr txBox="1"/>
          <p:nvPr/>
        </p:nvSpPr>
        <p:spPr>
          <a:xfrm>
            <a:off x="6303866" y="12895882"/>
            <a:ext cx="9701541" cy="1077026"/>
          </a:xfrm>
          <a:prstGeom prst="rect">
            <a:avLst/>
          </a:prstGeom>
          <a:noFill/>
        </p:spPr>
        <p:txBody>
          <a:bodyPr wrap="square" rtlCol="0">
            <a:spAutoFit/>
          </a:bodyPr>
          <a:lstStyle/>
          <a:p>
            <a:r>
              <a:rPr lang="en-AE" sz="2133" b="1" dirty="0">
                <a:latin typeface=""/>
              </a:rPr>
              <a:t>HEAT</a:t>
            </a:r>
            <a:r>
              <a:rPr lang="en-AE" sz="2133" dirty="0">
                <a:latin typeface=""/>
              </a:rPr>
              <a:t> depositions </a:t>
            </a:r>
            <a:r>
              <a:rPr lang="en-AE" sz="2133" b="1" dirty="0">
                <a:latin typeface=""/>
              </a:rPr>
              <a:t>PRODUCE ACOUSTIC WAVES</a:t>
            </a:r>
            <a:r>
              <a:rPr lang="en-AE" sz="2133" dirty="0">
                <a:latin typeface=""/>
              </a:rPr>
              <a:t>. To model that we introduced corrections to the wave equation derived from linearized Navier Stokes.</a:t>
            </a:r>
          </a:p>
        </p:txBody>
      </p:sp>
      <p:grpSp>
        <p:nvGrpSpPr>
          <p:cNvPr id="105" name="Group 104">
            <a:extLst>
              <a:ext uri="{FF2B5EF4-FFF2-40B4-BE49-F238E27FC236}">
                <a16:creationId xmlns:a16="http://schemas.microsoft.com/office/drawing/2014/main" id="{71BFCCF7-DB03-4439-C87E-EB1386395A1E}"/>
              </a:ext>
            </a:extLst>
          </p:cNvPr>
          <p:cNvGrpSpPr/>
          <p:nvPr/>
        </p:nvGrpSpPr>
        <p:grpSpPr>
          <a:xfrm>
            <a:off x="7076430" y="13582154"/>
            <a:ext cx="7251686" cy="2945891"/>
            <a:chOff x="2746628" y="9619198"/>
            <a:chExt cx="8887673" cy="3610485"/>
          </a:xfrm>
        </p:grpSpPr>
        <p:pic>
          <p:nvPicPr>
            <p:cNvPr id="106" name="Picture 105">
              <a:extLst>
                <a:ext uri="{FF2B5EF4-FFF2-40B4-BE49-F238E27FC236}">
                  <a16:creationId xmlns:a16="http://schemas.microsoft.com/office/drawing/2014/main" id="{19B04F31-AC69-2677-0FE2-2973F5EEE74B}"/>
                </a:ext>
              </a:extLst>
            </p:cNvPr>
            <p:cNvPicPr>
              <a:picLocks noChangeAspect="1"/>
            </p:cNvPicPr>
            <p:nvPr/>
          </p:nvPicPr>
          <p:blipFill>
            <a:blip r:embed="rId12"/>
            <a:stretch>
              <a:fillRect/>
            </a:stretch>
          </p:blipFill>
          <p:spPr>
            <a:xfrm>
              <a:off x="4000546" y="10359722"/>
              <a:ext cx="6633575" cy="887958"/>
            </a:xfrm>
            <a:prstGeom prst="rect">
              <a:avLst/>
            </a:prstGeom>
          </p:spPr>
        </p:pic>
        <p:pic>
          <p:nvPicPr>
            <p:cNvPr id="107" name="Picture 106">
              <a:extLst>
                <a:ext uri="{FF2B5EF4-FFF2-40B4-BE49-F238E27FC236}">
                  <a16:creationId xmlns:a16="http://schemas.microsoft.com/office/drawing/2014/main" id="{FEE35195-4C9E-6791-CCD2-089F51CDB8DB}"/>
                </a:ext>
              </a:extLst>
            </p:cNvPr>
            <p:cNvPicPr>
              <a:picLocks noChangeAspect="1"/>
            </p:cNvPicPr>
            <p:nvPr/>
          </p:nvPicPr>
          <p:blipFill>
            <a:blip r:embed="rId13"/>
            <a:stretch>
              <a:fillRect/>
            </a:stretch>
          </p:blipFill>
          <p:spPr>
            <a:xfrm>
              <a:off x="2746628" y="10958940"/>
              <a:ext cx="2389631" cy="2270743"/>
            </a:xfrm>
            <a:prstGeom prst="rect">
              <a:avLst/>
            </a:prstGeom>
          </p:spPr>
        </p:pic>
        <p:pic>
          <p:nvPicPr>
            <p:cNvPr id="108" name="Picture 107">
              <a:extLst>
                <a:ext uri="{FF2B5EF4-FFF2-40B4-BE49-F238E27FC236}">
                  <a16:creationId xmlns:a16="http://schemas.microsoft.com/office/drawing/2014/main" id="{7D4E3D4A-96C4-FBB2-7239-DFA74C6F1FD4}"/>
                </a:ext>
              </a:extLst>
            </p:cNvPr>
            <p:cNvPicPr>
              <a:picLocks noChangeAspect="1"/>
            </p:cNvPicPr>
            <p:nvPr/>
          </p:nvPicPr>
          <p:blipFill>
            <a:blip r:embed="rId14"/>
            <a:stretch>
              <a:fillRect/>
            </a:stretch>
          </p:blipFill>
          <p:spPr>
            <a:xfrm>
              <a:off x="5138749" y="10737760"/>
              <a:ext cx="1595277" cy="1595277"/>
            </a:xfrm>
            <a:prstGeom prst="rect">
              <a:avLst/>
            </a:prstGeom>
          </p:spPr>
        </p:pic>
        <p:pic>
          <p:nvPicPr>
            <p:cNvPr id="109" name="Picture 108">
              <a:extLst>
                <a:ext uri="{FF2B5EF4-FFF2-40B4-BE49-F238E27FC236}">
                  <a16:creationId xmlns:a16="http://schemas.microsoft.com/office/drawing/2014/main" id="{61A20B43-0C89-AEE0-8C48-3D34E0B5D2CE}"/>
                </a:ext>
              </a:extLst>
            </p:cNvPr>
            <p:cNvPicPr>
              <a:picLocks noChangeAspect="1"/>
            </p:cNvPicPr>
            <p:nvPr/>
          </p:nvPicPr>
          <p:blipFill>
            <a:blip r:embed="rId15"/>
            <a:stretch>
              <a:fillRect/>
            </a:stretch>
          </p:blipFill>
          <p:spPr>
            <a:xfrm rot="3155448">
              <a:off x="7497016" y="9271239"/>
              <a:ext cx="994164" cy="1690081"/>
            </a:xfrm>
            <a:prstGeom prst="rect">
              <a:avLst/>
            </a:prstGeom>
          </p:spPr>
        </p:pic>
        <p:pic>
          <p:nvPicPr>
            <p:cNvPr id="110" name="Picture 109">
              <a:extLst>
                <a:ext uri="{FF2B5EF4-FFF2-40B4-BE49-F238E27FC236}">
                  <a16:creationId xmlns:a16="http://schemas.microsoft.com/office/drawing/2014/main" id="{E4159AD2-B08A-4A11-4646-3FB9E1B9B781}"/>
                </a:ext>
              </a:extLst>
            </p:cNvPr>
            <p:cNvPicPr>
              <a:picLocks noChangeAspect="1"/>
            </p:cNvPicPr>
            <p:nvPr/>
          </p:nvPicPr>
          <p:blipFill>
            <a:blip r:embed="rId16"/>
            <a:stretch>
              <a:fillRect/>
            </a:stretch>
          </p:blipFill>
          <p:spPr>
            <a:xfrm>
              <a:off x="8246304" y="11194097"/>
              <a:ext cx="3387997" cy="1918274"/>
            </a:xfrm>
            <a:prstGeom prst="rect">
              <a:avLst/>
            </a:prstGeom>
          </p:spPr>
        </p:pic>
      </p:grpSp>
      <mc:AlternateContent xmlns:mc="http://schemas.openxmlformats.org/markup-compatibility/2006">
        <mc:Choice xmlns:a14="http://schemas.microsoft.com/office/drawing/2010/main" Requires="a14">
          <p:sp>
            <p:nvSpPr>
              <p:cNvPr id="111" name="TextBox 110">
                <a:extLst>
                  <a:ext uri="{FF2B5EF4-FFF2-40B4-BE49-F238E27FC236}">
                    <a16:creationId xmlns:a16="http://schemas.microsoft.com/office/drawing/2014/main" id="{09945D07-E2DA-1033-0EA3-06C2AAB31206}"/>
                  </a:ext>
                </a:extLst>
              </p:cNvPr>
              <p:cNvSpPr txBox="1"/>
              <p:nvPr/>
            </p:nvSpPr>
            <p:spPr>
              <a:xfrm>
                <a:off x="17102297" y="6815427"/>
                <a:ext cx="10605654" cy="748795"/>
              </a:xfrm>
              <a:prstGeom prst="rect">
                <a:avLst/>
              </a:prstGeom>
              <a:noFill/>
            </p:spPr>
            <p:txBody>
              <a:bodyPr wrap="square" rtlCol="0">
                <a:spAutoFit/>
              </a:bodyPr>
              <a:lstStyle/>
              <a:p>
                <a:r>
                  <a:rPr lang="en-AE" sz="2133" dirty="0">
                    <a:latin typeface=""/>
                  </a:rPr>
                  <a:t>To solve we derived a </a:t>
                </a:r>
                <a:r>
                  <a:rPr lang="en-AE" sz="2133" b="1" dirty="0">
                    <a:latin typeface=""/>
                  </a:rPr>
                  <a:t>perturbation</a:t>
                </a:r>
                <a:r>
                  <a:rPr lang="en-AE" sz="2133" dirty="0">
                    <a:latin typeface=""/>
                  </a:rPr>
                  <a:t> scheme on the constant </a:t>
                </a:r>
                <a:r>
                  <a:rPr lang="en-AE" sz="2133" b="1" dirty="0">
                    <a:latin typeface=""/>
                  </a:rPr>
                  <a:t>viscosity</a:t>
                </a:r>
                <a:r>
                  <a:rPr lang="en-AE" sz="2133" dirty="0">
                    <a:latin typeface=""/>
                  </a:rPr>
                  <a:t> </a:t>
                </a:r>
                <a14:m>
                  <m:oMath xmlns:m="http://schemas.openxmlformats.org/officeDocument/2006/math">
                    <m:r>
                      <a:rPr lang="el-GR" sz="2133" b="1" i="1" dirty="0">
                        <a:latin typeface="Cambria Math" panose="02040503050406030204" pitchFamily="18" charset="0"/>
                      </a:rPr>
                      <m:t>𝝀</m:t>
                    </m:r>
                  </m:oMath>
                </a14:m>
                <a:r>
                  <a:rPr lang="en-AE" sz="2133" dirty="0">
                    <a:latin typeface=""/>
                  </a:rPr>
                  <a:t>, found the retarded propagator and used it to calculate solutions to arbitrary order in </a:t>
                </a:r>
                <a14:m>
                  <m:oMath xmlns:m="http://schemas.openxmlformats.org/officeDocument/2006/math">
                    <m:r>
                      <a:rPr lang="el-GR" sz="2133" i="1" dirty="0">
                        <a:latin typeface="Cambria Math" panose="02040503050406030204" pitchFamily="18" charset="0"/>
                      </a:rPr>
                      <m:t>𝜆</m:t>
                    </m:r>
                  </m:oMath>
                </a14:m>
                <a:r>
                  <a:rPr lang="en-AE" sz="2133" dirty="0">
                    <a:latin typeface=""/>
                  </a:rPr>
                  <a:t>.</a:t>
                </a:r>
              </a:p>
            </p:txBody>
          </p:sp>
        </mc:Choice>
        <mc:Fallback>
          <p:sp>
            <p:nvSpPr>
              <p:cNvPr id="111" name="TextBox 110">
                <a:extLst>
                  <a:ext uri="{FF2B5EF4-FFF2-40B4-BE49-F238E27FC236}">
                    <a16:creationId xmlns:a16="http://schemas.microsoft.com/office/drawing/2014/main" id="{09945D07-E2DA-1033-0EA3-06C2AAB31206}"/>
                  </a:ext>
                </a:extLst>
              </p:cNvPr>
              <p:cNvSpPr txBox="1">
                <a:spLocks noRot="1" noChangeAspect="1" noMove="1" noResize="1" noEditPoints="1" noAdjustHandles="1" noChangeArrowheads="1" noChangeShapeType="1" noTextEdit="1"/>
              </p:cNvSpPr>
              <p:nvPr/>
            </p:nvSpPr>
            <p:spPr>
              <a:xfrm>
                <a:off x="17102297" y="6815427"/>
                <a:ext cx="10605654" cy="748795"/>
              </a:xfrm>
              <a:prstGeom prst="rect">
                <a:avLst/>
              </a:prstGeom>
              <a:blipFill>
                <a:blip r:embed="rId17"/>
                <a:stretch>
                  <a:fillRect l="-718" t="-5000" b="-15000"/>
                </a:stretch>
              </a:blipFill>
            </p:spPr>
            <p:txBody>
              <a:bodyPr/>
              <a:lstStyle/>
              <a:p>
                <a:r>
                  <a:rPr lang="en-AE">
                    <a:noFill/>
                  </a:rPr>
                  <a:t> </a:t>
                </a:r>
              </a:p>
            </p:txBody>
          </p:sp>
        </mc:Fallback>
      </mc:AlternateContent>
      <p:grpSp>
        <p:nvGrpSpPr>
          <p:cNvPr id="112" name="Group 111">
            <a:extLst>
              <a:ext uri="{FF2B5EF4-FFF2-40B4-BE49-F238E27FC236}">
                <a16:creationId xmlns:a16="http://schemas.microsoft.com/office/drawing/2014/main" id="{45767D3A-5750-234C-76B2-2E58E03459A5}"/>
              </a:ext>
            </a:extLst>
          </p:cNvPr>
          <p:cNvGrpSpPr/>
          <p:nvPr/>
        </p:nvGrpSpPr>
        <p:grpSpPr>
          <a:xfrm>
            <a:off x="17384917" y="7650380"/>
            <a:ext cx="8629378" cy="2444252"/>
            <a:chOff x="1319070" y="18289515"/>
            <a:chExt cx="9995690" cy="2831256"/>
          </a:xfrm>
        </p:grpSpPr>
        <p:grpSp>
          <p:nvGrpSpPr>
            <p:cNvPr id="113" name="Group 112">
              <a:extLst>
                <a:ext uri="{FF2B5EF4-FFF2-40B4-BE49-F238E27FC236}">
                  <a16:creationId xmlns:a16="http://schemas.microsoft.com/office/drawing/2014/main" id="{A65BEF73-373A-A297-EB03-AA21004DF008}"/>
                </a:ext>
              </a:extLst>
            </p:cNvPr>
            <p:cNvGrpSpPr/>
            <p:nvPr/>
          </p:nvGrpSpPr>
          <p:grpSpPr>
            <a:xfrm>
              <a:off x="3735253" y="18289515"/>
              <a:ext cx="5163324" cy="1315047"/>
              <a:chOff x="4406076" y="13897824"/>
              <a:chExt cx="5869059" cy="1494790"/>
            </a:xfrm>
          </p:grpSpPr>
          <p:pic>
            <p:nvPicPr>
              <p:cNvPr id="117" name="Picture 116">
                <a:extLst>
                  <a:ext uri="{FF2B5EF4-FFF2-40B4-BE49-F238E27FC236}">
                    <a16:creationId xmlns:a16="http://schemas.microsoft.com/office/drawing/2014/main" id="{BD64C786-1CA7-F9C0-5825-6AA9CF9278BA}"/>
                  </a:ext>
                </a:extLst>
              </p:cNvPr>
              <p:cNvPicPr>
                <a:picLocks noChangeAspect="1"/>
              </p:cNvPicPr>
              <p:nvPr/>
            </p:nvPicPr>
            <p:blipFill>
              <a:blip r:embed="rId18"/>
              <a:stretch>
                <a:fillRect/>
              </a:stretch>
            </p:blipFill>
            <p:spPr>
              <a:xfrm>
                <a:off x="6035097" y="14129040"/>
                <a:ext cx="4240038" cy="733002"/>
              </a:xfrm>
              <a:prstGeom prst="rect">
                <a:avLst/>
              </a:prstGeom>
            </p:spPr>
          </p:pic>
          <p:pic>
            <p:nvPicPr>
              <p:cNvPr id="118" name="Picture 117">
                <a:extLst>
                  <a:ext uri="{FF2B5EF4-FFF2-40B4-BE49-F238E27FC236}">
                    <a16:creationId xmlns:a16="http://schemas.microsoft.com/office/drawing/2014/main" id="{8A7549AF-ED5B-EAF1-F479-E6E522F66C70}"/>
                  </a:ext>
                </a:extLst>
              </p:cNvPr>
              <p:cNvPicPr>
                <a:picLocks noChangeAspect="1"/>
              </p:cNvPicPr>
              <p:nvPr/>
            </p:nvPicPr>
            <p:blipFill>
              <a:blip r:embed="rId19"/>
              <a:stretch>
                <a:fillRect/>
              </a:stretch>
            </p:blipFill>
            <p:spPr>
              <a:xfrm rot="5400000">
                <a:off x="4673357" y="13630543"/>
                <a:ext cx="1494790" cy="2029352"/>
              </a:xfrm>
              <a:prstGeom prst="rect">
                <a:avLst/>
              </a:prstGeom>
            </p:spPr>
          </p:pic>
        </p:grpSp>
        <p:grpSp>
          <p:nvGrpSpPr>
            <p:cNvPr id="114" name="Group 113">
              <a:extLst>
                <a:ext uri="{FF2B5EF4-FFF2-40B4-BE49-F238E27FC236}">
                  <a16:creationId xmlns:a16="http://schemas.microsoft.com/office/drawing/2014/main" id="{C6785F51-BCFE-F44F-BAE5-F8D66DF4AA06}"/>
                </a:ext>
              </a:extLst>
            </p:cNvPr>
            <p:cNvGrpSpPr/>
            <p:nvPr/>
          </p:nvGrpSpPr>
          <p:grpSpPr>
            <a:xfrm>
              <a:off x="1319070" y="19079711"/>
              <a:ext cx="9995690" cy="2041060"/>
              <a:chOff x="1754688" y="15079325"/>
              <a:chExt cx="11361922" cy="2320036"/>
            </a:xfrm>
          </p:grpSpPr>
          <p:pic>
            <p:nvPicPr>
              <p:cNvPr id="115" name="Picture 114">
                <a:extLst>
                  <a:ext uri="{FF2B5EF4-FFF2-40B4-BE49-F238E27FC236}">
                    <a16:creationId xmlns:a16="http://schemas.microsoft.com/office/drawing/2014/main" id="{5CF6994E-C6FC-C4DB-DC4C-D51591D06892}"/>
                  </a:ext>
                </a:extLst>
              </p:cNvPr>
              <p:cNvPicPr>
                <a:picLocks noChangeAspect="1"/>
              </p:cNvPicPr>
              <p:nvPr/>
            </p:nvPicPr>
            <p:blipFill>
              <a:blip r:embed="rId20"/>
              <a:stretch>
                <a:fillRect/>
              </a:stretch>
            </p:blipFill>
            <p:spPr>
              <a:xfrm>
                <a:off x="2664265" y="15079325"/>
                <a:ext cx="10452345" cy="1837864"/>
              </a:xfrm>
              <a:prstGeom prst="rect">
                <a:avLst/>
              </a:prstGeom>
            </p:spPr>
          </p:pic>
          <p:pic>
            <p:nvPicPr>
              <p:cNvPr id="116" name="Picture 115">
                <a:extLst>
                  <a:ext uri="{FF2B5EF4-FFF2-40B4-BE49-F238E27FC236}">
                    <a16:creationId xmlns:a16="http://schemas.microsoft.com/office/drawing/2014/main" id="{3D6E0F70-E3B0-B009-D98C-0D1CACAA5A01}"/>
                  </a:ext>
                </a:extLst>
              </p:cNvPr>
              <p:cNvPicPr>
                <a:picLocks noChangeAspect="1"/>
              </p:cNvPicPr>
              <p:nvPr/>
            </p:nvPicPr>
            <p:blipFill>
              <a:blip r:embed="rId21"/>
              <a:stretch>
                <a:fillRect/>
              </a:stretch>
            </p:blipFill>
            <p:spPr>
              <a:xfrm rot="5709171">
                <a:off x="2304826" y="15422052"/>
                <a:ext cx="1427171" cy="2527448"/>
              </a:xfrm>
              <a:prstGeom prst="rect">
                <a:avLst/>
              </a:prstGeom>
            </p:spPr>
          </p:pic>
        </p:grpSp>
      </p:grpSp>
      <p:grpSp>
        <p:nvGrpSpPr>
          <p:cNvPr id="119" name="Group 118">
            <a:extLst>
              <a:ext uri="{FF2B5EF4-FFF2-40B4-BE49-F238E27FC236}">
                <a16:creationId xmlns:a16="http://schemas.microsoft.com/office/drawing/2014/main" id="{D71FE57F-C88C-A20F-DBE2-74B6BFFC1E2B}"/>
              </a:ext>
            </a:extLst>
          </p:cNvPr>
          <p:cNvGrpSpPr/>
          <p:nvPr/>
        </p:nvGrpSpPr>
        <p:grpSpPr>
          <a:xfrm>
            <a:off x="29031553" y="8330229"/>
            <a:ext cx="8611948" cy="7072637"/>
            <a:chOff x="966009" y="7331466"/>
            <a:chExt cx="2375321" cy="1996200"/>
          </a:xfrm>
        </p:grpSpPr>
        <p:pic>
          <p:nvPicPr>
            <p:cNvPr id="120" name="Picture 119">
              <a:extLst>
                <a:ext uri="{FF2B5EF4-FFF2-40B4-BE49-F238E27FC236}">
                  <a16:creationId xmlns:a16="http://schemas.microsoft.com/office/drawing/2014/main" id="{51B38C9B-9FED-5435-8CD4-BFBD8521A813}"/>
                </a:ext>
              </a:extLst>
            </p:cNvPr>
            <p:cNvPicPr>
              <a:picLocks noChangeAspect="1"/>
            </p:cNvPicPr>
            <p:nvPr/>
          </p:nvPicPr>
          <p:blipFill rotWithShape="1">
            <a:blip r:embed="rId22"/>
            <a:srcRect l="19919" r="11528"/>
            <a:stretch/>
          </p:blipFill>
          <p:spPr>
            <a:xfrm>
              <a:off x="1228058" y="7450160"/>
              <a:ext cx="1487795" cy="875916"/>
            </a:xfrm>
            <a:prstGeom prst="rect">
              <a:avLst/>
            </a:prstGeom>
          </p:spPr>
        </p:pic>
        <p:pic>
          <p:nvPicPr>
            <p:cNvPr id="121" name="Picture 120">
              <a:extLst>
                <a:ext uri="{FF2B5EF4-FFF2-40B4-BE49-F238E27FC236}">
                  <a16:creationId xmlns:a16="http://schemas.microsoft.com/office/drawing/2014/main" id="{EF53DF77-E883-EEBA-7F85-68D371F97C45}"/>
                </a:ext>
              </a:extLst>
            </p:cNvPr>
            <p:cNvPicPr>
              <a:picLocks noChangeAspect="1"/>
            </p:cNvPicPr>
            <p:nvPr/>
          </p:nvPicPr>
          <p:blipFill rotWithShape="1">
            <a:blip r:embed="rId23"/>
            <a:srcRect l="21946" r="9502"/>
            <a:stretch/>
          </p:blipFill>
          <p:spPr>
            <a:xfrm>
              <a:off x="1228057" y="8261489"/>
              <a:ext cx="1487795" cy="1032102"/>
            </a:xfrm>
            <a:prstGeom prst="rect">
              <a:avLst/>
            </a:prstGeom>
          </p:spPr>
        </p:pic>
        <p:pic>
          <p:nvPicPr>
            <p:cNvPr id="122" name="Picture 121">
              <a:extLst>
                <a:ext uri="{FF2B5EF4-FFF2-40B4-BE49-F238E27FC236}">
                  <a16:creationId xmlns:a16="http://schemas.microsoft.com/office/drawing/2014/main" id="{73911B56-3CE3-96E2-32D3-8041411CCD92}"/>
                </a:ext>
              </a:extLst>
            </p:cNvPr>
            <p:cNvPicPr>
              <a:picLocks noChangeAspect="1"/>
            </p:cNvPicPr>
            <p:nvPr/>
          </p:nvPicPr>
          <p:blipFill>
            <a:blip r:embed="rId24"/>
            <a:stretch>
              <a:fillRect/>
            </a:stretch>
          </p:blipFill>
          <p:spPr>
            <a:xfrm rot="185728">
              <a:off x="975933" y="7331466"/>
              <a:ext cx="314534" cy="1996200"/>
            </a:xfrm>
            <a:prstGeom prst="rect">
              <a:avLst/>
            </a:prstGeom>
          </p:spPr>
        </p:pic>
        <p:pic>
          <p:nvPicPr>
            <p:cNvPr id="123" name="Picture 122">
              <a:extLst>
                <a:ext uri="{FF2B5EF4-FFF2-40B4-BE49-F238E27FC236}">
                  <a16:creationId xmlns:a16="http://schemas.microsoft.com/office/drawing/2014/main" id="{5245B54A-0B59-D01F-5FA4-087FFAA3565D}"/>
                </a:ext>
              </a:extLst>
            </p:cNvPr>
            <p:cNvPicPr>
              <a:picLocks noChangeAspect="1"/>
            </p:cNvPicPr>
            <p:nvPr/>
          </p:nvPicPr>
          <p:blipFill>
            <a:blip r:embed="rId25"/>
            <a:srcRect/>
            <a:stretch/>
          </p:blipFill>
          <p:spPr>
            <a:xfrm rot="5596840">
              <a:off x="1991799" y="7977105"/>
              <a:ext cx="323742" cy="2375321"/>
            </a:xfrm>
            <a:prstGeom prst="rect">
              <a:avLst/>
            </a:prstGeom>
          </p:spPr>
        </p:pic>
        <p:cxnSp>
          <p:nvCxnSpPr>
            <p:cNvPr id="124" name="Straight Connector 123">
              <a:extLst>
                <a:ext uri="{FF2B5EF4-FFF2-40B4-BE49-F238E27FC236}">
                  <a16:creationId xmlns:a16="http://schemas.microsoft.com/office/drawing/2014/main" id="{063B3605-4911-8BA2-7A91-630795449F72}"/>
                </a:ext>
              </a:extLst>
            </p:cNvPr>
            <p:cNvCxnSpPr>
              <a:cxnSpLocks/>
            </p:cNvCxnSpPr>
            <p:nvPr/>
          </p:nvCxnSpPr>
          <p:spPr>
            <a:xfrm>
              <a:off x="1135779" y="7908620"/>
              <a:ext cx="207000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7C8DE59-6450-EAA8-532C-C14DC133C742}"/>
                </a:ext>
              </a:extLst>
            </p:cNvPr>
            <p:cNvCxnSpPr>
              <a:cxnSpLocks/>
            </p:cNvCxnSpPr>
            <p:nvPr/>
          </p:nvCxnSpPr>
          <p:spPr>
            <a:xfrm>
              <a:off x="1118806" y="8842220"/>
              <a:ext cx="2086973"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126" name="Picture 125">
              <a:extLst>
                <a:ext uri="{FF2B5EF4-FFF2-40B4-BE49-F238E27FC236}">
                  <a16:creationId xmlns:a16="http://schemas.microsoft.com/office/drawing/2014/main" id="{106331FE-D563-8BAD-CC37-7FC736B4E815}"/>
                </a:ext>
              </a:extLst>
            </p:cNvPr>
            <p:cNvPicPr>
              <a:picLocks noChangeAspect="1"/>
            </p:cNvPicPr>
            <p:nvPr/>
          </p:nvPicPr>
          <p:blipFill>
            <a:blip r:embed="rId26"/>
            <a:stretch>
              <a:fillRect/>
            </a:stretch>
          </p:blipFill>
          <p:spPr>
            <a:xfrm rot="5400000">
              <a:off x="3004508" y="7687300"/>
              <a:ext cx="120608" cy="353783"/>
            </a:xfrm>
            <a:prstGeom prst="rect">
              <a:avLst/>
            </a:prstGeom>
          </p:spPr>
        </p:pic>
        <p:pic>
          <p:nvPicPr>
            <p:cNvPr id="127" name="Picture 126">
              <a:extLst>
                <a:ext uri="{FF2B5EF4-FFF2-40B4-BE49-F238E27FC236}">
                  <a16:creationId xmlns:a16="http://schemas.microsoft.com/office/drawing/2014/main" id="{D1902486-586B-02FF-D8E2-FAAD42589C22}"/>
                </a:ext>
              </a:extLst>
            </p:cNvPr>
            <p:cNvPicPr>
              <a:picLocks noChangeAspect="1"/>
            </p:cNvPicPr>
            <p:nvPr/>
          </p:nvPicPr>
          <p:blipFill>
            <a:blip r:embed="rId27"/>
            <a:srcRect/>
            <a:stretch/>
          </p:blipFill>
          <p:spPr>
            <a:xfrm rot="5400000">
              <a:off x="2975204" y="8637068"/>
              <a:ext cx="136640" cy="362880"/>
            </a:xfrm>
            <a:prstGeom prst="rect">
              <a:avLst/>
            </a:prstGeom>
          </p:spPr>
        </p:pic>
        <p:pic>
          <p:nvPicPr>
            <p:cNvPr id="128" name="Picture 127">
              <a:extLst>
                <a:ext uri="{FF2B5EF4-FFF2-40B4-BE49-F238E27FC236}">
                  <a16:creationId xmlns:a16="http://schemas.microsoft.com/office/drawing/2014/main" id="{23620B63-314E-9CFC-588D-229E1A91A6BF}"/>
                </a:ext>
              </a:extLst>
            </p:cNvPr>
            <p:cNvPicPr>
              <a:picLocks noChangeAspect="1"/>
            </p:cNvPicPr>
            <p:nvPr/>
          </p:nvPicPr>
          <p:blipFill>
            <a:blip r:embed="rId28"/>
            <a:stretch>
              <a:fillRect/>
            </a:stretch>
          </p:blipFill>
          <p:spPr>
            <a:xfrm rot="5400000">
              <a:off x="2350177" y="7701590"/>
              <a:ext cx="129500" cy="178062"/>
            </a:xfrm>
            <a:prstGeom prst="rect">
              <a:avLst/>
            </a:prstGeom>
          </p:spPr>
        </p:pic>
        <p:pic>
          <p:nvPicPr>
            <p:cNvPr id="129" name="Picture 128">
              <a:extLst>
                <a:ext uri="{FF2B5EF4-FFF2-40B4-BE49-F238E27FC236}">
                  <a16:creationId xmlns:a16="http://schemas.microsoft.com/office/drawing/2014/main" id="{2E2815DA-86CC-4EC5-9350-086242B2B63D}"/>
                </a:ext>
              </a:extLst>
            </p:cNvPr>
            <p:cNvPicPr>
              <a:picLocks noChangeAspect="1"/>
            </p:cNvPicPr>
            <p:nvPr/>
          </p:nvPicPr>
          <p:blipFill>
            <a:blip r:embed="rId29"/>
            <a:stretch>
              <a:fillRect/>
            </a:stretch>
          </p:blipFill>
          <p:spPr>
            <a:xfrm rot="5584288">
              <a:off x="1601134" y="8683770"/>
              <a:ext cx="135568" cy="187213"/>
            </a:xfrm>
            <a:prstGeom prst="rect">
              <a:avLst/>
            </a:prstGeom>
          </p:spPr>
        </p:pic>
        <p:pic>
          <p:nvPicPr>
            <p:cNvPr id="130" name="Picture 129">
              <a:extLst>
                <a:ext uri="{FF2B5EF4-FFF2-40B4-BE49-F238E27FC236}">
                  <a16:creationId xmlns:a16="http://schemas.microsoft.com/office/drawing/2014/main" id="{28152283-7733-106A-6264-A4F8628AD05A}"/>
                </a:ext>
              </a:extLst>
            </p:cNvPr>
            <p:cNvPicPr>
              <a:picLocks noChangeAspect="1"/>
            </p:cNvPicPr>
            <p:nvPr/>
          </p:nvPicPr>
          <p:blipFill>
            <a:blip r:embed="rId28"/>
            <a:stretch>
              <a:fillRect/>
            </a:stretch>
          </p:blipFill>
          <p:spPr>
            <a:xfrm rot="5400000">
              <a:off x="2054902" y="8319491"/>
              <a:ext cx="129500" cy="178062"/>
            </a:xfrm>
            <a:prstGeom prst="rect">
              <a:avLst/>
            </a:prstGeom>
          </p:spPr>
        </p:pic>
        <p:pic>
          <p:nvPicPr>
            <p:cNvPr id="131" name="Picture 130">
              <a:extLst>
                <a:ext uri="{FF2B5EF4-FFF2-40B4-BE49-F238E27FC236}">
                  <a16:creationId xmlns:a16="http://schemas.microsoft.com/office/drawing/2014/main" id="{82DAFCBD-7756-0777-8B74-0B4597312AD7}"/>
                </a:ext>
              </a:extLst>
            </p:cNvPr>
            <p:cNvPicPr>
              <a:picLocks noChangeAspect="1"/>
            </p:cNvPicPr>
            <p:nvPr/>
          </p:nvPicPr>
          <p:blipFill>
            <a:blip r:embed="rId30"/>
            <a:stretch>
              <a:fillRect/>
            </a:stretch>
          </p:blipFill>
          <p:spPr>
            <a:xfrm rot="5400000">
              <a:off x="2016587" y="7523800"/>
              <a:ext cx="138319" cy="170064"/>
            </a:xfrm>
            <a:prstGeom prst="rect">
              <a:avLst/>
            </a:prstGeom>
          </p:spPr>
        </p:pic>
        <p:pic>
          <p:nvPicPr>
            <p:cNvPr id="132" name="Picture 131">
              <a:extLst>
                <a:ext uri="{FF2B5EF4-FFF2-40B4-BE49-F238E27FC236}">
                  <a16:creationId xmlns:a16="http://schemas.microsoft.com/office/drawing/2014/main" id="{879BA0A9-2465-FF61-2E7D-D3EC88B38014}"/>
                </a:ext>
              </a:extLst>
            </p:cNvPr>
            <p:cNvPicPr>
              <a:picLocks noChangeAspect="1"/>
            </p:cNvPicPr>
            <p:nvPr/>
          </p:nvPicPr>
          <p:blipFill>
            <a:blip r:embed="rId31"/>
            <a:stretch>
              <a:fillRect/>
            </a:stretch>
          </p:blipFill>
          <p:spPr>
            <a:xfrm>
              <a:off x="1932734" y="7835295"/>
              <a:ext cx="105095" cy="133559"/>
            </a:xfrm>
            <a:prstGeom prst="rect">
              <a:avLst/>
            </a:prstGeom>
          </p:spPr>
        </p:pic>
        <p:pic>
          <p:nvPicPr>
            <p:cNvPr id="133" name="Picture 132">
              <a:extLst>
                <a:ext uri="{FF2B5EF4-FFF2-40B4-BE49-F238E27FC236}">
                  <a16:creationId xmlns:a16="http://schemas.microsoft.com/office/drawing/2014/main" id="{999197DD-A2AE-ABCC-DCAE-D683EC6879DD}"/>
                </a:ext>
              </a:extLst>
            </p:cNvPr>
            <p:cNvPicPr>
              <a:picLocks noChangeAspect="1"/>
            </p:cNvPicPr>
            <p:nvPr/>
          </p:nvPicPr>
          <p:blipFill>
            <a:blip r:embed="rId31"/>
            <a:stretch>
              <a:fillRect/>
            </a:stretch>
          </p:blipFill>
          <p:spPr>
            <a:xfrm rot="5400000">
              <a:off x="2227959" y="8757884"/>
              <a:ext cx="105095" cy="133559"/>
            </a:xfrm>
            <a:prstGeom prst="rect">
              <a:avLst/>
            </a:prstGeom>
          </p:spPr>
        </p:pic>
        <p:pic>
          <p:nvPicPr>
            <p:cNvPr id="134" name="Picture 133">
              <a:extLst>
                <a:ext uri="{FF2B5EF4-FFF2-40B4-BE49-F238E27FC236}">
                  <a16:creationId xmlns:a16="http://schemas.microsoft.com/office/drawing/2014/main" id="{2B2C9392-227A-FCA6-4328-4502073CA509}"/>
                </a:ext>
              </a:extLst>
            </p:cNvPr>
            <p:cNvPicPr>
              <a:picLocks noChangeAspect="1"/>
            </p:cNvPicPr>
            <p:nvPr/>
          </p:nvPicPr>
          <p:blipFill>
            <a:blip r:embed="rId32"/>
            <a:srcRect/>
            <a:stretch/>
          </p:blipFill>
          <p:spPr>
            <a:xfrm rot="5400000">
              <a:off x="2908507" y="8819871"/>
              <a:ext cx="173551" cy="362880"/>
            </a:xfrm>
            <a:prstGeom prst="rect">
              <a:avLst/>
            </a:prstGeom>
          </p:spPr>
        </p:pic>
      </p:grpSp>
      <p:sp>
        <p:nvSpPr>
          <p:cNvPr id="135" name="TextBox 134">
            <a:extLst>
              <a:ext uri="{FF2B5EF4-FFF2-40B4-BE49-F238E27FC236}">
                <a16:creationId xmlns:a16="http://schemas.microsoft.com/office/drawing/2014/main" id="{5D8C1D42-A191-D754-BBEF-0E8CD85D89E6}"/>
              </a:ext>
            </a:extLst>
          </p:cNvPr>
          <p:cNvSpPr txBox="1"/>
          <p:nvPr/>
        </p:nvSpPr>
        <p:spPr>
          <a:xfrm>
            <a:off x="17108270" y="9916084"/>
            <a:ext cx="10598763" cy="1077026"/>
          </a:xfrm>
          <a:prstGeom prst="rect">
            <a:avLst/>
          </a:prstGeom>
          <a:noFill/>
        </p:spPr>
        <p:txBody>
          <a:bodyPr wrap="square" rtlCol="0">
            <a:spAutoFit/>
          </a:bodyPr>
          <a:lstStyle/>
          <a:p>
            <a:r>
              <a:rPr lang="en-US" sz="2133" dirty="0">
                <a:latin typeface=""/>
              </a:rPr>
              <a:t>The </a:t>
            </a:r>
            <a:r>
              <a:rPr lang="en-US" sz="2133" b="1" dirty="0">
                <a:latin typeface=""/>
              </a:rPr>
              <a:t>shape</a:t>
            </a:r>
            <a:r>
              <a:rPr lang="en-US" sz="2133" dirty="0">
                <a:latin typeface=""/>
              </a:rPr>
              <a:t> of the signal is dependent on the speed of the particles. Below are the plots for subsonic and supersonic particles.</a:t>
            </a:r>
            <a:r>
              <a:rPr lang="el-GR" sz="2133" dirty="0">
                <a:latin typeface=""/>
              </a:rPr>
              <a:t> </a:t>
            </a:r>
            <a:r>
              <a:rPr lang="en-US" sz="2133" dirty="0">
                <a:latin typeface=""/>
              </a:rPr>
              <a:t>For fast particles, an observer at O hears the wave from two different points at the same time.</a:t>
            </a:r>
            <a:endParaRPr lang="en-AE" sz="2133" dirty="0">
              <a:latin typeface=""/>
            </a:endParaRPr>
          </a:p>
        </p:txBody>
      </p:sp>
      <p:grpSp>
        <p:nvGrpSpPr>
          <p:cNvPr id="136" name="Group 135">
            <a:extLst>
              <a:ext uri="{FF2B5EF4-FFF2-40B4-BE49-F238E27FC236}">
                <a16:creationId xmlns:a16="http://schemas.microsoft.com/office/drawing/2014/main" id="{4191F86D-D7CD-C542-2A70-2B28411E0040}"/>
              </a:ext>
            </a:extLst>
          </p:cNvPr>
          <p:cNvGrpSpPr/>
          <p:nvPr/>
        </p:nvGrpSpPr>
        <p:grpSpPr>
          <a:xfrm>
            <a:off x="16005412" y="11557293"/>
            <a:ext cx="11892824" cy="4014011"/>
            <a:chOff x="8007350" y="15409809"/>
            <a:chExt cx="27957869" cy="9436211"/>
          </a:xfrm>
        </p:grpSpPr>
        <p:pic>
          <p:nvPicPr>
            <p:cNvPr id="137" name="Picture 136">
              <a:extLst>
                <a:ext uri="{FF2B5EF4-FFF2-40B4-BE49-F238E27FC236}">
                  <a16:creationId xmlns:a16="http://schemas.microsoft.com/office/drawing/2014/main" id="{738DE200-BF2D-1B4D-A8CC-68BBC2F432D3}"/>
                </a:ext>
              </a:extLst>
            </p:cNvPr>
            <p:cNvPicPr>
              <a:picLocks noChangeAspect="1"/>
            </p:cNvPicPr>
            <p:nvPr/>
          </p:nvPicPr>
          <p:blipFill>
            <a:blip r:embed="rId33"/>
            <a:stretch>
              <a:fillRect/>
            </a:stretch>
          </p:blipFill>
          <p:spPr>
            <a:xfrm>
              <a:off x="8007350" y="15417800"/>
              <a:ext cx="14160500" cy="9398000"/>
            </a:xfrm>
            <a:prstGeom prst="rect">
              <a:avLst/>
            </a:prstGeom>
          </p:spPr>
        </p:pic>
        <p:pic>
          <p:nvPicPr>
            <p:cNvPr id="138" name="Picture 137">
              <a:extLst>
                <a:ext uri="{FF2B5EF4-FFF2-40B4-BE49-F238E27FC236}">
                  <a16:creationId xmlns:a16="http://schemas.microsoft.com/office/drawing/2014/main" id="{1845D9B0-5E26-6A39-6D92-29D846B446AF}"/>
                </a:ext>
              </a:extLst>
            </p:cNvPr>
            <p:cNvPicPr>
              <a:picLocks noChangeAspect="1"/>
            </p:cNvPicPr>
            <p:nvPr/>
          </p:nvPicPr>
          <p:blipFill>
            <a:blip r:embed="rId34"/>
            <a:stretch>
              <a:fillRect/>
            </a:stretch>
          </p:blipFill>
          <p:spPr>
            <a:xfrm>
              <a:off x="21804719" y="15409809"/>
              <a:ext cx="14160500" cy="9436211"/>
            </a:xfrm>
            <a:prstGeom prst="rect">
              <a:avLst/>
            </a:prstGeom>
          </p:spPr>
        </p:pic>
      </p:grpSp>
      <p:sp>
        <p:nvSpPr>
          <p:cNvPr id="139" name="TextBox 138">
            <a:extLst>
              <a:ext uri="{FF2B5EF4-FFF2-40B4-BE49-F238E27FC236}">
                <a16:creationId xmlns:a16="http://schemas.microsoft.com/office/drawing/2014/main" id="{33EA1927-BFBE-6B8D-5DC3-10421B25F619}"/>
              </a:ext>
            </a:extLst>
          </p:cNvPr>
          <p:cNvSpPr txBox="1"/>
          <p:nvPr/>
        </p:nvSpPr>
        <p:spPr>
          <a:xfrm>
            <a:off x="28681857" y="7048812"/>
            <a:ext cx="10041067" cy="1077026"/>
          </a:xfrm>
          <a:prstGeom prst="rect">
            <a:avLst/>
          </a:prstGeom>
          <a:noFill/>
        </p:spPr>
        <p:txBody>
          <a:bodyPr wrap="square" rtlCol="0">
            <a:spAutoFit/>
          </a:bodyPr>
          <a:lstStyle/>
          <a:p>
            <a:r>
              <a:rPr lang="en-US" sz="2133" dirty="0">
                <a:latin typeface=""/>
              </a:rPr>
              <a:t>The pressure for the two different cases is shown below. The subsonic particles produce an acoustic pulse at roughly the same position as them, while supersonic particles do the </a:t>
            </a:r>
            <a:endParaRPr lang="en-AE" sz="2133" dirty="0">
              <a:latin typeface=""/>
            </a:endParaRPr>
          </a:p>
        </p:txBody>
      </p:sp>
      <p:sp>
        <p:nvSpPr>
          <p:cNvPr id="140" name="TextBox 139">
            <a:extLst>
              <a:ext uri="{FF2B5EF4-FFF2-40B4-BE49-F238E27FC236}">
                <a16:creationId xmlns:a16="http://schemas.microsoft.com/office/drawing/2014/main" id="{7DEEAF4D-02BA-95A5-3C25-659CCB811FCC}"/>
              </a:ext>
            </a:extLst>
          </p:cNvPr>
          <p:cNvSpPr txBox="1"/>
          <p:nvPr/>
        </p:nvSpPr>
        <p:spPr>
          <a:xfrm>
            <a:off x="6228974" y="27624289"/>
            <a:ext cx="2534668" cy="1077218"/>
          </a:xfrm>
          <a:prstGeom prst="rect">
            <a:avLst/>
          </a:prstGeom>
          <a:noFill/>
        </p:spPr>
        <p:txBody>
          <a:bodyPr wrap="none" rtlCol="0">
            <a:spAutoFit/>
          </a:bodyPr>
          <a:lstStyle/>
          <a:p>
            <a:r>
              <a:rPr lang="en-AE" sz="3200" dirty="0">
                <a:latin typeface=""/>
              </a:rPr>
              <a:t>PRODUCED</a:t>
            </a:r>
          </a:p>
          <a:p>
            <a:r>
              <a:rPr lang="en-AE" sz="3200" b="1" dirty="0">
                <a:latin typeface=""/>
              </a:rPr>
              <a:t>PHOTONS</a:t>
            </a:r>
          </a:p>
        </p:txBody>
      </p:sp>
      <p:sp>
        <p:nvSpPr>
          <p:cNvPr id="141" name="TextBox 140">
            <a:extLst>
              <a:ext uri="{FF2B5EF4-FFF2-40B4-BE49-F238E27FC236}">
                <a16:creationId xmlns:a16="http://schemas.microsoft.com/office/drawing/2014/main" id="{A7EAA50D-3A22-6C4A-AFB7-3E9FF0425C44}"/>
              </a:ext>
            </a:extLst>
          </p:cNvPr>
          <p:cNvSpPr txBox="1"/>
          <p:nvPr/>
        </p:nvSpPr>
        <p:spPr>
          <a:xfrm>
            <a:off x="6233886" y="28697320"/>
            <a:ext cx="10413521" cy="748795"/>
          </a:xfrm>
          <a:prstGeom prst="rect">
            <a:avLst/>
          </a:prstGeom>
          <a:noFill/>
        </p:spPr>
        <p:txBody>
          <a:bodyPr wrap="square" rtlCol="0">
            <a:spAutoFit/>
          </a:bodyPr>
          <a:lstStyle/>
          <a:p>
            <a:r>
              <a:rPr lang="en-AE" sz="2133" dirty="0">
                <a:latin typeface=""/>
              </a:rPr>
              <a:t>Photons can be produced using various mechanisms (</a:t>
            </a:r>
            <a:r>
              <a:rPr lang="en-US" sz="2133" dirty="0">
                <a:latin typeface=""/>
              </a:rPr>
              <a:t>Bremsstrahlung</a:t>
            </a:r>
            <a:r>
              <a:rPr lang="en-AE" sz="2133" dirty="0">
                <a:latin typeface=""/>
              </a:rPr>
              <a:t>, Cherenkov etc.). This is well studied, so we </a:t>
            </a:r>
            <a:r>
              <a:rPr lang="en-AE" sz="2133" b="1" dirty="0">
                <a:latin typeface=""/>
              </a:rPr>
              <a:t>don’t focus on that signal</a:t>
            </a:r>
            <a:r>
              <a:rPr lang="en-AE" sz="2133" dirty="0">
                <a:latin typeface=""/>
              </a:rPr>
              <a:t>.</a:t>
            </a:r>
            <a:endParaRPr lang="en-AE" sz="2133" b="1" dirty="0">
              <a:latin typeface=""/>
            </a:endParaRPr>
          </a:p>
        </p:txBody>
      </p:sp>
      <p:sp>
        <p:nvSpPr>
          <p:cNvPr id="142" name="TextBox 141">
            <a:extLst>
              <a:ext uri="{FF2B5EF4-FFF2-40B4-BE49-F238E27FC236}">
                <a16:creationId xmlns:a16="http://schemas.microsoft.com/office/drawing/2014/main" id="{17725422-845B-8AE2-FB61-D10F03337CEC}"/>
              </a:ext>
            </a:extLst>
          </p:cNvPr>
          <p:cNvSpPr txBox="1"/>
          <p:nvPr/>
        </p:nvSpPr>
        <p:spPr>
          <a:xfrm>
            <a:off x="6255138" y="17764652"/>
            <a:ext cx="2260555" cy="1077218"/>
          </a:xfrm>
          <a:prstGeom prst="rect">
            <a:avLst/>
          </a:prstGeom>
          <a:noFill/>
        </p:spPr>
        <p:txBody>
          <a:bodyPr wrap="none" rtlCol="0">
            <a:spAutoFit/>
          </a:bodyPr>
          <a:lstStyle/>
          <a:p>
            <a:r>
              <a:rPr lang="en-AE" sz="3200" dirty="0">
                <a:latin typeface=""/>
              </a:rPr>
              <a:t>BALLISTIC</a:t>
            </a:r>
          </a:p>
          <a:p>
            <a:r>
              <a:rPr lang="en-AE" sz="3200" b="1" dirty="0">
                <a:latin typeface=""/>
              </a:rPr>
              <a:t>PHONONS</a:t>
            </a:r>
          </a:p>
        </p:txBody>
      </p:sp>
      <p:sp>
        <p:nvSpPr>
          <p:cNvPr id="143" name="TextBox 142">
            <a:extLst>
              <a:ext uri="{FF2B5EF4-FFF2-40B4-BE49-F238E27FC236}">
                <a16:creationId xmlns:a16="http://schemas.microsoft.com/office/drawing/2014/main" id="{AC697CAA-E3BD-D807-AFA9-725FBE27BF62}"/>
              </a:ext>
            </a:extLst>
          </p:cNvPr>
          <p:cNvSpPr txBox="1"/>
          <p:nvPr/>
        </p:nvSpPr>
        <p:spPr>
          <a:xfrm>
            <a:off x="6255138" y="18931559"/>
            <a:ext cx="10139719" cy="4687565"/>
          </a:xfrm>
          <a:prstGeom prst="rect">
            <a:avLst/>
          </a:prstGeom>
          <a:noFill/>
        </p:spPr>
        <p:txBody>
          <a:bodyPr wrap="square" rtlCol="0">
            <a:spAutoFit/>
          </a:bodyPr>
          <a:lstStyle/>
          <a:p>
            <a:r>
              <a:rPr lang="en-AE" sz="2133" dirty="0">
                <a:latin typeface=""/>
              </a:rPr>
              <a:t>We </a:t>
            </a:r>
            <a:r>
              <a:rPr lang="en-AE" sz="2133" b="1" dirty="0">
                <a:latin typeface=""/>
              </a:rPr>
              <a:t>quantize</a:t>
            </a:r>
            <a:r>
              <a:rPr lang="en-AE" sz="2133" dirty="0">
                <a:latin typeface=""/>
              </a:rPr>
              <a:t> the </a:t>
            </a:r>
            <a:r>
              <a:rPr lang="en-AE" sz="2133" b="1" dirty="0">
                <a:latin typeface=""/>
              </a:rPr>
              <a:t>pressure</a:t>
            </a:r>
            <a:r>
              <a:rPr lang="en-AE" sz="2133" dirty="0">
                <a:latin typeface=""/>
              </a:rPr>
              <a:t> </a:t>
            </a:r>
            <a:r>
              <a:rPr lang="en-AE" sz="2133" b="1" dirty="0">
                <a:latin typeface=""/>
              </a:rPr>
              <a:t>wave</a:t>
            </a:r>
            <a:r>
              <a:rPr lang="en-AE" sz="2133" dirty="0">
                <a:latin typeface=""/>
              </a:rPr>
              <a:t> to take into account factors such as </a:t>
            </a:r>
            <a:r>
              <a:rPr lang="en-AE" sz="2133" b="1" dirty="0">
                <a:latin typeface=""/>
              </a:rPr>
              <a:t>thermal noise </a:t>
            </a:r>
            <a:r>
              <a:rPr lang="en-AE" sz="2133" dirty="0">
                <a:latin typeface=""/>
              </a:rPr>
              <a:t>due to the ground energy state of the liquid in order to predict the </a:t>
            </a:r>
            <a:r>
              <a:rPr lang="en-AE" sz="2133" b="1" dirty="0">
                <a:latin typeface=""/>
              </a:rPr>
              <a:t>decay of phonons </a:t>
            </a:r>
            <a:r>
              <a:rPr lang="en-AE" sz="2133" dirty="0">
                <a:latin typeface=""/>
              </a:rPr>
              <a:t>due to viscosity at low temperatures.</a:t>
            </a:r>
          </a:p>
          <a:p>
            <a:endParaRPr lang="en-AE" sz="2133" dirty="0">
              <a:latin typeface=""/>
            </a:endParaRPr>
          </a:p>
          <a:p>
            <a:r>
              <a:rPr lang="en-AE" sz="2133" b="1" dirty="0">
                <a:solidFill>
                  <a:srgbClr val="F23304"/>
                </a:solidFill>
                <a:latin typeface=""/>
              </a:rPr>
              <a:t>Problem! </a:t>
            </a:r>
            <a:r>
              <a:rPr lang="en-AE" sz="2133" dirty="0">
                <a:latin typeface=""/>
              </a:rPr>
              <a:t>The viscosity takes energy from the pressure, so a lagrangian that only describes the pressure field has no PT symmetry. We could restore that bby quantizing the lagrangian of Navier Stokes but this brings many variables that we need to keep track of that we will never use (e.g. velocity field, temperature, density, etc.). Instead we perfom a transformation on the action that keeps the minima the same, by promoting the pressure field to a complex field. In this way we have a U(1) symmetry that allows for the energy to be dissipated without modelling the fluid. The tradeoff is a harder physical interpretation of the calculations</a:t>
            </a:r>
          </a:p>
          <a:p>
            <a:endParaRPr lang="en-AE" sz="2133" dirty="0">
              <a:latin typeface=""/>
            </a:endParaRPr>
          </a:p>
          <a:p>
            <a:r>
              <a:rPr lang="en-AE" sz="2133" dirty="0">
                <a:latin typeface=""/>
              </a:rPr>
              <a:t>We therefore introduce the following lagrangian</a:t>
            </a:r>
          </a:p>
        </p:txBody>
      </p:sp>
      <p:sp>
        <p:nvSpPr>
          <p:cNvPr id="144" name="TextBox 143">
            <a:extLst>
              <a:ext uri="{FF2B5EF4-FFF2-40B4-BE49-F238E27FC236}">
                <a16:creationId xmlns:a16="http://schemas.microsoft.com/office/drawing/2014/main" id="{43E65493-343E-5DAC-D64F-19679BE25B98}"/>
              </a:ext>
            </a:extLst>
          </p:cNvPr>
          <p:cNvSpPr txBox="1"/>
          <p:nvPr/>
        </p:nvSpPr>
        <p:spPr>
          <a:xfrm>
            <a:off x="6255138" y="26418986"/>
            <a:ext cx="10750607" cy="748795"/>
          </a:xfrm>
          <a:prstGeom prst="rect">
            <a:avLst/>
          </a:prstGeom>
          <a:noFill/>
        </p:spPr>
        <p:txBody>
          <a:bodyPr wrap="square" rtlCol="0">
            <a:spAutoFit/>
          </a:bodyPr>
          <a:lstStyle/>
          <a:p>
            <a:r>
              <a:rPr lang="en-AE" sz="2133" dirty="0">
                <a:latin typeface=""/>
              </a:rPr>
              <a:t>Then we perform canonical quantization with minkowski metric with negative time signature. </a:t>
            </a:r>
          </a:p>
        </p:txBody>
      </p:sp>
      <p:grpSp>
        <p:nvGrpSpPr>
          <p:cNvPr id="145" name="Group 144">
            <a:extLst>
              <a:ext uri="{FF2B5EF4-FFF2-40B4-BE49-F238E27FC236}">
                <a16:creationId xmlns:a16="http://schemas.microsoft.com/office/drawing/2014/main" id="{AB819272-4AC9-7605-6952-9B044F64EB12}"/>
              </a:ext>
            </a:extLst>
          </p:cNvPr>
          <p:cNvGrpSpPr/>
          <p:nvPr/>
        </p:nvGrpSpPr>
        <p:grpSpPr>
          <a:xfrm>
            <a:off x="6760615" y="24107116"/>
            <a:ext cx="9059048" cy="2114175"/>
            <a:chOff x="21093595" y="20738158"/>
            <a:chExt cx="7565893" cy="1765706"/>
          </a:xfrm>
        </p:grpSpPr>
        <p:pic>
          <p:nvPicPr>
            <p:cNvPr id="146" name="Picture 2">
              <a:extLst>
                <a:ext uri="{FF2B5EF4-FFF2-40B4-BE49-F238E27FC236}">
                  <a16:creationId xmlns:a16="http://schemas.microsoft.com/office/drawing/2014/main" id="{FFE55281-F202-AD56-647B-DEB56CD90AB8}"/>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1093595" y="20738158"/>
              <a:ext cx="7565893" cy="611239"/>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146">
              <a:extLst>
                <a:ext uri="{FF2B5EF4-FFF2-40B4-BE49-F238E27FC236}">
                  <a16:creationId xmlns:a16="http://schemas.microsoft.com/office/drawing/2014/main" id="{A0D9EDF5-0DF7-49A2-F22F-A5BE08EAAF57}"/>
                </a:ext>
              </a:extLst>
            </p:cNvPr>
            <p:cNvPicPr>
              <a:picLocks noChangeAspect="1"/>
            </p:cNvPicPr>
            <p:nvPr/>
          </p:nvPicPr>
          <p:blipFill>
            <a:blip r:embed="rId36"/>
            <a:stretch>
              <a:fillRect/>
            </a:stretch>
          </p:blipFill>
          <p:spPr>
            <a:xfrm>
              <a:off x="22207374" y="21122674"/>
              <a:ext cx="1696890" cy="1381190"/>
            </a:xfrm>
            <a:prstGeom prst="rect">
              <a:avLst/>
            </a:prstGeom>
          </p:spPr>
        </p:pic>
        <p:pic>
          <p:nvPicPr>
            <p:cNvPr id="148" name="Picture 147">
              <a:extLst>
                <a:ext uri="{FF2B5EF4-FFF2-40B4-BE49-F238E27FC236}">
                  <a16:creationId xmlns:a16="http://schemas.microsoft.com/office/drawing/2014/main" id="{1ED1F615-D844-A51C-93CE-F20047786D8F}"/>
                </a:ext>
              </a:extLst>
            </p:cNvPr>
            <p:cNvPicPr>
              <a:picLocks noChangeAspect="1"/>
            </p:cNvPicPr>
            <p:nvPr/>
          </p:nvPicPr>
          <p:blipFill>
            <a:blip r:embed="rId37"/>
            <a:stretch>
              <a:fillRect/>
            </a:stretch>
          </p:blipFill>
          <p:spPr>
            <a:xfrm>
              <a:off x="24919716" y="21306957"/>
              <a:ext cx="2962862" cy="1012624"/>
            </a:xfrm>
            <a:prstGeom prst="rect">
              <a:avLst/>
            </a:prstGeom>
          </p:spPr>
        </p:pic>
      </p:grpSp>
      <p:sp>
        <p:nvSpPr>
          <p:cNvPr id="149" name="TextBox 148">
            <a:extLst>
              <a:ext uri="{FF2B5EF4-FFF2-40B4-BE49-F238E27FC236}">
                <a16:creationId xmlns:a16="http://schemas.microsoft.com/office/drawing/2014/main" id="{32613C16-A8C1-B3CB-BB9C-FDAEB3644442}"/>
              </a:ext>
            </a:extLst>
          </p:cNvPr>
          <p:cNvSpPr txBox="1"/>
          <p:nvPr/>
        </p:nvSpPr>
        <p:spPr>
          <a:xfrm>
            <a:off x="17340119" y="17704152"/>
            <a:ext cx="5802358" cy="1077218"/>
          </a:xfrm>
          <a:prstGeom prst="rect">
            <a:avLst/>
          </a:prstGeom>
          <a:noFill/>
        </p:spPr>
        <p:txBody>
          <a:bodyPr wrap="none" rtlCol="0">
            <a:spAutoFit/>
          </a:bodyPr>
          <a:lstStyle/>
          <a:p>
            <a:r>
              <a:rPr lang="en-AE" sz="3200" dirty="0">
                <a:latin typeface=""/>
              </a:rPr>
              <a:t>INTERACTION</a:t>
            </a:r>
          </a:p>
          <a:p>
            <a:r>
              <a:rPr lang="en-AE" sz="3200" b="1" dirty="0">
                <a:latin typeface=""/>
              </a:rPr>
              <a:t>PHONONS &amp; ANTIPHONONS</a:t>
            </a:r>
          </a:p>
        </p:txBody>
      </p:sp>
      <p:sp>
        <p:nvSpPr>
          <p:cNvPr id="150" name="TextBox 149">
            <a:extLst>
              <a:ext uri="{FF2B5EF4-FFF2-40B4-BE49-F238E27FC236}">
                <a16:creationId xmlns:a16="http://schemas.microsoft.com/office/drawing/2014/main" id="{74910DB7-B4D8-55E2-EA47-25789B8FC216}"/>
              </a:ext>
            </a:extLst>
          </p:cNvPr>
          <p:cNvSpPr txBox="1"/>
          <p:nvPr/>
        </p:nvSpPr>
        <p:spPr>
          <a:xfrm>
            <a:off x="17340119" y="18867195"/>
            <a:ext cx="10750607" cy="2061718"/>
          </a:xfrm>
          <a:prstGeom prst="rect">
            <a:avLst/>
          </a:prstGeom>
          <a:noFill/>
        </p:spPr>
        <p:txBody>
          <a:bodyPr wrap="square" rtlCol="0">
            <a:spAutoFit/>
          </a:bodyPr>
          <a:lstStyle/>
          <a:p>
            <a:r>
              <a:rPr lang="en-AE" sz="2133" dirty="0">
                <a:latin typeface=""/>
              </a:rPr>
              <a:t>Quantizing a lagrangian with U(1) symmetry we obtain particle antiparticle pairs. There is a linear interaction between the two where one acts as a source of the other, exchanging energy. Therefore viscosity is modelled by exchanging phonons with antiphonons.</a:t>
            </a:r>
          </a:p>
          <a:p>
            <a:endParaRPr lang="en-AE" sz="2133" dirty="0">
              <a:latin typeface=""/>
            </a:endParaRPr>
          </a:p>
          <a:p>
            <a:r>
              <a:rPr lang="en-AE" sz="2133" dirty="0">
                <a:latin typeface=""/>
              </a:rPr>
              <a:t>We can calculate the hamiltonian to be</a:t>
            </a:r>
          </a:p>
        </p:txBody>
      </p:sp>
      <p:pic>
        <p:nvPicPr>
          <p:cNvPr id="151" name="Picture 2">
            <a:extLst>
              <a:ext uri="{FF2B5EF4-FFF2-40B4-BE49-F238E27FC236}">
                <a16:creationId xmlns:a16="http://schemas.microsoft.com/office/drawing/2014/main" id="{DBBFCE1C-6F9E-04A5-D4A4-A1DFE4AD95E1}"/>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7736009" y="20980176"/>
            <a:ext cx="9946648" cy="1042585"/>
          </a:xfrm>
          <a:prstGeom prst="rect">
            <a:avLst/>
          </a:prstGeom>
          <a:noFill/>
          <a:extLst>
            <a:ext uri="{909E8E84-426E-40DD-AFC4-6F175D3DCCD1}">
              <a14:hiddenFill xmlns:a14="http://schemas.microsoft.com/office/drawing/2010/main">
                <a:solidFill>
                  <a:srgbClr val="FFFFFF"/>
                </a:solidFill>
              </a14:hiddenFill>
            </a:ext>
          </a:extLst>
        </p:spPr>
      </p:pic>
      <p:sp>
        <p:nvSpPr>
          <p:cNvPr id="152" name="TextBox 151">
            <a:extLst>
              <a:ext uri="{FF2B5EF4-FFF2-40B4-BE49-F238E27FC236}">
                <a16:creationId xmlns:a16="http://schemas.microsoft.com/office/drawing/2014/main" id="{262CA06E-6792-94D4-56D1-4D6FE4EA9D0A}"/>
              </a:ext>
            </a:extLst>
          </p:cNvPr>
          <p:cNvSpPr txBox="1"/>
          <p:nvPr/>
        </p:nvSpPr>
        <p:spPr>
          <a:xfrm>
            <a:off x="17334031" y="22283381"/>
            <a:ext cx="10750607" cy="1077026"/>
          </a:xfrm>
          <a:prstGeom prst="rect">
            <a:avLst/>
          </a:prstGeom>
          <a:noFill/>
        </p:spPr>
        <p:txBody>
          <a:bodyPr wrap="square" rtlCol="0">
            <a:spAutoFit/>
          </a:bodyPr>
          <a:lstStyle/>
          <a:p>
            <a:r>
              <a:rPr lang="en-AE" sz="2133" dirty="0">
                <a:latin typeface=""/>
              </a:rPr>
              <a:t>Out of which we obtain the following dispersion relation between phonons and antiphonons. Notice that the hamiltonian is not hermitian, which is fine, because the imaginary part quantifies the damping.</a:t>
            </a:r>
          </a:p>
        </p:txBody>
      </p:sp>
      <p:grpSp>
        <p:nvGrpSpPr>
          <p:cNvPr id="153" name="Group 152">
            <a:extLst>
              <a:ext uri="{FF2B5EF4-FFF2-40B4-BE49-F238E27FC236}">
                <a16:creationId xmlns:a16="http://schemas.microsoft.com/office/drawing/2014/main" id="{BD48FEDC-E8D2-4B62-1FA8-82FDD28CE9D7}"/>
              </a:ext>
            </a:extLst>
          </p:cNvPr>
          <p:cNvGrpSpPr/>
          <p:nvPr/>
        </p:nvGrpSpPr>
        <p:grpSpPr>
          <a:xfrm>
            <a:off x="16854307" y="23420443"/>
            <a:ext cx="6055987" cy="6532999"/>
            <a:chOff x="5767915" y="728889"/>
            <a:chExt cx="5803075" cy="6260166"/>
          </a:xfrm>
        </p:grpSpPr>
        <p:pic>
          <p:nvPicPr>
            <p:cNvPr id="154" name="Picture 153">
              <a:extLst>
                <a:ext uri="{FF2B5EF4-FFF2-40B4-BE49-F238E27FC236}">
                  <a16:creationId xmlns:a16="http://schemas.microsoft.com/office/drawing/2014/main" id="{3BBBFEFD-A564-842A-1318-B02B8B62C20B}"/>
                </a:ext>
              </a:extLst>
            </p:cNvPr>
            <p:cNvPicPr>
              <a:picLocks noChangeAspect="1"/>
            </p:cNvPicPr>
            <p:nvPr/>
          </p:nvPicPr>
          <p:blipFill>
            <a:blip r:embed="rId39"/>
            <a:srcRect/>
            <a:stretch/>
          </p:blipFill>
          <p:spPr>
            <a:xfrm>
              <a:off x="5767915" y="728889"/>
              <a:ext cx="5803075" cy="6260166"/>
            </a:xfrm>
            <a:prstGeom prst="rect">
              <a:avLst/>
            </a:prstGeom>
          </p:spPr>
        </p:pic>
        <p:pic>
          <p:nvPicPr>
            <p:cNvPr id="155" name="Picture 154">
              <a:extLst>
                <a:ext uri="{FF2B5EF4-FFF2-40B4-BE49-F238E27FC236}">
                  <a16:creationId xmlns:a16="http://schemas.microsoft.com/office/drawing/2014/main" id="{E76CBFB0-EEE3-8F89-51DE-0BF7770DCEC8}"/>
                </a:ext>
              </a:extLst>
            </p:cNvPr>
            <p:cNvPicPr>
              <a:picLocks noChangeAspect="1"/>
            </p:cNvPicPr>
            <p:nvPr/>
          </p:nvPicPr>
          <p:blipFill>
            <a:blip r:embed="rId40"/>
            <a:stretch>
              <a:fillRect/>
            </a:stretch>
          </p:blipFill>
          <p:spPr>
            <a:xfrm>
              <a:off x="9644956" y="1838607"/>
              <a:ext cx="1422918" cy="910314"/>
            </a:xfrm>
            <a:prstGeom prst="rect">
              <a:avLst/>
            </a:prstGeom>
          </p:spPr>
        </p:pic>
        <p:pic>
          <p:nvPicPr>
            <p:cNvPr id="156" name="Picture 155">
              <a:extLst>
                <a:ext uri="{FF2B5EF4-FFF2-40B4-BE49-F238E27FC236}">
                  <a16:creationId xmlns:a16="http://schemas.microsoft.com/office/drawing/2014/main" id="{1B94ADA1-2BB6-E951-BB7D-D21525926332}"/>
                </a:ext>
              </a:extLst>
            </p:cNvPr>
            <p:cNvPicPr>
              <a:picLocks noChangeAspect="1"/>
            </p:cNvPicPr>
            <p:nvPr/>
          </p:nvPicPr>
          <p:blipFill>
            <a:blip r:embed="rId41"/>
            <a:stretch>
              <a:fillRect/>
            </a:stretch>
          </p:blipFill>
          <p:spPr>
            <a:xfrm rot="2187898">
              <a:off x="6351564" y="1598285"/>
              <a:ext cx="1268661" cy="630341"/>
            </a:xfrm>
            <a:prstGeom prst="rect">
              <a:avLst/>
            </a:prstGeom>
          </p:spPr>
        </p:pic>
      </p:grpSp>
      <p:sp>
        <p:nvSpPr>
          <p:cNvPr id="157" name="TextBox 156">
            <a:extLst>
              <a:ext uri="{FF2B5EF4-FFF2-40B4-BE49-F238E27FC236}">
                <a16:creationId xmlns:a16="http://schemas.microsoft.com/office/drawing/2014/main" id="{4C5F5433-AFA7-12F3-5426-46E7B7C5C629}"/>
              </a:ext>
            </a:extLst>
          </p:cNvPr>
          <p:cNvSpPr txBox="1"/>
          <p:nvPr/>
        </p:nvSpPr>
        <p:spPr>
          <a:xfrm>
            <a:off x="22873244" y="24514291"/>
            <a:ext cx="4987942" cy="1405256"/>
          </a:xfrm>
          <a:prstGeom prst="rect">
            <a:avLst/>
          </a:prstGeom>
          <a:noFill/>
        </p:spPr>
        <p:txBody>
          <a:bodyPr wrap="square" rtlCol="0">
            <a:spAutoFit/>
          </a:bodyPr>
          <a:lstStyle/>
          <a:p>
            <a:r>
              <a:rPr lang="en-AE" sz="2133" dirty="0">
                <a:latin typeface=""/>
              </a:rPr>
              <a:t>As seen in Fig. 3 after some point the energy becomes imaginary which means that the phase stops oscillating and the amplitude decreases in time. </a:t>
            </a:r>
          </a:p>
        </p:txBody>
      </p:sp>
      <p:pic>
        <p:nvPicPr>
          <p:cNvPr id="158" name="Picture 2">
            <a:extLst>
              <a:ext uri="{FF2B5EF4-FFF2-40B4-BE49-F238E27FC236}">
                <a16:creationId xmlns:a16="http://schemas.microsoft.com/office/drawing/2014/main" id="{0C1848D8-B49D-662E-28AA-2FD4EF99754A}"/>
              </a:ext>
            </a:extLst>
          </p:cNvPr>
          <p:cNvPicPr>
            <a:picLocks noChangeAspect="1" noChangeArrowheads="1"/>
          </p:cNvPicPr>
          <p:nvPr/>
        </p:nvPicPr>
        <p:blipFill>
          <a:blip r:embed="rId42"/>
          <a:srcRect/>
          <a:stretch/>
        </p:blipFill>
        <p:spPr bwMode="auto">
          <a:xfrm>
            <a:off x="22873244" y="26865870"/>
            <a:ext cx="5206893" cy="1024582"/>
          </a:xfrm>
          <a:prstGeom prst="rect">
            <a:avLst/>
          </a:prstGeom>
          <a:noFill/>
          <a:extLst>
            <a:ext uri="{909E8E84-426E-40DD-AFC4-6F175D3DCCD1}">
              <a14:hiddenFill xmlns:a14="http://schemas.microsoft.com/office/drawing/2010/main">
                <a:solidFill>
                  <a:srgbClr val="FFFFFF"/>
                </a:solidFill>
              </a14:hiddenFill>
            </a:ext>
          </a:extLst>
        </p:spPr>
      </p:pic>
      <p:sp>
        <p:nvSpPr>
          <p:cNvPr id="159" name="TextBox 158">
            <a:extLst>
              <a:ext uri="{FF2B5EF4-FFF2-40B4-BE49-F238E27FC236}">
                <a16:creationId xmlns:a16="http://schemas.microsoft.com/office/drawing/2014/main" id="{70EFF39C-E0AD-C923-7018-305222A75153}"/>
              </a:ext>
            </a:extLst>
          </p:cNvPr>
          <p:cNvSpPr txBox="1"/>
          <p:nvPr/>
        </p:nvSpPr>
        <p:spPr>
          <a:xfrm>
            <a:off x="17170872" y="29157574"/>
            <a:ext cx="5538461" cy="577081"/>
          </a:xfrm>
          <a:prstGeom prst="rect">
            <a:avLst/>
          </a:prstGeom>
          <a:noFill/>
        </p:spPr>
        <p:txBody>
          <a:bodyPr wrap="square" rtlCol="0">
            <a:spAutoFit/>
          </a:bodyPr>
          <a:lstStyle/>
          <a:p>
            <a:r>
              <a:rPr lang="en-AE" sz="1050" b="1" i="1" dirty="0">
                <a:latin typeface=""/>
              </a:rPr>
              <a:t>Fig 3. </a:t>
            </a:r>
            <a:r>
              <a:rPr lang="en-AE" sz="1050" i="1" dirty="0">
                <a:latin typeface=""/>
              </a:rPr>
              <a:t>Hamiltonian Eigenvalues as a function of momentum for phonon and antiphonon states. There is a clear distinction when the eigenvalues for both types of particles become purely imaginary.</a:t>
            </a:r>
          </a:p>
        </p:txBody>
      </p:sp>
      <p:sp>
        <p:nvSpPr>
          <p:cNvPr id="160" name="TextBox 159">
            <a:extLst>
              <a:ext uri="{FF2B5EF4-FFF2-40B4-BE49-F238E27FC236}">
                <a16:creationId xmlns:a16="http://schemas.microsoft.com/office/drawing/2014/main" id="{7BE18FBB-2DCE-F326-CB75-5B9A140B0257}"/>
              </a:ext>
            </a:extLst>
          </p:cNvPr>
          <p:cNvSpPr txBox="1"/>
          <p:nvPr/>
        </p:nvSpPr>
        <p:spPr>
          <a:xfrm>
            <a:off x="17102297" y="15560431"/>
            <a:ext cx="10279660" cy="577081"/>
          </a:xfrm>
          <a:prstGeom prst="rect">
            <a:avLst/>
          </a:prstGeom>
          <a:noFill/>
        </p:spPr>
        <p:txBody>
          <a:bodyPr wrap="square" rtlCol="0">
            <a:spAutoFit/>
          </a:bodyPr>
          <a:lstStyle/>
          <a:p>
            <a:r>
              <a:rPr lang="en-AE" sz="1050" b="1" i="1" dirty="0">
                <a:latin typeface=""/>
              </a:rPr>
              <a:t>Fig 1. </a:t>
            </a:r>
            <a:r>
              <a:rPr lang="en-AE" sz="1050" i="1" dirty="0">
                <a:latin typeface=""/>
              </a:rPr>
              <a:t>Minkowski diagrams for slow and fast particles, O is an arbitrary observer and the world line of a moving particle is in bold. Dashed are worldlines of sound normalizing the speed of sound c = 1. (a) is a particle moving slower than sound, and (b) moves faster. The dotted lines are the sound waves reaching the observer. Note that for particles faster the observer hears the particle from two points at opposite phase.</a:t>
            </a:r>
          </a:p>
        </p:txBody>
      </p:sp>
      <p:sp>
        <p:nvSpPr>
          <p:cNvPr id="161" name="TextBox 160">
            <a:extLst>
              <a:ext uri="{FF2B5EF4-FFF2-40B4-BE49-F238E27FC236}">
                <a16:creationId xmlns:a16="http://schemas.microsoft.com/office/drawing/2014/main" id="{D8F14A10-6679-6215-B3BC-D1A5AAA37EE3}"/>
              </a:ext>
            </a:extLst>
          </p:cNvPr>
          <p:cNvSpPr txBox="1"/>
          <p:nvPr/>
        </p:nvSpPr>
        <p:spPr>
          <a:xfrm>
            <a:off x="29099272" y="15222596"/>
            <a:ext cx="8911998" cy="253916"/>
          </a:xfrm>
          <a:prstGeom prst="rect">
            <a:avLst/>
          </a:prstGeom>
          <a:noFill/>
        </p:spPr>
        <p:txBody>
          <a:bodyPr wrap="square" rtlCol="0">
            <a:spAutoFit/>
          </a:bodyPr>
          <a:lstStyle/>
          <a:p>
            <a:r>
              <a:rPr lang="en-AE" sz="1050" b="1" i="1" dirty="0">
                <a:latin typeface=""/>
              </a:rPr>
              <a:t>Fig 2. </a:t>
            </a:r>
            <a:r>
              <a:rPr lang="en-AE" sz="1050" i="1" dirty="0">
                <a:latin typeface=""/>
              </a:rPr>
              <a:t>Analytical solution for the pressure wave at constant distance perpendiccular to the particle over the z axis.</a:t>
            </a:r>
          </a:p>
        </p:txBody>
      </p:sp>
      <p:pic>
        <p:nvPicPr>
          <p:cNvPr id="31" name="Picture 30">
            <a:extLst>
              <a:ext uri="{FF2B5EF4-FFF2-40B4-BE49-F238E27FC236}">
                <a16:creationId xmlns:a16="http://schemas.microsoft.com/office/drawing/2014/main" id="{0DF4A3DD-4774-A8A7-51CE-12A382EEB062}"/>
              </a:ext>
            </a:extLst>
          </p:cNvPr>
          <p:cNvPicPr>
            <a:picLocks noChangeAspect="1"/>
          </p:cNvPicPr>
          <p:nvPr/>
        </p:nvPicPr>
        <p:blipFill>
          <a:blip r:embed="rId43"/>
          <a:stretch>
            <a:fillRect/>
          </a:stretch>
        </p:blipFill>
        <p:spPr>
          <a:xfrm rot="5400000">
            <a:off x="1755940" y="11564511"/>
            <a:ext cx="3606800" cy="4381500"/>
          </a:xfrm>
          <a:prstGeom prst="rect">
            <a:avLst/>
          </a:prstGeom>
        </p:spPr>
      </p:pic>
      <p:pic>
        <p:nvPicPr>
          <p:cNvPr id="33" name="Picture 32">
            <a:extLst>
              <a:ext uri="{FF2B5EF4-FFF2-40B4-BE49-F238E27FC236}">
                <a16:creationId xmlns:a16="http://schemas.microsoft.com/office/drawing/2014/main" id="{2AD1E49A-DBFD-1461-CE4D-6652269B7D5A}"/>
              </a:ext>
            </a:extLst>
          </p:cNvPr>
          <p:cNvPicPr>
            <a:picLocks noChangeAspect="1"/>
          </p:cNvPicPr>
          <p:nvPr/>
        </p:nvPicPr>
        <p:blipFill>
          <a:blip r:embed="rId44"/>
          <a:stretch>
            <a:fillRect/>
          </a:stretch>
        </p:blipFill>
        <p:spPr>
          <a:xfrm rot="7307094">
            <a:off x="4739261" y="12300365"/>
            <a:ext cx="505282" cy="837109"/>
          </a:xfrm>
          <a:prstGeom prst="rect">
            <a:avLst/>
          </a:prstGeom>
        </p:spPr>
      </p:pic>
      <p:pic>
        <p:nvPicPr>
          <p:cNvPr id="43" name="Picture 42">
            <a:extLst>
              <a:ext uri="{FF2B5EF4-FFF2-40B4-BE49-F238E27FC236}">
                <a16:creationId xmlns:a16="http://schemas.microsoft.com/office/drawing/2014/main" id="{73643EA1-0716-4454-C961-3CBA517A689A}"/>
              </a:ext>
            </a:extLst>
          </p:cNvPr>
          <p:cNvPicPr>
            <a:picLocks noChangeAspect="1"/>
          </p:cNvPicPr>
          <p:nvPr/>
        </p:nvPicPr>
        <p:blipFill>
          <a:blip r:embed="rId45"/>
          <a:stretch>
            <a:fillRect/>
          </a:stretch>
        </p:blipFill>
        <p:spPr>
          <a:xfrm rot="5400000">
            <a:off x="1609941" y="18116063"/>
            <a:ext cx="3691605" cy="3278433"/>
          </a:xfrm>
          <a:prstGeom prst="rect">
            <a:avLst/>
          </a:prstGeom>
        </p:spPr>
      </p:pic>
      <p:grpSp>
        <p:nvGrpSpPr>
          <p:cNvPr id="57" name="Group 56">
            <a:extLst>
              <a:ext uri="{FF2B5EF4-FFF2-40B4-BE49-F238E27FC236}">
                <a16:creationId xmlns:a16="http://schemas.microsoft.com/office/drawing/2014/main" id="{F7F2706C-6F16-97A2-4BCE-6FEE647A59F4}"/>
              </a:ext>
            </a:extLst>
          </p:cNvPr>
          <p:cNvGrpSpPr/>
          <p:nvPr/>
        </p:nvGrpSpPr>
        <p:grpSpPr>
          <a:xfrm>
            <a:off x="1503068" y="23525047"/>
            <a:ext cx="4247022" cy="4099242"/>
            <a:chOff x="1071129" y="23033712"/>
            <a:chExt cx="5397500" cy="5209688"/>
          </a:xfrm>
        </p:grpSpPr>
        <p:pic>
          <p:nvPicPr>
            <p:cNvPr id="47" name="Picture 46">
              <a:extLst>
                <a:ext uri="{FF2B5EF4-FFF2-40B4-BE49-F238E27FC236}">
                  <a16:creationId xmlns:a16="http://schemas.microsoft.com/office/drawing/2014/main" id="{8C659F7A-D13D-4DCF-CB48-B3BAEF23DBC8}"/>
                </a:ext>
              </a:extLst>
            </p:cNvPr>
            <p:cNvPicPr>
              <a:picLocks noChangeAspect="1"/>
            </p:cNvPicPr>
            <p:nvPr/>
          </p:nvPicPr>
          <p:blipFill>
            <a:blip r:embed="rId46"/>
            <a:stretch>
              <a:fillRect/>
            </a:stretch>
          </p:blipFill>
          <p:spPr>
            <a:xfrm rot="2459537">
              <a:off x="1071129" y="23468200"/>
              <a:ext cx="5397500" cy="4775200"/>
            </a:xfrm>
            <a:prstGeom prst="rect">
              <a:avLst/>
            </a:prstGeom>
          </p:spPr>
        </p:pic>
        <p:pic>
          <p:nvPicPr>
            <p:cNvPr id="53" name="Picture 52">
              <a:extLst>
                <a:ext uri="{FF2B5EF4-FFF2-40B4-BE49-F238E27FC236}">
                  <a16:creationId xmlns:a16="http://schemas.microsoft.com/office/drawing/2014/main" id="{E3540423-A6F8-F131-01E3-BE1526D75683}"/>
                </a:ext>
              </a:extLst>
            </p:cNvPr>
            <p:cNvPicPr>
              <a:picLocks noChangeAspect="1"/>
            </p:cNvPicPr>
            <p:nvPr/>
          </p:nvPicPr>
          <p:blipFill>
            <a:blip r:embed="rId47"/>
            <a:stretch>
              <a:fillRect/>
            </a:stretch>
          </p:blipFill>
          <p:spPr>
            <a:xfrm rot="5400000">
              <a:off x="4113272" y="25934698"/>
              <a:ext cx="647700" cy="444500"/>
            </a:xfrm>
            <a:prstGeom prst="rect">
              <a:avLst/>
            </a:prstGeom>
          </p:spPr>
        </p:pic>
        <p:pic>
          <p:nvPicPr>
            <p:cNvPr id="163" name="Picture 162">
              <a:extLst>
                <a:ext uri="{FF2B5EF4-FFF2-40B4-BE49-F238E27FC236}">
                  <a16:creationId xmlns:a16="http://schemas.microsoft.com/office/drawing/2014/main" id="{FBCAE21D-A02D-22E5-D746-AAF8F82D3AA0}"/>
                </a:ext>
              </a:extLst>
            </p:cNvPr>
            <p:cNvPicPr>
              <a:picLocks noChangeAspect="1"/>
            </p:cNvPicPr>
            <p:nvPr/>
          </p:nvPicPr>
          <p:blipFill>
            <a:blip r:embed="rId47"/>
            <a:stretch>
              <a:fillRect/>
            </a:stretch>
          </p:blipFill>
          <p:spPr>
            <a:xfrm rot="5400000">
              <a:off x="2686252" y="25633550"/>
              <a:ext cx="647700" cy="444500"/>
            </a:xfrm>
            <a:prstGeom prst="rect">
              <a:avLst/>
            </a:prstGeom>
          </p:spPr>
        </p:pic>
        <p:pic>
          <p:nvPicPr>
            <p:cNvPr id="164" name="Picture 163">
              <a:extLst>
                <a:ext uri="{FF2B5EF4-FFF2-40B4-BE49-F238E27FC236}">
                  <a16:creationId xmlns:a16="http://schemas.microsoft.com/office/drawing/2014/main" id="{CC833FC9-0505-F7E7-E263-273A1082CABA}"/>
                </a:ext>
              </a:extLst>
            </p:cNvPr>
            <p:cNvPicPr>
              <a:picLocks noChangeAspect="1"/>
            </p:cNvPicPr>
            <p:nvPr/>
          </p:nvPicPr>
          <p:blipFill>
            <a:blip r:embed="rId47"/>
            <a:stretch>
              <a:fillRect/>
            </a:stretch>
          </p:blipFill>
          <p:spPr>
            <a:xfrm rot="5400000">
              <a:off x="3385473" y="23135312"/>
              <a:ext cx="647700" cy="444500"/>
            </a:xfrm>
            <a:prstGeom prst="rect">
              <a:avLst/>
            </a:prstGeom>
          </p:spPr>
        </p:pic>
        <p:pic>
          <p:nvPicPr>
            <p:cNvPr id="55" name="Picture 54">
              <a:extLst>
                <a:ext uri="{FF2B5EF4-FFF2-40B4-BE49-F238E27FC236}">
                  <a16:creationId xmlns:a16="http://schemas.microsoft.com/office/drawing/2014/main" id="{1F918D99-A94B-B8F7-CA75-9B9C8ACB7A15}"/>
                </a:ext>
              </a:extLst>
            </p:cNvPr>
            <p:cNvPicPr>
              <a:picLocks noChangeAspect="1"/>
            </p:cNvPicPr>
            <p:nvPr/>
          </p:nvPicPr>
          <p:blipFill>
            <a:blip r:embed="rId48"/>
            <a:stretch>
              <a:fillRect/>
            </a:stretch>
          </p:blipFill>
          <p:spPr>
            <a:xfrm rot="5400000">
              <a:off x="2652066" y="24830751"/>
              <a:ext cx="609600" cy="393700"/>
            </a:xfrm>
            <a:prstGeom prst="rect">
              <a:avLst/>
            </a:prstGeom>
          </p:spPr>
        </p:pic>
        <p:pic>
          <p:nvPicPr>
            <p:cNvPr id="166" name="Picture 165">
              <a:extLst>
                <a:ext uri="{FF2B5EF4-FFF2-40B4-BE49-F238E27FC236}">
                  <a16:creationId xmlns:a16="http://schemas.microsoft.com/office/drawing/2014/main" id="{E09B6CC1-7DA5-A739-5FCF-70F007133300}"/>
                </a:ext>
              </a:extLst>
            </p:cNvPr>
            <p:cNvPicPr>
              <a:picLocks noChangeAspect="1"/>
            </p:cNvPicPr>
            <p:nvPr/>
          </p:nvPicPr>
          <p:blipFill>
            <a:blip r:embed="rId48"/>
            <a:stretch>
              <a:fillRect/>
            </a:stretch>
          </p:blipFill>
          <p:spPr>
            <a:xfrm rot="5400000">
              <a:off x="4183702" y="25211325"/>
              <a:ext cx="609600" cy="393700"/>
            </a:xfrm>
            <a:prstGeom prst="rect">
              <a:avLst/>
            </a:prstGeom>
          </p:spPr>
        </p:pic>
      </p:grpSp>
      <p:sp>
        <p:nvSpPr>
          <p:cNvPr id="168" name="TextBox 167">
            <a:extLst>
              <a:ext uri="{FF2B5EF4-FFF2-40B4-BE49-F238E27FC236}">
                <a16:creationId xmlns:a16="http://schemas.microsoft.com/office/drawing/2014/main" id="{EA1B0258-2077-0C1C-7A48-4B54F672FE28}"/>
              </a:ext>
            </a:extLst>
          </p:cNvPr>
          <p:cNvSpPr txBox="1"/>
          <p:nvPr/>
        </p:nvSpPr>
        <p:spPr>
          <a:xfrm>
            <a:off x="28644893" y="17694063"/>
            <a:ext cx="2980303" cy="1077218"/>
          </a:xfrm>
          <a:prstGeom prst="rect">
            <a:avLst/>
          </a:prstGeom>
          <a:noFill/>
        </p:spPr>
        <p:txBody>
          <a:bodyPr wrap="none" rtlCol="0">
            <a:spAutoFit/>
          </a:bodyPr>
          <a:lstStyle/>
          <a:p>
            <a:r>
              <a:rPr lang="en-AE" sz="3200" dirty="0">
                <a:latin typeface=""/>
              </a:rPr>
              <a:t>NUMERICAL</a:t>
            </a:r>
          </a:p>
          <a:p>
            <a:r>
              <a:rPr lang="en-AE" sz="3200" b="1" dirty="0">
                <a:latin typeface=""/>
              </a:rPr>
              <a:t>SIMULATIONS</a:t>
            </a:r>
          </a:p>
        </p:txBody>
      </p:sp>
      <p:sp>
        <p:nvSpPr>
          <p:cNvPr id="169" name="TextBox 168">
            <a:extLst>
              <a:ext uri="{FF2B5EF4-FFF2-40B4-BE49-F238E27FC236}">
                <a16:creationId xmlns:a16="http://schemas.microsoft.com/office/drawing/2014/main" id="{E3ABA7EE-FE48-D105-33F1-20DBE1556E6E}"/>
              </a:ext>
            </a:extLst>
          </p:cNvPr>
          <p:cNvSpPr txBox="1"/>
          <p:nvPr/>
        </p:nvSpPr>
        <p:spPr>
          <a:xfrm>
            <a:off x="28644893" y="18857106"/>
            <a:ext cx="10612095" cy="2718180"/>
          </a:xfrm>
          <a:prstGeom prst="rect">
            <a:avLst/>
          </a:prstGeom>
          <a:noFill/>
        </p:spPr>
        <p:txBody>
          <a:bodyPr wrap="square" rtlCol="0">
            <a:spAutoFit/>
          </a:bodyPr>
          <a:lstStyle/>
          <a:p>
            <a:r>
              <a:rPr lang="en-AE" sz="2133" dirty="0">
                <a:latin typeface=""/>
              </a:rPr>
              <a:t>To numerically make predictions of the actual signal that a single particle would create in a viscous fluid two simulations were built from scratch. One introduces an improvement on a 3D Finite Element Method scheme with cyllindrical symmetry to numerically evaluate the complete equation for a gaussian source term. The other was the symbolic calculation for the pertubative expansion solution for a delta function heat distribution using hardware accelaration (CPU clusters and GPU). We were able to successfully predict the location of a shockwave and it’s attenuation as a function of distance from the particle track.</a:t>
            </a:r>
          </a:p>
        </p:txBody>
      </p:sp>
      <p:sp>
        <p:nvSpPr>
          <p:cNvPr id="172" name="TextBox 171">
            <a:extLst>
              <a:ext uri="{FF2B5EF4-FFF2-40B4-BE49-F238E27FC236}">
                <a16:creationId xmlns:a16="http://schemas.microsoft.com/office/drawing/2014/main" id="{F8B592E8-4AF8-C01D-B66D-E4CCE4E2414B}"/>
              </a:ext>
            </a:extLst>
          </p:cNvPr>
          <p:cNvSpPr txBox="1"/>
          <p:nvPr/>
        </p:nvSpPr>
        <p:spPr>
          <a:xfrm>
            <a:off x="28681857" y="26479488"/>
            <a:ext cx="4470613" cy="580847"/>
          </a:xfrm>
          <a:prstGeom prst="rect">
            <a:avLst/>
          </a:prstGeom>
          <a:noFill/>
        </p:spPr>
        <p:txBody>
          <a:bodyPr wrap="square" rtlCol="0">
            <a:spAutoFit/>
          </a:bodyPr>
          <a:lstStyle/>
          <a:p>
            <a:r>
              <a:rPr lang="en-AE" sz="3200" b="1" dirty="0">
                <a:latin typeface=""/>
              </a:rPr>
              <a:t>AKNOWLEDGMENTS</a:t>
            </a:r>
          </a:p>
        </p:txBody>
      </p:sp>
      <p:sp>
        <p:nvSpPr>
          <p:cNvPr id="173" name="TextBox 172">
            <a:extLst>
              <a:ext uri="{FF2B5EF4-FFF2-40B4-BE49-F238E27FC236}">
                <a16:creationId xmlns:a16="http://schemas.microsoft.com/office/drawing/2014/main" id="{367C8DC4-9C24-7B6D-EBF6-AB5D936FEA9D}"/>
              </a:ext>
            </a:extLst>
          </p:cNvPr>
          <p:cNvSpPr txBox="1"/>
          <p:nvPr/>
        </p:nvSpPr>
        <p:spPr>
          <a:xfrm>
            <a:off x="28663308" y="27057616"/>
            <a:ext cx="11276378" cy="2862322"/>
          </a:xfrm>
          <a:prstGeom prst="rect">
            <a:avLst/>
          </a:prstGeom>
          <a:noFill/>
        </p:spPr>
        <p:txBody>
          <a:bodyPr wrap="square" rtlCol="0">
            <a:spAutoFit/>
          </a:bodyPr>
          <a:lstStyle/>
          <a:p>
            <a:r>
              <a:rPr lang="en-AE" sz="2000" dirty="0">
                <a:latin typeface=""/>
              </a:rPr>
              <a:t>This project was carried out under the supervision of Professor Francesco Arneodo and Dr. Laura Manenti at NYUAD. We would like to thank Professor John Learned (UHM), Dr. Mario Motta (CALTECH), and Professor Giorgio Gratta (Stanford) for insightful discussions on acoustics. Furthermore, we want to aknowledge the support of Professor Elena Beretta (NYUAD), Professor Johnathan Goodman (NYU), Professor Johnathan Weare (NYU), Professor Diogo Arsenio (NYUAD), Professor Fracesco Paparella (NYUAD) in understanding the mathematics behind the project. Finally, we would like to thank PhD Student Isaac Sarnoff (NYUAD) for his valuable contribution in classical calculations. </a:t>
            </a:r>
            <a:r>
              <a:rPr lang="en-US" sz="2000" dirty="0">
                <a:latin typeface=""/>
              </a:rPr>
              <a:t>This research was carried out on the High Performance Computing resources at New York University Abu Dhabi.</a:t>
            </a:r>
          </a:p>
        </p:txBody>
      </p:sp>
      <p:grpSp>
        <p:nvGrpSpPr>
          <p:cNvPr id="81" name="Group 80">
            <a:extLst>
              <a:ext uri="{FF2B5EF4-FFF2-40B4-BE49-F238E27FC236}">
                <a16:creationId xmlns:a16="http://schemas.microsoft.com/office/drawing/2014/main" id="{ECAD2D97-6705-2F90-EFE4-891DF1DB3A0E}"/>
              </a:ext>
            </a:extLst>
          </p:cNvPr>
          <p:cNvGrpSpPr/>
          <p:nvPr/>
        </p:nvGrpSpPr>
        <p:grpSpPr>
          <a:xfrm>
            <a:off x="29191305" y="21543348"/>
            <a:ext cx="9148296" cy="4153125"/>
            <a:chOff x="28644893" y="21794830"/>
            <a:chExt cx="10233156" cy="4645627"/>
          </a:xfrm>
        </p:grpSpPr>
        <p:pic>
          <p:nvPicPr>
            <p:cNvPr id="59" name="Picture 58">
              <a:extLst>
                <a:ext uri="{FF2B5EF4-FFF2-40B4-BE49-F238E27FC236}">
                  <a16:creationId xmlns:a16="http://schemas.microsoft.com/office/drawing/2014/main" id="{22C38DFB-B0DF-6FE8-79EA-934E94949396}"/>
                </a:ext>
              </a:extLst>
            </p:cNvPr>
            <p:cNvPicPr>
              <a:picLocks noChangeAspect="1"/>
            </p:cNvPicPr>
            <p:nvPr/>
          </p:nvPicPr>
          <p:blipFill rotWithShape="1">
            <a:blip r:embed="rId49"/>
            <a:srcRect t="6724"/>
            <a:stretch/>
          </p:blipFill>
          <p:spPr>
            <a:xfrm>
              <a:off x="28644893" y="21794830"/>
              <a:ext cx="5146494" cy="4641043"/>
            </a:xfrm>
            <a:prstGeom prst="rect">
              <a:avLst/>
            </a:prstGeom>
          </p:spPr>
        </p:pic>
        <p:pic>
          <p:nvPicPr>
            <p:cNvPr id="79" name="Picture 78">
              <a:extLst>
                <a:ext uri="{FF2B5EF4-FFF2-40B4-BE49-F238E27FC236}">
                  <a16:creationId xmlns:a16="http://schemas.microsoft.com/office/drawing/2014/main" id="{A6B44B73-556C-ECCD-DA0A-C9794CA4256D}"/>
                </a:ext>
              </a:extLst>
            </p:cNvPr>
            <p:cNvPicPr>
              <a:picLocks noChangeAspect="1"/>
            </p:cNvPicPr>
            <p:nvPr/>
          </p:nvPicPr>
          <p:blipFill>
            <a:blip r:embed="rId50"/>
            <a:stretch>
              <a:fillRect/>
            </a:stretch>
          </p:blipFill>
          <p:spPr>
            <a:xfrm rot="217458">
              <a:off x="34370546" y="21860253"/>
              <a:ext cx="4507503" cy="4580204"/>
            </a:xfrm>
            <a:prstGeom prst="rect">
              <a:avLst/>
            </a:prstGeom>
          </p:spPr>
        </p:pic>
      </p:grpSp>
      <mc:AlternateContent xmlns:mc="http://schemas.openxmlformats.org/markup-compatibility/2006">
        <mc:Choice xmlns:a14="http://schemas.microsoft.com/office/drawing/2010/main" Requires="a14">
          <p:sp>
            <p:nvSpPr>
              <p:cNvPr id="179" name="TextBox 178">
                <a:extLst>
                  <a:ext uri="{FF2B5EF4-FFF2-40B4-BE49-F238E27FC236}">
                    <a16:creationId xmlns:a16="http://schemas.microsoft.com/office/drawing/2014/main" id="{B0D5EE8A-0F46-3521-DCCF-25C05A6DFD21}"/>
                  </a:ext>
                </a:extLst>
              </p:cNvPr>
              <p:cNvSpPr txBox="1"/>
              <p:nvPr/>
            </p:nvSpPr>
            <p:spPr>
              <a:xfrm>
                <a:off x="28751508" y="25763952"/>
                <a:ext cx="9472891" cy="643959"/>
              </a:xfrm>
              <a:prstGeom prst="rect">
                <a:avLst/>
              </a:prstGeom>
              <a:noFill/>
            </p:spPr>
            <p:txBody>
              <a:bodyPr wrap="square" rtlCol="0">
                <a:spAutoFit/>
              </a:bodyPr>
              <a:lstStyle/>
              <a:p>
                <a:r>
                  <a:rPr lang="en-AE" sz="1050" b="1" i="1" dirty="0">
                    <a:latin typeface=""/>
                  </a:rPr>
                  <a:t>Fig 4. </a:t>
                </a:r>
                <a:r>
                  <a:rPr lang="en-AE" sz="1050" i="1" dirty="0">
                    <a:latin typeface=""/>
                  </a:rPr>
                  <a:t>Outome from the two different simulations in units where (c = </a:t>
                </a:r>
                <a:r>
                  <a:rPr lang="el-GR" sz="1050" i="1" dirty="0">
                    <a:latin typeface=""/>
                  </a:rPr>
                  <a:t>λ =</a:t>
                </a:r>
                <a:r>
                  <a:rPr lang="en-US" sz="1050" i="1" dirty="0">
                    <a:latin typeface=""/>
                  </a:rPr>
                  <a:t> 1</a:t>
                </a:r>
                <a:r>
                  <a:rPr lang="en-AE" sz="1050" i="1" dirty="0">
                    <a:latin typeface=""/>
                  </a:rPr>
                  <a:t>). </a:t>
                </a:r>
                <a:r>
                  <a:rPr lang="en-AE" sz="1050" b="1" i="1" dirty="0">
                    <a:latin typeface=""/>
                  </a:rPr>
                  <a:t>(Left)</a:t>
                </a:r>
                <a:r>
                  <a:rPr lang="en-AE" sz="1050" i="1" dirty="0">
                    <a:latin typeface=""/>
                  </a:rPr>
                  <a:t> Pressure at a slice where z = 0.5, height and color represent pressure. </a:t>
                </a:r>
                <a:r>
                  <a:rPr lang="en-AE" sz="1050" b="1" i="1" dirty="0">
                    <a:latin typeface=""/>
                  </a:rPr>
                  <a:t>(Right) </a:t>
                </a:r>
                <a:r>
                  <a:rPr lang="en-AE" sz="1050" i="1" dirty="0">
                    <a:latin typeface=""/>
                  </a:rPr>
                  <a:t>3D</a:t>
                </a:r>
                <a:r>
                  <a:rPr lang="en-AE" sz="1050" b="1" i="1" dirty="0">
                    <a:latin typeface=""/>
                  </a:rPr>
                  <a:t> </a:t>
                </a:r>
                <a:r>
                  <a:rPr lang="en-AE" sz="1050" i="1" dirty="0">
                    <a:latin typeface=""/>
                  </a:rPr>
                  <a:t>Density plot from symbolic calculation, color represents intensity. Both are simulations for a particle moving faster than the speed of sound at (</a:t>
                </a:r>
                <a14:m>
                  <m:oMath xmlns:m="http://schemas.openxmlformats.org/officeDocument/2006/math">
                    <m:r>
                      <a:rPr lang="en-AE" sz="1050" i="1" dirty="0" smtClean="0">
                        <a:latin typeface="Cambria Math" panose="02040503050406030204" pitchFamily="18" charset="0"/>
                      </a:rPr>
                      <m:t>𝑣</m:t>
                    </m:r>
                    <m:r>
                      <a:rPr lang="en-AE" sz="1050" i="1" dirty="0" smtClean="0">
                        <a:latin typeface="Cambria Math" panose="02040503050406030204" pitchFamily="18" charset="0"/>
                      </a:rPr>
                      <m:t>=</m:t>
                    </m:r>
                    <m:f>
                      <m:fPr>
                        <m:ctrlPr>
                          <a:rPr lang="en-AE" sz="1050" i="1" dirty="0" smtClean="0">
                            <a:latin typeface="Cambria Math" panose="02040503050406030204" pitchFamily="18" charset="0"/>
                          </a:rPr>
                        </m:ctrlPr>
                      </m:fPr>
                      <m:num>
                        <m:r>
                          <a:rPr lang="en-AE" sz="1050" i="1" dirty="0" smtClean="0">
                            <a:latin typeface="Cambria Math" panose="02040503050406030204" pitchFamily="18" charset="0"/>
                          </a:rPr>
                          <m:t>3</m:t>
                        </m:r>
                      </m:num>
                      <m:den>
                        <m:r>
                          <a:rPr lang="en-AE" sz="1050" i="1" dirty="0" smtClean="0">
                            <a:latin typeface="Cambria Math" panose="02040503050406030204" pitchFamily="18" charset="0"/>
                          </a:rPr>
                          <m:t>2</m:t>
                        </m:r>
                      </m:den>
                    </m:f>
                    <m:r>
                      <a:rPr lang="en-US" sz="1050" b="0" i="1" dirty="0" smtClean="0">
                        <a:latin typeface="Cambria Math" panose="02040503050406030204" pitchFamily="18" charset="0"/>
                      </a:rPr>
                      <m:t>𝑐</m:t>
                    </m:r>
                  </m:oMath>
                </a14:m>
                <a:r>
                  <a:rPr lang="en-AE" sz="1050" i="1" dirty="0">
                    <a:latin typeface=""/>
                  </a:rPr>
                  <a:t>) captured at t = 1.</a:t>
                </a:r>
                <a:endParaRPr lang="en-AE" sz="1050" b="1" i="1" dirty="0">
                  <a:latin typeface=""/>
                </a:endParaRPr>
              </a:p>
            </p:txBody>
          </p:sp>
        </mc:Choice>
        <mc:Fallback>
          <p:sp>
            <p:nvSpPr>
              <p:cNvPr id="179" name="TextBox 178">
                <a:extLst>
                  <a:ext uri="{FF2B5EF4-FFF2-40B4-BE49-F238E27FC236}">
                    <a16:creationId xmlns:a16="http://schemas.microsoft.com/office/drawing/2014/main" id="{B0D5EE8A-0F46-3521-DCCF-25C05A6DFD21}"/>
                  </a:ext>
                </a:extLst>
              </p:cNvPr>
              <p:cNvSpPr txBox="1">
                <a:spLocks noRot="1" noChangeAspect="1" noMove="1" noResize="1" noEditPoints="1" noAdjustHandles="1" noChangeArrowheads="1" noChangeShapeType="1" noTextEdit="1"/>
              </p:cNvSpPr>
              <p:nvPr/>
            </p:nvSpPr>
            <p:spPr>
              <a:xfrm>
                <a:off x="28751508" y="25763952"/>
                <a:ext cx="9472891" cy="643959"/>
              </a:xfrm>
              <a:prstGeom prst="rect">
                <a:avLst/>
              </a:prstGeom>
              <a:blipFill>
                <a:blip r:embed="rId51"/>
                <a:stretch>
                  <a:fillRect/>
                </a:stretch>
              </a:blipFill>
            </p:spPr>
            <p:txBody>
              <a:bodyPr/>
              <a:lstStyle/>
              <a:p>
                <a:r>
                  <a:rPr lang="en-AE">
                    <a:noFill/>
                  </a:rPr>
                  <a:t> </a:t>
                </a:r>
              </a:p>
            </p:txBody>
          </p:sp>
        </mc:Fallback>
      </mc:AlternateContent>
    </p:spTree>
    <p:extLst>
      <p:ext uri="{BB962C8B-B14F-4D97-AF65-F5344CB8AC3E}">
        <p14:creationId xmlns:p14="http://schemas.microsoft.com/office/powerpoint/2010/main" val="7135864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2757</TotalTime>
  <Words>1091</Words>
  <Application>Microsoft Macintosh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Panos Oikono</dc:creator>
  <cp:lastModifiedBy>Panos Oikono</cp:lastModifiedBy>
  <cp:revision>20</cp:revision>
  <cp:lastPrinted>2022-04-30T22:18:27Z</cp:lastPrinted>
  <dcterms:created xsi:type="dcterms:W3CDTF">2022-04-20T13:31:21Z</dcterms:created>
  <dcterms:modified xsi:type="dcterms:W3CDTF">2022-04-30T22:36:10Z</dcterms:modified>
</cp:coreProperties>
</file>