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handoutMasterIdLst>
    <p:handoutMasterId r:id="rId20"/>
  </p:handoutMasterIdLst>
  <p:sldIdLst>
    <p:sldId id="259" r:id="rId2"/>
    <p:sldId id="271" r:id="rId3"/>
    <p:sldId id="281" r:id="rId4"/>
    <p:sldId id="280" r:id="rId5"/>
    <p:sldId id="306" r:id="rId6"/>
    <p:sldId id="321" r:id="rId7"/>
    <p:sldId id="311" r:id="rId8"/>
    <p:sldId id="308" r:id="rId9"/>
    <p:sldId id="305" r:id="rId10"/>
    <p:sldId id="310" r:id="rId11"/>
    <p:sldId id="312" r:id="rId12"/>
    <p:sldId id="320" r:id="rId13"/>
    <p:sldId id="313" r:id="rId14"/>
    <p:sldId id="318" r:id="rId15"/>
    <p:sldId id="298" r:id="rId16"/>
    <p:sldId id="301"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B"/>
    <a:srgbClr val="8A52AD"/>
    <a:srgbClr val="CCB5DB"/>
    <a:srgbClr val="7FBEC6"/>
    <a:srgbClr val="008DA9"/>
    <a:srgbClr val="57068C"/>
    <a:srgbClr val="AB82C4"/>
    <a:srgbClr val="474645"/>
    <a:srgbClr val="473C45"/>
    <a:srgbClr val="7F7F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88"/>
    <p:restoredTop sz="94705"/>
  </p:normalViewPr>
  <p:slideViewPr>
    <p:cSldViewPr snapToGrid="0" snapToObjects="1">
      <p:cViewPr varScale="1">
        <p:scale>
          <a:sx n="138" d="100"/>
          <a:sy n="138" d="100"/>
        </p:scale>
        <p:origin x="1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A34DF7-11D7-A649-9A7C-C3B0415E9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0E7CDC-5D07-2841-A6D0-ABB1AFE63E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469A7C-20F2-284D-A154-7CD988815F00}" type="datetimeFigureOut">
              <a:rPr lang="en-US" smtClean="0"/>
              <a:t>11/15/22</a:t>
            </a:fld>
            <a:endParaRPr lang="en-US"/>
          </a:p>
        </p:txBody>
      </p:sp>
      <p:sp>
        <p:nvSpPr>
          <p:cNvPr id="4" name="Footer Placeholder 3">
            <a:extLst>
              <a:ext uri="{FF2B5EF4-FFF2-40B4-BE49-F238E27FC236}">
                <a16:creationId xmlns:a16="http://schemas.microsoft.com/office/drawing/2014/main" id="{CC258FAA-D9BD-7947-A4AE-3ACA481789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734455-A27C-C147-8DDD-05AE9B7898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6E7D25-5D7E-D44A-8384-FB4B8DAD22C3}" type="slidenum">
              <a:rPr lang="en-US" smtClean="0"/>
              <a:t>‹#›</a:t>
            </a:fld>
            <a:endParaRPr lang="en-US"/>
          </a:p>
        </p:txBody>
      </p:sp>
    </p:spTree>
    <p:extLst>
      <p:ext uri="{BB962C8B-B14F-4D97-AF65-F5344CB8AC3E}">
        <p14:creationId xmlns:p14="http://schemas.microsoft.com/office/powerpoint/2010/main" val="34769594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40523-C782-B846-95CA-7F5CB613CB7E}" type="datetimeFigureOut">
              <a:rPr lang="en-US" smtClean="0"/>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29589-9FE7-4E41-8C47-9FA0E01D378E}" type="slidenum">
              <a:rPr lang="en-US" smtClean="0"/>
              <a:t>‹#›</a:t>
            </a:fld>
            <a:endParaRPr lang="en-US"/>
          </a:p>
        </p:txBody>
      </p:sp>
    </p:spTree>
    <p:extLst>
      <p:ext uri="{BB962C8B-B14F-4D97-AF65-F5344CB8AC3E}">
        <p14:creationId xmlns:p14="http://schemas.microsoft.com/office/powerpoint/2010/main" val="1641678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B104CF-18DD-294E-A674-35A0EBF81481}" type="datetime1">
              <a:rPr lang="en-US" smtClean="0"/>
              <a:t>11/15/22</a:t>
            </a:fld>
            <a:endParaRPr lang="en-US"/>
          </a:p>
        </p:txBody>
      </p:sp>
      <p:sp>
        <p:nvSpPr>
          <p:cNvPr id="5" name="Footer Placeholder 4"/>
          <p:cNvSpPr>
            <a:spLocks noGrp="1"/>
          </p:cNvSpPr>
          <p:nvPr>
            <p:ph type="ftr" sz="quarter" idx="11"/>
          </p:nvPr>
        </p:nvSpPr>
        <p:spPr/>
        <p:txBody>
          <a:bodyPr/>
          <a:lstStyle/>
          <a:p>
            <a:r>
              <a:rPr lang="en-US"/>
              <a:t>NYU ABU DHABI </a:t>
            </a:r>
          </a:p>
        </p:txBody>
      </p:sp>
      <p:sp>
        <p:nvSpPr>
          <p:cNvPr id="6" name="Slide Number Placeholder 5"/>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291225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8789-9E70-2540-9049-0852D8D18B3B}" type="datetime1">
              <a:rPr lang="en-US" smtClean="0"/>
              <a:t>11/15/22</a:t>
            </a:fld>
            <a:endParaRPr lang="en-US"/>
          </a:p>
        </p:txBody>
      </p:sp>
      <p:sp>
        <p:nvSpPr>
          <p:cNvPr id="5" name="Footer Placeholder 4"/>
          <p:cNvSpPr>
            <a:spLocks noGrp="1"/>
          </p:cNvSpPr>
          <p:nvPr>
            <p:ph type="ftr" sz="quarter" idx="11"/>
          </p:nvPr>
        </p:nvSpPr>
        <p:spPr/>
        <p:txBody>
          <a:bodyPr/>
          <a:lstStyle/>
          <a:p>
            <a:r>
              <a:rPr lang="en-US"/>
              <a:t>NYU ABU DHABI </a:t>
            </a:r>
          </a:p>
        </p:txBody>
      </p:sp>
      <p:sp>
        <p:nvSpPr>
          <p:cNvPr id="6" name="Slide Number Placeholder 5"/>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356894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59D35-DFC0-8446-834A-91921F22E1FB}" type="datetime1">
              <a:rPr lang="en-US" smtClean="0"/>
              <a:t>11/15/22</a:t>
            </a:fld>
            <a:endParaRPr lang="en-US"/>
          </a:p>
        </p:txBody>
      </p:sp>
      <p:sp>
        <p:nvSpPr>
          <p:cNvPr id="5" name="Footer Placeholder 4"/>
          <p:cNvSpPr>
            <a:spLocks noGrp="1"/>
          </p:cNvSpPr>
          <p:nvPr>
            <p:ph type="ftr" sz="quarter" idx="11"/>
          </p:nvPr>
        </p:nvSpPr>
        <p:spPr/>
        <p:txBody>
          <a:bodyPr/>
          <a:lstStyle/>
          <a:p>
            <a:r>
              <a:rPr lang="en-US"/>
              <a:t>NYU ABU DHABI </a:t>
            </a:r>
          </a:p>
        </p:txBody>
      </p:sp>
      <p:sp>
        <p:nvSpPr>
          <p:cNvPr id="6" name="Slide Number Placeholder 5"/>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234162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910D-2A21-8F46-8559-C4F28AB0816B}" type="datetime1">
              <a:rPr lang="en-US" smtClean="0"/>
              <a:t>11/15/22</a:t>
            </a:fld>
            <a:endParaRPr lang="en-US"/>
          </a:p>
        </p:txBody>
      </p:sp>
      <p:sp>
        <p:nvSpPr>
          <p:cNvPr id="5" name="Footer Placeholder 4"/>
          <p:cNvSpPr>
            <a:spLocks noGrp="1"/>
          </p:cNvSpPr>
          <p:nvPr>
            <p:ph type="ftr" sz="quarter" idx="11"/>
          </p:nvPr>
        </p:nvSpPr>
        <p:spPr/>
        <p:txBody>
          <a:bodyPr/>
          <a:lstStyle/>
          <a:p>
            <a:r>
              <a:rPr lang="en-US"/>
              <a:t>NYU ABU DHABI </a:t>
            </a:r>
          </a:p>
        </p:txBody>
      </p:sp>
      <p:sp>
        <p:nvSpPr>
          <p:cNvPr id="6" name="Slide Number Placeholder 5"/>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362598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1FD98C-A7A8-8C47-AAB0-3A73E587891C}" type="datetime1">
              <a:rPr lang="en-US" smtClean="0"/>
              <a:t>11/15/22</a:t>
            </a:fld>
            <a:endParaRPr lang="en-US"/>
          </a:p>
        </p:txBody>
      </p:sp>
      <p:sp>
        <p:nvSpPr>
          <p:cNvPr id="5" name="Footer Placeholder 4"/>
          <p:cNvSpPr>
            <a:spLocks noGrp="1"/>
          </p:cNvSpPr>
          <p:nvPr>
            <p:ph type="ftr" sz="quarter" idx="11"/>
          </p:nvPr>
        </p:nvSpPr>
        <p:spPr/>
        <p:txBody>
          <a:bodyPr/>
          <a:lstStyle/>
          <a:p>
            <a:r>
              <a:rPr lang="en-US"/>
              <a:t>NYU ABU DHABI </a:t>
            </a:r>
          </a:p>
        </p:txBody>
      </p:sp>
      <p:sp>
        <p:nvSpPr>
          <p:cNvPr id="6" name="Slide Number Placeholder 5"/>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66455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1ED5B-D567-C14E-AA66-DF965EA81FE1}" type="datetime1">
              <a:rPr lang="en-US" smtClean="0"/>
              <a:t>11/15/22</a:t>
            </a:fld>
            <a:endParaRPr lang="en-US"/>
          </a:p>
        </p:txBody>
      </p:sp>
      <p:sp>
        <p:nvSpPr>
          <p:cNvPr id="6" name="Footer Placeholder 5"/>
          <p:cNvSpPr>
            <a:spLocks noGrp="1"/>
          </p:cNvSpPr>
          <p:nvPr>
            <p:ph type="ftr" sz="quarter" idx="11"/>
          </p:nvPr>
        </p:nvSpPr>
        <p:spPr/>
        <p:txBody>
          <a:bodyPr/>
          <a:lstStyle/>
          <a:p>
            <a:r>
              <a:rPr lang="en-US"/>
              <a:t>NYU ABU DHABI </a:t>
            </a:r>
          </a:p>
        </p:txBody>
      </p:sp>
      <p:sp>
        <p:nvSpPr>
          <p:cNvPr id="7" name="Slide Number Placeholder 6"/>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42304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E5926-8BED-DC48-A0D8-8C23DE15F3CD}" type="datetime1">
              <a:rPr lang="en-US" smtClean="0"/>
              <a:t>11/15/22</a:t>
            </a:fld>
            <a:endParaRPr lang="en-US"/>
          </a:p>
        </p:txBody>
      </p:sp>
      <p:sp>
        <p:nvSpPr>
          <p:cNvPr id="8" name="Footer Placeholder 7"/>
          <p:cNvSpPr>
            <a:spLocks noGrp="1"/>
          </p:cNvSpPr>
          <p:nvPr>
            <p:ph type="ftr" sz="quarter" idx="11"/>
          </p:nvPr>
        </p:nvSpPr>
        <p:spPr/>
        <p:txBody>
          <a:bodyPr/>
          <a:lstStyle/>
          <a:p>
            <a:r>
              <a:rPr lang="en-US"/>
              <a:t>NYU ABU DHABI </a:t>
            </a:r>
          </a:p>
        </p:txBody>
      </p:sp>
      <p:sp>
        <p:nvSpPr>
          <p:cNvPr id="9" name="Slide Number Placeholder 8"/>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122021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55739B-7E2A-BE47-84A0-1BFD380923B8}" type="datetime1">
              <a:rPr lang="en-US" smtClean="0"/>
              <a:t>11/15/22</a:t>
            </a:fld>
            <a:endParaRPr lang="en-US"/>
          </a:p>
        </p:txBody>
      </p:sp>
      <p:sp>
        <p:nvSpPr>
          <p:cNvPr id="4" name="Footer Placeholder 3"/>
          <p:cNvSpPr>
            <a:spLocks noGrp="1"/>
          </p:cNvSpPr>
          <p:nvPr>
            <p:ph type="ftr" sz="quarter" idx="11"/>
          </p:nvPr>
        </p:nvSpPr>
        <p:spPr/>
        <p:txBody>
          <a:bodyPr/>
          <a:lstStyle/>
          <a:p>
            <a:r>
              <a:rPr lang="en-US"/>
              <a:t>NYU ABU DHABI </a:t>
            </a:r>
          </a:p>
        </p:txBody>
      </p:sp>
      <p:sp>
        <p:nvSpPr>
          <p:cNvPr id="5" name="Slide Number Placeholder 4"/>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369549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67860-F6F8-354B-92F1-2AEBBFC672D4}" type="datetime1">
              <a:rPr lang="en-US" smtClean="0"/>
              <a:t>11/15/22</a:t>
            </a:fld>
            <a:endParaRPr lang="en-US"/>
          </a:p>
        </p:txBody>
      </p:sp>
      <p:sp>
        <p:nvSpPr>
          <p:cNvPr id="3" name="Footer Placeholder 2"/>
          <p:cNvSpPr>
            <a:spLocks noGrp="1"/>
          </p:cNvSpPr>
          <p:nvPr>
            <p:ph type="ftr" sz="quarter" idx="11"/>
          </p:nvPr>
        </p:nvSpPr>
        <p:spPr/>
        <p:txBody>
          <a:bodyPr/>
          <a:lstStyle/>
          <a:p>
            <a:r>
              <a:rPr lang="en-US"/>
              <a:t>NYU ABU DHABI </a:t>
            </a:r>
          </a:p>
        </p:txBody>
      </p:sp>
      <p:sp>
        <p:nvSpPr>
          <p:cNvPr id="4" name="Slide Number Placeholder 3"/>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1379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C0637-19E9-A24F-8B20-738C922A5399}" type="datetime1">
              <a:rPr lang="en-US" smtClean="0"/>
              <a:t>11/15/22</a:t>
            </a:fld>
            <a:endParaRPr lang="en-US"/>
          </a:p>
        </p:txBody>
      </p:sp>
      <p:sp>
        <p:nvSpPr>
          <p:cNvPr id="6" name="Footer Placeholder 5"/>
          <p:cNvSpPr>
            <a:spLocks noGrp="1"/>
          </p:cNvSpPr>
          <p:nvPr>
            <p:ph type="ftr" sz="quarter" idx="11"/>
          </p:nvPr>
        </p:nvSpPr>
        <p:spPr/>
        <p:txBody>
          <a:bodyPr/>
          <a:lstStyle/>
          <a:p>
            <a:r>
              <a:rPr lang="en-US"/>
              <a:t>NYU ABU DHABI </a:t>
            </a:r>
          </a:p>
        </p:txBody>
      </p:sp>
      <p:sp>
        <p:nvSpPr>
          <p:cNvPr id="7" name="Slide Number Placeholder 6"/>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79907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38E82-74C2-C741-B60B-A46DDD041128}" type="datetime1">
              <a:rPr lang="en-US" smtClean="0"/>
              <a:t>11/15/22</a:t>
            </a:fld>
            <a:endParaRPr lang="en-US"/>
          </a:p>
        </p:txBody>
      </p:sp>
      <p:sp>
        <p:nvSpPr>
          <p:cNvPr id="6" name="Footer Placeholder 5"/>
          <p:cNvSpPr>
            <a:spLocks noGrp="1"/>
          </p:cNvSpPr>
          <p:nvPr>
            <p:ph type="ftr" sz="quarter" idx="11"/>
          </p:nvPr>
        </p:nvSpPr>
        <p:spPr/>
        <p:txBody>
          <a:bodyPr/>
          <a:lstStyle/>
          <a:p>
            <a:r>
              <a:rPr lang="en-US"/>
              <a:t>NYU ABU DHABI </a:t>
            </a:r>
          </a:p>
        </p:txBody>
      </p:sp>
      <p:sp>
        <p:nvSpPr>
          <p:cNvPr id="7" name="Slide Number Placeholder 6"/>
          <p:cNvSpPr>
            <a:spLocks noGrp="1"/>
          </p:cNvSpPr>
          <p:nvPr>
            <p:ph type="sldNum" sz="quarter" idx="12"/>
          </p:nvPr>
        </p:nvSpPr>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23364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162BB-431E-7143-A3AD-8AA92A4B1840}" type="datetime1">
              <a:rPr lang="en-US" smtClean="0"/>
              <a:t>11/15/22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NYU ABU DHABI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6BAAC-478D-0441-BB96-F51F70982B2C}" type="slidenum">
              <a:rPr lang="en-US" smtClean="0"/>
              <a:t>‹#›</a:t>
            </a:fld>
            <a:endParaRPr lang="en-US"/>
          </a:p>
        </p:txBody>
      </p:sp>
    </p:spTree>
    <p:extLst>
      <p:ext uri="{BB962C8B-B14F-4D97-AF65-F5344CB8AC3E}">
        <p14:creationId xmlns:p14="http://schemas.microsoft.com/office/powerpoint/2010/main" val="26926551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ayramr/simple-addition.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ayramr/simple-rshiny.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nyuad.cgsb.cb@nyu.ed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instagram.com/nyuadcgsb/" TargetMode="External"/><Relationship Id="rId13"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9.svg"/><Relationship Id="rId12" Type="http://schemas.openxmlformats.org/officeDocument/2006/relationships/image" Target="../media/image12.png"/><Relationship Id="rId2" Type="http://schemas.openxmlformats.org/officeDocument/2006/relationships/hyperlink" Target="https://www.facebook.com/nyuadcgsb/"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hyperlink" Target="https://twitter.com/nyuadcgsb" TargetMode="External"/><Relationship Id="rId5" Type="http://schemas.openxmlformats.org/officeDocument/2006/relationships/hyperlink" Target="https://www.youtube.com/channel/UCSeb-IDkz40vAkeCSZmxtxg" TargetMode="External"/><Relationship Id="rId1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hyperlink" Target="https://www.tiktok.com/@nyuadcgsb"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13.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uildah.io/" TargetMode="External"/><Relationship Id="rId2" Type="http://schemas.openxmlformats.org/officeDocument/2006/relationships/hyperlink" Target="https://podman.io/" TargetMode="External"/><Relationship Id="rId1" Type="http://schemas.openxmlformats.org/officeDocument/2006/relationships/slideLayout" Target="../slideLayouts/slideLayout2.xml"/><Relationship Id="rId5" Type="http://schemas.openxmlformats.org/officeDocument/2006/relationships/hyperlink" Target="https://containerd.io/" TargetMode="External"/><Relationship Id="rId4" Type="http://schemas.openxmlformats.org/officeDocument/2006/relationships/hyperlink" Target="https://github.com/opencontainers/run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docker.com/desktop/install/mac-ins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5FBFCD-9265-5445-8E82-04C04B7B77EF}"/>
              </a:ext>
            </a:extLst>
          </p:cNvPr>
          <p:cNvSpPr/>
          <p:nvPr/>
        </p:nvSpPr>
        <p:spPr>
          <a:xfrm>
            <a:off x="328773" y="318499"/>
            <a:ext cx="11527605" cy="6170772"/>
          </a:xfrm>
          <a:prstGeom prst="rect">
            <a:avLst/>
          </a:prstGeom>
          <a:gradFill>
            <a:gsLst>
              <a:gs pos="9000">
                <a:srgbClr val="57068C"/>
              </a:gs>
              <a:gs pos="99000">
                <a:srgbClr val="008DA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6012AF-94C3-3E44-AE2E-EDD11E68F5D6}"/>
              </a:ext>
            </a:extLst>
          </p:cNvPr>
          <p:cNvSpPr txBox="1"/>
          <p:nvPr/>
        </p:nvSpPr>
        <p:spPr>
          <a:xfrm>
            <a:off x="713338" y="2652466"/>
            <a:ext cx="7132803" cy="707886"/>
          </a:xfrm>
          <a:prstGeom prst="rect">
            <a:avLst/>
          </a:prstGeom>
          <a:noFill/>
        </p:spPr>
        <p:txBody>
          <a:bodyPr wrap="square" rtlCol="0">
            <a:spAutoFit/>
          </a:bodyPr>
          <a:lstStyle/>
          <a:p>
            <a:r>
              <a:rPr lang="en-US" sz="4000" b="1" u="sng" dirty="0">
                <a:solidFill>
                  <a:schemeClr val="bg1"/>
                </a:solidFill>
                <a:latin typeface="Arial" panose="020B0604020202020204" pitchFamily="34" charset="0"/>
                <a:cs typeface="Arial" panose="020B0604020202020204" pitchFamily="34" charset="0"/>
              </a:rPr>
              <a:t>CONTAINER WORKSHOP</a:t>
            </a:r>
          </a:p>
        </p:txBody>
      </p:sp>
      <p:pic>
        <p:nvPicPr>
          <p:cNvPr id="7" name="Picture 6">
            <a:extLst>
              <a:ext uri="{FF2B5EF4-FFF2-40B4-BE49-F238E27FC236}">
                <a16:creationId xmlns:a16="http://schemas.microsoft.com/office/drawing/2014/main" id="{47D3CD60-5397-7841-9C51-C2CBFB48BC82}"/>
              </a:ext>
            </a:extLst>
          </p:cNvPr>
          <p:cNvPicPr>
            <a:picLocks noChangeAspect="1"/>
          </p:cNvPicPr>
          <p:nvPr/>
        </p:nvPicPr>
        <p:blipFill>
          <a:blip r:embed="rId2"/>
          <a:stretch>
            <a:fillRect/>
          </a:stretch>
        </p:blipFill>
        <p:spPr>
          <a:xfrm>
            <a:off x="8466477" y="5231971"/>
            <a:ext cx="3175000" cy="1168400"/>
          </a:xfrm>
          <a:prstGeom prst="rect">
            <a:avLst/>
          </a:prstGeom>
        </p:spPr>
      </p:pic>
      <p:pic>
        <p:nvPicPr>
          <p:cNvPr id="8" name="Picture 7">
            <a:extLst>
              <a:ext uri="{FF2B5EF4-FFF2-40B4-BE49-F238E27FC236}">
                <a16:creationId xmlns:a16="http://schemas.microsoft.com/office/drawing/2014/main" id="{FAEDD507-7808-7A4A-84FE-2808F5DFAF85}"/>
              </a:ext>
            </a:extLst>
          </p:cNvPr>
          <p:cNvPicPr>
            <a:picLocks noChangeAspect="1"/>
          </p:cNvPicPr>
          <p:nvPr/>
        </p:nvPicPr>
        <p:blipFill>
          <a:blip r:embed="rId3"/>
          <a:stretch>
            <a:fillRect/>
          </a:stretch>
        </p:blipFill>
        <p:spPr>
          <a:xfrm>
            <a:off x="10053977" y="557302"/>
            <a:ext cx="1478622" cy="1478622"/>
          </a:xfrm>
          <a:prstGeom prst="rect">
            <a:avLst/>
          </a:prstGeom>
        </p:spPr>
      </p:pic>
      <p:sp>
        <p:nvSpPr>
          <p:cNvPr id="3" name="TextBox 2">
            <a:extLst>
              <a:ext uri="{FF2B5EF4-FFF2-40B4-BE49-F238E27FC236}">
                <a16:creationId xmlns:a16="http://schemas.microsoft.com/office/drawing/2014/main" id="{F45709A1-A15D-A338-0FB7-BA225947B19D}"/>
              </a:ext>
            </a:extLst>
          </p:cNvPr>
          <p:cNvSpPr txBox="1"/>
          <p:nvPr/>
        </p:nvSpPr>
        <p:spPr>
          <a:xfrm>
            <a:off x="820790" y="4555545"/>
            <a:ext cx="3583358" cy="2031325"/>
          </a:xfrm>
          <a:prstGeom prst="rect">
            <a:avLst/>
          </a:prstGeom>
          <a:noFill/>
        </p:spPr>
        <p:txBody>
          <a:bodyPr wrap="square" rtlCol="0">
            <a:spAutoFit/>
          </a:bodyPr>
          <a:lstStyle/>
          <a:p>
            <a:pPr algn="ctr">
              <a:lnSpc>
                <a:spcPct val="150000"/>
              </a:lnSpc>
            </a:pPr>
            <a:r>
              <a:rPr lang="en-IN" b="1" dirty="0">
                <a:solidFill>
                  <a:schemeClr val="bg1"/>
                </a:solidFill>
                <a:latin typeface="Arial" panose="020B0604020202020204" pitchFamily="34" charset="0"/>
                <a:cs typeface="Arial" panose="020B0604020202020204" pitchFamily="34" charset="0"/>
              </a:rPr>
              <a:t>JAYARAM RADHAKRISHNAN</a:t>
            </a:r>
          </a:p>
          <a:p>
            <a:pPr algn="ctr">
              <a:lnSpc>
                <a:spcPct val="150000"/>
              </a:lnSpc>
            </a:pPr>
            <a:r>
              <a:rPr lang="en-GB" sz="1800" b="1" dirty="0">
                <a:solidFill>
                  <a:schemeClr val="bg1"/>
                </a:solidFill>
                <a:latin typeface="Arial" panose="020B0604020202020204" pitchFamily="34" charset="0"/>
                <a:cs typeface="Arial" panose="020B0604020202020204" pitchFamily="34" charset="0"/>
              </a:rPr>
              <a:t>BIOINFORMATICS INFRASTRUCTURE ENGINEER</a:t>
            </a:r>
          </a:p>
          <a:p>
            <a:pPr algn="ctr">
              <a:lnSpc>
                <a:spcPct val="150000"/>
              </a:lnSpc>
            </a:pPr>
            <a:r>
              <a:rPr lang="en-GB" sz="1800" b="1" dirty="0">
                <a:solidFill>
                  <a:schemeClr val="bg1"/>
                </a:solidFill>
                <a:latin typeface="Arial" panose="020B0604020202020204" pitchFamily="34" charset="0"/>
                <a:cs typeface="Arial" panose="020B0604020202020204" pitchFamily="34" charset="0"/>
              </a:rPr>
              <a:t>CGSB</a:t>
            </a:r>
          </a:p>
          <a:p>
            <a:endParaRPr lang="en-GB" dirty="0">
              <a:solidFill>
                <a:schemeClr val="bg1"/>
              </a:solidFill>
            </a:endParaRPr>
          </a:p>
        </p:txBody>
      </p:sp>
      <p:sp>
        <p:nvSpPr>
          <p:cNvPr id="4" name="Slide Number Placeholder 3">
            <a:extLst>
              <a:ext uri="{FF2B5EF4-FFF2-40B4-BE49-F238E27FC236}">
                <a16:creationId xmlns:a16="http://schemas.microsoft.com/office/drawing/2014/main" id="{24B8E8FD-BFC8-7ADF-CB07-442BD02A8177}"/>
              </a:ext>
            </a:extLst>
          </p:cNvPr>
          <p:cNvSpPr>
            <a:spLocks noGrp="1"/>
          </p:cNvSpPr>
          <p:nvPr>
            <p:ph type="sldNum" sz="quarter" idx="12"/>
          </p:nvPr>
        </p:nvSpPr>
        <p:spPr/>
        <p:txBody>
          <a:bodyPr/>
          <a:lstStyle/>
          <a:p>
            <a:fld id="{FED6BAAC-478D-0441-BB96-F51F70982B2C}" type="slidenum">
              <a:rPr lang="en-US" smtClean="0"/>
              <a:t>1</a:t>
            </a:fld>
            <a:endParaRPr lang="en-US"/>
          </a:p>
        </p:txBody>
      </p:sp>
    </p:spTree>
    <p:extLst>
      <p:ext uri="{BB962C8B-B14F-4D97-AF65-F5344CB8AC3E}">
        <p14:creationId xmlns:p14="http://schemas.microsoft.com/office/powerpoint/2010/main" val="139346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Docker commands	</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a:buNone/>
            </a:pPr>
            <a:br>
              <a:rPr lang="en-US" sz="1050" dirty="0"/>
            </a:br>
            <a:endParaRPr lang="en-US" sz="1050" b="1" dirty="0"/>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93A1FD4C-FD64-B4D4-7F96-A2C0B4FB76A1}"/>
              </a:ext>
            </a:extLst>
          </p:cNvPr>
          <p:cNvGraphicFramePr>
            <a:graphicFrameLocks noGrp="1"/>
          </p:cNvGraphicFramePr>
          <p:nvPr>
            <p:extLst>
              <p:ext uri="{D42A27DB-BD31-4B8C-83A1-F6EECF244321}">
                <p14:modId xmlns:p14="http://schemas.microsoft.com/office/powerpoint/2010/main" val="965994377"/>
              </p:ext>
            </p:extLst>
          </p:nvPr>
        </p:nvGraphicFramePr>
        <p:xfrm>
          <a:off x="840509" y="1501833"/>
          <a:ext cx="8128000" cy="4617720"/>
        </p:xfrm>
        <a:graphic>
          <a:graphicData uri="http://schemas.openxmlformats.org/drawingml/2006/table">
            <a:tbl>
              <a:tblPr firstRow="1" bandRow="1">
                <a:tableStyleId>{5C22544A-7EE6-4342-B048-85BDC9FD1C3A}</a:tableStyleId>
              </a:tblPr>
              <a:tblGrid>
                <a:gridCol w="2770909">
                  <a:extLst>
                    <a:ext uri="{9D8B030D-6E8A-4147-A177-3AD203B41FA5}">
                      <a16:colId xmlns:a16="http://schemas.microsoft.com/office/drawing/2014/main" val="371587050"/>
                    </a:ext>
                  </a:extLst>
                </a:gridCol>
                <a:gridCol w="5357091">
                  <a:extLst>
                    <a:ext uri="{9D8B030D-6E8A-4147-A177-3AD203B41FA5}">
                      <a16:colId xmlns:a16="http://schemas.microsoft.com/office/drawing/2014/main" val="3418478671"/>
                    </a:ext>
                  </a:extLst>
                </a:gridCol>
              </a:tblGrid>
              <a:tr h="370840">
                <a:tc>
                  <a:txBody>
                    <a:bodyPr/>
                    <a:lstStyle/>
                    <a:p>
                      <a:r>
                        <a:rPr lang="en-AE" dirty="0"/>
                        <a:t>Commands</a:t>
                      </a:r>
                    </a:p>
                  </a:txBody>
                  <a:tcPr/>
                </a:tc>
                <a:tc>
                  <a:txBody>
                    <a:bodyPr/>
                    <a:lstStyle/>
                    <a:p>
                      <a:r>
                        <a:rPr lang="en-AE" dirty="0"/>
                        <a:t>Explanation</a:t>
                      </a:r>
                    </a:p>
                  </a:txBody>
                  <a:tcPr/>
                </a:tc>
                <a:extLst>
                  <a:ext uri="{0D108BD9-81ED-4DB2-BD59-A6C34878D82A}">
                    <a16:rowId xmlns:a16="http://schemas.microsoft.com/office/drawing/2014/main" val="2032484426"/>
                  </a:ext>
                </a:extLst>
              </a:tr>
              <a:tr h="370840">
                <a:tc>
                  <a:txBody>
                    <a:bodyPr/>
                    <a:lstStyle/>
                    <a:p>
                      <a:r>
                        <a:rPr lang="en-US" dirty="0"/>
                        <a:t>docker pull &lt;image-name&gt; </a:t>
                      </a:r>
                      <a:endParaRPr lang="en-A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To download </a:t>
                      </a:r>
                      <a:r>
                        <a:rPr lang="en-US" sz="1800" b="0" i="0" u="none" strike="noStrike" kern="1200">
                          <a:solidFill>
                            <a:schemeClr val="dk1"/>
                          </a:solidFill>
                          <a:effectLst/>
                          <a:latin typeface="+mn-lt"/>
                          <a:ea typeface="+mn-ea"/>
                          <a:cs typeface="+mn-cs"/>
                        </a:rPr>
                        <a:t>an image</a:t>
                      </a:r>
                      <a:endParaRPr lang="en-US" b="0" dirty="0">
                        <a:effectLst/>
                      </a:endParaRPr>
                    </a:p>
                  </a:txBody>
                  <a:tcPr/>
                </a:tc>
                <a:extLst>
                  <a:ext uri="{0D108BD9-81ED-4DB2-BD59-A6C34878D82A}">
                    <a16:rowId xmlns:a16="http://schemas.microsoft.com/office/drawing/2014/main" val="1097027093"/>
                  </a:ext>
                </a:extLst>
              </a:tr>
              <a:tr h="370840">
                <a:tc>
                  <a:txBody>
                    <a:bodyPr/>
                    <a:lstStyle/>
                    <a:p>
                      <a:r>
                        <a:rPr lang="en-US" sz="1800" b="0" i="0" u="none" strike="noStrike" kern="1200" dirty="0">
                          <a:solidFill>
                            <a:schemeClr val="dk1"/>
                          </a:solidFill>
                          <a:effectLst/>
                          <a:latin typeface="+mn-lt"/>
                          <a:ea typeface="+mn-ea"/>
                          <a:cs typeface="+mn-cs"/>
                        </a:rPr>
                        <a:t>docker run &lt;image-name&gt; &lt;command to </a:t>
                      </a:r>
                      <a:r>
                        <a:rPr lang="en-US" sz="1800" b="0" i="0" u="none" strike="noStrike" kern="1200" dirty="0" err="1">
                          <a:solidFill>
                            <a:schemeClr val="dk1"/>
                          </a:solidFill>
                          <a:effectLst/>
                          <a:latin typeface="+mn-lt"/>
                          <a:ea typeface="+mn-ea"/>
                          <a:cs typeface="+mn-cs"/>
                        </a:rPr>
                        <a:t>excecute</a:t>
                      </a:r>
                      <a:r>
                        <a:rPr lang="en-US" sz="1800" b="0" i="0" u="none" strike="noStrike" kern="1200">
                          <a:solidFill>
                            <a:schemeClr val="dk1"/>
                          </a:solidFill>
                          <a:effectLst/>
                          <a:latin typeface="+mn-lt"/>
                          <a:ea typeface="+mn-ea"/>
                          <a:cs typeface="+mn-cs"/>
                        </a:rPr>
                        <a:t>&gt;</a:t>
                      </a:r>
                      <a:endParaRPr lang="en-AE" dirty="0"/>
                    </a:p>
                  </a:txBody>
                  <a:tcPr/>
                </a:tc>
                <a:tc>
                  <a:txBody>
                    <a:bodyPr/>
                    <a:lstStyle/>
                    <a:p>
                      <a:pPr rtl="0"/>
                      <a:r>
                        <a:rPr lang="en-US" sz="1800" b="0" i="0" u="none" strike="noStrike" kern="1200" dirty="0">
                          <a:solidFill>
                            <a:schemeClr val="dk1"/>
                          </a:solidFill>
                          <a:effectLst/>
                          <a:latin typeface="+mn-lt"/>
                          <a:ea typeface="+mn-ea"/>
                          <a:cs typeface="+mn-cs"/>
                        </a:rPr>
                        <a:t>To spin a new container</a:t>
                      </a:r>
                      <a:endParaRPr lang="en-US" b="0" dirty="0">
                        <a:effectLst/>
                      </a:endParaRPr>
                    </a:p>
                  </a:txBody>
                  <a:tcPr/>
                </a:tc>
                <a:extLst>
                  <a:ext uri="{0D108BD9-81ED-4DB2-BD59-A6C34878D82A}">
                    <a16:rowId xmlns:a16="http://schemas.microsoft.com/office/drawing/2014/main" val="85087058"/>
                  </a:ext>
                </a:extLst>
              </a:tr>
              <a:tr h="370840">
                <a:tc>
                  <a:txBody>
                    <a:bodyPr/>
                    <a:lstStyle/>
                    <a:p>
                      <a:r>
                        <a:rPr lang="en-US" sz="1800" b="0" i="0" u="none" strike="noStrike" kern="1200" dirty="0">
                          <a:solidFill>
                            <a:schemeClr val="dk1"/>
                          </a:solidFill>
                          <a:effectLst/>
                          <a:latin typeface="+mn-lt"/>
                          <a:ea typeface="+mn-ea"/>
                          <a:cs typeface="+mn-cs"/>
                        </a:rPr>
                        <a:t>docker </a:t>
                      </a:r>
                      <a:r>
                        <a:rPr lang="en-US" sz="1800" b="0" i="0" u="none" strike="noStrike" kern="1200" dirty="0" err="1">
                          <a:solidFill>
                            <a:schemeClr val="dk1"/>
                          </a:solidFill>
                          <a:effectLst/>
                          <a:latin typeface="+mn-lt"/>
                          <a:ea typeface="+mn-ea"/>
                          <a:cs typeface="+mn-cs"/>
                        </a:rPr>
                        <a:t>ps</a:t>
                      </a:r>
                      <a:endParaRPr lang="en-AE" dirty="0"/>
                    </a:p>
                  </a:txBody>
                  <a:tcPr/>
                </a:tc>
                <a:tc>
                  <a:txBody>
                    <a:bodyPr/>
                    <a:lstStyle/>
                    <a:p>
                      <a:r>
                        <a:rPr lang="en-US" sz="1800" b="0" i="0" u="none" strike="noStrike" kern="1200" dirty="0">
                          <a:solidFill>
                            <a:schemeClr val="dk1"/>
                          </a:solidFill>
                          <a:effectLst/>
                          <a:latin typeface="+mn-lt"/>
                          <a:ea typeface="+mn-ea"/>
                          <a:cs typeface="+mn-cs"/>
                        </a:rPr>
                        <a:t>To list the  active containers</a:t>
                      </a:r>
                      <a:endParaRPr lang="en-AE" dirty="0"/>
                    </a:p>
                  </a:txBody>
                  <a:tcPr/>
                </a:tc>
                <a:extLst>
                  <a:ext uri="{0D108BD9-81ED-4DB2-BD59-A6C34878D82A}">
                    <a16:rowId xmlns:a16="http://schemas.microsoft.com/office/drawing/2014/main" val="136816205"/>
                  </a:ext>
                </a:extLst>
              </a:tr>
              <a:tr h="370840">
                <a:tc>
                  <a:txBody>
                    <a:bodyPr/>
                    <a:lstStyle/>
                    <a:p>
                      <a:r>
                        <a:rPr lang="en-US" sz="1800" b="0" i="0" u="none" strike="noStrike" kern="1200" dirty="0">
                          <a:solidFill>
                            <a:schemeClr val="dk1"/>
                          </a:solidFill>
                          <a:effectLst/>
                          <a:latin typeface="+mn-lt"/>
                          <a:ea typeface="+mn-ea"/>
                          <a:cs typeface="+mn-cs"/>
                        </a:rPr>
                        <a:t>docker </a:t>
                      </a:r>
                      <a:r>
                        <a:rPr lang="en-US" sz="1800" b="0" i="0" u="none" strike="noStrike" kern="1200" dirty="0" err="1">
                          <a:solidFill>
                            <a:schemeClr val="dk1"/>
                          </a:solidFill>
                          <a:effectLst/>
                          <a:latin typeface="+mn-lt"/>
                          <a:ea typeface="+mn-ea"/>
                          <a:cs typeface="+mn-cs"/>
                        </a:rPr>
                        <a:t>ps</a:t>
                      </a:r>
                      <a:r>
                        <a:rPr lang="en-US" sz="1800" b="0" i="0" u="none" strike="noStrike" kern="1200" dirty="0">
                          <a:solidFill>
                            <a:schemeClr val="dk1"/>
                          </a:solidFill>
                          <a:effectLst/>
                          <a:latin typeface="+mn-lt"/>
                          <a:ea typeface="+mn-ea"/>
                          <a:cs typeface="+mn-cs"/>
                        </a:rPr>
                        <a:t> -a </a:t>
                      </a:r>
                      <a:endParaRPr lang="en-AE" dirty="0"/>
                    </a:p>
                  </a:txBody>
                  <a:tcPr/>
                </a:tc>
                <a:tc>
                  <a:txBody>
                    <a:bodyPr/>
                    <a:lstStyle/>
                    <a:p>
                      <a:r>
                        <a:rPr lang="en-US" sz="1800" b="0" i="0" u="none" strike="noStrike" kern="1200" dirty="0">
                          <a:solidFill>
                            <a:schemeClr val="dk1"/>
                          </a:solidFill>
                          <a:effectLst/>
                          <a:latin typeface="+mn-lt"/>
                          <a:ea typeface="+mn-ea"/>
                          <a:cs typeface="+mn-cs"/>
                        </a:rPr>
                        <a:t>To list the active and inactive containers</a:t>
                      </a:r>
                      <a:endParaRPr lang="en-AE" dirty="0"/>
                    </a:p>
                  </a:txBody>
                  <a:tcPr/>
                </a:tc>
                <a:extLst>
                  <a:ext uri="{0D108BD9-81ED-4DB2-BD59-A6C34878D82A}">
                    <a16:rowId xmlns:a16="http://schemas.microsoft.com/office/drawing/2014/main" val="724983822"/>
                  </a:ext>
                </a:extLst>
              </a:tr>
              <a:tr h="370840">
                <a:tc>
                  <a:txBody>
                    <a:bodyPr/>
                    <a:lstStyle/>
                    <a:p>
                      <a:r>
                        <a:rPr lang="en-US" sz="1800" b="0" i="0" u="none" strike="noStrike" kern="1200" dirty="0">
                          <a:solidFill>
                            <a:schemeClr val="dk1"/>
                          </a:solidFill>
                          <a:effectLst/>
                          <a:latin typeface="+mn-lt"/>
                          <a:ea typeface="+mn-ea"/>
                          <a:cs typeface="+mn-cs"/>
                        </a:rPr>
                        <a:t>docker stop  &lt;container-ID&gt;</a:t>
                      </a:r>
                      <a:endParaRPr lang="en-AE" dirty="0"/>
                    </a:p>
                  </a:txBody>
                  <a:tcPr/>
                </a:tc>
                <a:tc>
                  <a:txBody>
                    <a:bodyPr/>
                    <a:lstStyle/>
                    <a:p>
                      <a:r>
                        <a:rPr lang="en-US" sz="1800" b="0" i="0" u="none" strike="noStrike" kern="1200" dirty="0">
                          <a:solidFill>
                            <a:schemeClr val="dk1"/>
                          </a:solidFill>
                          <a:effectLst/>
                          <a:latin typeface="+mn-lt"/>
                          <a:ea typeface="+mn-ea"/>
                          <a:cs typeface="+mn-cs"/>
                        </a:rPr>
                        <a:t>To stop a container</a:t>
                      </a:r>
                      <a:endParaRPr lang="en-AE" dirty="0"/>
                    </a:p>
                  </a:txBody>
                  <a:tcPr/>
                </a:tc>
                <a:extLst>
                  <a:ext uri="{0D108BD9-81ED-4DB2-BD59-A6C34878D82A}">
                    <a16:rowId xmlns:a16="http://schemas.microsoft.com/office/drawing/2014/main" val="513334428"/>
                  </a:ext>
                </a:extLst>
              </a:tr>
              <a:tr h="370840">
                <a:tc>
                  <a:txBody>
                    <a:bodyPr/>
                    <a:lstStyle/>
                    <a:p>
                      <a:r>
                        <a:rPr lang="en-US" sz="1800" b="0" i="0" u="none" strike="noStrike" kern="1200" dirty="0">
                          <a:solidFill>
                            <a:schemeClr val="dk1"/>
                          </a:solidFill>
                          <a:effectLst/>
                          <a:latin typeface="+mn-lt"/>
                          <a:ea typeface="+mn-ea"/>
                          <a:cs typeface="+mn-cs"/>
                        </a:rPr>
                        <a:t>docker start &lt;container-ID&gt;</a:t>
                      </a:r>
                      <a:endParaRPr lang="en-AE" dirty="0"/>
                    </a:p>
                  </a:txBody>
                  <a:tcPr/>
                </a:tc>
                <a:tc>
                  <a:txBody>
                    <a:bodyPr/>
                    <a:lstStyle/>
                    <a:p>
                      <a:r>
                        <a:rPr lang="en-US" sz="1800" b="0" i="0" u="none" strike="noStrike" kern="1200" dirty="0">
                          <a:solidFill>
                            <a:schemeClr val="dk1"/>
                          </a:solidFill>
                          <a:effectLst/>
                          <a:latin typeface="+mn-lt"/>
                          <a:ea typeface="+mn-ea"/>
                          <a:cs typeface="+mn-cs"/>
                        </a:rPr>
                        <a:t>To start a container</a:t>
                      </a:r>
                      <a:endParaRPr lang="en-AE" dirty="0"/>
                    </a:p>
                  </a:txBody>
                  <a:tcPr/>
                </a:tc>
                <a:extLst>
                  <a:ext uri="{0D108BD9-81ED-4DB2-BD59-A6C34878D82A}">
                    <a16:rowId xmlns:a16="http://schemas.microsoft.com/office/drawing/2014/main" val="3222685485"/>
                  </a:ext>
                </a:extLst>
              </a:tr>
              <a:tr h="370840">
                <a:tc>
                  <a:txBody>
                    <a:bodyPr/>
                    <a:lstStyle/>
                    <a:p>
                      <a:r>
                        <a:rPr lang="en-US" sz="1800" b="0" i="0" u="none" strike="noStrike" kern="1200" dirty="0">
                          <a:solidFill>
                            <a:schemeClr val="dk1"/>
                          </a:solidFill>
                          <a:effectLst/>
                          <a:latin typeface="+mn-lt"/>
                          <a:ea typeface="+mn-ea"/>
                          <a:cs typeface="+mn-cs"/>
                        </a:rPr>
                        <a:t>docker exec &lt;container-ID&gt; &lt;command to execute&gt;</a:t>
                      </a:r>
                      <a:endParaRPr lang="en-AE" dirty="0"/>
                    </a:p>
                  </a:txBody>
                  <a:tcPr/>
                </a:tc>
                <a:tc>
                  <a:txBody>
                    <a:bodyPr/>
                    <a:lstStyle/>
                    <a:p>
                      <a:r>
                        <a:rPr lang="en-US" sz="1800" b="0" i="0" u="none" strike="noStrike" kern="1200" dirty="0">
                          <a:solidFill>
                            <a:schemeClr val="dk1"/>
                          </a:solidFill>
                          <a:effectLst/>
                          <a:latin typeface="+mn-lt"/>
                          <a:ea typeface="+mn-ea"/>
                          <a:cs typeface="+mn-cs"/>
                        </a:rPr>
                        <a:t>To execute some commands on a container</a:t>
                      </a:r>
                      <a:endParaRPr lang="en-AE" dirty="0"/>
                    </a:p>
                  </a:txBody>
                  <a:tcPr/>
                </a:tc>
                <a:extLst>
                  <a:ext uri="{0D108BD9-81ED-4DB2-BD59-A6C34878D82A}">
                    <a16:rowId xmlns:a16="http://schemas.microsoft.com/office/drawing/2014/main" val="547035472"/>
                  </a:ext>
                </a:extLst>
              </a:tr>
              <a:tr h="370840">
                <a:tc>
                  <a:txBody>
                    <a:bodyPr/>
                    <a:lstStyle/>
                    <a:p>
                      <a:r>
                        <a:rPr lang="en-US" sz="1800" b="0" i="0" u="none" strike="noStrike" kern="1200" dirty="0">
                          <a:solidFill>
                            <a:schemeClr val="dk1"/>
                          </a:solidFill>
                          <a:effectLst/>
                          <a:latin typeface="+mn-lt"/>
                          <a:ea typeface="+mn-ea"/>
                          <a:cs typeface="+mn-cs"/>
                        </a:rPr>
                        <a:t>docker rm &lt;container-ID&gt;</a:t>
                      </a:r>
                      <a:endParaRPr lang="en-AE" dirty="0"/>
                    </a:p>
                  </a:txBody>
                  <a:tcPr/>
                </a:tc>
                <a:tc>
                  <a:txBody>
                    <a:bodyPr/>
                    <a:lstStyle/>
                    <a:p>
                      <a:r>
                        <a:rPr lang="en-US" sz="1800" b="0" i="0" u="none" strike="noStrike" kern="1200" dirty="0">
                          <a:solidFill>
                            <a:schemeClr val="dk1"/>
                          </a:solidFill>
                          <a:effectLst/>
                          <a:latin typeface="+mn-lt"/>
                          <a:ea typeface="+mn-ea"/>
                          <a:cs typeface="+mn-cs"/>
                        </a:rPr>
                        <a:t>To remove a container</a:t>
                      </a:r>
                      <a:endParaRPr lang="en-AE" dirty="0"/>
                    </a:p>
                  </a:txBody>
                  <a:tcPr/>
                </a:tc>
                <a:extLst>
                  <a:ext uri="{0D108BD9-81ED-4DB2-BD59-A6C34878D82A}">
                    <a16:rowId xmlns:a16="http://schemas.microsoft.com/office/drawing/2014/main" val="1172372938"/>
                  </a:ext>
                </a:extLst>
              </a:tr>
              <a:tr h="370840">
                <a:tc>
                  <a:txBody>
                    <a:bodyPr/>
                    <a:lstStyle/>
                    <a:p>
                      <a:r>
                        <a:rPr lang="en-US" sz="1800" b="0" i="0" u="none" strike="noStrike" kern="1200" dirty="0">
                          <a:solidFill>
                            <a:schemeClr val="dk1"/>
                          </a:solidFill>
                          <a:effectLst/>
                          <a:latin typeface="+mn-lt"/>
                          <a:ea typeface="+mn-ea"/>
                          <a:cs typeface="+mn-cs"/>
                        </a:rPr>
                        <a:t>docker images</a:t>
                      </a:r>
                      <a:endParaRPr lang="en-AE" dirty="0"/>
                    </a:p>
                  </a:txBody>
                  <a:tcPr/>
                </a:tc>
                <a:tc>
                  <a:txBody>
                    <a:bodyPr/>
                    <a:lstStyle/>
                    <a:p>
                      <a:r>
                        <a:rPr lang="en-US" sz="1800" b="0" i="0" u="none" strike="noStrike" kern="1200" dirty="0">
                          <a:solidFill>
                            <a:schemeClr val="dk1"/>
                          </a:solidFill>
                          <a:effectLst/>
                          <a:latin typeface="+mn-lt"/>
                          <a:ea typeface="+mn-ea"/>
                          <a:cs typeface="+mn-cs"/>
                        </a:rPr>
                        <a:t>To list the images</a:t>
                      </a:r>
                      <a:endParaRPr lang="en-AE" dirty="0"/>
                    </a:p>
                  </a:txBody>
                  <a:tcPr/>
                </a:tc>
                <a:extLst>
                  <a:ext uri="{0D108BD9-81ED-4DB2-BD59-A6C34878D82A}">
                    <a16:rowId xmlns:a16="http://schemas.microsoft.com/office/drawing/2014/main" val="8077536"/>
                  </a:ext>
                </a:extLst>
              </a:tr>
              <a:tr h="370840">
                <a:tc>
                  <a:txBody>
                    <a:bodyPr/>
                    <a:lstStyle/>
                    <a:p>
                      <a:r>
                        <a:rPr lang="en-US" sz="1800" b="0" i="0" u="none" strike="noStrike" kern="1200" dirty="0">
                          <a:solidFill>
                            <a:schemeClr val="dk1"/>
                          </a:solidFill>
                          <a:effectLst/>
                          <a:latin typeface="+mn-lt"/>
                          <a:ea typeface="+mn-ea"/>
                          <a:cs typeface="+mn-cs"/>
                        </a:rPr>
                        <a:t>docker </a:t>
                      </a:r>
                      <a:r>
                        <a:rPr lang="en-US" sz="1800" b="0" i="0" u="none" strike="noStrike" kern="1200" dirty="0" err="1">
                          <a:solidFill>
                            <a:schemeClr val="dk1"/>
                          </a:solidFill>
                          <a:effectLst/>
                          <a:latin typeface="+mn-lt"/>
                          <a:ea typeface="+mn-ea"/>
                          <a:cs typeface="+mn-cs"/>
                        </a:rPr>
                        <a:t>rmi</a:t>
                      </a:r>
                      <a:r>
                        <a:rPr lang="en-US" sz="1800" b="0" i="0" u="none" strike="noStrike" kern="1200" dirty="0">
                          <a:solidFill>
                            <a:schemeClr val="dk1"/>
                          </a:solidFill>
                          <a:effectLst/>
                          <a:latin typeface="+mn-lt"/>
                          <a:ea typeface="+mn-ea"/>
                          <a:cs typeface="+mn-cs"/>
                        </a:rPr>
                        <a:t> &lt;image-ID&gt;</a:t>
                      </a:r>
                      <a:endParaRPr lang="en-AE" dirty="0"/>
                    </a:p>
                  </a:txBody>
                  <a:tcPr/>
                </a:tc>
                <a:tc>
                  <a:txBody>
                    <a:bodyPr/>
                    <a:lstStyle/>
                    <a:p>
                      <a:r>
                        <a:rPr lang="en-US" sz="1800" b="0" i="0" u="none" strike="noStrike" kern="1200" dirty="0">
                          <a:solidFill>
                            <a:schemeClr val="dk1"/>
                          </a:solidFill>
                          <a:effectLst/>
                          <a:latin typeface="+mn-lt"/>
                          <a:ea typeface="+mn-ea"/>
                          <a:cs typeface="+mn-cs"/>
                        </a:rPr>
                        <a:t>To remove  image</a:t>
                      </a:r>
                      <a:endParaRPr lang="en-AE" dirty="0"/>
                    </a:p>
                  </a:txBody>
                  <a:tcPr/>
                </a:tc>
                <a:extLst>
                  <a:ext uri="{0D108BD9-81ED-4DB2-BD59-A6C34878D82A}">
                    <a16:rowId xmlns:a16="http://schemas.microsoft.com/office/drawing/2014/main" val="284631231"/>
                  </a:ext>
                </a:extLst>
              </a:tr>
            </a:tbl>
          </a:graphicData>
        </a:graphic>
      </p:graphicFrame>
      <p:sp>
        <p:nvSpPr>
          <p:cNvPr id="6" name="Slide Number Placeholder 5">
            <a:extLst>
              <a:ext uri="{FF2B5EF4-FFF2-40B4-BE49-F238E27FC236}">
                <a16:creationId xmlns:a16="http://schemas.microsoft.com/office/drawing/2014/main" id="{900CD7D7-6A94-8281-0D1F-E3ACA1173D53}"/>
              </a:ext>
            </a:extLst>
          </p:cNvPr>
          <p:cNvSpPr>
            <a:spLocks noGrp="1"/>
          </p:cNvSpPr>
          <p:nvPr>
            <p:ph type="sldNum" sz="quarter" idx="12"/>
          </p:nvPr>
        </p:nvSpPr>
        <p:spPr/>
        <p:txBody>
          <a:bodyPr/>
          <a:lstStyle/>
          <a:p>
            <a:fld id="{FED6BAAC-478D-0441-BB96-F51F70982B2C}" type="slidenum">
              <a:rPr lang="en-US" smtClean="0"/>
              <a:t>10</a:t>
            </a:fld>
            <a:endParaRPr lang="en-US"/>
          </a:p>
        </p:txBody>
      </p:sp>
    </p:spTree>
    <p:extLst>
      <p:ext uri="{BB962C8B-B14F-4D97-AF65-F5344CB8AC3E}">
        <p14:creationId xmlns:p14="http://schemas.microsoft.com/office/powerpoint/2010/main" val="55157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Docker image building process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rtl="0">
              <a:spcBef>
                <a:spcPts val="0"/>
              </a:spcBef>
              <a:spcAft>
                <a:spcPts val="0"/>
              </a:spcAft>
              <a:buNone/>
            </a:pPr>
            <a:br>
              <a:rPr lang="en-US" sz="1050" b="0" dirty="0">
                <a:effectLst/>
              </a:rPr>
            </a:br>
            <a:br>
              <a:rPr lang="en-US" sz="1050" b="0" dirty="0">
                <a:effectLst/>
              </a:rPr>
            </a:br>
            <a:r>
              <a:rPr lang="en-US" sz="1800" b="0" i="0" u="none" strike="noStrike" dirty="0">
                <a:solidFill>
                  <a:srgbClr val="000000"/>
                </a:solidFill>
                <a:effectLst/>
                <a:latin typeface="Arial" panose="020B0604020202020204" pitchFamily="34" charset="0"/>
              </a:rPr>
              <a:t>Below is an example of a </a:t>
            </a:r>
            <a:r>
              <a:rPr lang="en-US" sz="1800" b="0" i="0" u="none" strike="noStrike" dirty="0" err="1">
                <a:solidFill>
                  <a:srgbClr val="000000"/>
                </a:solidFill>
                <a:effectLst/>
                <a:latin typeface="Arial" panose="020B0604020202020204" pitchFamily="34" charset="0"/>
              </a:rPr>
              <a:t>Dockerfile</a:t>
            </a:r>
            <a:r>
              <a:rPr lang="en-US" sz="1800" b="0" i="0" u="none" strike="noStrike" dirty="0">
                <a:solidFill>
                  <a:srgbClr val="000000"/>
                </a:solidFill>
                <a:effectLst/>
                <a:latin typeface="Arial" panose="020B0604020202020204" pitchFamily="34" charset="0"/>
              </a:rPr>
              <a:t> using Ubuntu 20.04 as the starting image(FROM), execute a command while creating the image(RUN), copy the contents of the directory where the </a:t>
            </a:r>
            <a:r>
              <a:rPr lang="en-US" sz="1800" b="0" i="0" u="none" strike="noStrike" dirty="0" err="1">
                <a:solidFill>
                  <a:srgbClr val="000000"/>
                </a:solidFill>
                <a:effectLst/>
                <a:latin typeface="Arial" panose="020B0604020202020204" pitchFamily="34" charset="0"/>
              </a:rPr>
              <a:t>Dockerfile</a:t>
            </a:r>
            <a:r>
              <a:rPr lang="en-US" sz="1800" b="0" i="0" u="none" strike="noStrike" dirty="0">
                <a:solidFill>
                  <a:srgbClr val="000000"/>
                </a:solidFill>
                <a:effectLst/>
                <a:latin typeface="Arial" panose="020B0604020202020204" pitchFamily="34" charset="0"/>
              </a:rPr>
              <a:t> is into the app folder (COPY),  and defines the command to be executed at the start of the container(CMD).</a:t>
            </a:r>
            <a:endParaRPr lang="en-US" sz="1050" b="0" dirty="0">
              <a:effectLst/>
            </a:endParaRPr>
          </a:p>
          <a:p>
            <a:pPr marL="0" indent="0" rtl="0">
              <a:spcBef>
                <a:spcPts val="0"/>
              </a:spcBef>
              <a:spcAft>
                <a:spcPts val="0"/>
              </a:spcAft>
              <a:buNone/>
            </a:pPr>
            <a:br>
              <a:rPr lang="en-US" sz="1050" b="0" dirty="0">
                <a:effectLst/>
              </a:rPr>
            </a:br>
            <a:r>
              <a:rPr lang="en-US" sz="1800" b="0" i="0" u="none" strike="noStrike" dirty="0">
                <a:solidFill>
                  <a:srgbClr val="000000"/>
                </a:solidFill>
                <a:effectLst/>
                <a:latin typeface="Arial" panose="020B0604020202020204" pitchFamily="34" charset="0"/>
              </a:rPr>
              <a:t>~~~</a:t>
            </a:r>
            <a:endParaRPr lang="en-US" sz="1050"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FROM ubuntu:20.04                                 Start from a base OS or another image</a:t>
            </a:r>
            <a:endParaRPr lang="en-US" sz="1050"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RUN pip install flask		        Install all dependencies </a:t>
            </a:r>
            <a:endParaRPr lang="en-US" sz="1050"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COPY . /app  		 	        Copy source code</a:t>
            </a:r>
            <a:endParaRPr lang="en-US" sz="1050"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CMD python /app/</a:t>
            </a:r>
            <a:r>
              <a:rPr lang="en-US" sz="1800" b="0" i="0" u="none" strike="noStrike" dirty="0" err="1">
                <a:solidFill>
                  <a:srgbClr val="000000"/>
                </a:solidFill>
                <a:effectLst/>
                <a:latin typeface="Arial" panose="020B0604020202020204" pitchFamily="34" charset="0"/>
              </a:rPr>
              <a:t>app.py</a:t>
            </a:r>
            <a:r>
              <a:rPr lang="en-US" sz="1800" b="0" i="0" u="none" strike="noStrike" dirty="0">
                <a:solidFill>
                  <a:srgbClr val="000000"/>
                </a:solidFill>
                <a:effectLst/>
                <a:latin typeface="Arial" panose="020B0604020202020204" pitchFamily="34" charset="0"/>
              </a:rPr>
              <a:t>		        Specify </a:t>
            </a:r>
            <a:r>
              <a:rPr lang="en-US" sz="1800" b="0" i="0" u="none" strike="noStrike" dirty="0" err="1">
                <a:solidFill>
                  <a:srgbClr val="000000"/>
                </a:solidFill>
                <a:effectLst/>
                <a:latin typeface="Arial" panose="020B0604020202020204" pitchFamily="34" charset="0"/>
              </a:rPr>
              <a:t>Entrypoint</a:t>
            </a:r>
            <a:r>
              <a:rPr lang="en-US" sz="1800" b="0" i="0" u="none" strike="noStrike" dirty="0">
                <a:solidFill>
                  <a:srgbClr val="000000"/>
                </a:solidFill>
                <a:effectLst/>
                <a:latin typeface="Arial" panose="020B0604020202020204" pitchFamily="34" charset="0"/>
              </a:rPr>
              <a:t> </a:t>
            </a:r>
            <a:endParaRPr lang="en-US" sz="1050"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a:t>
            </a:r>
            <a:endParaRPr lang="en-US" sz="1050" b="0" dirty="0">
              <a:effectLst/>
            </a:endParaRPr>
          </a:p>
          <a:p>
            <a:pPr marL="0" indent="0">
              <a:buNone/>
            </a:pPr>
            <a:r>
              <a:rPr lang="en-US" sz="1800" dirty="0">
                <a:latin typeface="Arial" panose="020B0604020202020204" pitchFamily="34" charset="0"/>
                <a:cs typeface="Arial" panose="020B0604020202020204" pitchFamily="34" charset="0"/>
              </a:rPr>
              <a:t>Execute the docker build using below command</a:t>
            </a:r>
          </a:p>
          <a:p>
            <a:pPr>
              <a:buFont typeface="Wingdings" pitchFamily="2" charset="2"/>
              <a:buChar char="q"/>
            </a:pPr>
            <a:r>
              <a:rPr lang="en-US" sz="1800" dirty="0">
                <a:solidFill>
                  <a:srgbClr val="222222"/>
                </a:solidFill>
                <a:latin typeface="Arial" panose="020B0604020202020204" pitchFamily="34" charset="0"/>
                <a:cs typeface="Arial" panose="020B0604020202020204" pitchFamily="34" charset="0"/>
              </a:rPr>
              <a:t> </a:t>
            </a:r>
            <a:r>
              <a:rPr lang="en-US" sz="1800" b="0" i="0" dirty="0">
                <a:solidFill>
                  <a:srgbClr val="222222"/>
                </a:solidFill>
                <a:effectLst/>
                <a:latin typeface="Courier" pitchFamily="2" charset="0"/>
                <a:cs typeface="Arial" panose="020B0604020202020204" pitchFamily="34" charset="0"/>
              </a:rPr>
              <a:t>docker build -t &lt;tag-name&gt; .</a:t>
            </a:r>
            <a:br>
              <a:rPr lang="en-US" sz="1050" dirty="0"/>
            </a:b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D6407E8-85C8-EA0D-4925-ACAD643866B0}"/>
              </a:ext>
            </a:extLst>
          </p:cNvPr>
          <p:cNvCxnSpPr/>
          <p:nvPr/>
        </p:nvCxnSpPr>
        <p:spPr>
          <a:xfrm>
            <a:off x="3094182" y="2817091"/>
            <a:ext cx="1163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EBB7E14-844F-3A8A-38DF-22E24E6C5D01}"/>
              </a:ext>
            </a:extLst>
          </p:cNvPr>
          <p:cNvCxnSpPr/>
          <p:nvPr/>
        </p:nvCxnSpPr>
        <p:spPr>
          <a:xfrm>
            <a:off x="3094182" y="3075709"/>
            <a:ext cx="1163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5BFD353-1DDC-C9CA-3CEB-71A4B14455E8}"/>
              </a:ext>
            </a:extLst>
          </p:cNvPr>
          <p:cNvCxnSpPr/>
          <p:nvPr/>
        </p:nvCxnSpPr>
        <p:spPr>
          <a:xfrm>
            <a:off x="3094182" y="3334327"/>
            <a:ext cx="1163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F1110FE-1B28-5243-D26F-B65B70B81654}"/>
              </a:ext>
            </a:extLst>
          </p:cNvPr>
          <p:cNvCxnSpPr/>
          <p:nvPr/>
        </p:nvCxnSpPr>
        <p:spPr>
          <a:xfrm>
            <a:off x="3094182" y="3611418"/>
            <a:ext cx="1163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Slide Number Placeholder 26">
            <a:extLst>
              <a:ext uri="{FF2B5EF4-FFF2-40B4-BE49-F238E27FC236}">
                <a16:creationId xmlns:a16="http://schemas.microsoft.com/office/drawing/2014/main" id="{DD127C61-2E32-A22C-9B5F-F5D1631972B4}"/>
              </a:ext>
            </a:extLst>
          </p:cNvPr>
          <p:cNvSpPr>
            <a:spLocks noGrp="1"/>
          </p:cNvSpPr>
          <p:nvPr>
            <p:ph type="sldNum" sz="quarter" idx="12"/>
          </p:nvPr>
        </p:nvSpPr>
        <p:spPr/>
        <p:txBody>
          <a:bodyPr/>
          <a:lstStyle/>
          <a:p>
            <a:fld id="{FED6BAAC-478D-0441-BB96-F51F70982B2C}" type="slidenum">
              <a:rPr lang="en-US" smtClean="0"/>
              <a:t>11</a:t>
            </a:fld>
            <a:endParaRPr lang="en-US"/>
          </a:p>
        </p:txBody>
      </p:sp>
    </p:spTree>
    <p:extLst>
      <p:ext uri="{BB962C8B-B14F-4D97-AF65-F5344CB8AC3E}">
        <p14:creationId xmlns:p14="http://schemas.microsoft.com/office/powerpoint/2010/main" val="2703942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Docker Hub</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rtl="0">
              <a:spcBef>
                <a:spcPts val="0"/>
              </a:spcBef>
              <a:spcAft>
                <a:spcPts val="0"/>
              </a:spcAft>
              <a:buNone/>
            </a:pPr>
            <a:br>
              <a:rPr lang="en-US" sz="1050" b="0" dirty="0">
                <a:effectLst/>
              </a:rPr>
            </a:br>
            <a:br>
              <a:rPr lang="en-US" sz="1050" b="0" dirty="0">
                <a:effectLst/>
              </a:rPr>
            </a:br>
            <a:r>
              <a:rPr lang="en-US" sz="1800" b="0" i="0" u="none" strike="noStrike" dirty="0">
                <a:solidFill>
                  <a:srgbClr val="000000"/>
                </a:solidFill>
                <a:effectLst/>
                <a:latin typeface="Arial" panose="020B0604020202020204" pitchFamily="34" charset="0"/>
              </a:rPr>
              <a:t>Docker Hub is a cloud-based repository service where people push their Docker Container images and also pull the Docker Container images from the Docker Hub anytime or anywhere via the internet. </a:t>
            </a:r>
          </a:p>
          <a:p>
            <a:pPr marL="0" indent="0" rtl="0">
              <a:spcBef>
                <a:spcPts val="0"/>
              </a:spcBef>
              <a:spcAft>
                <a:spcPts val="0"/>
              </a:spcAft>
              <a:buNone/>
            </a:pPr>
            <a:r>
              <a:rPr lang="en-US" sz="1800" dirty="0">
                <a:solidFill>
                  <a:srgbClr val="000000"/>
                </a:solidFill>
                <a:latin typeface="Arial" panose="020B0604020202020204" pitchFamily="34" charset="0"/>
              </a:rPr>
              <a:t>Your images can be pushed publicly or kept private. </a:t>
            </a:r>
            <a:br>
              <a:rPr lang="en-US" sz="1050" dirty="0"/>
            </a:br>
            <a:endParaRPr lang="en-US" sz="1050" dirty="0"/>
          </a:p>
          <a:p>
            <a:pPr marL="0" indent="0" rtl="0">
              <a:spcBef>
                <a:spcPts val="0"/>
              </a:spcBef>
              <a:spcAft>
                <a:spcPts val="0"/>
              </a:spcAft>
              <a:buNone/>
            </a:pPr>
            <a:endParaRPr lang="en-US" sz="1050" b="1" dirty="0">
              <a:solidFill>
                <a:srgbClr val="7F7F7C"/>
              </a:solidFill>
              <a:latin typeface="Arial" panose="020B0604020202020204" pitchFamily="34" charset="0"/>
              <a:cs typeface="Arial" panose="020B0604020202020204" pitchFamily="34" charset="0"/>
            </a:endParaRPr>
          </a:p>
          <a:p>
            <a:pPr marL="0" indent="0" rtl="0">
              <a:spcBef>
                <a:spcPts val="0"/>
              </a:spcBef>
              <a:spcAft>
                <a:spcPts val="0"/>
              </a:spcAft>
              <a:buNone/>
            </a:pPr>
            <a:r>
              <a:rPr lang="en-US" sz="1800" dirty="0">
                <a:latin typeface="Arial" panose="020B0604020202020204" pitchFamily="34" charset="0"/>
                <a:cs typeface="Arial" panose="020B0604020202020204" pitchFamily="34" charset="0"/>
              </a:rPr>
              <a:t>URL -&gt; </a:t>
            </a:r>
            <a:r>
              <a:rPr lang="en-US" sz="18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https://hub.docker.com/</a:t>
            </a:r>
            <a:endParaRPr lang="en-US" sz="1800" dirty="0">
              <a:latin typeface="Arial" panose="020B0604020202020204" pitchFamily="34" charset="0"/>
              <a:cs typeface="Arial" panose="020B0604020202020204" pitchFamily="34" charset="0"/>
            </a:endParaRPr>
          </a:p>
          <a:p>
            <a:pPr marL="0" indent="0" rtl="0">
              <a:spcBef>
                <a:spcPts val="0"/>
              </a:spcBef>
              <a:spcAft>
                <a:spcPts val="0"/>
              </a:spcAft>
              <a:buNone/>
            </a:pPr>
            <a:r>
              <a:rPr lang="en-US" sz="1800" dirty="0">
                <a:latin typeface="Arial" panose="020B0604020202020204" pitchFamily="34" charset="0"/>
                <a:cs typeface="Arial" panose="020B0604020202020204" pitchFamily="34" charset="0"/>
              </a:rPr>
              <a:t>1. Create a repository </a:t>
            </a:r>
          </a:p>
          <a:p>
            <a:pPr marL="0" indent="0" rtl="0">
              <a:spcBef>
                <a:spcPts val="0"/>
              </a:spcBef>
              <a:spcAft>
                <a:spcPts val="0"/>
              </a:spcAft>
              <a:buNone/>
            </a:pPr>
            <a:r>
              <a:rPr lang="en-US" sz="1800" dirty="0">
                <a:latin typeface="Arial" panose="020B0604020202020204" pitchFamily="34" charset="0"/>
                <a:cs typeface="Arial" panose="020B0604020202020204" pitchFamily="34" charset="0"/>
              </a:rPr>
              <a:t>2. Specify the visibility as Public or Private </a:t>
            </a:r>
          </a:p>
          <a:p>
            <a:pPr marL="0" indent="0" rtl="0">
              <a:spcBef>
                <a:spcPts val="0"/>
              </a:spcBef>
              <a:spcAft>
                <a:spcPts val="0"/>
              </a:spcAft>
              <a:buNone/>
            </a:pPr>
            <a:endParaRPr lang="en-US" sz="1800" dirty="0">
              <a:latin typeface="Arial" panose="020B0604020202020204" pitchFamily="34" charset="0"/>
              <a:cs typeface="Arial" panose="020B0604020202020204" pitchFamily="34" charset="0"/>
            </a:endParaRPr>
          </a:p>
          <a:p>
            <a:pPr marL="0" indent="0" rtl="0">
              <a:spcBef>
                <a:spcPts val="0"/>
              </a:spcBef>
              <a:spcAft>
                <a:spcPts val="0"/>
              </a:spcAft>
              <a:buNone/>
            </a:pPr>
            <a:r>
              <a:rPr lang="en-US" sz="1800" dirty="0">
                <a:latin typeface="Arial" panose="020B0604020202020204" pitchFamily="34" charset="0"/>
                <a:cs typeface="Arial" panose="020B0604020202020204" pitchFamily="34" charset="0"/>
              </a:rPr>
              <a:t>On the Command Line (Terminal), </a:t>
            </a:r>
            <a:endParaRPr lang="en-US" sz="1050" b="1" dirty="0">
              <a:solidFill>
                <a:srgbClr val="7F7F7C"/>
              </a:solidFill>
              <a:latin typeface="Arial" panose="020B0604020202020204" pitchFamily="34" charset="0"/>
              <a:cs typeface="Arial" panose="020B0604020202020204" pitchFamily="34" charset="0"/>
            </a:endParaRPr>
          </a:p>
          <a:p>
            <a:pPr algn="l">
              <a:buFont typeface="Wingdings" pitchFamily="2" charset="2"/>
              <a:buChar char="q"/>
            </a:pPr>
            <a:r>
              <a:rPr lang="en-US" sz="1800" b="0" i="0" dirty="0">
                <a:solidFill>
                  <a:srgbClr val="222222"/>
                </a:solidFill>
                <a:effectLst/>
                <a:latin typeface="Courier" pitchFamily="2" charset="0"/>
              </a:rPr>
              <a:t>docker login -u &lt;user-id&gt; </a:t>
            </a:r>
            <a:r>
              <a:rPr lang="en-US" sz="1800" b="0" i="0" dirty="0">
                <a:solidFill>
                  <a:srgbClr val="222222"/>
                </a:solidFill>
                <a:effectLst/>
                <a:latin typeface="Arial" panose="020B0604020202020204" pitchFamily="34" charset="0"/>
                <a:cs typeface="Arial" panose="020B0604020202020204" pitchFamily="34" charset="0"/>
              </a:rPr>
              <a:t>(enter password when prompted)</a:t>
            </a:r>
          </a:p>
          <a:p>
            <a:pPr algn="l">
              <a:buFont typeface="Wingdings" pitchFamily="2" charset="2"/>
              <a:buChar char="q"/>
            </a:pPr>
            <a:r>
              <a:rPr lang="en-US" sz="1800" b="0" i="0" dirty="0">
                <a:solidFill>
                  <a:srgbClr val="222222"/>
                </a:solidFill>
                <a:effectLst/>
                <a:latin typeface="Courier" pitchFamily="2" charset="0"/>
              </a:rPr>
              <a:t>docker tag &lt;local-</a:t>
            </a:r>
            <a:r>
              <a:rPr lang="en-US" sz="1800" b="0" i="0" dirty="0" err="1">
                <a:solidFill>
                  <a:srgbClr val="222222"/>
                </a:solidFill>
                <a:effectLst/>
                <a:latin typeface="Courier" pitchFamily="2" charset="0"/>
              </a:rPr>
              <a:t>reponame</a:t>
            </a:r>
            <a:r>
              <a:rPr lang="en-US" sz="1800" b="0" i="0" dirty="0">
                <a:solidFill>
                  <a:srgbClr val="222222"/>
                </a:solidFill>
                <a:effectLst/>
                <a:latin typeface="Courier" pitchFamily="2" charset="0"/>
              </a:rPr>
              <a:t>&gt;:&lt;tag-version&gt; username/&lt;hub-</a:t>
            </a:r>
            <a:r>
              <a:rPr lang="en-US" sz="1800" b="0" i="0" dirty="0" err="1">
                <a:solidFill>
                  <a:srgbClr val="222222"/>
                </a:solidFill>
                <a:effectLst/>
                <a:latin typeface="Courier" pitchFamily="2" charset="0"/>
              </a:rPr>
              <a:t>reponame</a:t>
            </a:r>
            <a:r>
              <a:rPr lang="en-US" sz="1800" b="0" i="0" dirty="0">
                <a:solidFill>
                  <a:srgbClr val="222222"/>
                </a:solidFill>
                <a:effectLst/>
                <a:latin typeface="Courier" pitchFamily="2" charset="0"/>
              </a:rPr>
              <a:t>&gt;:&lt;local-</a:t>
            </a:r>
            <a:r>
              <a:rPr lang="en-US" sz="1800" b="0" i="0" dirty="0" err="1">
                <a:solidFill>
                  <a:srgbClr val="222222"/>
                </a:solidFill>
                <a:effectLst/>
                <a:latin typeface="Courier" pitchFamily="2" charset="0"/>
              </a:rPr>
              <a:t>reponame</a:t>
            </a:r>
            <a:r>
              <a:rPr lang="en-US" sz="1800" b="0" i="0" dirty="0">
                <a:solidFill>
                  <a:srgbClr val="222222"/>
                </a:solidFill>
                <a:effectLst/>
                <a:latin typeface="Courier" pitchFamily="2" charset="0"/>
              </a:rPr>
              <a:t>&gt;</a:t>
            </a:r>
          </a:p>
          <a:p>
            <a:pPr algn="l">
              <a:buFont typeface="Wingdings" pitchFamily="2" charset="2"/>
              <a:buChar char="q"/>
            </a:pPr>
            <a:r>
              <a:rPr lang="en-US" sz="1800" b="0" i="0" dirty="0">
                <a:solidFill>
                  <a:srgbClr val="222222"/>
                </a:solidFill>
                <a:effectLst/>
                <a:latin typeface="Courier" pitchFamily="2" charset="0"/>
              </a:rPr>
              <a:t>docker push username/&lt;hub-</a:t>
            </a:r>
            <a:r>
              <a:rPr lang="en-US" sz="1800" b="0" i="0" dirty="0" err="1">
                <a:solidFill>
                  <a:srgbClr val="222222"/>
                </a:solidFill>
                <a:effectLst/>
                <a:latin typeface="Courier" pitchFamily="2" charset="0"/>
              </a:rPr>
              <a:t>reponame</a:t>
            </a:r>
            <a:r>
              <a:rPr lang="en-US" sz="1800" b="0" i="0" dirty="0">
                <a:solidFill>
                  <a:srgbClr val="222222"/>
                </a:solidFill>
                <a:effectLst/>
                <a:latin typeface="Courier" pitchFamily="2" charset="0"/>
              </a:rPr>
              <a:t>&gt;:</a:t>
            </a:r>
            <a:r>
              <a:rPr lang="en-US" sz="1800" dirty="0">
                <a:solidFill>
                  <a:srgbClr val="222222"/>
                </a:solidFill>
                <a:latin typeface="Courier" pitchFamily="2" charset="0"/>
              </a:rPr>
              <a:t>&lt;local-</a:t>
            </a:r>
            <a:r>
              <a:rPr lang="en-US" sz="1800" dirty="0" err="1">
                <a:solidFill>
                  <a:srgbClr val="222222"/>
                </a:solidFill>
                <a:latin typeface="Courier" pitchFamily="2" charset="0"/>
              </a:rPr>
              <a:t>reponame</a:t>
            </a:r>
            <a:r>
              <a:rPr lang="en-US" sz="1800" dirty="0">
                <a:solidFill>
                  <a:srgbClr val="222222"/>
                </a:solidFill>
                <a:latin typeface="Courier" pitchFamily="2" charset="0"/>
              </a:rPr>
              <a:t>&gt;</a:t>
            </a:r>
          </a:p>
          <a:p>
            <a:pPr marL="0" indent="0" algn="l">
              <a:buNone/>
            </a:pPr>
            <a:r>
              <a:rPr lang="en-US" sz="1800" b="0" i="0" dirty="0">
                <a:solidFill>
                  <a:srgbClr val="222222"/>
                </a:solidFill>
                <a:effectLst/>
                <a:latin typeface="Courier" pitchFamily="2" charset="0"/>
              </a:rPr>
              <a:t>For </a:t>
            </a:r>
            <a:r>
              <a:rPr lang="en-US" sz="1800" b="0" i="0" dirty="0" err="1">
                <a:solidFill>
                  <a:srgbClr val="222222"/>
                </a:solidFill>
                <a:effectLst/>
                <a:latin typeface="Courier" pitchFamily="2" charset="0"/>
              </a:rPr>
              <a:t>eg</a:t>
            </a:r>
            <a:r>
              <a:rPr lang="en-US" sz="1800" b="0" i="0" dirty="0">
                <a:solidFill>
                  <a:srgbClr val="222222"/>
                </a:solidFill>
                <a:effectLst/>
                <a:latin typeface="Courier" pitchFamily="2" charset="0"/>
              </a:rPr>
              <a:t>:-  Here, jr5241_testv1 – </a:t>
            </a:r>
            <a:r>
              <a:rPr lang="en-US" sz="1800" dirty="0">
                <a:solidFill>
                  <a:srgbClr val="222222"/>
                </a:solidFill>
                <a:latin typeface="Courier" pitchFamily="2" charset="0"/>
              </a:rPr>
              <a:t>local-</a:t>
            </a:r>
            <a:r>
              <a:rPr lang="en-US" sz="1800" dirty="0" err="1">
                <a:solidFill>
                  <a:srgbClr val="222222"/>
                </a:solidFill>
                <a:latin typeface="Courier" pitchFamily="2" charset="0"/>
              </a:rPr>
              <a:t>reponame</a:t>
            </a:r>
            <a:r>
              <a:rPr lang="en-US" sz="1800" dirty="0">
                <a:solidFill>
                  <a:srgbClr val="222222"/>
                </a:solidFill>
                <a:latin typeface="Courier" pitchFamily="2" charset="0"/>
              </a:rPr>
              <a:t> , user</a:t>
            </a:r>
            <a:endParaRPr lang="en-US" sz="1800" b="0" i="0" dirty="0">
              <a:solidFill>
                <a:srgbClr val="222222"/>
              </a:solidFill>
              <a:effectLst/>
              <a:latin typeface="Courier" pitchFamily="2" charset="0"/>
            </a:endParaRPr>
          </a:p>
          <a:p>
            <a:pPr marL="0" indent="0" algn="l">
              <a:buNone/>
            </a:pPr>
            <a:r>
              <a:rPr lang="en-US" sz="1800" b="0" i="0" dirty="0">
                <a:solidFill>
                  <a:srgbClr val="222222"/>
                </a:solidFill>
                <a:effectLst/>
                <a:latin typeface="Courier" pitchFamily="2" charset="0"/>
              </a:rPr>
              <a:t>docker tag jr5241_testv1:latest user-name/hubrepo:jr5241_testv1</a:t>
            </a:r>
          </a:p>
          <a:p>
            <a:pPr marL="0" indent="0" algn="l">
              <a:buNone/>
            </a:pPr>
            <a:r>
              <a:rPr lang="en-US" sz="1800" b="0" i="0" dirty="0">
                <a:solidFill>
                  <a:srgbClr val="222222"/>
                </a:solidFill>
                <a:effectLst/>
                <a:latin typeface="Courier" pitchFamily="2" charset="0"/>
              </a:rPr>
              <a:t>docker push user-name/hubrepo:jr5241_testv1</a:t>
            </a:r>
          </a:p>
          <a:p>
            <a:pPr marL="0" indent="0" algn="l">
              <a:buNone/>
            </a:pPr>
            <a:endParaRPr lang="en-US" sz="1800" dirty="0">
              <a:solidFill>
                <a:srgbClr val="222222"/>
              </a:solidFill>
              <a:latin typeface="Courier" pitchFamily="2" charset="0"/>
            </a:endParaRPr>
          </a:p>
          <a:p>
            <a:pPr marL="0" indent="0" algn="l">
              <a:buNone/>
            </a:pPr>
            <a:endParaRPr lang="en-US" sz="1800" b="0" i="0" dirty="0">
              <a:solidFill>
                <a:srgbClr val="222222"/>
              </a:solidFill>
              <a:effectLst/>
              <a:latin typeface="Courier" pitchFamily="2" charset="0"/>
            </a:endParaRPr>
          </a:p>
          <a:p>
            <a:pPr marL="0" indent="0" algn="l">
              <a:buNone/>
            </a:pPr>
            <a:endParaRPr lang="en-US" sz="1800" b="0" i="0" dirty="0">
              <a:solidFill>
                <a:srgbClr val="222222"/>
              </a:solidFill>
              <a:effectLst/>
              <a:latin typeface="Courier" pitchFamily="2" charset="0"/>
            </a:endParaRPr>
          </a:p>
          <a:p>
            <a:pPr marL="0" indent="0" rtl="0">
              <a:spcBef>
                <a:spcPts val="0"/>
              </a:spcBef>
              <a:spcAft>
                <a:spcPts val="0"/>
              </a:spcAft>
              <a:buNone/>
            </a:pP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AB5CED5E-A21B-984F-AF81-665AA9C7019F}"/>
              </a:ext>
            </a:extLst>
          </p:cNvPr>
          <p:cNvSpPr>
            <a:spLocks noGrp="1"/>
          </p:cNvSpPr>
          <p:nvPr>
            <p:ph type="sldNum" sz="quarter" idx="12"/>
          </p:nvPr>
        </p:nvSpPr>
        <p:spPr/>
        <p:txBody>
          <a:bodyPr/>
          <a:lstStyle/>
          <a:p>
            <a:fld id="{FED6BAAC-478D-0441-BB96-F51F70982B2C}" type="slidenum">
              <a:rPr lang="en-US" smtClean="0"/>
              <a:t>12</a:t>
            </a:fld>
            <a:endParaRPr lang="en-US"/>
          </a:p>
        </p:txBody>
      </p:sp>
    </p:spTree>
    <p:extLst>
      <p:ext uri="{BB962C8B-B14F-4D97-AF65-F5344CB8AC3E}">
        <p14:creationId xmlns:p14="http://schemas.microsoft.com/office/powerpoint/2010/main" val="2946961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241113"/>
            <a:ext cx="10515600" cy="1061829"/>
          </a:xfrm>
          <a:prstGeom prst="rect">
            <a:avLst/>
          </a:prstGeom>
          <a:noFill/>
        </p:spPr>
        <p:txBody>
          <a:bodyPr wrap="square" rtlCol="0">
            <a:spAutoFit/>
          </a:bodyPr>
          <a:lstStyle/>
          <a:p>
            <a:r>
              <a:rPr lang="en-US" sz="3500" b="1" dirty="0">
                <a:solidFill>
                  <a:schemeClr val="accent1">
                    <a:lumMod val="50000"/>
                  </a:schemeClr>
                </a:solidFill>
                <a:latin typeface="Arial" panose="020B0604020202020204" pitchFamily="34" charset="0"/>
                <a:cs typeface="Arial" panose="020B0604020202020204" pitchFamily="34" charset="0"/>
              </a:rPr>
              <a:t>Practical session</a:t>
            </a:r>
            <a:br>
              <a:rPr lang="en-US" sz="3500" b="1" dirty="0">
                <a:solidFill>
                  <a:schemeClr val="accent1">
                    <a:lumMod val="50000"/>
                  </a:schemeClr>
                </a:solidFill>
                <a:latin typeface="Arial" panose="020B0604020202020204" pitchFamily="34" charset="0"/>
                <a:cs typeface="Arial" panose="020B0604020202020204" pitchFamily="34" charset="0"/>
              </a:rPr>
            </a:br>
            <a:r>
              <a:rPr lang="en-US" sz="3500" b="1" dirty="0">
                <a:solidFill>
                  <a:schemeClr val="accent1">
                    <a:lumMod val="50000"/>
                  </a:schemeClr>
                </a:solidFill>
                <a:latin typeface="Arial" panose="020B0604020202020204" pitchFamily="34" charset="0"/>
                <a:cs typeface="Arial" panose="020B0604020202020204" pitchFamily="34" charset="0"/>
              </a:rPr>
              <a:t>Python Flask addition program</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a:buNone/>
            </a:pPr>
            <a:r>
              <a:rPr lang="en-US" sz="1400" dirty="0">
                <a:solidFill>
                  <a:srgbClr val="000000"/>
                </a:solidFill>
                <a:latin typeface="Arial" panose="020B0604020202020204" pitchFamily="34" charset="0"/>
                <a:cs typeface="Arial" panose="020B0604020202020204" pitchFamily="34" charset="0"/>
              </a:rPr>
              <a:t>We will build a docker image of a python flask based addition program.</a:t>
            </a:r>
          </a:p>
          <a:p>
            <a:pPr marL="0" indent="0">
              <a:buNone/>
            </a:pPr>
            <a:r>
              <a:rPr lang="en-US" sz="1400" dirty="0">
                <a:solidFill>
                  <a:srgbClr val="000000"/>
                </a:solidFill>
                <a:latin typeface="Arial" panose="020B0604020202020204" pitchFamily="34" charset="0"/>
                <a:cs typeface="Arial" panose="020B0604020202020204" pitchFamily="34" charset="0"/>
              </a:rPr>
              <a:t>This is a simple program that works as a basic addition calculator.</a:t>
            </a:r>
          </a:p>
          <a:p>
            <a:pPr marL="0" indent="0">
              <a:buNone/>
            </a:pPr>
            <a:r>
              <a:rPr lang="en-US" sz="1400" dirty="0">
                <a:solidFill>
                  <a:srgbClr val="000000"/>
                </a:solidFill>
                <a:latin typeface="Arial" panose="020B0604020202020204" pitchFamily="34" charset="0"/>
                <a:cs typeface="Arial" panose="020B0604020202020204" pitchFamily="34" charset="0"/>
              </a:rPr>
              <a:t>Clone the repository on your workspace (full instruction are provided in the GitHub repo below),</a:t>
            </a:r>
          </a:p>
          <a:p>
            <a:pPr marL="0" indent="0">
              <a:buNone/>
            </a:pPr>
            <a:r>
              <a:rPr lang="en-US" sz="1400" dirty="0">
                <a:solidFill>
                  <a:srgbClr val="000000"/>
                </a:solidFill>
                <a:latin typeface="Arial" panose="020B0604020202020204" pitchFamily="34" charset="0"/>
                <a:cs typeface="Arial" panose="020B0604020202020204" pitchFamily="34" charset="0"/>
              </a:rPr>
              <a:t>$ </a:t>
            </a:r>
            <a:r>
              <a:rPr lang="en-US" sz="1800" dirty="0">
                <a:latin typeface="Courier" pitchFamily="2" charset="0"/>
              </a:rPr>
              <a:t>git clone </a:t>
            </a:r>
            <a:r>
              <a:rPr lang="en-US" sz="1800" dirty="0">
                <a:latin typeface="Courier" pitchFamily="2" charset="0"/>
                <a:hlinkClick r:id="rId2"/>
              </a:rPr>
              <a:t>https://github.com/jayramr/simple-addition.git</a:t>
            </a:r>
            <a:endParaRPr lang="en-US" sz="1800" dirty="0">
              <a:latin typeface="Courier" pitchFamily="2" charset="0"/>
            </a:endParaRPr>
          </a:p>
          <a:p>
            <a:pPr marL="0" indent="0">
              <a:buNone/>
            </a:pPr>
            <a:endParaRPr lang="en-US" sz="1800" dirty="0">
              <a:solidFill>
                <a:srgbClr val="000000"/>
              </a:solidFill>
              <a:latin typeface="Courier" pitchFamily="2" charset="0"/>
              <a:cs typeface="Arial" panose="020B0604020202020204" pitchFamily="34" charset="0"/>
            </a:endParaRPr>
          </a:p>
          <a:p>
            <a:pPr marL="0" indent="0">
              <a:buNone/>
            </a:pPr>
            <a:endParaRPr lang="en-US" sz="1800" dirty="0">
              <a:solidFill>
                <a:srgbClr val="000000"/>
              </a:solidFill>
              <a:latin typeface="Courier" pitchFamily="2"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CEB4CBB-3CC4-2BA5-F56E-EA742EF15067}"/>
              </a:ext>
            </a:extLst>
          </p:cNvPr>
          <p:cNvSpPr>
            <a:spLocks noGrp="1"/>
          </p:cNvSpPr>
          <p:nvPr>
            <p:ph type="sldNum" sz="quarter" idx="12"/>
          </p:nvPr>
        </p:nvSpPr>
        <p:spPr/>
        <p:txBody>
          <a:bodyPr/>
          <a:lstStyle/>
          <a:p>
            <a:fld id="{FED6BAAC-478D-0441-BB96-F51F70982B2C}" type="slidenum">
              <a:rPr lang="en-US" smtClean="0"/>
              <a:t>13</a:t>
            </a:fld>
            <a:endParaRPr lang="en-US"/>
          </a:p>
        </p:txBody>
      </p:sp>
    </p:spTree>
    <p:extLst>
      <p:ext uri="{BB962C8B-B14F-4D97-AF65-F5344CB8AC3E}">
        <p14:creationId xmlns:p14="http://schemas.microsoft.com/office/powerpoint/2010/main" val="153618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83487"/>
            <a:ext cx="10515600" cy="577081"/>
          </a:xfrm>
          <a:prstGeom prst="rect">
            <a:avLst/>
          </a:prstGeom>
          <a:noFill/>
        </p:spPr>
        <p:txBody>
          <a:bodyPr wrap="square" rtlCol="0">
            <a:spAutoFit/>
          </a:bodyPr>
          <a:lstStyle/>
          <a:p>
            <a:r>
              <a:rPr lang="en-US" sz="3500" b="1" dirty="0">
                <a:solidFill>
                  <a:schemeClr val="accent1">
                    <a:lumMod val="50000"/>
                  </a:schemeClr>
                </a:solidFill>
                <a:latin typeface="Arial" panose="020B0604020202020204" pitchFamily="34" charset="0"/>
                <a:cs typeface="Arial" panose="020B0604020202020204" pitchFamily="34" charset="0"/>
              </a:rPr>
              <a:t>Practical session   </a:t>
            </a:r>
            <a:r>
              <a:rPr lang="en-US" sz="3500" b="1" dirty="0" err="1">
                <a:solidFill>
                  <a:schemeClr val="accent1">
                    <a:lumMod val="50000"/>
                  </a:schemeClr>
                </a:solidFill>
                <a:latin typeface="Arial" panose="020B0604020202020204" pitchFamily="34" charset="0"/>
                <a:cs typeface="Arial" panose="020B0604020202020204" pitchFamily="34" charset="0"/>
              </a:rPr>
              <a:t>Rshiny</a:t>
            </a:r>
            <a:r>
              <a:rPr lang="en-US" sz="3500" b="1" dirty="0">
                <a:solidFill>
                  <a:schemeClr val="accent1">
                    <a:lumMod val="50000"/>
                  </a:schemeClr>
                </a:solidFill>
                <a:latin typeface="Arial" panose="020B0604020202020204" pitchFamily="34" charset="0"/>
                <a:cs typeface="Arial" panose="020B0604020202020204" pitchFamily="34" charset="0"/>
              </a:rPr>
              <a:t> Histogram</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a:buNone/>
            </a:pPr>
            <a:r>
              <a:rPr lang="en-US" sz="1400" dirty="0">
                <a:solidFill>
                  <a:srgbClr val="000000"/>
                </a:solidFill>
                <a:latin typeface="Arial" panose="020B0604020202020204" pitchFamily="34" charset="0"/>
                <a:cs typeface="Arial" panose="020B0604020202020204" pitchFamily="34" charset="0"/>
              </a:rPr>
              <a:t>We will build a docker image of </a:t>
            </a:r>
            <a:r>
              <a:rPr lang="en-US" sz="1400" dirty="0" err="1">
                <a:solidFill>
                  <a:srgbClr val="000000"/>
                </a:solidFill>
                <a:latin typeface="Arial" panose="020B0604020202020204" pitchFamily="34" charset="0"/>
                <a:cs typeface="Arial" panose="020B0604020202020204" pitchFamily="34" charset="0"/>
              </a:rPr>
              <a:t>Rshiny</a:t>
            </a:r>
            <a:r>
              <a:rPr lang="en-US" sz="1400" dirty="0">
                <a:solidFill>
                  <a:srgbClr val="000000"/>
                </a:solidFill>
                <a:latin typeface="Arial" panose="020B0604020202020204" pitchFamily="34" charset="0"/>
                <a:cs typeface="Arial" panose="020B0604020202020204" pitchFamily="34" charset="0"/>
              </a:rPr>
              <a:t> application to plot a histogram graph.</a:t>
            </a:r>
          </a:p>
          <a:p>
            <a:pPr marL="0" indent="0">
              <a:buNone/>
            </a:pPr>
            <a:r>
              <a:rPr lang="en-US" sz="1400" dirty="0">
                <a:solidFill>
                  <a:srgbClr val="000000"/>
                </a:solidFill>
                <a:latin typeface="Arial" panose="020B0604020202020204" pitchFamily="34" charset="0"/>
                <a:cs typeface="Arial" panose="020B0604020202020204" pitchFamily="34" charset="0"/>
              </a:rPr>
              <a:t>Clone the repository on your workspace (full instructions are provided in the GitHub repo below)</a:t>
            </a:r>
          </a:p>
          <a:p>
            <a:pPr marL="0" indent="0">
              <a:buNone/>
            </a:pPr>
            <a:r>
              <a:rPr lang="en-US" sz="1400" dirty="0">
                <a:solidFill>
                  <a:srgbClr val="000000"/>
                </a:solidFill>
                <a:latin typeface="Arial" panose="020B0604020202020204" pitchFamily="34" charset="0"/>
                <a:cs typeface="Arial" panose="020B0604020202020204" pitchFamily="34" charset="0"/>
              </a:rPr>
              <a:t>$ </a:t>
            </a:r>
            <a:r>
              <a:rPr lang="en-US" sz="1800" dirty="0">
                <a:latin typeface="Courier" pitchFamily="2" charset="0"/>
              </a:rPr>
              <a:t>git clone </a:t>
            </a:r>
            <a:r>
              <a:rPr lang="en-US" sz="1800" dirty="0">
                <a:latin typeface="Courier" pitchFamily="2" charset="0"/>
                <a:hlinkClick r:id="rId2"/>
              </a:rPr>
              <a:t>https://github.com/jayramr/simple-rshiny.git</a:t>
            </a:r>
            <a:endParaRPr lang="en-US" sz="1800" dirty="0">
              <a:latin typeface="Courier" pitchFamily="2" charset="0"/>
            </a:endParaRPr>
          </a:p>
          <a:p>
            <a:pPr marL="0" indent="0" rtl="0">
              <a:spcBef>
                <a:spcPts val="0"/>
              </a:spcBef>
              <a:spcAft>
                <a:spcPts val="0"/>
              </a:spcAft>
              <a:buNone/>
            </a:pPr>
            <a:r>
              <a:rPr lang="en-US" sz="1400" dirty="0">
                <a:solidFill>
                  <a:srgbClr val="000000"/>
                </a:solidFill>
                <a:latin typeface="Arial" panose="020B0604020202020204" pitchFamily="34" charset="0"/>
                <a:cs typeface="Arial" panose="020B0604020202020204" pitchFamily="34" charset="0"/>
              </a:rPr>
              <a:t> </a:t>
            </a: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ED59CA3-55E4-C5BD-6D1B-2CEB9BECC654}"/>
              </a:ext>
            </a:extLst>
          </p:cNvPr>
          <p:cNvSpPr>
            <a:spLocks noGrp="1"/>
          </p:cNvSpPr>
          <p:nvPr>
            <p:ph type="sldNum" sz="quarter" idx="12"/>
          </p:nvPr>
        </p:nvSpPr>
        <p:spPr/>
        <p:txBody>
          <a:bodyPr/>
          <a:lstStyle/>
          <a:p>
            <a:fld id="{FED6BAAC-478D-0441-BB96-F51F70982B2C}" type="slidenum">
              <a:rPr lang="en-US" smtClean="0"/>
              <a:t>14</a:t>
            </a:fld>
            <a:endParaRPr lang="en-US"/>
          </a:p>
        </p:txBody>
      </p:sp>
    </p:spTree>
    <p:extLst>
      <p:ext uri="{BB962C8B-B14F-4D97-AF65-F5344CB8AC3E}">
        <p14:creationId xmlns:p14="http://schemas.microsoft.com/office/powerpoint/2010/main" val="285728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Upcoming Coding Workshops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a:lnSpc>
                <a:spcPct val="100000"/>
              </a:lnSpc>
              <a:buClr>
                <a:srgbClr val="7030A0"/>
              </a:buClr>
              <a:buFont typeface="Wingdings" panose="05000000000000000000" pitchFamily="2" charset="2"/>
              <a:buChar char="q"/>
            </a:pPr>
            <a:r>
              <a:rPr lang="en-GB" sz="2000" u="none" strike="noStrike" dirty="0">
                <a:effectLst/>
                <a:latin typeface="Arial" panose="020B0604020202020204" pitchFamily="34" charset="0"/>
                <a:ea typeface="Arial" panose="020B0604020202020204" pitchFamily="34" charset="0"/>
              </a:rPr>
              <a:t> Python for Beginners.</a:t>
            </a:r>
          </a:p>
          <a:p>
            <a:pPr>
              <a:lnSpc>
                <a:spcPct val="100000"/>
              </a:lnSpc>
              <a:buClr>
                <a:srgbClr val="7030A0"/>
              </a:buClr>
              <a:buFont typeface="Wingdings" panose="05000000000000000000" pitchFamily="2" charset="2"/>
              <a:buChar char="q"/>
            </a:pPr>
            <a:r>
              <a:rPr lang="en-GB" sz="2000" dirty="0">
                <a:latin typeface="Arial" panose="020B0604020202020204" pitchFamily="34" charset="0"/>
                <a:ea typeface="Arial" panose="020B0604020202020204" pitchFamily="34" charset="0"/>
              </a:rPr>
              <a:t> </a:t>
            </a:r>
            <a:r>
              <a:rPr lang="en-GB" sz="2000" u="none" strike="noStrike" dirty="0">
                <a:effectLst/>
                <a:latin typeface="Arial" panose="020B0604020202020204" pitchFamily="34" charset="0"/>
                <a:ea typeface="Arial" panose="020B0604020202020204" pitchFamily="34" charset="0"/>
              </a:rPr>
              <a:t>Python for Intermediates.</a:t>
            </a:r>
          </a:p>
          <a:p>
            <a:pPr lvl="0">
              <a:lnSpc>
                <a:spcPct val="100000"/>
              </a:lnSpc>
              <a:buClr>
                <a:srgbClr val="7030A0"/>
              </a:buClr>
              <a:buFont typeface="Wingdings" panose="05000000000000000000" pitchFamily="2" charset="2"/>
              <a:buChar char="q"/>
            </a:pPr>
            <a:r>
              <a:rPr lang="en-GB" sz="2000" u="none" strike="noStrike" dirty="0">
                <a:effectLst/>
                <a:latin typeface="Arial" panose="020B0604020202020204" pitchFamily="34" charset="0"/>
                <a:ea typeface="Arial" panose="020B0604020202020204" pitchFamily="34" charset="0"/>
              </a:rPr>
              <a:t> Advanced Linux Shell </a:t>
            </a:r>
            <a:r>
              <a:rPr lang="en-GB" sz="2000" dirty="0">
                <a:latin typeface="Arial" panose="020B0604020202020204" pitchFamily="34" charset="0"/>
                <a:ea typeface="Arial" panose="020B0604020202020204" pitchFamily="34" charset="0"/>
              </a:rPr>
              <a:t>S</a:t>
            </a:r>
            <a:r>
              <a:rPr lang="en-GB" sz="2000" u="none" strike="noStrike" dirty="0">
                <a:effectLst/>
                <a:latin typeface="Arial" panose="020B0604020202020204" pitchFamily="34" charset="0"/>
                <a:ea typeface="Arial" panose="020B0604020202020204" pitchFamily="34" charset="0"/>
              </a:rPr>
              <a:t>cripting.</a:t>
            </a:r>
          </a:p>
          <a:p>
            <a:pPr>
              <a:lnSpc>
                <a:spcPct val="100000"/>
              </a:lnSpc>
              <a:buClr>
                <a:srgbClr val="7030A0"/>
              </a:buClr>
              <a:buFont typeface="Wingdings" panose="05000000000000000000" pitchFamily="2" charset="2"/>
              <a:buChar char="q"/>
            </a:pPr>
            <a:r>
              <a:rPr lang="en-GB" sz="2000" dirty="0">
                <a:latin typeface="Arial" panose="020B0604020202020204" pitchFamily="34" charset="0"/>
                <a:ea typeface="Arial" panose="020B0604020202020204" pitchFamily="34" charset="0"/>
              </a:rPr>
              <a:t> </a:t>
            </a:r>
            <a:r>
              <a:rPr lang="en-GB" sz="2000" u="none" strike="noStrike" dirty="0">
                <a:effectLst/>
                <a:latin typeface="Arial" panose="020B0604020202020204" pitchFamily="34" charset="0"/>
                <a:ea typeface="Arial" panose="020B0604020202020204" pitchFamily="34" charset="0"/>
              </a:rPr>
              <a:t>Git, </a:t>
            </a:r>
            <a:r>
              <a:rPr lang="en-GB" sz="2000" u="none" strike="noStrike" dirty="0" err="1">
                <a:effectLst/>
                <a:latin typeface="Arial" panose="020B0604020202020204" pitchFamily="34" charset="0"/>
                <a:ea typeface="Arial" panose="020B0604020202020204" pitchFamily="34" charset="0"/>
              </a:rPr>
              <a:t>Conda</a:t>
            </a:r>
            <a:r>
              <a:rPr lang="en-GB" sz="2000" u="none" strike="noStrike" dirty="0">
                <a:effectLst/>
                <a:latin typeface="Arial" panose="020B0604020202020204" pitchFamily="34" charset="0"/>
                <a:ea typeface="Arial" panose="020B0604020202020204" pitchFamily="34" charset="0"/>
              </a:rPr>
              <a:t> Package </a:t>
            </a:r>
            <a:r>
              <a:rPr lang="en-GB" sz="2000" dirty="0">
                <a:latin typeface="Arial" panose="020B0604020202020204" pitchFamily="34" charset="0"/>
                <a:ea typeface="Arial" panose="020B0604020202020204" pitchFamily="34" charset="0"/>
              </a:rPr>
              <a:t>management</a:t>
            </a:r>
            <a:r>
              <a:rPr lang="en-GB" sz="2000" u="none" strike="noStrike" dirty="0">
                <a:effectLst/>
                <a:latin typeface="Arial" panose="020B0604020202020204" pitchFamily="34" charset="0"/>
                <a:ea typeface="Arial" panose="020B0604020202020204" pitchFamily="34" charset="0"/>
              </a:rPr>
              <a:t>.</a:t>
            </a:r>
          </a:p>
          <a:p>
            <a:pPr lvl="0">
              <a:lnSpc>
                <a:spcPct val="100000"/>
              </a:lnSpc>
              <a:buClr>
                <a:srgbClr val="7030A0"/>
              </a:buClr>
              <a:buFont typeface="Wingdings" panose="05000000000000000000" pitchFamily="2" charset="2"/>
              <a:buChar char="q"/>
            </a:pPr>
            <a:r>
              <a:rPr lang="en-GB" sz="2000" dirty="0">
                <a:solidFill>
                  <a:srgbClr val="7030A0"/>
                </a:solidFill>
                <a:latin typeface="Arial" panose="020B0604020202020204" pitchFamily="34" charset="0"/>
                <a:ea typeface="Arial" panose="020B0604020202020204" pitchFamily="34" charset="0"/>
              </a:rPr>
              <a:t> </a:t>
            </a:r>
            <a:r>
              <a:rPr lang="en-GB" sz="2000" dirty="0">
                <a:latin typeface="Arial" panose="020B0604020202020204" pitchFamily="34" charset="0"/>
                <a:ea typeface="Arial" panose="020B0604020202020204" pitchFamily="34" charset="0"/>
              </a:rPr>
              <a:t>Building </a:t>
            </a:r>
            <a:r>
              <a:rPr lang="en-GB" sz="2000" dirty="0" err="1">
                <a:latin typeface="Arial" panose="020B0604020202020204" pitchFamily="34" charset="0"/>
                <a:ea typeface="Arial" panose="020B0604020202020204" pitchFamily="34" charset="0"/>
              </a:rPr>
              <a:t>Rshiny</a:t>
            </a:r>
            <a:r>
              <a:rPr lang="en-GB" sz="2000" dirty="0">
                <a:latin typeface="Arial" panose="020B0604020202020204" pitchFamily="34" charset="0"/>
                <a:ea typeface="Arial" panose="020B0604020202020204" pitchFamily="34" charset="0"/>
              </a:rPr>
              <a:t> Applications.</a:t>
            </a:r>
            <a:endParaRPr lang="en-GB" sz="2000" u="none" strike="noStrike" dirty="0">
              <a:effectLst/>
              <a:latin typeface="Arial" panose="020B0604020202020204" pitchFamily="34" charset="0"/>
              <a:ea typeface="Arial" panose="020B0604020202020204" pitchFamily="34" charset="0"/>
            </a:endParaRPr>
          </a:p>
          <a:p>
            <a:pPr marL="0" indent="0">
              <a:lnSpc>
                <a:spcPct val="115000"/>
              </a:lnSpc>
              <a:buNone/>
            </a:pPr>
            <a:endParaRPr lang="en-GB" sz="1800" dirty="0">
              <a:effectLst/>
              <a:latin typeface="Arial" panose="020B0604020202020204" pitchFamily="34" charset="0"/>
              <a:ea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A452442-3E70-8050-6C36-4B6326C5FD74}"/>
              </a:ext>
            </a:extLst>
          </p:cNvPr>
          <p:cNvSpPr>
            <a:spLocks noGrp="1"/>
          </p:cNvSpPr>
          <p:nvPr>
            <p:ph type="sldNum" sz="quarter" idx="12"/>
          </p:nvPr>
        </p:nvSpPr>
        <p:spPr/>
        <p:txBody>
          <a:bodyPr/>
          <a:lstStyle/>
          <a:p>
            <a:fld id="{FED6BAAC-478D-0441-BB96-F51F70982B2C}" type="slidenum">
              <a:rPr lang="en-US" smtClean="0"/>
              <a:t>15</a:t>
            </a:fld>
            <a:endParaRPr lang="en-US"/>
          </a:p>
        </p:txBody>
      </p:sp>
    </p:spTree>
    <p:extLst>
      <p:ext uri="{BB962C8B-B14F-4D97-AF65-F5344CB8AC3E}">
        <p14:creationId xmlns:p14="http://schemas.microsoft.com/office/powerpoint/2010/main" val="3167227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a:lnSpc>
                <a:spcPct val="200000"/>
              </a:lnSpc>
            </a:pPr>
            <a:r>
              <a:rPr lang="en-AE" sz="2000">
                <a:latin typeface="Arial" panose="020B0604020202020204" pitchFamily="34" charset="0"/>
                <a:cs typeface="Arial" panose="020B0604020202020204" pitchFamily="34" charset="0"/>
              </a:rPr>
              <a:t>Nizar Drou</a:t>
            </a:r>
            <a:r>
              <a:rPr lang="en-US" sz="2000" dirty="0">
                <a:latin typeface="Arial" panose="020B0604020202020204" pitchFamily="34" charset="0"/>
                <a:cs typeface="Arial" panose="020B0604020202020204" pitchFamily="34" charset="0"/>
              </a:rPr>
              <a:t> – Core Bioinformatics Lead Developer</a:t>
            </a:r>
            <a:endParaRPr lang="en-AE" sz="2000" dirty="0">
              <a:latin typeface="Arial" panose="020B0604020202020204" pitchFamily="34" charset="0"/>
              <a:cs typeface="Arial" panose="020B0604020202020204" pitchFamily="34" charset="0"/>
            </a:endParaRPr>
          </a:p>
          <a:p>
            <a:pPr>
              <a:lnSpc>
                <a:spcPct val="200000"/>
              </a:lnSpc>
            </a:pPr>
            <a:r>
              <a:rPr lang="en-AE" sz="2000">
                <a:latin typeface="Arial" panose="020B0604020202020204" pitchFamily="34" charset="0"/>
                <a:cs typeface="Arial" panose="020B0604020202020204" pitchFamily="34" charset="0"/>
              </a:rPr>
              <a:t>Muhammad Arshad</a:t>
            </a:r>
            <a:r>
              <a:rPr lang="en-US" sz="2000" dirty="0">
                <a:latin typeface="Arial" panose="020B0604020202020204" pitchFamily="34" charset="0"/>
                <a:cs typeface="Arial" panose="020B0604020202020204" pitchFamily="34" charset="0"/>
              </a:rPr>
              <a:t> – Bioinformatics Data Scientist</a:t>
            </a:r>
            <a:endParaRPr lang="en-AE" sz="2000" dirty="0">
              <a:latin typeface="Arial" panose="020B0604020202020204" pitchFamily="34" charset="0"/>
              <a:cs typeface="Arial" panose="020B0604020202020204" pitchFamily="34" charset="0"/>
            </a:endParaRPr>
          </a:p>
          <a:p>
            <a:pPr>
              <a:lnSpc>
                <a:spcPct val="200000"/>
              </a:lnSpc>
            </a:pPr>
            <a:r>
              <a:rPr lang="en-AE" sz="2000">
                <a:latin typeface="Arial" panose="020B0604020202020204" pitchFamily="34" charset="0"/>
                <a:cs typeface="Arial" panose="020B0604020202020204" pitchFamily="34" charset="0"/>
              </a:rPr>
              <a:t>Kris Gunsalus</a:t>
            </a:r>
            <a:r>
              <a:rPr lang="en-US" sz="2000" dirty="0">
                <a:latin typeface="Arial" panose="020B0604020202020204" pitchFamily="34" charset="0"/>
                <a:cs typeface="Arial" panose="020B0604020202020204" pitchFamily="34" charset="0"/>
              </a:rPr>
              <a:t> – Director of Bioinformatics CGSB</a:t>
            </a:r>
            <a:endParaRPr lang="en-AE" sz="2000" dirty="0">
              <a:latin typeface="Arial" panose="020B0604020202020204" pitchFamily="34" charset="0"/>
              <a:cs typeface="Arial" panose="020B0604020202020204" pitchFamily="34" charset="0"/>
            </a:endParaRPr>
          </a:p>
          <a:p>
            <a:pPr>
              <a:lnSpc>
                <a:spcPct val="200000"/>
              </a:lnSpc>
            </a:pPr>
            <a:r>
              <a:rPr lang="en-AE" sz="2000" dirty="0">
                <a:latin typeface="Arial" panose="020B0604020202020204" pitchFamily="34" charset="0"/>
                <a:cs typeface="Arial" panose="020B0604020202020204" pitchFamily="34" charset="0"/>
              </a:rPr>
              <a:t>NYUAD HPC Team</a:t>
            </a:r>
          </a:p>
          <a:p>
            <a:pPr marL="0" indent="0">
              <a:lnSpc>
                <a:spcPct val="115000"/>
              </a:lnSpc>
              <a:buNone/>
            </a:pPr>
            <a:endParaRPr lang="en-AE" sz="2000" dirty="0">
              <a:latin typeface="Arial" panose="020B0604020202020204" pitchFamily="34" charset="0"/>
              <a:cs typeface="Arial" panose="020B0604020202020204" pitchFamily="34" charset="0"/>
            </a:endParaRPr>
          </a:p>
          <a:p>
            <a:pPr marL="0" indent="0">
              <a:lnSpc>
                <a:spcPct val="115000"/>
              </a:lnSpc>
              <a:buNone/>
            </a:pPr>
            <a:r>
              <a:rPr lang="en-GB" sz="1800" dirty="0">
                <a:effectLst/>
                <a:latin typeface="Arial" panose="020B0604020202020204" pitchFamily="34" charset="0"/>
                <a:ea typeface="Arial" panose="020B0604020202020204" pitchFamily="34" charset="0"/>
              </a:rPr>
              <a:t>You can reach us at </a:t>
            </a:r>
            <a:r>
              <a:rPr lang="en-AE" sz="1800">
                <a:latin typeface="Arial" panose="020B0604020202020204" pitchFamily="34" charset="0"/>
                <a:cs typeface="Arial" panose="020B0604020202020204" pitchFamily="34" charset="0"/>
                <a:hlinkClick r:id="rId2"/>
              </a:rPr>
              <a:t>nyuad.cgsb.cb@nyu.edu</a:t>
            </a:r>
            <a:r>
              <a:rPr lang="en-US" sz="1800" dirty="0">
                <a:latin typeface="Arial" panose="020B0604020202020204" pitchFamily="34" charset="0"/>
                <a:cs typeface="Arial" panose="020B0604020202020204" pitchFamily="34" charset="0"/>
              </a:rPr>
              <a:t>, ERB (C1) 132.</a:t>
            </a:r>
            <a:endParaRPr lang="en-GB" sz="1800" dirty="0">
              <a:effectLst/>
              <a:latin typeface="Arial" panose="020B0604020202020204" pitchFamily="34" charset="0"/>
              <a:ea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505A6A5-8962-B557-7EBD-0E2425196399}"/>
              </a:ext>
            </a:extLst>
          </p:cNvPr>
          <p:cNvSpPr>
            <a:spLocks noGrp="1"/>
          </p:cNvSpPr>
          <p:nvPr>
            <p:ph type="sldNum" sz="quarter" idx="12"/>
          </p:nvPr>
        </p:nvSpPr>
        <p:spPr/>
        <p:txBody>
          <a:bodyPr/>
          <a:lstStyle/>
          <a:p>
            <a:fld id="{FED6BAAC-478D-0441-BB96-F51F70982B2C}" type="slidenum">
              <a:rPr lang="en-US" smtClean="0"/>
              <a:t>16</a:t>
            </a:fld>
            <a:endParaRPr lang="en-US"/>
          </a:p>
        </p:txBody>
      </p:sp>
    </p:spTree>
    <p:extLst>
      <p:ext uri="{BB962C8B-B14F-4D97-AF65-F5344CB8AC3E}">
        <p14:creationId xmlns:p14="http://schemas.microsoft.com/office/powerpoint/2010/main" val="322980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8DA9"/>
            </a:gs>
            <a:gs pos="29000">
              <a:srgbClr val="008DA9"/>
            </a:gs>
            <a:gs pos="100000">
              <a:srgbClr val="7FBEC6"/>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FDA3EC-7516-3448-9A58-C7EB062A8774}"/>
              </a:ext>
            </a:extLst>
          </p:cNvPr>
          <p:cNvSpPr txBox="1"/>
          <p:nvPr/>
        </p:nvSpPr>
        <p:spPr>
          <a:xfrm>
            <a:off x="4400207" y="2662324"/>
            <a:ext cx="3391579" cy="584775"/>
          </a:xfrm>
          <a:prstGeom prst="rect">
            <a:avLst/>
          </a:prstGeom>
          <a:no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FOLLOW US ON</a:t>
            </a:r>
          </a:p>
        </p:txBody>
      </p:sp>
      <p:pic>
        <p:nvPicPr>
          <p:cNvPr id="20" name="Graphic 19">
            <a:hlinkClick r:id="rId2"/>
            <a:extLst>
              <a:ext uri="{FF2B5EF4-FFF2-40B4-BE49-F238E27FC236}">
                <a16:creationId xmlns:a16="http://schemas.microsoft.com/office/drawing/2014/main" id="{23EF4C9E-E258-4D43-B280-888F50CBC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1146" y="3363663"/>
            <a:ext cx="469703" cy="469703"/>
          </a:xfrm>
          <a:prstGeom prst="rect">
            <a:avLst/>
          </a:prstGeom>
        </p:spPr>
      </p:pic>
      <p:pic>
        <p:nvPicPr>
          <p:cNvPr id="24" name="Graphic 23">
            <a:hlinkClick r:id="rId5"/>
            <a:extLst>
              <a:ext uri="{FF2B5EF4-FFF2-40B4-BE49-F238E27FC236}">
                <a16:creationId xmlns:a16="http://schemas.microsoft.com/office/drawing/2014/main" id="{A051D434-918B-F141-9011-097FE10553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57693" y="3384414"/>
            <a:ext cx="469703" cy="469703"/>
          </a:xfrm>
          <a:prstGeom prst="rect">
            <a:avLst/>
          </a:prstGeom>
        </p:spPr>
      </p:pic>
      <p:pic>
        <p:nvPicPr>
          <p:cNvPr id="26" name="Graphic 25">
            <a:hlinkClick r:id="rId8"/>
            <a:extLst>
              <a:ext uri="{FF2B5EF4-FFF2-40B4-BE49-F238E27FC236}">
                <a16:creationId xmlns:a16="http://schemas.microsoft.com/office/drawing/2014/main" id="{B256E0A3-B0C1-7A40-83A2-281C8AC4F0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06410" y="3363664"/>
            <a:ext cx="469703" cy="469703"/>
          </a:xfrm>
          <a:prstGeom prst="rect">
            <a:avLst/>
          </a:prstGeom>
        </p:spPr>
      </p:pic>
      <p:pic>
        <p:nvPicPr>
          <p:cNvPr id="28" name="Graphic 27">
            <a:hlinkClick r:id="rId11"/>
            <a:extLst>
              <a:ext uri="{FF2B5EF4-FFF2-40B4-BE49-F238E27FC236}">
                <a16:creationId xmlns:a16="http://schemas.microsoft.com/office/drawing/2014/main" id="{5366FBA4-0A12-C44F-971B-FBB4502501D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74874" y="3363663"/>
            <a:ext cx="469703" cy="469703"/>
          </a:xfrm>
          <a:prstGeom prst="rect">
            <a:avLst/>
          </a:prstGeom>
        </p:spPr>
      </p:pic>
      <p:sp>
        <p:nvSpPr>
          <p:cNvPr id="33" name="TextBox 32">
            <a:extLst>
              <a:ext uri="{FF2B5EF4-FFF2-40B4-BE49-F238E27FC236}">
                <a16:creationId xmlns:a16="http://schemas.microsoft.com/office/drawing/2014/main" id="{8E12F947-FFED-FB46-8580-7CEF59C9C997}"/>
              </a:ext>
            </a:extLst>
          </p:cNvPr>
          <p:cNvSpPr txBox="1"/>
          <p:nvPr/>
        </p:nvSpPr>
        <p:spPr>
          <a:xfrm>
            <a:off x="5076113" y="3991432"/>
            <a:ext cx="1934746"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@NYUADCGSB</a:t>
            </a:r>
          </a:p>
        </p:txBody>
      </p:sp>
      <p:sp>
        <p:nvSpPr>
          <p:cNvPr id="2" name="Slide Number Placeholder 1">
            <a:extLst>
              <a:ext uri="{FF2B5EF4-FFF2-40B4-BE49-F238E27FC236}">
                <a16:creationId xmlns:a16="http://schemas.microsoft.com/office/drawing/2014/main" id="{757BC004-3E1E-4058-F4B1-8C17DD7BCAF3}"/>
              </a:ext>
            </a:extLst>
          </p:cNvPr>
          <p:cNvSpPr>
            <a:spLocks noGrp="1"/>
          </p:cNvSpPr>
          <p:nvPr>
            <p:ph type="sldNum" sz="quarter" idx="12"/>
          </p:nvPr>
        </p:nvSpPr>
        <p:spPr/>
        <p:txBody>
          <a:bodyPr/>
          <a:lstStyle/>
          <a:p>
            <a:fld id="{FED6BAAC-478D-0441-BB96-F51F70982B2C}" type="slidenum">
              <a:rPr lang="en-US" smtClean="0"/>
              <a:t>17</a:t>
            </a:fld>
            <a:endParaRPr lang="en-US"/>
          </a:p>
        </p:txBody>
      </p:sp>
      <p:pic>
        <p:nvPicPr>
          <p:cNvPr id="1026" name="Picture 2">
            <a:hlinkClick r:id="rId14"/>
            <a:extLst>
              <a:ext uri="{FF2B5EF4-FFF2-40B4-BE49-F238E27FC236}">
                <a16:creationId xmlns:a16="http://schemas.microsoft.com/office/drawing/2014/main" id="{D21B64C8-F2CD-F824-D6CB-BAC67D2D159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43966" y="3384415"/>
            <a:ext cx="448952" cy="44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24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pPr algn="just"/>
            <a:r>
              <a:rPr lang="en-US" sz="3600" b="1" dirty="0">
                <a:solidFill>
                  <a:schemeClr val="accent1">
                    <a:lumMod val="50000"/>
                  </a:schemeClr>
                </a:solidFill>
                <a:latin typeface="Arial" panose="020B0604020202020204" pitchFamily="34" charset="0"/>
                <a:cs typeface="Arial" panose="020B0604020202020204" pitchFamily="34" charset="0"/>
              </a:rPr>
              <a:t>Table of Contents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666304" cy="5202531"/>
          </a:xfrm>
        </p:spPr>
        <p:txBody>
          <a:bodyPr>
            <a:normAutofit/>
          </a:bodyPr>
          <a:lstStyle/>
          <a:p>
            <a:pPr>
              <a:lnSpc>
                <a:spcPct val="100000"/>
              </a:lnSpc>
              <a:buClr>
                <a:srgbClr val="7030A0"/>
              </a:buClr>
              <a:buFont typeface="Wingdings" panose="05000000000000000000" pitchFamily="2" charset="2"/>
              <a:buChar char="q"/>
            </a:pPr>
            <a:r>
              <a:rPr lang="en-GB" sz="24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2" action="ppaction://hlinksldjump"/>
              </a:rPr>
              <a:t>What is a Container?</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3" action="ppaction://hlinksldjump"/>
              </a:rPr>
              <a:t>Docker</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4" action="ppaction://hlinksldjump"/>
              </a:rPr>
              <a:t>Why you need Containers?</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 action="ppaction://hlinkshowjump?jump=previousslide"/>
              </a:rPr>
              <a:t>Prerequisites</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5" action="ppaction://hlinksldjump"/>
              </a:rPr>
              <a:t>Comparison Overview - VMs vs Containers</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hlinkClick r:id="rId6" action="ppaction://hlinksldjump"/>
              </a:rPr>
              <a:t> </a:t>
            </a:r>
            <a:r>
              <a:rPr lang="en-GB" sz="2200" dirty="0">
                <a:solidFill>
                  <a:srgbClr val="7030A0"/>
                </a:solidFill>
                <a:latin typeface="Arial" panose="020B0604020202020204" pitchFamily="34" charset="0"/>
                <a:cs typeface="Arial" panose="020B0604020202020204" pitchFamily="34" charset="0"/>
                <a:hlinkClick r:id="rId7" action="ppaction://hlinksldjump"/>
              </a:rPr>
              <a:t>Hands-on Session – Prechecks</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8" action="ppaction://hlinksldjump"/>
              </a:rPr>
              <a:t>Docker Image Creation - In a Nutshell</a:t>
            </a:r>
            <a:endParaRPr lang="en-GB" sz="2200" dirty="0">
              <a:solidFill>
                <a:srgbClr val="7030A0"/>
              </a:solidFill>
              <a:latin typeface="Arial" panose="020B0604020202020204" pitchFamily="34" charset="0"/>
              <a:cs typeface="Arial" panose="020B0604020202020204" pitchFamily="34" charset="0"/>
            </a:endParaRPr>
          </a:p>
          <a:p>
            <a:pPr algn="just">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9" action="ppaction://hlinksldjump"/>
              </a:rPr>
              <a:t>Docker commands</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6" action="ppaction://hlinksldjump"/>
              </a:rPr>
              <a:t>Docker image building process</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10" action="ppaction://hlinksldjump"/>
              </a:rPr>
              <a:t>Docker hub</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r>
              <a:rPr lang="en-GB" sz="2200" dirty="0">
                <a:solidFill>
                  <a:srgbClr val="7030A0"/>
                </a:solidFill>
                <a:latin typeface="Arial" panose="020B0604020202020204" pitchFamily="34" charset="0"/>
                <a:cs typeface="Arial" panose="020B0604020202020204" pitchFamily="34" charset="0"/>
              </a:rPr>
              <a:t> </a:t>
            </a:r>
            <a:r>
              <a:rPr lang="en-GB" sz="2200" dirty="0">
                <a:solidFill>
                  <a:srgbClr val="7030A0"/>
                </a:solidFill>
                <a:latin typeface="Arial" panose="020B0604020202020204" pitchFamily="34" charset="0"/>
                <a:cs typeface="Arial" panose="020B0604020202020204" pitchFamily="34" charset="0"/>
                <a:hlinkClick r:id="rId11" action="ppaction://hlinksldjump"/>
              </a:rPr>
              <a:t>Practical session</a:t>
            </a:r>
            <a:endParaRPr lang="en-GB" sz="2200" dirty="0">
              <a:solidFill>
                <a:srgbClr val="7030A0"/>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endParaRPr lang="en-US" sz="1400" b="1" dirty="0">
              <a:solidFill>
                <a:srgbClr val="7F7F7C"/>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q"/>
            </a:pPr>
            <a:endParaRPr lang="en-GB" sz="2200" dirty="0">
              <a:solidFill>
                <a:srgbClr val="7030A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693E6A9-EFBE-C024-CD9F-65A5B72BAD66}"/>
              </a:ext>
            </a:extLst>
          </p:cNvPr>
          <p:cNvSpPr>
            <a:spLocks noGrp="1"/>
          </p:cNvSpPr>
          <p:nvPr>
            <p:ph type="sldNum" sz="quarter" idx="12"/>
          </p:nvPr>
        </p:nvSpPr>
        <p:spPr/>
        <p:txBody>
          <a:bodyPr/>
          <a:lstStyle/>
          <a:p>
            <a:fld id="{FED6BAAC-478D-0441-BB96-F51F70982B2C}" type="slidenum">
              <a:rPr lang="en-US" smtClean="0"/>
              <a:t>2</a:t>
            </a:fld>
            <a:endParaRPr lang="en-US"/>
          </a:p>
        </p:txBody>
      </p:sp>
    </p:spTree>
    <p:extLst>
      <p:ext uri="{BB962C8B-B14F-4D97-AF65-F5344CB8AC3E}">
        <p14:creationId xmlns:p14="http://schemas.microsoft.com/office/powerpoint/2010/main" val="421173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What is a Container?</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endParaRPr lang="en-US" sz="1400" b="1" dirty="0">
              <a:solidFill>
                <a:srgbClr val="7F7F7C"/>
              </a:solidFill>
              <a:latin typeface="Arial" panose="020B0604020202020204" pitchFamily="34" charset="0"/>
              <a:cs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 way to package applications with all the necessary dependencies and configurations such as libraries,  frameworks and binaries within itself. This package is portable and it is easily shared and moved around.</a:t>
            </a: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05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Containers are not meant to host an operating system, they are meant to run some specific task or some processes. Examples include hosting an instance </a:t>
            </a:r>
            <a:r>
              <a:rPr lang="en-US" sz="1800" dirty="0">
                <a:solidFill>
                  <a:srgbClr val="000000"/>
                </a:solidFill>
                <a:latin typeface="Arial" panose="020B0604020202020204" pitchFamily="34" charset="0"/>
              </a:rPr>
              <a:t>of an</a:t>
            </a:r>
            <a:r>
              <a:rPr lang="en-US" sz="1800" b="0" i="0" u="none" strike="noStrike" dirty="0">
                <a:solidFill>
                  <a:srgbClr val="000000"/>
                </a:solidFill>
                <a:effectLst/>
                <a:latin typeface="Arial" panose="020B0604020202020204" pitchFamily="34" charset="0"/>
              </a:rPr>
              <a:t> application, or simply to carry some kind of computation or analysis task. </a:t>
            </a:r>
            <a:r>
              <a:rPr lang="en-US" sz="1800" dirty="0">
                <a:solidFill>
                  <a:srgbClr val="000000"/>
                </a:solidFill>
                <a:latin typeface="Arial" panose="020B0604020202020204" pitchFamily="34" charset="0"/>
              </a:rPr>
              <a:t>O</a:t>
            </a:r>
            <a:r>
              <a:rPr lang="en-US" sz="1800" b="0" i="0" u="none" strike="noStrike" dirty="0">
                <a:solidFill>
                  <a:srgbClr val="000000"/>
                </a:solidFill>
                <a:effectLst/>
                <a:latin typeface="Arial" panose="020B0604020202020204" pitchFamily="34" charset="0"/>
              </a:rPr>
              <a:t>nce the task is complete, the container exit. </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dirty="0">
                <a:solidFill>
                  <a:srgbClr val="000000"/>
                </a:solidFill>
                <a:effectLst/>
                <a:latin typeface="Arial" panose="020B0604020202020204" pitchFamily="34" charset="0"/>
              </a:rPr>
              <a:t>Containers are essentially a standalone mini Linux system.</a:t>
            </a:r>
            <a:endParaRPr lang="en-US" sz="1050" b="0" dirty="0">
              <a:effectLst/>
            </a:endParaRPr>
          </a:p>
          <a:p>
            <a:pPr marL="0" indent="0">
              <a:buNone/>
            </a:pPr>
            <a:br>
              <a:rPr lang="en-US" sz="1050" dirty="0"/>
            </a:b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EA8A801-B9E4-E919-5107-FE478E3F8131}"/>
              </a:ext>
            </a:extLst>
          </p:cNvPr>
          <p:cNvSpPr>
            <a:spLocks noGrp="1"/>
          </p:cNvSpPr>
          <p:nvPr>
            <p:ph type="sldNum" sz="quarter" idx="12"/>
          </p:nvPr>
        </p:nvSpPr>
        <p:spPr/>
        <p:txBody>
          <a:bodyPr/>
          <a:lstStyle/>
          <a:p>
            <a:fld id="{FED6BAAC-478D-0441-BB96-F51F70982B2C}" type="slidenum">
              <a:rPr lang="en-US" smtClean="0"/>
              <a:t>3</a:t>
            </a:fld>
            <a:endParaRPr lang="en-US"/>
          </a:p>
        </p:txBody>
      </p:sp>
    </p:spTree>
    <p:extLst>
      <p:ext uri="{BB962C8B-B14F-4D97-AF65-F5344CB8AC3E}">
        <p14:creationId xmlns:p14="http://schemas.microsoft.com/office/powerpoint/2010/main" val="11496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pPr algn="just"/>
            <a:r>
              <a:rPr lang="en-US" sz="3600" b="1" dirty="0">
                <a:solidFill>
                  <a:schemeClr val="accent1">
                    <a:lumMod val="50000"/>
                  </a:schemeClr>
                </a:solidFill>
                <a:latin typeface="Arial" panose="020B0604020202020204" pitchFamily="34" charset="0"/>
                <a:cs typeface="Arial" panose="020B0604020202020204" pitchFamily="34" charset="0"/>
              </a:rPr>
              <a:t>Docker</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endParaRPr lang="en-US" sz="1400" b="1" dirty="0">
              <a:solidFill>
                <a:srgbClr val="7F7F7C"/>
              </a:solidFill>
              <a:latin typeface="Arial" panose="020B0604020202020204" pitchFamily="34" charset="0"/>
              <a:cs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Docker Inc is a Linux-based open-source containerization technology that is used to build, run, inspect and manage container images for developing and distributing applications.</a:t>
            </a:r>
          </a:p>
          <a:p>
            <a:pPr rtl="0">
              <a:spcBef>
                <a:spcPts val="0"/>
              </a:spcBef>
              <a:spcAft>
                <a:spcPts val="0"/>
              </a:spcAft>
            </a:pPr>
            <a:endParaRPr lang="en-US" sz="1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Docker was born in 2013 as open-source software to run containers. Since then, the world of containers </a:t>
            </a:r>
            <a:r>
              <a:rPr lang="en-US" sz="1800" dirty="0">
                <a:solidFill>
                  <a:srgbClr val="000000"/>
                </a:solidFill>
                <a:latin typeface="Arial" panose="020B0604020202020204" pitchFamily="34" charset="0"/>
              </a:rPr>
              <a:t>has evolved</a:t>
            </a:r>
            <a:r>
              <a:rPr lang="en-US" sz="1800" b="0" i="0" u="none" strike="noStrike" dirty="0">
                <a:solidFill>
                  <a:srgbClr val="000000"/>
                </a:solidFill>
                <a:effectLst/>
                <a:latin typeface="Arial" panose="020B0604020202020204" pitchFamily="34" charset="0"/>
              </a:rPr>
              <a:t>.</a:t>
            </a: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r>
              <a:rPr lang="en-US" sz="1800" dirty="0">
                <a:solidFill>
                  <a:srgbClr val="000000"/>
                </a:solidFill>
                <a:latin typeface="Arial" panose="020B0604020202020204" pitchFamily="34" charset="0"/>
              </a:rPr>
              <a:t>With Docker, you can treat containers like extremely lightweight, modular virtual machines (VMs) and you can create, deploy, copy and move them from environment to environment.</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hlinkClick r:id="rId2"/>
              </a:rPr>
              <a:t>Podman</a:t>
            </a:r>
            <a:r>
              <a:rPr lang="en-US" sz="1800" dirty="0">
                <a:solidFill>
                  <a:srgbClr val="000000"/>
                </a:solidFill>
                <a:latin typeface="Arial" panose="020B0604020202020204" pitchFamily="34" charset="0"/>
              </a:rPr>
              <a:t>, </a:t>
            </a:r>
            <a:r>
              <a:rPr lang="en-US" sz="1800" dirty="0">
                <a:solidFill>
                  <a:srgbClr val="000000"/>
                </a:solidFill>
                <a:latin typeface="Arial" panose="020B0604020202020204" pitchFamily="34" charset="0"/>
                <a:hlinkClick r:id="rId3"/>
              </a:rPr>
              <a:t>Buildah</a:t>
            </a:r>
            <a:r>
              <a:rPr lang="en-US" sz="1800" dirty="0">
                <a:solidFill>
                  <a:srgbClr val="000000"/>
                </a:solidFill>
                <a:latin typeface="Arial" panose="020B0604020202020204" pitchFamily="34" charset="0"/>
              </a:rPr>
              <a:t>, </a:t>
            </a:r>
            <a:r>
              <a:rPr lang="en-US" sz="1800" dirty="0">
                <a:solidFill>
                  <a:srgbClr val="000000"/>
                </a:solidFill>
                <a:latin typeface="Arial" panose="020B0604020202020204" pitchFamily="34" charset="0"/>
                <a:hlinkClick r:id="rId4"/>
              </a:rPr>
              <a:t>RunC</a:t>
            </a:r>
            <a:r>
              <a:rPr lang="en-US" sz="1800" dirty="0">
                <a:solidFill>
                  <a:srgbClr val="000000"/>
                </a:solidFill>
                <a:latin typeface="Arial" panose="020B0604020202020204" pitchFamily="34" charset="0"/>
              </a:rPr>
              <a:t>, </a:t>
            </a:r>
            <a:r>
              <a:rPr lang="en-US" sz="1800" dirty="0">
                <a:solidFill>
                  <a:srgbClr val="000000"/>
                </a:solidFill>
                <a:latin typeface="Arial" panose="020B0604020202020204" pitchFamily="34" charset="0"/>
                <a:hlinkClick r:id="rId5"/>
              </a:rPr>
              <a:t>Containerd</a:t>
            </a:r>
            <a:r>
              <a:rPr lang="en-US" sz="1800" dirty="0">
                <a:solidFill>
                  <a:srgbClr val="000000"/>
                </a:solidFill>
                <a:latin typeface="Arial" panose="020B0604020202020204" pitchFamily="34" charset="0"/>
              </a:rPr>
              <a:t> are the organizations adopting containers to develop and manage stable applications.</a:t>
            </a: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400" b="0" dirty="0">
              <a:effectLst/>
            </a:endParaRPr>
          </a:p>
          <a:p>
            <a:pPr marL="0" indent="0">
              <a:buNone/>
            </a:pPr>
            <a:endParaRPr lang="en-US" sz="1400" b="1" dirty="0">
              <a:solidFill>
                <a:srgbClr val="7F7F7C"/>
              </a:solidFill>
              <a:latin typeface="Arial" panose="020B0604020202020204" pitchFamily="34" charset="0"/>
              <a:cs typeface="Arial" panose="020B0604020202020204" pitchFamily="34" charset="0"/>
            </a:endParaRPr>
          </a:p>
          <a:p>
            <a:pPr marL="0" indent="0">
              <a:buNone/>
            </a:pP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FAD6936-5368-E2B6-30E6-C35DC2BDEC2F}"/>
              </a:ext>
            </a:extLst>
          </p:cNvPr>
          <p:cNvSpPr>
            <a:spLocks noGrp="1"/>
          </p:cNvSpPr>
          <p:nvPr>
            <p:ph type="sldNum" sz="quarter" idx="12"/>
          </p:nvPr>
        </p:nvSpPr>
        <p:spPr/>
        <p:txBody>
          <a:bodyPr/>
          <a:lstStyle/>
          <a:p>
            <a:fld id="{FED6BAAC-478D-0441-BB96-F51F70982B2C}" type="slidenum">
              <a:rPr lang="en-US" smtClean="0"/>
              <a:t>4</a:t>
            </a:fld>
            <a:endParaRPr lang="en-US"/>
          </a:p>
        </p:txBody>
      </p:sp>
    </p:spTree>
    <p:extLst>
      <p:ext uri="{BB962C8B-B14F-4D97-AF65-F5344CB8AC3E}">
        <p14:creationId xmlns:p14="http://schemas.microsoft.com/office/powerpoint/2010/main" val="911510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Why you need Containers?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rtl="0">
              <a:spcBef>
                <a:spcPts val="0"/>
              </a:spcBef>
              <a:spcAft>
                <a:spcPts val="0"/>
              </a:spcAft>
              <a:buNone/>
            </a:pPr>
            <a:endParaRPr lang="en-US" sz="1050" b="0" dirty="0">
              <a:effectLst/>
            </a:endParaRPr>
          </a:p>
          <a:p>
            <a:pPr marL="0" indent="0" rtl="0">
              <a:spcBef>
                <a:spcPts val="0"/>
              </a:spcBef>
              <a:spcAft>
                <a:spcPts val="0"/>
              </a:spcAft>
              <a:buNone/>
            </a:pPr>
            <a:endParaRPr lang="en-US" sz="1050" dirty="0"/>
          </a:p>
          <a:p>
            <a:pPr marL="0" indent="0" rtl="0">
              <a:spcBef>
                <a:spcPts val="0"/>
              </a:spcBef>
              <a:spcAft>
                <a:spcPts val="0"/>
              </a:spcAft>
              <a:buNone/>
            </a:pPr>
            <a:endParaRPr lang="en-US" sz="1050" b="0" dirty="0">
              <a:effectLst/>
            </a:endParaRPr>
          </a:p>
          <a:p>
            <a:pPr rtl="0">
              <a:spcBef>
                <a:spcPts val="0"/>
              </a:spcBef>
              <a:spcAft>
                <a:spcPts val="0"/>
              </a:spcAft>
              <a:buFont typeface="Wingdings" pitchFamily="2" charset="2"/>
              <a:buChar char="q"/>
            </a:pPr>
            <a:r>
              <a:rPr lang="en-US" sz="1800" dirty="0">
                <a:solidFill>
                  <a:srgbClr val="000000"/>
                </a:solidFill>
                <a:latin typeface="Arial" panose="020B0604020202020204" pitchFamily="34" charset="0"/>
              </a:rPr>
              <a:t>Rapid Application Development.</a:t>
            </a:r>
          </a:p>
          <a:p>
            <a:pPr rtl="0">
              <a:spcBef>
                <a:spcPts val="0"/>
              </a:spcBef>
              <a:spcAft>
                <a:spcPts val="0"/>
              </a:spcAft>
              <a:buFont typeface="Wingdings" pitchFamily="2" charset="2"/>
              <a:buChar char="q"/>
            </a:pPr>
            <a:r>
              <a:rPr lang="en-US" sz="1800" b="0" i="0" u="none" strike="noStrike" dirty="0">
                <a:solidFill>
                  <a:srgbClr val="000000"/>
                </a:solidFill>
                <a:effectLst/>
                <a:latin typeface="Arial" panose="020B0604020202020204" pitchFamily="34" charset="0"/>
              </a:rPr>
              <a:t>Ensures scalability and Flexibility. </a:t>
            </a:r>
          </a:p>
          <a:p>
            <a:pPr rtl="0">
              <a:spcBef>
                <a:spcPts val="0"/>
              </a:spcBef>
              <a:spcAft>
                <a:spcPts val="0"/>
              </a:spcAft>
              <a:buFont typeface="Wingdings" pitchFamily="2" charset="2"/>
              <a:buChar char="q"/>
            </a:pPr>
            <a:r>
              <a:rPr lang="en-US" sz="1800" b="0" i="0" u="none" strike="noStrike" dirty="0">
                <a:solidFill>
                  <a:srgbClr val="000000"/>
                </a:solidFill>
                <a:effectLst/>
                <a:latin typeface="Arial" panose="020B0604020202020204" pitchFamily="34" charset="0"/>
              </a:rPr>
              <a:t>Consistent.</a:t>
            </a:r>
          </a:p>
          <a:p>
            <a:pPr rtl="0">
              <a:spcBef>
                <a:spcPts val="0"/>
              </a:spcBef>
              <a:spcAft>
                <a:spcPts val="0"/>
              </a:spcAft>
              <a:buFont typeface="Wingdings" pitchFamily="2" charset="2"/>
              <a:buChar char="q"/>
            </a:pPr>
            <a:r>
              <a:rPr lang="en-US" sz="1800" dirty="0">
                <a:solidFill>
                  <a:srgbClr val="000000"/>
                </a:solidFill>
                <a:latin typeface="Arial" panose="020B0604020202020204" pitchFamily="34" charset="0"/>
              </a:rPr>
              <a:t>Deploy Anytime, Anywhere.</a:t>
            </a:r>
          </a:p>
          <a:p>
            <a:pPr rtl="0">
              <a:spcBef>
                <a:spcPts val="0"/>
              </a:spcBef>
              <a:spcAft>
                <a:spcPts val="0"/>
              </a:spcAft>
              <a:buFont typeface="Wingdings" pitchFamily="2" charset="2"/>
              <a:buChar char="q"/>
            </a:pPr>
            <a:r>
              <a:rPr lang="en-US" sz="1800" dirty="0">
                <a:solidFill>
                  <a:srgbClr val="000000"/>
                </a:solidFill>
                <a:latin typeface="Arial" panose="020B0604020202020204" pitchFamily="34" charset="0"/>
              </a:rPr>
              <a:t>OS independent apps.</a:t>
            </a:r>
          </a:p>
          <a:p>
            <a:pPr rtl="0">
              <a:spcBef>
                <a:spcPts val="0"/>
              </a:spcBef>
              <a:spcAft>
                <a:spcPts val="0"/>
              </a:spcAft>
              <a:buFont typeface="Wingdings" pitchFamily="2" charset="2"/>
              <a:buChar char="q"/>
            </a:pPr>
            <a:r>
              <a:rPr lang="en-US" sz="1800" dirty="0">
                <a:solidFill>
                  <a:srgbClr val="000000"/>
                </a:solidFill>
                <a:latin typeface="Arial" panose="020B0604020202020204" pitchFamily="34" charset="0"/>
              </a:rPr>
              <a:t>Software runs in different environments.</a:t>
            </a:r>
          </a:p>
          <a:p>
            <a:pPr>
              <a:spcBef>
                <a:spcPts val="0"/>
              </a:spcBef>
              <a:buFont typeface="Wingdings" pitchFamily="2" charset="2"/>
              <a:buChar char="q"/>
            </a:pPr>
            <a:r>
              <a:rPr lang="en-US" sz="1800" b="0" i="0" u="none" strike="noStrike" dirty="0">
                <a:solidFill>
                  <a:srgbClr val="000000"/>
                </a:solidFill>
                <a:effectLst/>
                <a:latin typeface="Arial" panose="020B0604020202020204" pitchFamily="34" charset="0"/>
              </a:rPr>
              <a:t>Compatibility/Dependency of the software.</a:t>
            </a:r>
            <a:endParaRPr lang="en-US" sz="1800" b="0" dirty="0">
              <a:effectLst/>
            </a:endParaRP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800" b="0" dirty="0">
              <a:solidFill>
                <a:srgbClr val="000000"/>
              </a:solidFill>
              <a:effectLst/>
              <a:latin typeface="Arial" panose="020B0604020202020204" pitchFamily="34" charset="0"/>
            </a:endParaRPr>
          </a:p>
          <a:p>
            <a:pPr marL="0" indent="0" rtl="0">
              <a:spcBef>
                <a:spcPts val="0"/>
              </a:spcBef>
              <a:spcAft>
                <a:spcPts val="0"/>
              </a:spcAft>
              <a:buNone/>
            </a:pPr>
            <a:endParaRPr lang="en-US" sz="1800" b="0" dirty="0">
              <a:solidFill>
                <a:srgbClr val="000000"/>
              </a:solidFill>
              <a:effectLst/>
              <a:latin typeface="Arial" panose="020B0604020202020204" pitchFamily="34" charset="0"/>
            </a:endParaRP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050" b="0" dirty="0">
              <a:effectLst/>
            </a:endParaRPr>
          </a:p>
          <a:p>
            <a:pPr marL="0" indent="0" rtl="0">
              <a:spcBef>
                <a:spcPts val="0"/>
              </a:spcBef>
              <a:spcAft>
                <a:spcPts val="0"/>
              </a:spcAft>
              <a:buNone/>
            </a:pPr>
            <a:br>
              <a:rPr lang="en-US" sz="1050" b="0" dirty="0">
                <a:effectLst/>
              </a:rPr>
            </a:b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FF32294-CCDA-5882-3F54-F27C09C121AA}"/>
              </a:ext>
            </a:extLst>
          </p:cNvPr>
          <p:cNvSpPr>
            <a:spLocks noGrp="1"/>
          </p:cNvSpPr>
          <p:nvPr>
            <p:ph type="sldNum" sz="quarter" idx="12"/>
          </p:nvPr>
        </p:nvSpPr>
        <p:spPr/>
        <p:txBody>
          <a:bodyPr/>
          <a:lstStyle/>
          <a:p>
            <a:fld id="{FED6BAAC-478D-0441-BB96-F51F70982B2C}" type="slidenum">
              <a:rPr lang="en-US" smtClean="0"/>
              <a:t>5</a:t>
            </a:fld>
            <a:endParaRPr lang="en-US"/>
          </a:p>
        </p:txBody>
      </p:sp>
    </p:spTree>
    <p:extLst>
      <p:ext uri="{BB962C8B-B14F-4D97-AF65-F5344CB8AC3E}">
        <p14:creationId xmlns:p14="http://schemas.microsoft.com/office/powerpoint/2010/main" val="3678074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Prerequisites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rtl="0">
              <a:spcBef>
                <a:spcPts val="0"/>
              </a:spcBef>
              <a:spcAft>
                <a:spcPts val="0"/>
              </a:spcAft>
              <a:buNone/>
            </a:pPr>
            <a:endParaRPr lang="en-US" sz="1050" b="0" dirty="0">
              <a:effectLst/>
            </a:endParaRPr>
          </a:p>
          <a:p>
            <a:pPr marL="0" indent="0" rtl="0">
              <a:spcBef>
                <a:spcPts val="0"/>
              </a:spcBef>
              <a:spcAft>
                <a:spcPts val="0"/>
              </a:spcAft>
              <a:buNone/>
            </a:pPr>
            <a:endParaRPr lang="en-US" sz="1050" dirty="0"/>
          </a:p>
          <a:p>
            <a:pPr marL="0" indent="0" rtl="0">
              <a:spcBef>
                <a:spcPts val="0"/>
              </a:spcBef>
              <a:spcAft>
                <a:spcPts val="0"/>
              </a:spcAft>
              <a:buNone/>
            </a:pPr>
            <a:endParaRPr lang="en-US" sz="1050" b="0" dirty="0">
              <a:effectLst/>
            </a:endParaRPr>
          </a:p>
          <a:p>
            <a:pPr rtl="0">
              <a:spcBef>
                <a:spcPts val="0"/>
              </a:spcBef>
              <a:spcAft>
                <a:spcPts val="0"/>
              </a:spcAft>
              <a:buFont typeface="Wingdings" pitchFamily="2" charset="2"/>
              <a:buChar char="q"/>
            </a:pPr>
            <a:r>
              <a:rPr lang="en-US" sz="1800" b="0" i="0" u="none" strike="noStrike" dirty="0">
                <a:solidFill>
                  <a:srgbClr val="000000"/>
                </a:solidFill>
                <a:effectLst/>
                <a:latin typeface="Arial" panose="020B0604020202020204" pitchFamily="34" charset="0"/>
              </a:rPr>
              <a:t> Basic Linux command-line knowledge.</a:t>
            </a:r>
          </a:p>
          <a:p>
            <a:pPr rtl="0">
              <a:spcBef>
                <a:spcPts val="0"/>
              </a:spcBef>
              <a:spcAft>
                <a:spcPts val="0"/>
              </a:spcAft>
              <a:buFont typeface="Wingdings" pitchFamily="2" charset="2"/>
              <a:buChar char="q"/>
            </a:pPr>
            <a:r>
              <a:rPr lang="en-US" sz="1800" dirty="0">
                <a:solidFill>
                  <a:srgbClr val="000000"/>
                </a:solidFill>
                <a:latin typeface="Arial" panose="020B0604020202020204" pitchFamily="34" charset="0"/>
              </a:rPr>
              <a:t> Operating System package management such as apt/yum/</a:t>
            </a:r>
            <a:r>
              <a:rPr lang="en-US" sz="1800" dirty="0" err="1">
                <a:solidFill>
                  <a:srgbClr val="000000"/>
                </a:solidFill>
                <a:latin typeface="Arial" panose="020B0604020202020204" pitchFamily="34" charset="0"/>
              </a:rPr>
              <a:t>apk</a:t>
            </a:r>
            <a:r>
              <a:rPr lang="en-US" sz="1800" dirty="0">
                <a:solidFill>
                  <a:srgbClr val="000000"/>
                </a:solidFill>
                <a:latin typeface="Arial" panose="020B0604020202020204" pitchFamily="34" charset="0"/>
              </a:rPr>
              <a:t>.</a:t>
            </a:r>
          </a:p>
          <a:p>
            <a:pPr rtl="0">
              <a:spcBef>
                <a:spcPts val="0"/>
              </a:spcBef>
              <a:spcAft>
                <a:spcPts val="0"/>
              </a:spcAft>
              <a:buFont typeface="Wingdings" pitchFamily="2" charset="2"/>
              <a:buChar char="q"/>
            </a:pPr>
            <a:r>
              <a:rPr lang="en-US" sz="1800" b="0" i="0" u="none" strike="noStrike" dirty="0">
                <a:solidFill>
                  <a:srgbClr val="000000"/>
                </a:solidFill>
                <a:effectLst/>
                <a:latin typeface="Arial" panose="020B0604020202020204" pitchFamily="34" charset="0"/>
              </a:rPr>
              <a:t> Application package management such as pip/R/ruby etc.</a:t>
            </a:r>
          </a:p>
          <a:p>
            <a:pPr rtl="0">
              <a:spcBef>
                <a:spcPts val="0"/>
              </a:spcBef>
              <a:spcAft>
                <a:spcPts val="0"/>
              </a:spcAft>
              <a:buFont typeface="Wingdings" pitchFamily="2" charset="2"/>
              <a:buChar char="q"/>
            </a:pPr>
            <a:r>
              <a:rPr lang="en-US" sz="1800" b="0" i="0" u="none" strike="noStrike" dirty="0">
                <a:solidFill>
                  <a:srgbClr val="000000"/>
                </a:solidFill>
                <a:effectLst/>
                <a:latin typeface="Arial" panose="020B0604020202020204" pitchFamily="34" charset="0"/>
              </a:rPr>
              <a:t> Application Service management.</a:t>
            </a:r>
          </a:p>
          <a:p>
            <a:pPr>
              <a:spcBef>
                <a:spcPts val="0"/>
              </a:spcBef>
              <a:buFont typeface="Wingdings" pitchFamily="2" charset="2"/>
              <a:buChar char="q"/>
            </a:pPr>
            <a:r>
              <a:rPr lang="en-US" sz="1800" dirty="0">
                <a:solidFill>
                  <a:srgbClr val="000000"/>
                </a:solidFill>
                <a:latin typeface="Arial" panose="020B0604020202020204" pitchFamily="34" charset="0"/>
              </a:rPr>
              <a:t> Network port numbers.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buFont typeface="Wingdings" pitchFamily="2" charset="2"/>
              <a:buChar char="q"/>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800" b="0" dirty="0">
              <a:solidFill>
                <a:srgbClr val="000000"/>
              </a:solidFill>
              <a:effectLst/>
              <a:latin typeface="Arial" panose="020B0604020202020204" pitchFamily="34" charset="0"/>
            </a:endParaRPr>
          </a:p>
          <a:p>
            <a:pPr marL="0" indent="0" rtl="0">
              <a:spcBef>
                <a:spcPts val="0"/>
              </a:spcBef>
              <a:spcAft>
                <a:spcPts val="0"/>
              </a:spcAft>
              <a:buNone/>
            </a:pPr>
            <a:endParaRPr lang="en-US" sz="1800" b="0" dirty="0">
              <a:solidFill>
                <a:srgbClr val="000000"/>
              </a:solidFill>
              <a:effectLst/>
              <a:latin typeface="Arial" panose="020B0604020202020204" pitchFamily="34" charset="0"/>
            </a:endParaRP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050" b="0" dirty="0">
              <a:effectLst/>
            </a:endParaRPr>
          </a:p>
          <a:p>
            <a:pPr marL="0" indent="0" rtl="0">
              <a:spcBef>
                <a:spcPts val="0"/>
              </a:spcBef>
              <a:spcAft>
                <a:spcPts val="0"/>
              </a:spcAft>
              <a:buNone/>
            </a:pPr>
            <a:br>
              <a:rPr lang="en-US" sz="1050" b="0" dirty="0">
                <a:effectLst/>
              </a:rPr>
            </a:b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FF32294-CCDA-5882-3F54-F27C09C121AA}"/>
              </a:ext>
            </a:extLst>
          </p:cNvPr>
          <p:cNvSpPr>
            <a:spLocks noGrp="1"/>
          </p:cNvSpPr>
          <p:nvPr>
            <p:ph type="sldNum" sz="quarter" idx="12"/>
          </p:nvPr>
        </p:nvSpPr>
        <p:spPr/>
        <p:txBody>
          <a:bodyPr/>
          <a:lstStyle/>
          <a:p>
            <a:fld id="{FED6BAAC-478D-0441-BB96-F51F70982B2C}" type="slidenum">
              <a:rPr lang="en-US" smtClean="0"/>
              <a:t>6</a:t>
            </a:fld>
            <a:endParaRPr lang="en-US"/>
          </a:p>
        </p:txBody>
      </p:sp>
    </p:spTree>
    <p:extLst>
      <p:ext uri="{BB962C8B-B14F-4D97-AF65-F5344CB8AC3E}">
        <p14:creationId xmlns:p14="http://schemas.microsoft.com/office/powerpoint/2010/main" val="438801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Comparison Overview - VMs vs Containers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sz="1800" b="0" dirty="0">
              <a:solidFill>
                <a:srgbClr val="000000"/>
              </a:solidFill>
              <a:effectLst/>
              <a:latin typeface="Arial" panose="020B0604020202020204" pitchFamily="34" charset="0"/>
            </a:endParaRPr>
          </a:p>
          <a:p>
            <a:pPr marL="0" indent="0" rtl="0">
              <a:spcBef>
                <a:spcPts val="0"/>
              </a:spcBef>
              <a:spcAft>
                <a:spcPts val="0"/>
              </a:spcAft>
              <a:buNone/>
            </a:pPr>
            <a:endParaRPr lang="en-US" sz="1050" b="0" dirty="0">
              <a:effectLst/>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1FE1EFD-F508-0A89-9CA7-BED7D89DA304}"/>
              </a:ext>
            </a:extLst>
          </p:cNvPr>
          <p:cNvSpPr txBox="1"/>
          <p:nvPr/>
        </p:nvSpPr>
        <p:spPr>
          <a:xfrm>
            <a:off x="2623127" y="1366365"/>
            <a:ext cx="1771639" cy="369332"/>
          </a:xfrm>
          <a:prstGeom prst="rect">
            <a:avLst/>
          </a:prstGeom>
          <a:noFill/>
        </p:spPr>
        <p:txBody>
          <a:bodyPr wrap="none" rtlCol="0">
            <a:spAutoFit/>
          </a:bodyPr>
          <a:lstStyle/>
          <a:p>
            <a:r>
              <a:rPr lang="en-AE" dirty="0"/>
              <a:t>Virtual Machines</a:t>
            </a:r>
          </a:p>
        </p:txBody>
      </p:sp>
      <p:sp>
        <p:nvSpPr>
          <p:cNvPr id="9" name="TextBox 8">
            <a:extLst>
              <a:ext uri="{FF2B5EF4-FFF2-40B4-BE49-F238E27FC236}">
                <a16:creationId xmlns:a16="http://schemas.microsoft.com/office/drawing/2014/main" id="{D358810B-A914-5664-3080-BF370B37E64E}"/>
              </a:ext>
            </a:extLst>
          </p:cNvPr>
          <p:cNvSpPr txBox="1"/>
          <p:nvPr/>
        </p:nvSpPr>
        <p:spPr>
          <a:xfrm>
            <a:off x="7131280" y="1351086"/>
            <a:ext cx="1190454" cy="369332"/>
          </a:xfrm>
          <a:prstGeom prst="rect">
            <a:avLst/>
          </a:prstGeom>
          <a:noFill/>
        </p:spPr>
        <p:txBody>
          <a:bodyPr wrap="none" rtlCol="0">
            <a:spAutoFit/>
          </a:bodyPr>
          <a:lstStyle/>
          <a:p>
            <a:r>
              <a:rPr lang="en-AE" dirty="0"/>
              <a:t>Containers</a:t>
            </a:r>
          </a:p>
        </p:txBody>
      </p:sp>
      <p:sp>
        <p:nvSpPr>
          <p:cNvPr id="10" name="Slide Number Placeholder 9">
            <a:extLst>
              <a:ext uri="{FF2B5EF4-FFF2-40B4-BE49-F238E27FC236}">
                <a16:creationId xmlns:a16="http://schemas.microsoft.com/office/drawing/2014/main" id="{D426BC41-0543-DB93-49AB-487FC4170E4F}"/>
              </a:ext>
            </a:extLst>
          </p:cNvPr>
          <p:cNvSpPr>
            <a:spLocks noGrp="1"/>
          </p:cNvSpPr>
          <p:nvPr>
            <p:ph type="sldNum" sz="quarter" idx="12"/>
          </p:nvPr>
        </p:nvSpPr>
        <p:spPr/>
        <p:txBody>
          <a:bodyPr/>
          <a:lstStyle/>
          <a:p>
            <a:fld id="{FED6BAAC-478D-0441-BB96-F51F70982B2C}" type="slidenum">
              <a:rPr lang="en-US" smtClean="0"/>
              <a:t>7</a:t>
            </a:fld>
            <a:endParaRPr lang="en-US"/>
          </a:p>
        </p:txBody>
      </p:sp>
      <p:pic>
        <p:nvPicPr>
          <p:cNvPr id="12" name="Picture 11">
            <a:extLst>
              <a:ext uri="{FF2B5EF4-FFF2-40B4-BE49-F238E27FC236}">
                <a16:creationId xmlns:a16="http://schemas.microsoft.com/office/drawing/2014/main" id="{D33268D4-E12B-8CFF-FD78-58F23ECC6C1B}"/>
              </a:ext>
            </a:extLst>
          </p:cNvPr>
          <p:cNvPicPr>
            <a:picLocks noChangeAspect="1"/>
          </p:cNvPicPr>
          <p:nvPr/>
        </p:nvPicPr>
        <p:blipFill>
          <a:blip r:embed="rId2"/>
          <a:stretch>
            <a:fillRect/>
          </a:stretch>
        </p:blipFill>
        <p:spPr>
          <a:xfrm>
            <a:off x="2373745" y="1910687"/>
            <a:ext cx="2668017" cy="4348221"/>
          </a:xfrm>
          <a:prstGeom prst="rect">
            <a:avLst/>
          </a:prstGeom>
        </p:spPr>
      </p:pic>
      <p:pic>
        <p:nvPicPr>
          <p:cNvPr id="13" name="Picture 12">
            <a:extLst>
              <a:ext uri="{FF2B5EF4-FFF2-40B4-BE49-F238E27FC236}">
                <a16:creationId xmlns:a16="http://schemas.microsoft.com/office/drawing/2014/main" id="{A7B1310C-0F3C-6731-1995-2DC855FB8908}"/>
              </a:ext>
            </a:extLst>
          </p:cNvPr>
          <p:cNvPicPr>
            <a:picLocks noChangeAspect="1"/>
          </p:cNvPicPr>
          <p:nvPr/>
        </p:nvPicPr>
        <p:blipFill>
          <a:blip r:embed="rId3"/>
          <a:stretch>
            <a:fillRect/>
          </a:stretch>
        </p:blipFill>
        <p:spPr>
          <a:xfrm>
            <a:off x="6417217" y="1890201"/>
            <a:ext cx="2743200" cy="4348221"/>
          </a:xfrm>
          <a:prstGeom prst="rect">
            <a:avLst/>
          </a:prstGeom>
        </p:spPr>
      </p:pic>
    </p:spTree>
    <p:extLst>
      <p:ext uri="{BB962C8B-B14F-4D97-AF65-F5344CB8AC3E}">
        <p14:creationId xmlns:p14="http://schemas.microsoft.com/office/powerpoint/2010/main" val="945581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DOCKER Image Creation - In a Nutshell</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pPr rtl="0" fontAlgn="base">
              <a:spcBef>
                <a:spcPts val="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endParaRPr lang="en-US" sz="1800" dirty="0">
              <a:solidFill>
                <a:srgbClr val="000000"/>
              </a:solidFill>
              <a:latin typeface="Arial" panose="020B0604020202020204" pitchFamily="34" charset="0"/>
            </a:endParaRPr>
          </a:p>
          <a:p>
            <a:pPr marL="0" indent="0" rtl="0" fontAlgn="base">
              <a:spcBef>
                <a:spcPts val="0"/>
              </a:spcBef>
              <a:spcAft>
                <a:spcPts val="0"/>
              </a:spcAft>
              <a:buNone/>
            </a:pPr>
            <a:r>
              <a:rPr lang="en-US" sz="1800" dirty="0">
                <a:solidFill>
                  <a:srgbClr val="000000"/>
                </a:solidFill>
                <a:latin typeface="Arial" panose="020B0604020202020204" pitchFamily="34" charset="0"/>
              </a:rPr>
              <a:t>How docker images are built? </a:t>
            </a:r>
          </a:p>
          <a:p>
            <a:pPr rtl="0" fontAlgn="base">
              <a:spcBef>
                <a:spcPts val="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Choose an Operating System - </a:t>
            </a:r>
            <a:r>
              <a:rPr lang="en-US" sz="1800" b="0" i="0" u="none" strike="noStrike" dirty="0" err="1">
                <a:solidFill>
                  <a:srgbClr val="000000"/>
                </a:solidFill>
                <a:effectLst/>
                <a:latin typeface="Arial" panose="020B0604020202020204" pitchFamily="34" charset="0"/>
              </a:rPr>
              <a:t>eg</a:t>
            </a:r>
            <a:r>
              <a:rPr lang="en-US" sz="1800" b="0" i="0" u="none" strike="noStrike" dirty="0">
                <a:solidFill>
                  <a:srgbClr val="000000"/>
                </a:solidFill>
                <a:effectLst/>
                <a:latin typeface="Arial" panose="020B0604020202020204" pitchFamily="34" charset="0"/>
              </a:rPr>
              <a:t>:- Ubuntu, Centos, alpine</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Install dependencies using apt/yum</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Install Python dependencies using pip</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Copy source code to /opt folder</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Run the web server using “flask” command</a:t>
            </a:r>
          </a:p>
          <a:p>
            <a:pPr marL="0" indent="0" rtl="0">
              <a:spcBef>
                <a:spcPts val="0"/>
              </a:spcBef>
              <a:spcAft>
                <a:spcPts val="0"/>
              </a:spcAft>
              <a:buNone/>
            </a:pPr>
            <a:br>
              <a:rPr lang="en-US" sz="1050" b="0" dirty="0">
                <a:effectLst/>
              </a:rPr>
            </a:br>
            <a:br>
              <a:rPr lang="en-US" sz="1050" dirty="0"/>
            </a:b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EB34B8F-DE35-0D18-66F6-FAE9152072C8}"/>
              </a:ext>
            </a:extLst>
          </p:cNvPr>
          <p:cNvSpPr>
            <a:spLocks noGrp="1"/>
          </p:cNvSpPr>
          <p:nvPr>
            <p:ph type="sldNum" sz="quarter" idx="12"/>
          </p:nvPr>
        </p:nvSpPr>
        <p:spPr/>
        <p:txBody>
          <a:bodyPr/>
          <a:lstStyle/>
          <a:p>
            <a:fld id="{FED6BAAC-478D-0441-BB96-F51F70982B2C}" type="slidenum">
              <a:rPr lang="en-US" smtClean="0"/>
              <a:t>8</a:t>
            </a:fld>
            <a:endParaRPr lang="en-US"/>
          </a:p>
        </p:txBody>
      </p:sp>
    </p:spTree>
    <p:extLst>
      <p:ext uri="{BB962C8B-B14F-4D97-AF65-F5344CB8AC3E}">
        <p14:creationId xmlns:p14="http://schemas.microsoft.com/office/powerpoint/2010/main" val="1746830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331E4-E68C-4A47-8B6E-9A381A277552}"/>
              </a:ext>
            </a:extLst>
          </p:cNvPr>
          <p:cNvSpPr txBox="1">
            <a:spLocks noGrp="1"/>
          </p:cNvSpPr>
          <p:nvPr>
            <p:ph type="title"/>
          </p:nvPr>
        </p:nvSpPr>
        <p:spPr>
          <a:xfrm>
            <a:off x="262848" y="476562"/>
            <a:ext cx="10515600" cy="590931"/>
          </a:xfrm>
          <a:prstGeom prst="rect">
            <a:avLst/>
          </a:prstGeom>
          <a:noFill/>
        </p:spPr>
        <p:txBody>
          <a:bodyPr wrap="square" rtlCol="0">
            <a:spAutoFit/>
          </a:bodyPr>
          <a:lstStyle/>
          <a:p>
            <a:r>
              <a:rPr lang="en-US" sz="3600" b="1" dirty="0">
                <a:solidFill>
                  <a:schemeClr val="accent1">
                    <a:lumMod val="50000"/>
                  </a:schemeClr>
                </a:solidFill>
                <a:latin typeface="Arial" panose="020B0604020202020204" pitchFamily="34" charset="0"/>
                <a:cs typeface="Arial" panose="020B0604020202020204" pitchFamily="34" charset="0"/>
              </a:rPr>
              <a:t>Hands-on session - Prechecks</a:t>
            </a:r>
          </a:p>
        </p:txBody>
      </p:sp>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276927"/>
            <a:ext cx="11791500" cy="5079423"/>
          </a:xfrm>
        </p:spPr>
        <p:txBody>
          <a:bodyPr>
            <a:normAutofit/>
          </a:bodyPr>
          <a:lstStyle/>
          <a:p>
            <a:endParaRPr lang="en-US" sz="1400" b="1" dirty="0">
              <a:solidFill>
                <a:srgbClr val="7F7F7C"/>
              </a:solidFill>
              <a:latin typeface="Arial" panose="020B0604020202020204" pitchFamily="34" charset="0"/>
              <a:cs typeface="Arial" panose="020B0604020202020204" pitchFamily="34" charset="0"/>
            </a:endParaRPr>
          </a:p>
          <a:p>
            <a:pPr>
              <a:lnSpc>
                <a:spcPct val="100000"/>
              </a:lnSpc>
              <a:buClr>
                <a:srgbClr val="7030A0"/>
              </a:buClr>
              <a:buFont typeface="Wingdings" panose="05000000000000000000" pitchFamily="2" charset="2"/>
              <a:buChar char="Ø"/>
            </a:pPr>
            <a:r>
              <a:rPr lang="en-GB" sz="2000" dirty="0">
                <a:latin typeface="Arial" panose="020B0604020202020204" pitchFamily="34" charset="0"/>
                <a:ea typeface="Arial" panose="020B0604020202020204" pitchFamily="34" charset="0"/>
              </a:rPr>
              <a:t>Install </a:t>
            </a:r>
            <a:r>
              <a:rPr lang="en-GB" sz="2000" dirty="0">
                <a:latin typeface="Arial" panose="020B0604020202020204" pitchFamily="34" charset="0"/>
                <a:ea typeface="Arial" panose="020B0604020202020204" pitchFamily="34" charset="0"/>
                <a:hlinkClick r:id="rId2"/>
              </a:rPr>
              <a:t>Docker</a:t>
            </a:r>
            <a:r>
              <a:rPr lang="en-GB" sz="2000" dirty="0">
                <a:latin typeface="Arial" panose="020B0604020202020204" pitchFamily="34" charset="0"/>
                <a:ea typeface="Arial" panose="020B0604020202020204" pitchFamily="34" charset="0"/>
              </a:rPr>
              <a:t> Desktop for Mac</a:t>
            </a:r>
          </a:p>
          <a:p>
            <a:pPr>
              <a:lnSpc>
                <a:spcPct val="100000"/>
              </a:lnSpc>
              <a:buClr>
                <a:srgbClr val="7030A0"/>
              </a:buClr>
              <a:buFont typeface="Wingdings" panose="05000000000000000000" pitchFamily="2" charset="2"/>
              <a:buChar char="Ø"/>
            </a:pPr>
            <a:r>
              <a:rPr lang="en-GB" sz="2000" dirty="0">
                <a:latin typeface="Arial" panose="020B0604020202020204" pitchFamily="34" charset="0"/>
                <a:ea typeface="Arial" panose="020B0604020202020204" pitchFamily="34" charset="0"/>
              </a:rPr>
              <a:t>Launch Docker for Desktop application</a:t>
            </a:r>
            <a:endParaRPr lang="en-GB" sz="2000" dirty="0">
              <a:solidFill>
                <a:schemeClr val="tx1"/>
              </a:solidFill>
              <a:latin typeface="Arial" panose="020B0604020202020204" pitchFamily="34" charset="0"/>
              <a:ea typeface="Arial" panose="020B0604020202020204" pitchFamily="34" charset="0"/>
            </a:endParaRPr>
          </a:p>
          <a:p>
            <a:pPr>
              <a:lnSpc>
                <a:spcPct val="100000"/>
              </a:lnSpc>
              <a:buClr>
                <a:srgbClr val="7030A0"/>
              </a:buClr>
              <a:buFont typeface="Wingdings" panose="05000000000000000000" pitchFamily="2" charset="2"/>
              <a:buChar char="Ø"/>
            </a:pPr>
            <a:r>
              <a:rPr lang="en-GB" sz="2000" dirty="0">
                <a:latin typeface="Arial" panose="020B0604020202020204" pitchFamily="34" charset="0"/>
                <a:ea typeface="Arial" panose="020B0604020202020204" pitchFamily="34" charset="0"/>
              </a:rPr>
              <a:t>Launch Terminal app</a:t>
            </a:r>
          </a:p>
          <a:p>
            <a:pPr>
              <a:lnSpc>
                <a:spcPct val="100000"/>
              </a:lnSpc>
              <a:buClr>
                <a:srgbClr val="7030A0"/>
              </a:buClr>
              <a:buFont typeface="Wingdings" panose="05000000000000000000" pitchFamily="2" charset="2"/>
              <a:buChar char="Ø"/>
            </a:pPr>
            <a:r>
              <a:rPr lang="en-GB" sz="2000" dirty="0">
                <a:solidFill>
                  <a:schemeClr val="tx1"/>
                </a:solidFill>
                <a:latin typeface="Arial" panose="020B0604020202020204" pitchFamily="34" charset="0"/>
                <a:ea typeface="Arial" panose="020B0604020202020204" pitchFamily="34" charset="0"/>
              </a:rPr>
              <a:t>Execute “docker </a:t>
            </a:r>
            <a:r>
              <a:rPr lang="en-GB" sz="2000" dirty="0" err="1">
                <a:solidFill>
                  <a:schemeClr val="tx1"/>
                </a:solidFill>
                <a:latin typeface="Arial" panose="020B0604020202020204" pitchFamily="34" charset="0"/>
                <a:ea typeface="Arial" panose="020B0604020202020204" pitchFamily="34" charset="0"/>
              </a:rPr>
              <a:t>ps</a:t>
            </a:r>
            <a:r>
              <a:rPr lang="en-GB" sz="2000" dirty="0">
                <a:latin typeface="Arial" panose="020B0604020202020204" pitchFamily="34" charset="0"/>
                <a:ea typeface="Arial" panose="020B0604020202020204" pitchFamily="34" charset="0"/>
              </a:rPr>
              <a:t>” command </a:t>
            </a:r>
          </a:p>
          <a:p>
            <a:pPr marL="0" indent="0">
              <a:lnSpc>
                <a:spcPct val="100000"/>
              </a:lnSpc>
              <a:buClr>
                <a:srgbClr val="7030A0"/>
              </a:buClr>
              <a:buNone/>
            </a:pPr>
            <a:endParaRPr lang="en-GB" sz="2000" dirty="0">
              <a:solidFill>
                <a:schemeClr val="tx1"/>
              </a:solidFill>
              <a:latin typeface="Arial" panose="020B0604020202020204" pitchFamily="34" charset="0"/>
              <a:ea typeface="Arial" panose="020B0604020202020204" pitchFamily="34" charset="0"/>
            </a:endParaRPr>
          </a:p>
          <a:p>
            <a:pPr marL="0" indent="0">
              <a:buNone/>
            </a:pPr>
            <a:endParaRPr lang="en-US" sz="1400" b="1" dirty="0">
              <a:solidFill>
                <a:srgbClr val="7F7F7C"/>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5AD08F-7215-C04D-8B96-DA5CB9C43F2A}"/>
              </a:ext>
            </a:extLst>
          </p:cNvPr>
          <p:cNvSpPr/>
          <p:nvPr/>
        </p:nvSpPr>
        <p:spPr>
          <a:xfrm>
            <a:off x="0" y="0"/>
            <a:ext cx="12192000" cy="267128"/>
          </a:xfrm>
          <a:prstGeom prst="rect">
            <a:avLst/>
          </a:prstGeom>
          <a:solidFill>
            <a:srgbClr val="570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D0C2C5D-BAFE-48FB-957F-1DF23700DACF}"/>
              </a:ext>
            </a:extLst>
          </p:cNvPr>
          <p:cNvSpPr>
            <a:spLocks noGrp="1"/>
          </p:cNvSpPr>
          <p:nvPr>
            <p:ph type="sldNum" sz="quarter" idx="12"/>
          </p:nvPr>
        </p:nvSpPr>
        <p:spPr/>
        <p:txBody>
          <a:bodyPr/>
          <a:lstStyle/>
          <a:p>
            <a:fld id="{FED6BAAC-478D-0441-BB96-F51F70982B2C}" type="slidenum">
              <a:rPr lang="en-US" smtClean="0"/>
              <a:t>9</a:t>
            </a:fld>
            <a:endParaRPr lang="en-US"/>
          </a:p>
        </p:txBody>
      </p:sp>
      <p:pic>
        <p:nvPicPr>
          <p:cNvPr id="7" name="Picture 6">
            <a:extLst>
              <a:ext uri="{FF2B5EF4-FFF2-40B4-BE49-F238E27FC236}">
                <a16:creationId xmlns:a16="http://schemas.microsoft.com/office/drawing/2014/main" id="{6FAA579C-1DD1-7140-F348-82C449B94CBE}"/>
              </a:ext>
            </a:extLst>
          </p:cNvPr>
          <p:cNvPicPr>
            <a:picLocks noChangeAspect="1"/>
          </p:cNvPicPr>
          <p:nvPr/>
        </p:nvPicPr>
        <p:blipFill>
          <a:blip r:embed="rId3"/>
          <a:stretch>
            <a:fillRect/>
          </a:stretch>
        </p:blipFill>
        <p:spPr>
          <a:xfrm>
            <a:off x="703729" y="3429000"/>
            <a:ext cx="10290586" cy="2541494"/>
          </a:xfrm>
          <a:prstGeom prst="rect">
            <a:avLst/>
          </a:prstGeom>
        </p:spPr>
      </p:pic>
    </p:spTree>
    <p:extLst>
      <p:ext uri="{BB962C8B-B14F-4D97-AF65-F5344CB8AC3E}">
        <p14:creationId xmlns:p14="http://schemas.microsoft.com/office/powerpoint/2010/main" val="352653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24791</TotalTime>
  <Words>1038</Words>
  <Application>Microsoft Macintosh PowerPoint</Application>
  <PresentationFormat>Widescreen</PresentationFormat>
  <Paragraphs>186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vt:lpstr>
      <vt:lpstr>Wingdings</vt:lpstr>
      <vt:lpstr>Office Theme</vt:lpstr>
      <vt:lpstr>PowerPoint Presentation</vt:lpstr>
      <vt:lpstr>Table of Contents</vt:lpstr>
      <vt:lpstr>What is a Container?</vt:lpstr>
      <vt:lpstr>Docker</vt:lpstr>
      <vt:lpstr>Why you need Containers?</vt:lpstr>
      <vt:lpstr>Prerequisites</vt:lpstr>
      <vt:lpstr>Comparison Overview - VMs vs Containers</vt:lpstr>
      <vt:lpstr>DOCKER Image Creation - In a Nutshell</vt:lpstr>
      <vt:lpstr>Hands-on session - Prechecks</vt:lpstr>
      <vt:lpstr>Docker commands </vt:lpstr>
      <vt:lpstr>Docker image building process</vt:lpstr>
      <vt:lpstr>Docker Hub</vt:lpstr>
      <vt:lpstr>Practical session Python Flask addition program</vt:lpstr>
      <vt:lpstr>Practical session   Rshiny Histogram</vt:lpstr>
      <vt:lpstr>Upcoming Coding Workshops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254</cp:revision>
  <cp:lastPrinted>2019-04-08T05:09:23Z</cp:lastPrinted>
  <dcterms:created xsi:type="dcterms:W3CDTF">2019-04-07T08:44:09Z</dcterms:created>
  <dcterms:modified xsi:type="dcterms:W3CDTF">2022-11-17T10:25:39Z</dcterms:modified>
</cp:coreProperties>
</file>