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5"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tzPcxldNOaEm8dUPRW9v099BZ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6D4959-98FB-4A49-A862-05C93C417497}">
  <a:tblStyle styleId="{5C6D4959-98FB-4A49-A862-05C93C41749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cyberciti.biz/faq/bash-for-loo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0" Type="http://schemas.openxmlformats.org/officeDocument/2006/relationships/hyperlink" Target="https://kubernetes.io/"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docker.com/" TargetMode="External"/><Relationship Id="rId4" Type="http://schemas.openxmlformats.org/officeDocument/2006/relationships/hyperlink" Target="https://sylabs.io/singularity/" TargetMode="External"/><Relationship Id="rId9" Type="http://schemas.openxmlformats.org/officeDocument/2006/relationships/hyperlink" Target="https://kubernetes.io/" TargetMode="External"/><Relationship Id="rId5" Type="http://schemas.openxmlformats.org/officeDocument/2006/relationships/hyperlink" Target="https://bioconda.github.io/" TargetMode="External"/><Relationship Id="rId6" Type="http://schemas.openxmlformats.org/officeDocument/2006/relationships/hyperlink" Target="https://www.python.org/" TargetMode="External"/><Relationship Id="rId7" Type="http://schemas.openxmlformats.org/officeDocument/2006/relationships/hyperlink" Target="https://www.python.org/" TargetMode="External"/><Relationship Id="rId8" Type="http://schemas.openxmlformats.org/officeDocument/2006/relationships/hyperlink" Target="https://kubernetes.io/" TargetMode="External"/></Relationships>
</file>

<file path=ppt/slides/_rels/slide2.xml.rels><?xml version="1.0" encoding="UTF-8" standalone="yes"?><Relationships xmlns="http://schemas.openxmlformats.org/package/2006/relationships"><Relationship Id="rId11" Type="http://schemas.openxmlformats.org/officeDocument/2006/relationships/slide" Target="/ppt/slides/slide12.xml"/><Relationship Id="rId10" Type="http://schemas.openxmlformats.org/officeDocument/2006/relationships/slide" Target="/ppt/slides/slide11.xml"/><Relationship Id="rId13" Type="http://schemas.openxmlformats.org/officeDocument/2006/relationships/slide" Target="/ppt/slides/slide15.xml"/><Relationship Id="rId12" Type="http://schemas.openxmlformats.org/officeDocument/2006/relationships/slide" Target="/ppt/slides/slide13.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15" Type="http://schemas.openxmlformats.org/officeDocument/2006/relationships/slide" Target="/ppt/slides/slide18.xml"/><Relationship Id="rId14" Type="http://schemas.openxmlformats.org/officeDocument/2006/relationships/slide" Target="/ppt/slides/slide16.xml"/><Relationship Id="rId17" Type="http://schemas.openxmlformats.org/officeDocument/2006/relationships/slide" Target="/ppt/slides/slide18.xml"/><Relationship Id="rId16" Type="http://schemas.openxmlformats.org/officeDocument/2006/relationships/slide" Target="/ppt/slides/slide18.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14.xml"/><Relationship Id="rId8"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328773" y="318499"/>
            <a:ext cx="11527605" cy="6170772"/>
          </a:xfrm>
          <a:prstGeom prst="rect">
            <a:avLst/>
          </a:prstGeom>
          <a:gradFill>
            <a:gsLst>
              <a:gs pos="0">
                <a:srgbClr val="57068C"/>
              </a:gs>
              <a:gs pos="9000">
                <a:srgbClr val="57068C"/>
              </a:gs>
              <a:gs pos="99000">
                <a:srgbClr val="008DA9"/>
              </a:gs>
              <a:gs pos="100000">
                <a:srgbClr val="008DA9"/>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nvSpPr>
        <p:spPr>
          <a:xfrm>
            <a:off x="713338" y="2652466"/>
            <a:ext cx="713280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4000" u="sng" cap="none" strike="noStrike">
                <a:solidFill>
                  <a:schemeClr val="lt1"/>
                </a:solidFill>
                <a:latin typeface="Arial"/>
                <a:ea typeface="Arial"/>
                <a:cs typeface="Arial"/>
                <a:sym typeface="Arial"/>
              </a:rPr>
              <a:t>LINUX ADVANCED COURSE</a:t>
            </a:r>
            <a:endParaRPr/>
          </a:p>
        </p:txBody>
      </p:sp>
      <p:pic>
        <p:nvPicPr>
          <p:cNvPr id="90" name="Google Shape;90;p1"/>
          <p:cNvPicPr preferRelativeResize="0"/>
          <p:nvPr/>
        </p:nvPicPr>
        <p:blipFill rotWithShape="1">
          <a:blip r:embed="rId3">
            <a:alphaModFix/>
          </a:blip>
          <a:srcRect b="0" l="0" r="0" t="0"/>
          <a:stretch/>
        </p:blipFill>
        <p:spPr>
          <a:xfrm>
            <a:off x="8466477" y="5231971"/>
            <a:ext cx="3175000" cy="1168400"/>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10053977" y="557302"/>
            <a:ext cx="1478622" cy="1478622"/>
          </a:xfrm>
          <a:prstGeom prst="rect">
            <a:avLst/>
          </a:prstGeom>
          <a:noFill/>
          <a:ln>
            <a:noFill/>
          </a:ln>
        </p:spPr>
      </p:pic>
      <p:sp>
        <p:nvSpPr>
          <p:cNvPr id="92" name="Google Shape;92;p1"/>
          <p:cNvSpPr txBox="1"/>
          <p:nvPr/>
        </p:nvSpPr>
        <p:spPr>
          <a:xfrm>
            <a:off x="820790" y="4555545"/>
            <a:ext cx="3583358"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GB" sz="1800">
                <a:solidFill>
                  <a:schemeClr val="lt1"/>
                </a:solidFill>
                <a:latin typeface="Arial"/>
                <a:ea typeface="Arial"/>
                <a:cs typeface="Arial"/>
                <a:sym typeface="Arial"/>
              </a:rPr>
              <a:t>JAYARAM RADHAKRISHNAN</a:t>
            </a:r>
            <a:endParaRPr/>
          </a:p>
          <a:p>
            <a:pPr indent="0" lvl="0" marL="0" marR="0" rtl="0" algn="ctr">
              <a:lnSpc>
                <a:spcPct val="150000"/>
              </a:lnSpc>
              <a:spcBef>
                <a:spcPts val="0"/>
              </a:spcBef>
              <a:spcAft>
                <a:spcPts val="0"/>
              </a:spcAft>
              <a:buNone/>
            </a:pPr>
            <a:r>
              <a:rPr b="1" lang="en-GB" sz="1800">
                <a:solidFill>
                  <a:schemeClr val="lt1"/>
                </a:solidFill>
                <a:latin typeface="Arial"/>
                <a:ea typeface="Arial"/>
                <a:cs typeface="Arial"/>
                <a:sym typeface="Arial"/>
              </a:rPr>
              <a:t>BIOINFORMATICS INFRASTRUCTURE ENGINEER</a:t>
            </a:r>
            <a:endParaRPr/>
          </a:p>
          <a:p>
            <a:pPr indent="0" lvl="0" marL="0" marR="0" rtl="0" algn="ctr">
              <a:lnSpc>
                <a:spcPct val="150000"/>
              </a:lnSpc>
              <a:spcBef>
                <a:spcPts val="0"/>
              </a:spcBef>
              <a:spcAft>
                <a:spcPts val="0"/>
              </a:spcAft>
              <a:buNone/>
            </a:pPr>
            <a:r>
              <a:rPr b="1" lang="en-GB" sz="1800">
                <a:solidFill>
                  <a:schemeClr val="lt1"/>
                </a:solidFill>
                <a:latin typeface="Arial"/>
                <a:ea typeface="Arial"/>
                <a:cs typeface="Arial"/>
                <a:sym typeface="Arial"/>
              </a:rPr>
              <a:t>CGSB</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SED</a:t>
            </a:r>
            <a:endParaRPr/>
          </a:p>
        </p:txBody>
      </p:sp>
      <p:sp>
        <p:nvSpPr>
          <p:cNvPr id="164" name="Google Shape;164;p10"/>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Sed stands for Stream Editor, to perform text-based operations on files and terminal outputs</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Three basic operations supported by sed command are: </a:t>
            </a:r>
            <a:endParaRPr/>
          </a:p>
          <a:p>
            <a:pPr indent="-457200" lvl="0" marL="457200" rtl="0" algn="just">
              <a:lnSpc>
                <a:spcPct val="100000"/>
              </a:lnSpc>
              <a:spcBef>
                <a:spcPts val="1000"/>
              </a:spcBef>
              <a:spcAft>
                <a:spcPts val="0"/>
              </a:spcAft>
              <a:buClr>
                <a:schemeClr val="dk1"/>
              </a:buClr>
              <a:buSzPts val="2000"/>
              <a:buFont typeface="Calibri"/>
              <a:buAutoNum type="arabicParenR"/>
            </a:pPr>
            <a:r>
              <a:rPr lang="en-GB" sz="2000" u="none" strike="noStrike">
                <a:latin typeface="Arial"/>
                <a:ea typeface="Arial"/>
                <a:cs typeface="Arial"/>
                <a:sym typeface="Arial"/>
              </a:rPr>
              <a:t>Insertion</a:t>
            </a:r>
            <a:endParaRPr/>
          </a:p>
          <a:p>
            <a:pPr indent="-457200" lvl="0" marL="457200" rtl="0" algn="just">
              <a:lnSpc>
                <a:spcPct val="100000"/>
              </a:lnSpc>
              <a:spcBef>
                <a:spcPts val="1000"/>
              </a:spcBef>
              <a:spcAft>
                <a:spcPts val="0"/>
              </a:spcAft>
              <a:buClr>
                <a:schemeClr val="dk1"/>
              </a:buClr>
              <a:buSzPts val="2000"/>
              <a:buFont typeface="Calibri"/>
              <a:buAutoNum type="arabicParenR"/>
            </a:pPr>
            <a:r>
              <a:rPr lang="en-GB" sz="2000" u="none" strike="noStrike">
                <a:latin typeface="Arial"/>
                <a:ea typeface="Arial"/>
                <a:cs typeface="Arial"/>
                <a:sym typeface="Arial"/>
              </a:rPr>
              <a:t>Deletion</a:t>
            </a:r>
            <a:endParaRPr/>
          </a:p>
          <a:p>
            <a:pPr indent="-457200" lvl="0" marL="457200" rtl="0" algn="just">
              <a:lnSpc>
                <a:spcPct val="100000"/>
              </a:lnSpc>
              <a:spcBef>
                <a:spcPts val="1000"/>
              </a:spcBef>
              <a:spcAft>
                <a:spcPts val="0"/>
              </a:spcAft>
              <a:buClr>
                <a:schemeClr val="dk1"/>
              </a:buClr>
              <a:buSzPts val="2000"/>
              <a:buFont typeface="Calibri"/>
              <a:buAutoNum type="arabicParenR"/>
            </a:pPr>
            <a:r>
              <a:rPr lang="en-GB" sz="2000" u="none" strike="noStrike">
                <a:latin typeface="Arial"/>
                <a:ea typeface="Arial"/>
                <a:cs typeface="Arial"/>
                <a:sym typeface="Arial"/>
              </a:rPr>
              <a:t>Substitution ( Find and replace )</a:t>
            </a:r>
            <a:endParaRPr/>
          </a:p>
          <a:p>
            <a:pPr indent="0" lvl="0" marL="0" rtl="0" algn="just">
              <a:lnSpc>
                <a:spcPct val="100000"/>
              </a:lnSpc>
              <a:spcBef>
                <a:spcPts val="1000"/>
              </a:spcBef>
              <a:spcAft>
                <a:spcPts val="0"/>
              </a:spcAft>
              <a:buClr>
                <a:schemeClr val="dk1"/>
              </a:buClr>
              <a:buSzPts val="2000"/>
              <a:buNone/>
            </a:pPr>
            <a:r>
              <a:rPr b="1" i="1" lang="en-GB" sz="2000">
                <a:latin typeface="Arial"/>
                <a:ea typeface="Arial"/>
                <a:cs typeface="Arial"/>
                <a:sym typeface="Arial"/>
              </a:rPr>
              <a:t>		$sed [options] pattern [filepath]</a:t>
            </a:r>
            <a:endParaRPr/>
          </a:p>
          <a:p>
            <a:pPr indent="0" lvl="0" marL="0" rtl="0" algn="just">
              <a:lnSpc>
                <a:spcPct val="100000"/>
              </a:lnSpc>
              <a:spcBef>
                <a:spcPts val="1000"/>
              </a:spcBef>
              <a:spcAft>
                <a:spcPts val="0"/>
              </a:spcAft>
              <a:buClr>
                <a:schemeClr val="dk1"/>
              </a:buClr>
              <a:buSzPts val="2000"/>
              <a:buNone/>
            </a:pPr>
            <a:r>
              <a:rPr b="1" lang="en-GB" sz="2000">
                <a:latin typeface="Arial"/>
                <a:ea typeface="Arial"/>
                <a:cs typeface="Arial"/>
                <a:sym typeface="Arial"/>
              </a:rPr>
              <a:t>For example,</a:t>
            </a:r>
            <a:endParaRPr/>
          </a:p>
          <a:p>
            <a:pPr indent="-228600" lvl="0" marL="228600" rtl="0" algn="just">
              <a:lnSpc>
                <a:spcPct val="100000"/>
              </a:lnSpc>
              <a:spcBef>
                <a:spcPts val="1000"/>
              </a:spcBef>
              <a:spcAft>
                <a:spcPts val="0"/>
              </a:spcAft>
              <a:buClr>
                <a:srgbClr val="7030A0"/>
              </a:buClr>
              <a:buSzPts val="2000"/>
              <a:buFont typeface="Noto Sans Symbols"/>
              <a:buChar char="❑"/>
            </a:pPr>
            <a:r>
              <a:rPr b="1" lang="en-GB" sz="2000">
                <a:latin typeface="Courier"/>
                <a:ea typeface="Courier"/>
                <a:cs typeface="Courier"/>
                <a:sym typeface="Courier"/>
              </a:rPr>
              <a:t>sed ‘s/sixth/tenth/g’ file.txt</a:t>
            </a:r>
            <a:endParaRPr/>
          </a:p>
          <a:p>
            <a:pPr indent="0" lvl="0" marL="0" rtl="0" algn="l">
              <a:lnSpc>
                <a:spcPct val="100000"/>
              </a:lnSpc>
              <a:spcBef>
                <a:spcPts val="1000"/>
              </a:spcBef>
              <a:spcAft>
                <a:spcPts val="0"/>
              </a:spcAft>
              <a:buClr>
                <a:schemeClr val="dk1"/>
              </a:buClr>
              <a:buSzPts val="2000"/>
              <a:buNone/>
            </a:pPr>
            <a:r>
              <a:rPr lang="en-GB" sz="2000">
                <a:latin typeface="Arial"/>
                <a:ea typeface="Arial"/>
                <a:cs typeface="Arial"/>
                <a:sym typeface="Arial"/>
              </a:rPr>
              <a:t>Replace the string “sixth” with “tenth” </a:t>
            </a:r>
            <a:endParaRPr/>
          </a:p>
          <a:p>
            <a:pPr indent="0" lvl="0" marL="0" rtl="0" algn="just">
              <a:lnSpc>
                <a:spcPct val="90000"/>
              </a:lnSpc>
              <a:spcBef>
                <a:spcPts val="1000"/>
              </a:spcBef>
              <a:spcAft>
                <a:spcPts val="0"/>
              </a:spcAft>
              <a:buClr>
                <a:schemeClr val="dk1"/>
              </a:buClr>
              <a:buSzPts val="2200"/>
              <a:buNone/>
            </a:pPr>
            <a:r>
              <a:t/>
            </a:r>
            <a:endParaRPr sz="22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65" name="Google Shape;165;p10"/>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66" name="Google Shape;166;p10"/>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AWK</a:t>
            </a:r>
            <a:endParaRPr/>
          </a:p>
        </p:txBody>
      </p:sp>
      <p:sp>
        <p:nvSpPr>
          <p:cNvPr id="172" name="Google Shape;172;p11"/>
          <p:cNvSpPr txBox="1"/>
          <p:nvPr>
            <p:ph idx="1" type="body"/>
          </p:nvPr>
        </p:nvSpPr>
        <p:spPr>
          <a:xfrm>
            <a:off x="262848" y="1067493"/>
            <a:ext cx="11791500" cy="5402133"/>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20000"/>
              </a:lnSpc>
              <a:spcBef>
                <a:spcPts val="0"/>
              </a:spcBef>
              <a:spcAft>
                <a:spcPts val="0"/>
              </a:spcAft>
              <a:buClr>
                <a:schemeClr val="dk1"/>
              </a:buClr>
              <a:buSzPts val="1900"/>
              <a:buNone/>
            </a:pPr>
            <a:r>
              <a:rPr lang="en-GB" sz="1900">
                <a:latin typeface="Arial"/>
                <a:ea typeface="Arial"/>
                <a:cs typeface="Arial"/>
                <a:sym typeface="Arial"/>
              </a:rPr>
              <a:t>Awk is a utility that enables a programmer to write tiny but effective programs in the form of statements that define text patterns that are to be searched for in each line of a document and the action that is to be taken when a match is found within a line.</a:t>
            </a:r>
            <a:endParaRPr/>
          </a:p>
          <a:p>
            <a:pPr indent="0" lvl="0" marL="0" rtl="0" algn="just">
              <a:lnSpc>
                <a:spcPct val="120000"/>
              </a:lnSpc>
              <a:spcBef>
                <a:spcPts val="1000"/>
              </a:spcBef>
              <a:spcAft>
                <a:spcPts val="0"/>
              </a:spcAft>
              <a:buClr>
                <a:schemeClr val="dk1"/>
              </a:buClr>
              <a:buSzPts val="1900"/>
              <a:buNone/>
            </a:pPr>
            <a:r>
              <a:rPr lang="en-GB" sz="1900">
                <a:latin typeface="Arial"/>
                <a:ea typeface="Arial"/>
                <a:cs typeface="Arial"/>
                <a:sym typeface="Arial"/>
              </a:rPr>
              <a:t>Below supported operations by awk are,</a:t>
            </a:r>
            <a:endParaRPr/>
          </a:p>
          <a:p>
            <a:pPr indent="-457200" lvl="0" marL="457200" rtl="0" algn="just">
              <a:lnSpc>
                <a:spcPct val="120000"/>
              </a:lnSpc>
              <a:spcBef>
                <a:spcPts val="1000"/>
              </a:spcBef>
              <a:spcAft>
                <a:spcPts val="0"/>
              </a:spcAft>
              <a:buClr>
                <a:schemeClr val="dk1"/>
              </a:buClr>
              <a:buSzPts val="1900"/>
              <a:buFont typeface="Calibri"/>
              <a:buAutoNum type="arabicParenR"/>
            </a:pPr>
            <a:r>
              <a:rPr lang="en-GB" sz="1900" u="none" strike="noStrike">
                <a:latin typeface="Arial"/>
                <a:ea typeface="Arial"/>
                <a:cs typeface="Arial"/>
                <a:sym typeface="Arial"/>
              </a:rPr>
              <a:t>Define variables</a:t>
            </a:r>
            <a:endParaRPr/>
          </a:p>
          <a:p>
            <a:pPr indent="-457200" lvl="0" marL="457200" rtl="0" algn="just">
              <a:lnSpc>
                <a:spcPct val="120000"/>
              </a:lnSpc>
              <a:spcBef>
                <a:spcPts val="1000"/>
              </a:spcBef>
              <a:spcAft>
                <a:spcPts val="0"/>
              </a:spcAft>
              <a:buClr>
                <a:schemeClr val="dk1"/>
              </a:buClr>
              <a:buSzPts val="1900"/>
              <a:buFont typeface="Calibri"/>
              <a:buAutoNum type="arabicParenR"/>
            </a:pPr>
            <a:r>
              <a:rPr lang="en-GB" sz="1900" u="none" strike="noStrike">
                <a:latin typeface="Arial"/>
                <a:ea typeface="Arial"/>
                <a:cs typeface="Arial"/>
                <a:sym typeface="Arial"/>
              </a:rPr>
              <a:t>Using string and arithmetic operators</a:t>
            </a:r>
            <a:endParaRPr/>
          </a:p>
          <a:p>
            <a:pPr indent="-457200" lvl="0" marL="457200" rtl="0" algn="just">
              <a:lnSpc>
                <a:spcPct val="120000"/>
              </a:lnSpc>
              <a:spcBef>
                <a:spcPts val="1000"/>
              </a:spcBef>
              <a:spcAft>
                <a:spcPts val="0"/>
              </a:spcAft>
              <a:buClr>
                <a:schemeClr val="dk1"/>
              </a:buClr>
              <a:buSzPts val="1900"/>
              <a:buFont typeface="Calibri"/>
              <a:buAutoNum type="arabicParenR"/>
            </a:pPr>
            <a:r>
              <a:rPr lang="en-GB" sz="1900" u="none" strike="noStrike">
                <a:latin typeface="Arial"/>
                <a:ea typeface="Arial"/>
                <a:cs typeface="Arial"/>
                <a:sym typeface="Arial"/>
              </a:rPr>
              <a:t>Use control flow and loops</a:t>
            </a:r>
            <a:endParaRPr/>
          </a:p>
          <a:p>
            <a:pPr indent="-457200" lvl="0" marL="457200" rtl="0" algn="just">
              <a:lnSpc>
                <a:spcPct val="120000"/>
              </a:lnSpc>
              <a:spcBef>
                <a:spcPts val="1000"/>
              </a:spcBef>
              <a:spcAft>
                <a:spcPts val="0"/>
              </a:spcAft>
              <a:buClr>
                <a:schemeClr val="dk1"/>
              </a:buClr>
              <a:buSzPts val="1900"/>
              <a:buFont typeface="Calibri"/>
              <a:buAutoNum type="arabicParenR"/>
            </a:pPr>
            <a:r>
              <a:rPr lang="en-GB" sz="1900" u="none" strike="noStrike">
                <a:latin typeface="Arial"/>
                <a:ea typeface="Arial"/>
                <a:cs typeface="Arial"/>
                <a:sym typeface="Arial"/>
              </a:rPr>
              <a:t>Generate formatted reports </a:t>
            </a:r>
            <a:endParaRPr/>
          </a:p>
          <a:p>
            <a:pPr indent="0" lvl="0" marL="0" rtl="0" algn="just">
              <a:lnSpc>
                <a:spcPct val="120000"/>
              </a:lnSpc>
              <a:spcBef>
                <a:spcPts val="1000"/>
              </a:spcBef>
              <a:spcAft>
                <a:spcPts val="0"/>
              </a:spcAft>
              <a:buClr>
                <a:schemeClr val="dk1"/>
              </a:buClr>
              <a:buSzPts val="1900"/>
              <a:buNone/>
            </a:pPr>
            <a:r>
              <a:rPr b="1" i="1" lang="en-GB" sz="1900">
                <a:latin typeface="Arial"/>
                <a:ea typeface="Arial"/>
                <a:cs typeface="Arial"/>
                <a:sym typeface="Arial"/>
              </a:rPr>
              <a:t>		$awk [options] ​​ 'selection _criteria {action }' [filepath]</a:t>
            </a:r>
            <a:endParaRPr/>
          </a:p>
          <a:p>
            <a:pPr indent="0" lvl="0" marL="0" rtl="0" algn="just">
              <a:lnSpc>
                <a:spcPct val="120000"/>
              </a:lnSpc>
              <a:spcBef>
                <a:spcPts val="1000"/>
              </a:spcBef>
              <a:spcAft>
                <a:spcPts val="0"/>
              </a:spcAft>
              <a:buClr>
                <a:schemeClr val="dk1"/>
              </a:buClr>
              <a:buSzPts val="1900"/>
              <a:buNone/>
            </a:pPr>
            <a:r>
              <a:rPr b="1" lang="en-GB" sz="1900">
                <a:latin typeface="Arial"/>
                <a:ea typeface="Arial"/>
                <a:cs typeface="Arial"/>
                <a:sym typeface="Arial"/>
              </a:rPr>
              <a:t>For example,</a:t>
            </a:r>
            <a:endParaRPr/>
          </a:p>
          <a:p>
            <a:pPr indent="-228600" lvl="0" marL="228600" rtl="0" algn="just">
              <a:lnSpc>
                <a:spcPct val="120000"/>
              </a:lnSpc>
              <a:spcBef>
                <a:spcPts val="1000"/>
              </a:spcBef>
              <a:spcAft>
                <a:spcPts val="0"/>
              </a:spcAft>
              <a:buClr>
                <a:srgbClr val="7030A0"/>
              </a:buClr>
              <a:buSzPts val="1900"/>
              <a:buFont typeface="Noto Sans Symbols"/>
              <a:buChar char="❑"/>
            </a:pPr>
            <a:r>
              <a:rPr lang="en-GB" sz="1900">
                <a:latin typeface="Arial"/>
                <a:ea typeface="Arial"/>
                <a:cs typeface="Arial"/>
                <a:sym typeface="Arial"/>
              </a:rPr>
              <a:t>  </a:t>
            </a:r>
            <a:r>
              <a:rPr b="1" lang="en-GB" sz="1900">
                <a:latin typeface="Courier"/>
                <a:ea typeface="Courier"/>
                <a:cs typeface="Courier"/>
                <a:sym typeface="Courier"/>
              </a:rPr>
              <a:t>awk '{print $3}' file.txt</a:t>
            </a:r>
            <a:endParaRPr/>
          </a:p>
          <a:p>
            <a:pPr indent="0" lvl="0" marL="0" rtl="0" algn="just">
              <a:lnSpc>
                <a:spcPct val="120000"/>
              </a:lnSpc>
              <a:spcBef>
                <a:spcPts val="1000"/>
              </a:spcBef>
              <a:spcAft>
                <a:spcPts val="0"/>
              </a:spcAft>
              <a:buClr>
                <a:schemeClr val="dk1"/>
              </a:buClr>
              <a:buSzPts val="1900"/>
              <a:buNone/>
            </a:pPr>
            <a:r>
              <a:rPr lang="en-GB" sz="1900">
                <a:latin typeface="Arial"/>
                <a:ea typeface="Arial"/>
                <a:cs typeface="Arial"/>
                <a:sym typeface="Arial"/>
              </a:rPr>
              <a:t>To print the third column from file.txt</a:t>
            </a:r>
            <a:endParaRPr/>
          </a:p>
          <a:p>
            <a:pPr indent="0" lvl="0" marL="0" rtl="0" algn="just">
              <a:lnSpc>
                <a:spcPct val="120000"/>
              </a:lnSpc>
              <a:spcBef>
                <a:spcPts val="1000"/>
              </a:spcBef>
              <a:spcAft>
                <a:spcPts val="0"/>
              </a:spcAft>
              <a:buClr>
                <a:srgbClr val="7030A0"/>
              </a:buClr>
              <a:buSzPts val="1800"/>
              <a:buNone/>
            </a:pPr>
            <a:r>
              <a:t/>
            </a:r>
            <a:endParaRPr sz="18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73" name="Google Shape;173;p11"/>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74" name="Google Shape;174;p11"/>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CUT</a:t>
            </a:r>
            <a:endParaRPr/>
          </a:p>
        </p:txBody>
      </p:sp>
      <p:sp>
        <p:nvSpPr>
          <p:cNvPr id="180" name="Google Shape;180;p12"/>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cut command is a command-line utility that allows you to cut out sections of a specified file or piped data and print the result to standard output. The command cuts parts of a line by field, delimiter, byte position, and character.</a:t>
            </a:r>
            <a:endParaRPr/>
          </a:p>
          <a:p>
            <a:pPr indent="0" lvl="0" marL="0" rtl="0" algn="just">
              <a:lnSpc>
                <a:spcPct val="100000"/>
              </a:lnSpc>
              <a:spcBef>
                <a:spcPts val="1000"/>
              </a:spcBef>
              <a:spcAft>
                <a:spcPts val="0"/>
              </a:spcAft>
              <a:buClr>
                <a:schemeClr val="dk1"/>
              </a:buClr>
              <a:buSzPts val="2000"/>
              <a:buNone/>
            </a:pPr>
            <a:r>
              <a:rPr b="1" i="1" lang="en-GB" sz="2000">
                <a:latin typeface="Arial"/>
                <a:ea typeface="Arial"/>
                <a:cs typeface="Arial"/>
                <a:sym typeface="Arial"/>
              </a:rPr>
              <a:t>		cut [options] filename</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 </a:t>
            </a:r>
            <a:r>
              <a:rPr b="1" lang="en-GB" sz="2000">
                <a:latin typeface="Arial"/>
                <a:ea typeface="Arial"/>
                <a:cs typeface="Arial"/>
                <a:sym typeface="Arial"/>
              </a:rPr>
              <a:t>For example,</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  </a:t>
            </a:r>
            <a:r>
              <a:rPr b="1" lang="en-GB" sz="2000">
                <a:latin typeface="Courier"/>
                <a:ea typeface="Courier"/>
                <a:cs typeface="Courier"/>
                <a:sym typeface="Courier"/>
              </a:rPr>
              <a:t>cut -c 1-3 file.txt</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To print the first 3 characters</a:t>
            </a:r>
            <a:endParaRPr/>
          </a:p>
          <a:p>
            <a:pPr indent="0" lvl="0" marL="0" rtl="0" algn="just">
              <a:lnSpc>
                <a:spcPct val="90000"/>
              </a:lnSpc>
              <a:spcBef>
                <a:spcPts val="1000"/>
              </a:spcBef>
              <a:spcAft>
                <a:spcPts val="0"/>
              </a:spcAft>
              <a:buClr>
                <a:schemeClr val="dk1"/>
              </a:buClr>
              <a:buSzPts val="2200"/>
              <a:buNone/>
            </a:pPr>
            <a:r>
              <a:t/>
            </a:r>
            <a:endParaRPr sz="22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81" name="Google Shape;181;p12"/>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82" name="Google Shape;182;p12"/>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FIND</a:t>
            </a:r>
            <a:endParaRPr/>
          </a:p>
        </p:txBody>
      </p:sp>
      <p:sp>
        <p:nvSpPr>
          <p:cNvPr id="188" name="Google Shape;188;p13"/>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find command is used to search and locate the list of files and directories based on conditions you specify for files that match the arguments.</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find command can be used in a variety of conditions like you can find files by permissions, users, groups, file types, date, size, and other possible criteria.</a:t>
            </a:r>
            <a:endParaRPr/>
          </a:p>
          <a:p>
            <a:pPr indent="0" lvl="0" marL="0" rtl="0" algn="just">
              <a:lnSpc>
                <a:spcPct val="100000"/>
              </a:lnSpc>
              <a:spcBef>
                <a:spcPts val="1000"/>
              </a:spcBef>
              <a:spcAft>
                <a:spcPts val="0"/>
              </a:spcAft>
              <a:buClr>
                <a:schemeClr val="dk1"/>
              </a:buClr>
              <a:buSzPts val="2000"/>
              <a:buNone/>
            </a:pPr>
            <a:r>
              <a:rPr b="1" i="1" lang="en-GB" sz="2000">
                <a:latin typeface="Arial"/>
                <a:ea typeface="Arial"/>
                <a:cs typeface="Arial"/>
                <a:sym typeface="Arial"/>
              </a:rPr>
              <a:t>		find [path] [name -of-file or dir-to-search] [action-to-take]</a:t>
            </a:r>
            <a:endParaRPr/>
          </a:p>
          <a:p>
            <a:pPr indent="0" lvl="0" marL="0" rtl="0" algn="just">
              <a:lnSpc>
                <a:spcPct val="100000"/>
              </a:lnSpc>
              <a:spcBef>
                <a:spcPts val="1000"/>
              </a:spcBef>
              <a:spcAft>
                <a:spcPts val="0"/>
              </a:spcAft>
              <a:buClr>
                <a:schemeClr val="dk1"/>
              </a:buClr>
              <a:buSzPts val="2000"/>
              <a:buNone/>
            </a:pPr>
            <a:r>
              <a:rPr b="1" lang="en-GB" sz="2000">
                <a:latin typeface="Arial"/>
                <a:ea typeface="Arial"/>
                <a:cs typeface="Arial"/>
                <a:sym typeface="Arial"/>
              </a:rPr>
              <a:t>For example,</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 </a:t>
            </a:r>
            <a:r>
              <a:rPr b="1" lang="en-GB" sz="2000">
                <a:latin typeface="Courier"/>
                <a:ea typeface="Courier"/>
                <a:cs typeface="Courier"/>
                <a:sym typeface="Courier"/>
              </a:rPr>
              <a:t>find . –name file.txt</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To search and print file named file.txt</a:t>
            </a:r>
            <a:endParaRPr sz="2000">
              <a:latin typeface="Arial"/>
              <a:ea typeface="Arial"/>
              <a:cs typeface="Arial"/>
              <a:sym typeface="Arial"/>
            </a:endParaRPr>
          </a:p>
          <a:p>
            <a:pPr indent="0" lvl="0" marL="0" rtl="0" algn="just">
              <a:lnSpc>
                <a:spcPct val="90000"/>
              </a:lnSpc>
              <a:spcBef>
                <a:spcPts val="1000"/>
              </a:spcBef>
              <a:spcAft>
                <a:spcPts val="0"/>
              </a:spcAft>
              <a:buClr>
                <a:schemeClr val="dk1"/>
              </a:buClr>
              <a:buSzPts val="2200"/>
              <a:buNone/>
            </a:pPr>
            <a:r>
              <a:t/>
            </a:r>
            <a:endParaRPr sz="22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89" name="Google Shape;189;p13"/>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90" name="Google Shape;190;p13"/>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PIPING</a:t>
            </a:r>
            <a:endParaRPr/>
          </a:p>
        </p:txBody>
      </p:sp>
      <p:sp>
        <p:nvSpPr>
          <p:cNvPr id="196" name="Google Shape;196;p14"/>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Pipe is a way of taking the output from one command and feeding it directly as input into another command.</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A pipe is represented by the vertical bar on the bottom left of the keyboard: |</a:t>
            </a:r>
            <a:endParaRPr/>
          </a:p>
          <a:p>
            <a:pPr indent="0" lvl="0" marL="0" rtl="0" algn="just">
              <a:lnSpc>
                <a:spcPct val="100000"/>
              </a:lnSpc>
              <a:spcBef>
                <a:spcPts val="1000"/>
              </a:spcBef>
              <a:spcAft>
                <a:spcPts val="0"/>
              </a:spcAft>
              <a:buClr>
                <a:schemeClr val="dk1"/>
              </a:buClr>
              <a:buSzPts val="2000"/>
              <a:buNone/>
            </a:pPr>
            <a:r>
              <a:rPr b="1" lang="en-GB" sz="2000">
                <a:latin typeface="Arial"/>
                <a:ea typeface="Arial"/>
                <a:cs typeface="Arial"/>
                <a:sym typeface="Arial"/>
              </a:rPr>
              <a:t>For example,</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 </a:t>
            </a:r>
            <a:r>
              <a:rPr b="1" lang="en-GB" sz="2000">
                <a:latin typeface="Courier"/>
                <a:ea typeface="Courier"/>
                <a:cs typeface="Courier"/>
                <a:sym typeface="Courier"/>
              </a:rPr>
              <a:t>ls | grep “^t”</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shows only the files or directories with the letter “t” in the current working directory.</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 </a:t>
            </a:r>
            <a:r>
              <a:rPr b="1" lang="en-GB" sz="2000">
                <a:latin typeface="Courier"/>
                <a:ea typeface="Courier"/>
                <a:cs typeface="Courier"/>
                <a:sym typeface="Courier"/>
              </a:rPr>
              <a:t>cat file.txt  | grep string1</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shows only a string named “file1” </a:t>
            </a:r>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97" name="Google Shape;197;p14"/>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98" name="Google Shape;198;p14"/>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COMBINING COMMANDS</a:t>
            </a:r>
            <a:endParaRPr/>
          </a:p>
        </p:txBody>
      </p:sp>
      <p:sp>
        <p:nvSpPr>
          <p:cNvPr id="204" name="Google Shape;204;p15"/>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Here we will combine all the commands </a:t>
            </a:r>
            <a:r>
              <a:rPr b="1" lang="en-GB" sz="2000">
                <a:latin typeface="Courier"/>
                <a:ea typeface="Courier"/>
                <a:cs typeface="Courier"/>
                <a:sym typeface="Courier"/>
              </a:rPr>
              <a:t>find,grep,sed,awk </a:t>
            </a:r>
            <a:r>
              <a:rPr lang="en-GB" sz="2000">
                <a:latin typeface="Arial"/>
                <a:ea typeface="Arial"/>
                <a:cs typeface="Arial"/>
                <a:sym typeface="Arial"/>
              </a:rPr>
              <a:t>and</a:t>
            </a:r>
            <a:r>
              <a:rPr b="1" lang="en-GB" sz="2000">
                <a:latin typeface="Courier"/>
                <a:ea typeface="Courier"/>
                <a:cs typeface="Courier"/>
                <a:sym typeface="Courier"/>
              </a:rPr>
              <a:t> cut </a:t>
            </a:r>
            <a:r>
              <a:rPr lang="en-GB" sz="2000">
                <a:latin typeface="Arial"/>
                <a:ea typeface="Arial"/>
                <a:cs typeface="Arial"/>
                <a:sym typeface="Arial"/>
              </a:rPr>
              <a:t>together in a single line.</a:t>
            </a:r>
            <a:endParaRPr/>
          </a:p>
          <a:p>
            <a:pPr indent="-228600" lvl="0" marL="228600" rtl="0" algn="just">
              <a:lnSpc>
                <a:spcPct val="100000"/>
              </a:lnSpc>
              <a:spcBef>
                <a:spcPts val="1000"/>
              </a:spcBef>
              <a:spcAft>
                <a:spcPts val="0"/>
              </a:spcAft>
              <a:buClr>
                <a:srgbClr val="7030A0"/>
              </a:buClr>
              <a:buSzPts val="2000"/>
              <a:buFont typeface="Noto Sans Symbols"/>
              <a:buChar char="❑"/>
            </a:pPr>
            <a:r>
              <a:rPr b="1" lang="en-GB" sz="2000">
                <a:latin typeface="Courier"/>
                <a:ea typeface="Courier"/>
                <a:cs typeface="Courier"/>
                <a:sym typeface="Courier"/>
              </a:rPr>
              <a:t>find . –name “filename” –exec cat {} \; | grep  &lt;string&gt; | sed ‘s/search/replace/g’ | awk ‘{print  $num}’ | cut –c &lt;field&gt; &gt; output.txt</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Here there are series of commands were used to process the string operations and redirecting towards a filename.</a:t>
            </a:r>
            <a:endParaRPr/>
          </a:p>
          <a:p>
            <a:pPr indent="0" lvl="0" marL="0" rtl="0" algn="just">
              <a:lnSpc>
                <a:spcPct val="90000"/>
              </a:lnSpc>
              <a:spcBef>
                <a:spcPts val="1000"/>
              </a:spcBef>
              <a:spcAft>
                <a:spcPts val="0"/>
              </a:spcAft>
              <a:buClr>
                <a:schemeClr val="dk1"/>
              </a:buClr>
              <a:buSzPts val="2200"/>
              <a:buNone/>
            </a:pPr>
            <a:r>
              <a:t/>
            </a:r>
            <a:endParaRPr sz="22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205" name="Google Shape;205;p15"/>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06" name="Google Shape;206;p15"/>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LOOPS</a:t>
            </a:r>
            <a:endParaRPr/>
          </a:p>
        </p:txBody>
      </p:sp>
      <p:sp>
        <p:nvSpPr>
          <p:cNvPr id="212" name="Google Shape;212;p16"/>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030A0"/>
              </a:buClr>
              <a:buSzPts val="1800"/>
              <a:buFont typeface="Noto Sans Symbols"/>
              <a:buChar char="❖"/>
            </a:pPr>
            <a:r>
              <a:rPr b="1" i="1" lang="en-GB" sz="1800">
                <a:solidFill>
                  <a:srgbClr val="7030A0"/>
                </a:solidFill>
                <a:latin typeface="Arial"/>
                <a:ea typeface="Arial"/>
                <a:cs typeface="Arial"/>
                <a:sym typeface="Arial"/>
              </a:rPr>
              <a:t>For loop</a:t>
            </a:r>
            <a:endParaRPr/>
          </a:p>
          <a:p>
            <a:pPr indent="0" lvl="0" marL="0" rtl="0" algn="l">
              <a:lnSpc>
                <a:spcPct val="90000"/>
              </a:lnSpc>
              <a:spcBef>
                <a:spcPts val="1000"/>
              </a:spcBef>
              <a:spcAft>
                <a:spcPts val="0"/>
              </a:spcAft>
              <a:buClr>
                <a:srgbClr val="7030A0"/>
              </a:buClr>
              <a:buSzPts val="1800"/>
              <a:buNone/>
            </a:pPr>
            <a:r>
              <a:rPr b="1" i="1" lang="en-GB" sz="1800">
                <a:solidFill>
                  <a:srgbClr val="7030A0"/>
                </a:solidFill>
                <a:latin typeface="Arial"/>
                <a:ea typeface="Arial"/>
                <a:cs typeface="Arial"/>
                <a:sym typeface="Arial"/>
              </a:rPr>
              <a:t>    ++++</a:t>
            </a:r>
            <a:endParaRPr/>
          </a:p>
          <a:p>
            <a:pPr indent="0" lvl="0" marL="0" rtl="0" algn="just">
              <a:lnSpc>
                <a:spcPct val="100000"/>
              </a:lnSpc>
              <a:spcBef>
                <a:spcPts val="1000"/>
              </a:spcBef>
              <a:spcAft>
                <a:spcPts val="0"/>
              </a:spcAft>
              <a:buClr>
                <a:schemeClr val="dk1"/>
              </a:buClr>
              <a:buSzPts val="1800"/>
              <a:buNone/>
            </a:pPr>
            <a:r>
              <a:rPr lang="en-GB" sz="1800">
                <a:latin typeface="Arial"/>
                <a:ea typeface="Arial"/>
                <a:cs typeface="Arial"/>
                <a:sym typeface="Arial"/>
              </a:rPr>
              <a:t>Bash for loop is a bash programming language statement which iterates through a set of values until the list is exhausted. Ref </a:t>
            </a:r>
            <a:r>
              <a:rPr lang="en-GB" sz="1800" u="sng">
                <a:solidFill>
                  <a:srgbClr val="7030A0"/>
                </a:solidFill>
                <a:latin typeface="Arial"/>
                <a:ea typeface="Arial"/>
                <a:cs typeface="Arial"/>
                <a:sym typeface="Arial"/>
                <a:hlinkClick r:id="rId3">
                  <a:extLst>
                    <a:ext uri="{A12FA001-AC4F-418D-AE19-62706E023703}">
                      <ahyp:hlinkClr val="tx"/>
                    </a:ext>
                  </a:extLst>
                </a:hlinkClick>
              </a:rPr>
              <a:t>link</a:t>
            </a:r>
            <a:r>
              <a:rPr lang="en-GB" sz="1800">
                <a:solidFill>
                  <a:srgbClr val="7030A0"/>
                </a:solidFill>
                <a:latin typeface="Arial"/>
                <a:ea typeface="Arial"/>
                <a:cs typeface="Arial"/>
                <a:sym typeface="Arial"/>
              </a:rPr>
              <a:t> </a:t>
            </a:r>
            <a:r>
              <a:rPr lang="en-GB" sz="1800">
                <a:latin typeface="Arial"/>
                <a:ea typeface="Arial"/>
                <a:cs typeface="Arial"/>
                <a:sym typeface="Arial"/>
              </a:rPr>
              <a:t>for more examples </a:t>
            </a:r>
            <a:endParaRPr sz="1800">
              <a:latin typeface="Arial"/>
              <a:ea typeface="Arial"/>
              <a:cs typeface="Arial"/>
              <a:sym typeface="Arial"/>
            </a:endParaRPr>
          </a:p>
          <a:p>
            <a:pPr indent="0" lvl="0" marL="0" rtl="0" algn="just">
              <a:lnSpc>
                <a:spcPct val="100000"/>
              </a:lnSpc>
              <a:spcBef>
                <a:spcPts val="1000"/>
              </a:spcBef>
              <a:spcAft>
                <a:spcPts val="0"/>
              </a:spcAft>
              <a:buClr>
                <a:schemeClr val="dk1"/>
              </a:buClr>
              <a:buSzPts val="1800"/>
              <a:buNone/>
            </a:pPr>
            <a:r>
              <a:rPr lang="en-GB" sz="1800">
                <a:latin typeface="Arial"/>
                <a:ea typeface="Arial"/>
                <a:cs typeface="Arial"/>
                <a:sym typeface="Arial"/>
              </a:rPr>
              <a:t>Syntax as follows:-</a:t>
            </a:r>
            <a:endParaRPr/>
          </a:p>
          <a:p>
            <a:pPr indent="0" lvl="0" marL="0" rtl="0" algn="just">
              <a:lnSpc>
                <a:spcPct val="100000"/>
              </a:lnSpc>
              <a:spcBef>
                <a:spcPts val="1000"/>
              </a:spcBef>
              <a:spcAft>
                <a:spcPts val="0"/>
              </a:spcAft>
              <a:buClr>
                <a:schemeClr val="dk1"/>
              </a:buClr>
              <a:buSzPts val="1800"/>
              <a:buNone/>
            </a:pPr>
            <a:r>
              <a:rPr b="1" lang="en-GB" sz="1800">
                <a:latin typeface="Courier"/>
                <a:ea typeface="Courier"/>
                <a:cs typeface="Courier"/>
                <a:sym typeface="Courier"/>
              </a:rPr>
              <a:t>for item in [LIST]</a:t>
            </a:r>
            <a:endParaRPr/>
          </a:p>
          <a:p>
            <a:pPr indent="0" lvl="0" marL="0" rtl="0" algn="just">
              <a:lnSpc>
                <a:spcPct val="100000"/>
              </a:lnSpc>
              <a:spcBef>
                <a:spcPts val="1000"/>
              </a:spcBef>
              <a:spcAft>
                <a:spcPts val="0"/>
              </a:spcAft>
              <a:buClr>
                <a:schemeClr val="dk1"/>
              </a:buClr>
              <a:buSzPts val="1800"/>
              <a:buNone/>
            </a:pPr>
            <a:r>
              <a:rPr b="1" lang="en-GB" sz="1800">
                <a:latin typeface="Courier"/>
                <a:ea typeface="Courier"/>
                <a:cs typeface="Courier"/>
                <a:sym typeface="Courier"/>
              </a:rPr>
              <a:t>do</a:t>
            </a:r>
            <a:endParaRPr/>
          </a:p>
          <a:p>
            <a:pPr indent="0" lvl="0" marL="0" rtl="0" algn="just">
              <a:lnSpc>
                <a:spcPct val="100000"/>
              </a:lnSpc>
              <a:spcBef>
                <a:spcPts val="1000"/>
              </a:spcBef>
              <a:spcAft>
                <a:spcPts val="0"/>
              </a:spcAft>
              <a:buClr>
                <a:schemeClr val="dk1"/>
              </a:buClr>
              <a:buSzPts val="1800"/>
              <a:buNone/>
            </a:pPr>
            <a:r>
              <a:rPr b="1" lang="en-GB" sz="1800">
                <a:latin typeface="Courier"/>
                <a:ea typeface="Courier"/>
                <a:cs typeface="Courier"/>
                <a:sym typeface="Courier"/>
              </a:rPr>
              <a:t>[COMMANDS]</a:t>
            </a:r>
            <a:endParaRPr/>
          </a:p>
          <a:p>
            <a:pPr indent="0" lvl="0" marL="0" rtl="0" algn="just">
              <a:lnSpc>
                <a:spcPct val="100000"/>
              </a:lnSpc>
              <a:spcBef>
                <a:spcPts val="1000"/>
              </a:spcBef>
              <a:spcAft>
                <a:spcPts val="0"/>
              </a:spcAft>
              <a:buClr>
                <a:schemeClr val="dk1"/>
              </a:buClr>
              <a:buSzPts val="1800"/>
              <a:buNone/>
            </a:pPr>
            <a:r>
              <a:rPr b="1" lang="en-GB" sz="1800">
                <a:latin typeface="Courier"/>
                <a:ea typeface="Courier"/>
                <a:cs typeface="Courier"/>
                <a:sym typeface="Courier"/>
              </a:rPr>
              <a:t>Done</a:t>
            </a:r>
            <a:endParaRPr/>
          </a:p>
          <a:p>
            <a:pPr indent="0" lvl="0" marL="0" rtl="0" algn="just">
              <a:lnSpc>
                <a:spcPct val="100000"/>
              </a:lnSpc>
              <a:spcBef>
                <a:spcPts val="1000"/>
              </a:spcBef>
              <a:spcAft>
                <a:spcPts val="0"/>
              </a:spcAft>
              <a:buClr>
                <a:schemeClr val="dk1"/>
              </a:buClr>
              <a:buSzPts val="1800"/>
              <a:buNone/>
            </a:pPr>
            <a:r>
              <a:rPr b="1" lang="en-GB" sz="1800">
                <a:latin typeface="Arial"/>
                <a:ea typeface="Arial"/>
                <a:cs typeface="Arial"/>
                <a:sym typeface="Arial"/>
              </a:rPr>
              <a:t>For example,</a:t>
            </a:r>
            <a:endParaRPr/>
          </a:p>
          <a:p>
            <a:pPr indent="0" lvl="0" marL="0" rtl="0" algn="just">
              <a:lnSpc>
                <a:spcPct val="100000"/>
              </a:lnSpc>
              <a:spcBef>
                <a:spcPts val="1000"/>
              </a:spcBef>
              <a:spcAft>
                <a:spcPts val="0"/>
              </a:spcAft>
              <a:buClr>
                <a:schemeClr val="dk1"/>
              </a:buClr>
              <a:buSzPts val="1800"/>
              <a:buNone/>
            </a:pPr>
            <a:r>
              <a:rPr lang="en-GB" sz="1800">
                <a:latin typeface="Arial"/>
                <a:ea typeface="Arial"/>
                <a:cs typeface="Arial"/>
                <a:sym typeface="Arial"/>
              </a:rPr>
              <a:t>Below for loop print numbers from 1 to 10</a:t>
            </a:r>
            <a:endParaRPr/>
          </a:p>
          <a:p>
            <a:pPr indent="0" lvl="0" marL="0" rtl="0" algn="just">
              <a:lnSpc>
                <a:spcPct val="100000"/>
              </a:lnSpc>
              <a:spcBef>
                <a:spcPts val="1000"/>
              </a:spcBef>
              <a:spcAft>
                <a:spcPts val="0"/>
              </a:spcAft>
              <a:buClr>
                <a:schemeClr val="dk1"/>
              </a:buClr>
              <a:buSzPts val="1800"/>
              <a:buNone/>
            </a:pPr>
            <a:r>
              <a:rPr lang="en-GB" sz="1800">
                <a:latin typeface="Arial"/>
                <a:ea typeface="Arial"/>
                <a:cs typeface="Arial"/>
                <a:sym typeface="Arial"/>
              </a:rPr>
              <a:t>$ </a:t>
            </a:r>
            <a:r>
              <a:rPr b="1" lang="en-GB" sz="1800">
                <a:latin typeface="Courier"/>
                <a:ea typeface="Courier"/>
                <a:cs typeface="Courier"/>
                <a:sym typeface="Courier"/>
              </a:rPr>
              <a:t>for i in {1..10}</a:t>
            </a:r>
            <a:endParaRPr/>
          </a:p>
          <a:p>
            <a:pPr indent="0" lvl="0" marL="0" rtl="0" algn="just">
              <a:lnSpc>
                <a:spcPct val="100000"/>
              </a:lnSpc>
              <a:spcBef>
                <a:spcPts val="1000"/>
              </a:spcBef>
              <a:spcAft>
                <a:spcPts val="0"/>
              </a:spcAft>
              <a:buClr>
                <a:schemeClr val="dk1"/>
              </a:buClr>
              <a:buSzPts val="1800"/>
              <a:buNone/>
            </a:pPr>
            <a:r>
              <a:rPr b="1" lang="en-GB" sz="1800">
                <a:latin typeface="Courier"/>
                <a:ea typeface="Courier"/>
                <a:cs typeface="Courier"/>
                <a:sym typeface="Courier"/>
              </a:rPr>
              <a:t>do echo $i</a:t>
            </a:r>
            <a:endParaRPr b="1" sz="1800">
              <a:latin typeface="Courier"/>
              <a:ea typeface="Courier"/>
              <a:cs typeface="Courier"/>
              <a:sym typeface="Courier"/>
            </a:endParaRPr>
          </a:p>
          <a:p>
            <a:pPr indent="0" lvl="0" marL="0" rtl="0" algn="just">
              <a:lnSpc>
                <a:spcPct val="100000"/>
              </a:lnSpc>
              <a:spcBef>
                <a:spcPts val="1000"/>
              </a:spcBef>
              <a:spcAft>
                <a:spcPts val="0"/>
              </a:spcAft>
              <a:buClr>
                <a:schemeClr val="dk1"/>
              </a:buClr>
              <a:buSzPts val="1800"/>
              <a:buNone/>
            </a:pPr>
            <a:r>
              <a:rPr b="1" lang="en-GB" sz="1800">
                <a:latin typeface="Courier"/>
                <a:ea typeface="Courier"/>
                <a:cs typeface="Courier"/>
                <a:sym typeface="Courier"/>
              </a:rPr>
              <a:t>done</a:t>
            </a:r>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213" name="Google Shape;213;p16"/>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14" name="Google Shape;214;p16"/>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LOOPS</a:t>
            </a:r>
            <a:endParaRPr/>
          </a:p>
        </p:txBody>
      </p:sp>
      <p:sp>
        <p:nvSpPr>
          <p:cNvPr id="220" name="Google Shape;220;p17"/>
          <p:cNvSpPr txBox="1"/>
          <p:nvPr>
            <p:ph idx="1" type="body"/>
          </p:nvPr>
        </p:nvSpPr>
        <p:spPr>
          <a:xfrm>
            <a:off x="262848" y="1179871"/>
            <a:ext cx="11791500" cy="527992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20000"/>
              </a:lnSpc>
              <a:spcBef>
                <a:spcPts val="0"/>
              </a:spcBef>
              <a:spcAft>
                <a:spcPts val="0"/>
              </a:spcAft>
              <a:buClr>
                <a:srgbClr val="7030A0"/>
              </a:buClr>
              <a:buSzPct val="100000"/>
              <a:buFont typeface="Noto Sans Symbols"/>
              <a:buChar char="❖"/>
            </a:pPr>
            <a:r>
              <a:rPr b="1" i="1" lang="en-GB" sz="2100">
                <a:solidFill>
                  <a:srgbClr val="7030A0"/>
                </a:solidFill>
                <a:latin typeface="Arial"/>
                <a:ea typeface="Arial"/>
                <a:cs typeface="Arial"/>
                <a:sym typeface="Arial"/>
              </a:rPr>
              <a:t>While loop</a:t>
            </a:r>
            <a:endParaRPr/>
          </a:p>
          <a:p>
            <a:pPr indent="0" lvl="0" marL="0" rtl="0" algn="just">
              <a:lnSpc>
                <a:spcPct val="120000"/>
              </a:lnSpc>
              <a:spcBef>
                <a:spcPts val="1000"/>
              </a:spcBef>
              <a:spcAft>
                <a:spcPts val="0"/>
              </a:spcAft>
              <a:buClr>
                <a:srgbClr val="7030A0"/>
              </a:buClr>
              <a:buSzPct val="100000"/>
              <a:buNone/>
            </a:pPr>
            <a:r>
              <a:rPr lang="en-GB" sz="2100">
                <a:solidFill>
                  <a:srgbClr val="7030A0"/>
                </a:solidFill>
                <a:latin typeface="Arial"/>
                <a:ea typeface="Arial"/>
                <a:cs typeface="Arial"/>
                <a:sym typeface="Arial"/>
              </a:rPr>
              <a:t>    +++</a:t>
            </a:r>
            <a:endParaRPr/>
          </a:p>
          <a:p>
            <a:pPr indent="0" lvl="0" marL="0" rtl="0" algn="just">
              <a:lnSpc>
                <a:spcPct val="120000"/>
              </a:lnSpc>
              <a:spcBef>
                <a:spcPts val="1000"/>
              </a:spcBef>
              <a:spcAft>
                <a:spcPts val="0"/>
              </a:spcAft>
              <a:buClr>
                <a:schemeClr val="dk1"/>
              </a:buClr>
              <a:buSzPct val="100000"/>
              <a:buNone/>
            </a:pPr>
            <a:r>
              <a:rPr lang="en-GB" sz="2100">
                <a:latin typeface="Arial"/>
                <a:ea typeface="Arial"/>
                <a:cs typeface="Arial"/>
                <a:sym typeface="Arial"/>
              </a:rPr>
              <a:t>While loop is a control flow statement that allows codes to be executed repeatedly based on given condition </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while condition</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do</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[COMMANDS]</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done</a:t>
            </a:r>
            <a:endParaRPr/>
          </a:p>
          <a:p>
            <a:pPr indent="0" lvl="0" marL="0" rtl="0" algn="just">
              <a:lnSpc>
                <a:spcPct val="120000"/>
              </a:lnSpc>
              <a:spcBef>
                <a:spcPts val="1000"/>
              </a:spcBef>
              <a:spcAft>
                <a:spcPts val="0"/>
              </a:spcAft>
              <a:buClr>
                <a:schemeClr val="dk1"/>
              </a:buClr>
              <a:buSzPct val="100000"/>
              <a:buNone/>
            </a:pPr>
            <a:r>
              <a:rPr lang="en-GB" sz="2100">
                <a:latin typeface="Arial"/>
                <a:ea typeface="Arial"/>
                <a:cs typeface="Arial"/>
                <a:sym typeface="Arial"/>
              </a:rPr>
              <a:t>Below while run in an infinite loop</a:t>
            </a:r>
            <a:endParaRPr/>
          </a:p>
          <a:p>
            <a:pPr indent="0" lvl="0" marL="0" rtl="0" algn="just">
              <a:lnSpc>
                <a:spcPct val="120000"/>
              </a:lnSpc>
              <a:spcBef>
                <a:spcPts val="1000"/>
              </a:spcBef>
              <a:spcAft>
                <a:spcPts val="0"/>
              </a:spcAft>
              <a:buClr>
                <a:schemeClr val="dk1"/>
              </a:buClr>
              <a:buSzPct val="100000"/>
              <a:buNone/>
            </a:pPr>
            <a:r>
              <a:rPr lang="en-GB" sz="2100">
                <a:latin typeface="Arial"/>
                <a:ea typeface="Arial"/>
                <a:cs typeface="Arial"/>
                <a:sym typeface="Arial"/>
              </a:rPr>
              <a:t> </a:t>
            </a:r>
            <a:r>
              <a:rPr b="1" lang="en-GB" sz="2100">
                <a:latin typeface="Courier"/>
                <a:ea typeface="Courier"/>
                <a:cs typeface="Courier"/>
                <a:sym typeface="Courier"/>
              </a:rPr>
              <a:t>while :</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do</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  echo "Press &lt;CTRL+C&gt; to exit."</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  sleep 1</a:t>
            </a:r>
            <a:endParaRPr/>
          </a:p>
          <a:p>
            <a:pPr indent="0" lvl="0" marL="0" rtl="0" algn="just">
              <a:lnSpc>
                <a:spcPct val="120000"/>
              </a:lnSpc>
              <a:spcBef>
                <a:spcPts val="1000"/>
              </a:spcBef>
              <a:spcAft>
                <a:spcPts val="0"/>
              </a:spcAft>
              <a:buClr>
                <a:schemeClr val="dk1"/>
              </a:buClr>
              <a:buSzPct val="100000"/>
              <a:buNone/>
            </a:pPr>
            <a:r>
              <a:rPr b="1" lang="en-GB" sz="2100">
                <a:latin typeface="Courier"/>
                <a:ea typeface="Courier"/>
                <a:cs typeface="Courier"/>
                <a:sym typeface="Courier"/>
              </a:rPr>
              <a:t>done</a:t>
            </a:r>
            <a:endParaRPr/>
          </a:p>
          <a:p>
            <a:pPr indent="0" lvl="0" marL="0" rtl="0" algn="l">
              <a:lnSpc>
                <a:spcPct val="115000"/>
              </a:lnSpc>
              <a:spcBef>
                <a:spcPts val="1000"/>
              </a:spcBef>
              <a:spcAft>
                <a:spcPts val="0"/>
              </a:spcAft>
              <a:buClr>
                <a:schemeClr val="dk1"/>
              </a:buClr>
              <a:buSzPct val="100000"/>
              <a:buNone/>
            </a:pPr>
            <a:r>
              <a:t/>
            </a:r>
            <a:endParaRPr sz="1800">
              <a:latin typeface="Arial"/>
              <a:ea typeface="Arial"/>
              <a:cs typeface="Arial"/>
              <a:sym typeface="Arial"/>
            </a:endParaRPr>
          </a:p>
        </p:txBody>
      </p:sp>
      <p:sp>
        <p:nvSpPr>
          <p:cNvPr id="221" name="Google Shape;221;p17"/>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22" name="Google Shape;222;p17"/>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SHELL SCRIPTING</a:t>
            </a:r>
            <a:endParaRPr/>
          </a:p>
        </p:txBody>
      </p:sp>
      <p:sp>
        <p:nvSpPr>
          <p:cNvPr id="228" name="Google Shape;228;p18"/>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000"/>
              <a:buNone/>
            </a:pPr>
            <a:r>
              <a:rPr lang="en-GB" sz="2000">
                <a:latin typeface="Arial"/>
                <a:ea typeface="Arial"/>
                <a:cs typeface="Arial"/>
                <a:sym typeface="Arial"/>
              </a:rPr>
              <a:t>Shell scripting is a program to write a series of commands for the shell to execute. </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It can combine lengthy and repetitive sequences of commands into a single and simple script that can stored and executed anytime.</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Steps to create a shell script</a:t>
            </a:r>
            <a:endParaRPr/>
          </a:p>
          <a:p>
            <a:pPr indent="-228600" lvl="0" marL="228600" rtl="0" algn="just">
              <a:lnSpc>
                <a:spcPct val="100000"/>
              </a:lnSpc>
              <a:spcBef>
                <a:spcPts val="1000"/>
              </a:spcBef>
              <a:spcAft>
                <a:spcPts val="0"/>
              </a:spcAft>
              <a:buClr>
                <a:srgbClr val="7030A0"/>
              </a:buClr>
              <a:buSzPts val="2000"/>
              <a:buChar char="•"/>
            </a:pPr>
            <a:r>
              <a:rPr lang="en-GB" sz="2000">
                <a:latin typeface="Arial"/>
                <a:ea typeface="Arial"/>
                <a:cs typeface="Arial"/>
                <a:sym typeface="Arial"/>
              </a:rPr>
              <a:t> Create a file with extension .sh</a:t>
            </a:r>
            <a:endParaRPr sz="2000">
              <a:latin typeface="Arial"/>
              <a:ea typeface="Arial"/>
              <a:cs typeface="Arial"/>
              <a:sym typeface="Arial"/>
            </a:endParaRPr>
          </a:p>
          <a:p>
            <a:pPr indent="-228600" lvl="0" marL="228600" rtl="0" algn="just">
              <a:lnSpc>
                <a:spcPct val="100000"/>
              </a:lnSpc>
              <a:spcBef>
                <a:spcPts val="1000"/>
              </a:spcBef>
              <a:spcAft>
                <a:spcPts val="0"/>
              </a:spcAft>
              <a:buClr>
                <a:srgbClr val="7030A0"/>
              </a:buClr>
              <a:buSzPts val="2000"/>
              <a:buChar char="•"/>
            </a:pPr>
            <a:r>
              <a:rPr lang="en-GB" sz="2000">
                <a:latin typeface="Arial"/>
                <a:ea typeface="Arial"/>
                <a:cs typeface="Arial"/>
                <a:sym typeface="Arial"/>
              </a:rPr>
              <a:t> Start the script with #!/bin/bash</a:t>
            </a:r>
            <a:endParaRPr/>
          </a:p>
          <a:p>
            <a:pPr indent="-228600" lvl="0" marL="228600" rtl="0" algn="just">
              <a:lnSpc>
                <a:spcPct val="100000"/>
              </a:lnSpc>
              <a:spcBef>
                <a:spcPts val="1000"/>
              </a:spcBef>
              <a:spcAft>
                <a:spcPts val="0"/>
              </a:spcAft>
              <a:buClr>
                <a:srgbClr val="7030A0"/>
              </a:buClr>
              <a:buSzPts val="2000"/>
              <a:buChar char="•"/>
            </a:pPr>
            <a:r>
              <a:rPr lang="en-GB" sz="2000">
                <a:latin typeface="Arial"/>
                <a:ea typeface="Arial"/>
                <a:cs typeface="Arial"/>
                <a:sym typeface="Arial"/>
              </a:rPr>
              <a:t> Write the code</a:t>
            </a:r>
            <a:endParaRPr/>
          </a:p>
          <a:p>
            <a:pPr indent="-228600" lvl="0" marL="228600" rtl="0" algn="just">
              <a:lnSpc>
                <a:spcPct val="100000"/>
              </a:lnSpc>
              <a:spcBef>
                <a:spcPts val="1000"/>
              </a:spcBef>
              <a:spcAft>
                <a:spcPts val="0"/>
              </a:spcAft>
              <a:buClr>
                <a:srgbClr val="7030A0"/>
              </a:buClr>
              <a:buSzPts val="2000"/>
              <a:buChar char="•"/>
            </a:pPr>
            <a:r>
              <a:rPr lang="en-GB" sz="2000">
                <a:latin typeface="Arial"/>
                <a:ea typeface="Arial"/>
                <a:cs typeface="Arial"/>
                <a:sym typeface="Arial"/>
              </a:rPr>
              <a:t> Save the script</a:t>
            </a:r>
            <a:endParaRPr/>
          </a:p>
          <a:p>
            <a:pPr indent="-228600" lvl="0" marL="228600" rtl="0" algn="just">
              <a:lnSpc>
                <a:spcPct val="100000"/>
              </a:lnSpc>
              <a:spcBef>
                <a:spcPts val="1000"/>
              </a:spcBef>
              <a:spcAft>
                <a:spcPts val="0"/>
              </a:spcAft>
              <a:buClr>
                <a:srgbClr val="7030A0"/>
              </a:buClr>
              <a:buSzPts val="2000"/>
              <a:buChar char="•"/>
            </a:pPr>
            <a:r>
              <a:rPr lang="en-GB" sz="2000">
                <a:latin typeface="Arial"/>
                <a:ea typeface="Arial"/>
                <a:cs typeface="Arial"/>
                <a:sym typeface="Arial"/>
              </a:rPr>
              <a:t> Execute the script : bash filename.sh</a:t>
            </a:r>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229" name="Google Shape;229;p18"/>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30" name="Google Shape;230;p18"/>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UPCOMING COURSES &amp; WORKSHOPS</a:t>
            </a:r>
            <a:endParaRPr/>
          </a:p>
        </p:txBody>
      </p:sp>
      <p:sp>
        <p:nvSpPr>
          <p:cNvPr id="236" name="Google Shape;236;p19"/>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7030A0"/>
              </a:buClr>
              <a:buSzPts val="2000"/>
              <a:buFont typeface="Noto Sans Symbols"/>
              <a:buChar char="❑"/>
            </a:pPr>
            <a:r>
              <a:rPr lang="en-GB" sz="2000" u="none" strike="noStrike">
                <a:latin typeface="Arial"/>
                <a:ea typeface="Arial"/>
                <a:cs typeface="Arial"/>
                <a:sym typeface="Arial"/>
              </a:rPr>
              <a:t> Introduction to Container technology – </a:t>
            </a:r>
            <a:r>
              <a:rPr lang="en-GB" sz="2000" u="sng" strike="noStrike">
                <a:solidFill>
                  <a:srgbClr val="7030A0"/>
                </a:solidFill>
                <a:latin typeface="Arial"/>
                <a:ea typeface="Arial"/>
                <a:cs typeface="Arial"/>
                <a:sym typeface="Arial"/>
                <a:hlinkClick r:id="rId3">
                  <a:extLst>
                    <a:ext uri="{A12FA001-AC4F-418D-AE19-62706E023703}">
                      <ahyp:hlinkClr val="tx"/>
                    </a:ext>
                  </a:extLst>
                </a:hlinkClick>
              </a:rPr>
              <a:t>Docker</a:t>
            </a:r>
            <a:endParaRPr sz="2000" u="none" strike="noStrike">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u="none" strike="noStrike">
                <a:latin typeface="Arial"/>
                <a:ea typeface="Arial"/>
                <a:cs typeface="Arial"/>
                <a:sym typeface="Arial"/>
              </a:rPr>
              <a:t> Advanced Linux Shell </a:t>
            </a:r>
            <a:r>
              <a:rPr lang="en-GB" sz="2000">
                <a:latin typeface="Arial"/>
                <a:ea typeface="Arial"/>
                <a:cs typeface="Arial"/>
                <a:sym typeface="Arial"/>
              </a:rPr>
              <a:t>S</a:t>
            </a:r>
            <a:r>
              <a:rPr lang="en-GB" sz="2000" u="none" strike="noStrike">
                <a:latin typeface="Arial"/>
                <a:ea typeface="Arial"/>
                <a:cs typeface="Arial"/>
                <a:sym typeface="Arial"/>
              </a:rPr>
              <a:t>cripting </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u="sng" strike="noStrike">
                <a:solidFill>
                  <a:srgbClr val="7030A0"/>
                </a:solidFill>
                <a:latin typeface="Arial"/>
                <a:ea typeface="Arial"/>
                <a:cs typeface="Arial"/>
                <a:sym typeface="Arial"/>
                <a:hlinkClick r:id="rId4">
                  <a:extLst>
                    <a:ext uri="{A12FA001-AC4F-418D-AE19-62706E023703}">
                      <ahyp:hlinkClr val="tx"/>
                    </a:ext>
                  </a:extLst>
                </a:hlinkClick>
              </a:rPr>
              <a:t> Singularity</a:t>
            </a:r>
            <a:r>
              <a:rPr lang="en-GB" sz="2000" u="none" strike="noStrike">
                <a:solidFill>
                  <a:srgbClr val="7030A0"/>
                </a:solidFill>
                <a:latin typeface="Arial"/>
                <a:ea typeface="Arial"/>
                <a:cs typeface="Arial"/>
                <a:sym typeface="Arial"/>
              </a:rPr>
              <a:t> </a:t>
            </a:r>
            <a:r>
              <a:rPr lang="en-GB" sz="2000" u="none" strike="noStrike">
                <a:latin typeface="Arial"/>
                <a:ea typeface="Arial"/>
                <a:cs typeface="Arial"/>
                <a:sym typeface="Arial"/>
              </a:rPr>
              <a:t>Containers on HPC</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u="none" strike="noStrike">
                <a:latin typeface="Arial"/>
                <a:ea typeface="Arial"/>
                <a:cs typeface="Arial"/>
                <a:sym typeface="Arial"/>
              </a:rPr>
              <a:t> Git, </a:t>
            </a:r>
            <a:r>
              <a:rPr lang="en-GB" sz="2000" u="sng" strike="noStrike">
                <a:solidFill>
                  <a:srgbClr val="7030A0"/>
                </a:solidFill>
                <a:latin typeface="Arial"/>
                <a:ea typeface="Arial"/>
                <a:cs typeface="Arial"/>
                <a:sym typeface="Arial"/>
                <a:hlinkClick r:id="rId5">
                  <a:extLst>
                    <a:ext uri="{A12FA001-AC4F-418D-AE19-62706E023703}">
                      <ahyp:hlinkClr val="tx"/>
                    </a:ext>
                  </a:extLst>
                </a:hlinkClick>
              </a:rPr>
              <a:t>Bioconda</a:t>
            </a:r>
            <a:r>
              <a:rPr lang="en-GB" sz="2000" u="none" strike="noStrike">
                <a:latin typeface="Arial"/>
                <a:ea typeface="Arial"/>
                <a:cs typeface="Arial"/>
                <a:sym typeface="Arial"/>
              </a:rPr>
              <a:t> Package Build.</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u="sng" strike="noStrike">
                <a:solidFill>
                  <a:srgbClr val="0563C1"/>
                </a:solidFill>
                <a:latin typeface="Arial"/>
                <a:ea typeface="Arial"/>
                <a:cs typeface="Arial"/>
                <a:sym typeface="Arial"/>
                <a:hlinkClick r:id="rId6">
                  <a:extLst>
                    <a:ext uri="{A12FA001-AC4F-418D-AE19-62706E023703}">
                      <ahyp:hlinkClr val="tx"/>
                    </a:ext>
                  </a:extLst>
                </a:hlinkClick>
              </a:rPr>
              <a:t> </a:t>
            </a:r>
            <a:r>
              <a:rPr lang="en-GB" sz="2000" u="sng" strike="noStrike">
                <a:solidFill>
                  <a:srgbClr val="7030A0"/>
                </a:solidFill>
                <a:latin typeface="Arial"/>
                <a:ea typeface="Arial"/>
                <a:cs typeface="Arial"/>
                <a:sym typeface="Arial"/>
                <a:hlinkClick r:id="rId7">
                  <a:extLst>
                    <a:ext uri="{A12FA001-AC4F-418D-AE19-62706E023703}">
                      <ahyp:hlinkClr val="tx"/>
                    </a:ext>
                  </a:extLst>
                </a:hlinkClick>
              </a:rPr>
              <a:t>Python</a:t>
            </a:r>
            <a:r>
              <a:rPr lang="en-GB" sz="2000" u="none" strike="noStrike">
                <a:latin typeface="Arial"/>
                <a:ea typeface="Arial"/>
                <a:cs typeface="Arial"/>
                <a:sym typeface="Arial"/>
              </a:rPr>
              <a:t> for Beginners</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u="sng" strike="noStrike">
                <a:solidFill>
                  <a:srgbClr val="0563C1"/>
                </a:solidFill>
                <a:latin typeface="Arial"/>
                <a:ea typeface="Arial"/>
                <a:cs typeface="Arial"/>
                <a:sym typeface="Arial"/>
                <a:hlinkClick r:id="rId8">
                  <a:extLst>
                    <a:ext uri="{A12FA001-AC4F-418D-AE19-62706E023703}">
                      <ahyp:hlinkClr val="tx"/>
                    </a:ext>
                  </a:extLst>
                </a:hlinkClick>
              </a:rPr>
              <a:t> </a:t>
            </a:r>
            <a:r>
              <a:rPr lang="en-GB" sz="2000" u="sng" strike="noStrike">
                <a:solidFill>
                  <a:srgbClr val="7030A0"/>
                </a:solidFill>
                <a:latin typeface="Arial"/>
                <a:ea typeface="Arial"/>
                <a:cs typeface="Arial"/>
                <a:sym typeface="Arial"/>
                <a:hlinkClick r:id="rId9">
                  <a:extLst>
                    <a:ext uri="{A12FA001-AC4F-418D-AE19-62706E023703}">
                      <ahyp:hlinkClr val="tx"/>
                    </a:ext>
                  </a:extLst>
                </a:hlinkClick>
              </a:rPr>
              <a:t>Kubernetes</a:t>
            </a:r>
            <a:r>
              <a:rPr lang="en-GB" sz="2000" u="none" strike="noStrike">
                <a:latin typeface="Arial"/>
                <a:ea typeface="Arial"/>
                <a:cs typeface="Arial"/>
                <a:sym typeface="Arial"/>
              </a:rPr>
              <a:t> - Part 1 </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u="sng" strike="noStrike">
                <a:solidFill>
                  <a:srgbClr val="7030A0"/>
                </a:solidFill>
                <a:latin typeface="Arial"/>
                <a:ea typeface="Arial"/>
                <a:cs typeface="Arial"/>
                <a:sym typeface="Arial"/>
                <a:hlinkClick r:id="rId10">
                  <a:extLst>
                    <a:ext uri="{A12FA001-AC4F-418D-AE19-62706E023703}">
                      <ahyp:hlinkClr val="tx"/>
                    </a:ext>
                  </a:extLst>
                </a:hlinkClick>
              </a:rPr>
              <a:t> Kubernetes</a:t>
            </a:r>
            <a:r>
              <a:rPr lang="en-GB" sz="2000" u="none" strike="noStrike">
                <a:solidFill>
                  <a:srgbClr val="7030A0"/>
                </a:solidFill>
                <a:latin typeface="Arial"/>
                <a:ea typeface="Arial"/>
                <a:cs typeface="Arial"/>
                <a:sym typeface="Arial"/>
              </a:rPr>
              <a:t> </a:t>
            </a:r>
            <a:r>
              <a:rPr lang="en-GB" sz="2000" u="none" strike="noStrike">
                <a:latin typeface="Arial"/>
                <a:ea typeface="Arial"/>
                <a:cs typeface="Arial"/>
                <a:sym typeface="Arial"/>
              </a:rPr>
              <a:t>- Part 2  </a:t>
            </a:r>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237" name="Google Shape;237;p19"/>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38" name="Google Shape;238;p19"/>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just">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TABLE OF CONTENTS</a:t>
            </a:r>
            <a:endParaRPr/>
          </a:p>
        </p:txBody>
      </p:sp>
      <p:sp>
        <p:nvSpPr>
          <p:cNvPr id="98" name="Google Shape;98;p2"/>
          <p:cNvSpPr txBox="1"/>
          <p:nvPr>
            <p:ph idx="1" type="body"/>
          </p:nvPr>
        </p:nvSpPr>
        <p:spPr>
          <a:xfrm>
            <a:off x="262848" y="1276927"/>
            <a:ext cx="11666304" cy="520253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Clr>
                <a:srgbClr val="7030A0"/>
              </a:buClr>
              <a:buSzPct val="100000"/>
              <a:buFont typeface="Noto Sans Symbols"/>
              <a:buChar char="❑"/>
            </a:pPr>
            <a:r>
              <a:rPr lang="en-GB" sz="24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3">
                  <a:extLst>
                    <a:ext uri="{A12FA001-AC4F-418D-AE19-62706E023703}">
                      <ahyp:hlinkClr val="tx"/>
                    </a:ext>
                  </a:extLst>
                </a:hlinkClick>
              </a:rPr>
              <a:t>INTRODUCTION</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4">
                  <a:extLst>
                    <a:ext uri="{A12FA001-AC4F-418D-AE19-62706E023703}">
                      <ahyp:hlinkClr val="tx"/>
                    </a:ext>
                  </a:extLst>
                </a:hlinkClick>
              </a:rPr>
              <a:t>COMMON CHALLENGES</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5">
                  <a:extLst>
                    <a:ext uri="{A12FA001-AC4F-418D-AE19-62706E023703}">
                      <ahyp:hlinkClr val="tx"/>
                    </a:ext>
                  </a:extLst>
                </a:hlinkClick>
              </a:rPr>
              <a:t>SPECIAL CHARACTERS</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6">
                  <a:extLst>
                    <a:ext uri="{A12FA001-AC4F-418D-AE19-62706E023703}">
                      <ahyp:hlinkClr val="tx"/>
                    </a:ext>
                  </a:extLst>
                </a:hlinkClick>
              </a:rPr>
              <a:t>REDIRECTION</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7">
                  <a:extLst>
                    <a:ext uri="{A12FA001-AC4F-418D-AE19-62706E023703}">
                      <ahyp:hlinkClr val="tx"/>
                    </a:ext>
                  </a:extLst>
                </a:hlinkClick>
              </a:rPr>
              <a:t>PIPING</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8">
                  <a:extLst>
                    <a:ext uri="{A12FA001-AC4F-418D-AE19-62706E023703}">
                      <ahyp:hlinkClr val="tx"/>
                    </a:ext>
                  </a:extLst>
                </a:hlinkClick>
              </a:rPr>
              <a:t>GREP</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9">
                  <a:extLst>
                    <a:ext uri="{A12FA001-AC4F-418D-AE19-62706E023703}">
                      <ahyp:hlinkClr val="tx"/>
                    </a:ext>
                  </a:extLst>
                </a:hlinkClick>
              </a:rPr>
              <a:t>SED</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10">
                  <a:extLst>
                    <a:ext uri="{A12FA001-AC4F-418D-AE19-62706E023703}">
                      <ahyp:hlinkClr val="tx"/>
                    </a:ext>
                  </a:extLst>
                </a:hlinkClick>
              </a:rPr>
              <a:t>AWK</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11">
                  <a:extLst>
                    <a:ext uri="{A12FA001-AC4F-418D-AE19-62706E023703}">
                      <ahyp:hlinkClr val="tx"/>
                    </a:ext>
                  </a:extLst>
                </a:hlinkClick>
              </a:rPr>
              <a:t>CUT</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12">
                  <a:extLst>
                    <a:ext uri="{A12FA001-AC4F-418D-AE19-62706E023703}">
                      <ahyp:hlinkClr val="tx"/>
                    </a:ext>
                  </a:extLst>
                </a:hlinkClick>
              </a:rPr>
              <a:t>FIND</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13">
                  <a:extLst>
                    <a:ext uri="{A12FA001-AC4F-418D-AE19-62706E023703}">
                      <ahyp:hlinkClr val="tx"/>
                    </a:ext>
                  </a:extLst>
                </a:hlinkClick>
              </a:rPr>
              <a:t>COMBINING COMMANDS</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14">
                  <a:extLst>
                    <a:ext uri="{A12FA001-AC4F-418D-AE19-62706E023703}">
                      <ahyp:hlinkClr val="tx"/>
                    </a:ext>
                  </a:extLst>
                </a:hlinkClick>
              </a:rPr>
              <a:t>LOOPS</a:t>
            </a:r>
            <a:endParaRPr sz="2200">
              <a:solidFill>
                <a:srgbClr val="7030A0"/>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ct val="100000"/>
              <a:buFont typeface="Noto Sans Symbols"/>
              <a:buChar char="❑"/>
            </a:pPr>
            <a:r>
              <a:rPr lang="en-GB" sz="2200">
                <a:solidFill>
                  <a:srgbClr val="7030A0"/>
                </a:solidFill>
                <a:latin typeface="Arial"/>
                <a:ea typeface="Arial"/>
                <a:cs typeface="Arial"/>
                <a:sym typeface="Arial"/>
              </a:rPr>
              <a:t> </a:t>
            </a:r>
            <a:r>
              <a:rPr lang="en-GB" sz="2200" u="sng">
                <a:solidFill>
                  <a:srgbClr val="7030A0"/>
                </a:solidFill>
                <a:latin typeface="Arial"/>
                <a:ea typeface="Arial"/>
                <a:cs typeface="Arial"/>
                <a:sym typeface="Arial"/>
                <a:hlinkClick action="ppaction://hlinksldjump" r:id="rId15">
                  <a:extLst>
                    <a:ext uri="{A12FA001-AC4F-418D-AE19-62706E023703}">
                      <ahyp:hlinkClr val="tx"/>
                    </a:ext>
                  </a:extLst>
                </a:hlinkClick>
              </a:rPr>
              <a:t>SHELL</a:t>
            </a:r>
            <a:r>
              <a:rPr lang="en-GB" sz="2200" u="sng">
                <a:solidFill>
                  <a:srgbClr val="0563C1"/>
                </a:solidFill>
                <a:latin typeface="Arial"/>
                <a:ea typeface="Arial"/>
                <a:cs typeface="Arial"/>
                <a:sym typeface="Arial"/>
                <a:hlinkClick action="ppaction://hlinksldjump" r:id="rId16">
                  <a:extLst>
                    <a:ext uri="{A12FA001-AC4F-418D-AE19-62706E023703}">
                      <ahyp:hlinkClr val="tx"/>
                    </a:ext>
                  </a:extLst>
                </a:hlinkClick>
              </a:rPr>
              <a:t> </a:t>
            </a:r>
            <a:r>
              <a:rPr lang="en-GB" sz="2200" u="sng">
                <a:solidFill>
                  <a:srgbClr val="7030A0"/>
                </a:solidFill>
                <a:latin typeface="Arial"/>
                <a:ea typeface="Arial"/>
                <a:cs typeface="Arial"/>
                <a:sym typeface="Arial"/>
                <a:hlinkClick action="ppaction://hlinksldjump" r:id="rId17">
                  <a:extLst>
                    <a:ext uri="{A12FA001-AC4F-418D-AE19-62706E023703}">
                      <ahyp:hlinkClr val="tx"/>
                    </a:ext>
                  </a:extLst>
                </a:hlinkClick>
              </a:rPr>
              <a:t>SCRIPTING</a:t>
            </a:r>
            <a:endParaRPr sz="2200">
              <a:solidFill>
                <a:srgbClr val="7030A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1" sz="1400">
              <a:solidFill>
                <a:srgbClr val="7F7F7C"/>
              </a:solidFill>
              <a:latin typeface="Arial"/>
              <a:ea typeface="Arial"/>
              <a:cs typeface="Arial"/>
              <a:sym typeface="Arial"/>
            </a:endParaRPr>
          </a:p>
        </p:txBody>
      </p:sp>
      <p:sp>
        <p:nvSpPr>
          <p:cNvPr id="99" name="Google Shape;99;p2"/>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00" name="Google Shape;100;p2"/>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THANK YOU</a:t>
            </a:r>
            <a:endParaRPr/>
          </a:p>
        </p:txBody>
      </p:sp>
      <p:sp>
        <p:nvSpPr>
          <p:cNvPr id="244" name="Google Shape;244;p20"/>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000"/>
              <a:buNone/>
            </a:pPr>
            <a:r>
              <a:rPr lang="en-GB" sz="2000">
                <a:latin typeface="Arial"/>
                <a:ea typeface="Arial"/>
                <a:cs typeface="Arial"/>
                <a:sym typeface="Arial"/>
              </a:rPr>
              <a:t>For any comments, please email us at nyuad.cgsb.cb@nyu.edu</a:t>
            </a:r>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245" name="Google Shape;245;p20"/>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46" name="Google Shape;246;p20"/>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ACKNOWLEDGEMENTS</a:t>
            </a:r>
            <a:endParaRPr/>
          </a:p>
        </p:txBody>
      </p:sp>
      <p:sp>
        <p:nvSpPr>
          <p:cNvPr id="252" name="Google Shape;252;p21"/>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000"/>
              <a:buChar char="•"/>
            </a:pPr>
            <a:r>
              <a:rPr lang="en-GB" sz="2000">
                <a:latin typeface="Arial"/>
                <a:ea typeface="Arial"/>
                <a:cs typeface="Arial"/>
                <a:sym typeface="Arial"/>
              </a:rPr>
              <a:t>Nizar Drou</a:t>
            </a:r>
            <a:endParaRPr/>
          </a:p>
          <a:p>
            <a:pPr indent="-228600" lvl="0" marL="228600" rtl="0" algn="l">
              <a:lnSpc>
                <a:spcPct val="200000"/>
              </a:lnSpc>
              <a:spcBef>
                <a:spcPts val="1000"/>
              </a:spcBef>
              <a:spcAft>
                <a:spcPts val="0"/>
              </a:spcAft>
              <a:buClr>
                <a:schemeClr val="dk1"/>
              </a:buClr>
              <a:buSzPts val="2000"/>
              <a:buChar char="•"/>
            </a:pPr>
            <a:r>
              <a:rPr lang="en-GB" sz="2000">
                <a:latin typeface="Arial"/>
                <a:ea typeface="Arial"/>
                <a:cs typeface="Arial"/>
                <a:sym typeface="Arial"/>
              </a:rPr>
              <a:t>Muhammad Arshad</a:t>
            </a:r>
            <a:endParaRPr/>
          </a:p>
          <a:p>
            <a:pPr indent="-228600" lvl="0" marL="228600" rtl="0" algn="l">
              <a:lnSpc>
                <a:spcPct val="200000"/>
              </a:lnSpc>
              <a:spcBef>
                <a:spcPts val="1000"/>
              </a:spcBef>
              <a:spcAft>
                <a:spcPts val="0"/>
              </a:spcAft>
              <a:buClr>
                <a:schemeClr val="dk1"/>
              </a:buClr>
              <a:buSzPts val="2000"/>
              <a:buChar char="•"/>
            </a:pPr>
            <a:r>
              <a:rPr lang="en-GB" sz="2000">
                <a:latin typeface="Arial"/>
                <a:ea typeface="Arial"/>
                <a:cs typeface="Arial"/>
                <a:sym typeface="Arial"/>
              </a:rPr>
              <a:t>Kris Gunsalus</a:t>
            </a:r>
            <a:endParaRPr/>
          </a:p>
          <a:p>
            <a:pPr indent="-228600" lvl="0" marL="228600" rtl="0" algn="l">
              <a:lnSpc>
                <a:spcPct val="200000"/>
              </a:lnSpc>
              <a:spcBef>
                <a:spcPts val="1000"/>
              </a:spcBef>
              <a:spcAft>
                <a:spcPts val="0"/>
              </a:spcAft>
              <a:buClr>
                <a:schemeClr val="dk1"/>
              </a:buClr>
              <a:buSzPts val="2000"/>
              <a:buChar char="•"/>
            </a:pPr>
            <a:r>
              <a:rPr lang="en-GB" sz="2000">
                <a:latin typeface="Arial"/>
                <a:ea typeface="Arial"/>
                <a:cs typeface="Arial"/>
                <a:sym typeface="Arial"/>
              </a:rPr>
              <a:t>NYUAD HPC Team</a:t>
            </a:r>
            <a:endParaRPr/>
          </a:p>
          <a:p>
            <a:pPr indent="0" lvl="0" marL="0" rtl="0" algn="l">
              <a:lnSpc>
                <a:spcPct val="115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115000"/>
              </a:lnSpc>
              <a:spcBef>
                <a:spcPts val="1000"/>
              </a:spcBef>
              <a:spcAft>
                <a:spcPts val="0"/>
              </a:spcAft>
              <a:buClr>
                <a:schemeClr val="dk1"/>
              </a:buClr>
              <a:buSzPts val="2000"/>
              <a:buNone/>
            </a:pPr>
            <a:r>
              <a:t/>
            </a:r>
            <a:endParaRPr sz="20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253" name="Google Shape;253;p21"/>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254" name="Google Shape;254;p21"/>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8DA9"/>
            </a:gs>
            <a:gs pos="29000">
              <a:srgbClr val="008DA9"/>
            </a:gs>
            <a:gs pos="100000">
              <a:srgbClr val="7FBEC6"/>
            </a:gs>
          </a:gsLst>
          <a:path path="circle">
            <a:fillToRect r="100%" t="100%"/>
          </a:path>
          <a:tileRect b="-100%" l="-100%"/>
        </a:gradFill>
      </p:bgPr>
    </p:bg>
    <p:spTree>
      <p:nvGrpSpPr>
        <p:cNvPr id="258" name="Shape 258"/>
        <p:cNvGrpSpPr/>
        <p:nvPr/>
      </p:nvGrpSpPr>
      <p:grpSpPr>
        <a:xfrm>
          <a:off x="0" y="0"/>
          <a:ext cx="0" cy="0"/>
          <a:chOff x="0" y="0"/>
          <a:chExt cx="0" cy="0"/>
        </a:xfrm>
      </p:grpSpPr>
      <p:sp>
        <p:nvSpPr>
          <p:cNvPr id="259" name="Google Shape;259;p22"/>
          <p:cNvSpPr txBox="1"/>
          <p:nvPr/>
        </p:nvSpPr>
        <p:spPr>
          <a:xfrm>
            <a:off x="4400207" y="2662324"/>
            <a:ext cx="339157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solidFill>
                  <a:schemeClr val="lt1"/>
                </a:solidFill>
                <a:latin typeface="Arial"/>
                <a:ea typeface="Arial"/>
                <a:cs typeface="Arial"/>
                <a:sym typeface="Arial"/>
              </a:rPr>
              <a:t>FOLLOW US ON</a:t>
            </a:r>
            <a:endParaRPr/>
          </a:p>
        </p:txBody>
      </p:sp>
      <p:pic>
        <p:nvPicPr>
          <p:cNvPr id="260" name="Google Shape;260;p22"/>
          <p:cNvPicPr preferRelativeResize="0"/>
          <p:nvPr/>
        </p:nvPicPr>
        <p:blipFill rotWithShape="1">
          <a:blip r:embed="rId3">
            <a:alphaModFix/>
          </a:blip>
          <a:srcRect b="0" l="0" r="0" t="0"/>
          <a:stretch/>
        </p:blipFill>
        <p:spPr>
          <a:xfrm>
            <a:off x="5861146" y="3363663"/>
            <a:ext cx="469703" cy="469703"/>
          </a:xfrm>
          <a:prstGeom prst="rect">
            <a:avLst/>
          </a:prstGeom>
          <a:noFill/>
          <a:ln>
            <a:noFill/>
          </a:ln>
        </p:spPr>
      </p:pic>
      <p:pic>
        <p:nvPicPr>
          <p:cNvPr id="261" name="Google Shape;261;p22"/>
          <p:cNvPicPr preferRelativeResize="0"/>
          <p:nvPr/>
        </p:nvPicPr>
        <p:blipFill rotWithShape="1">
          <a:blip r:embed="rId4">
            <a:alphaModFix/>
          </a:blip>
          <a:srcRect b="0" l="0" r="0" t="0"/>
          <a:stretch/>
        </p:blipFill>
        <p:spPr>
          <a:xfrm>
            <a:off x="7115884" y="3363663"/>
            <a:ext cx="469703" cy="469703"/>
          </a:xfrm>
          <a:prstGeom prst="rect">
            <a:avLst/>
          </a:prstGeom>
          <a:noFill/>
          <a:ln>
            <a:noFill/>
          </a:ln>
        </p:spPr>
      </p:pic>
      <p:pic>
        <p:nvPicPr>
          <p:cNvPr id="262" name="Google Shape;262;p22"/>
          <p:cNvPicPr preferRelativeResize="0"/>
          <p:nvPr/>
        </p:nvPicPr>
        <p:blipFill rotWithShape="1">
          <a:blip r:embed="rId5">
            <a:alphaModFix/>
          </a:blip>
          <a:srcRect b="0" l="0" r="0" t="0"/>
          <a:stretch/>
        </p:blipFill>
        <p:spPr>
          <a:xfrm>
            <a:off x="6457693" y="3384414"/>
            <a:ext cx="469703" cy="469703"/>
          </a:xfrm>
          <a:prstGeom prst="rect">
            <a:avLst/>
          </a:prstGeom>
          <a:noFill/>
          <a:ln>
            <a:noFill/>
          </a:ln>
        </p:spPr>
      </p:pic>
      <p:pic>
        <p:nvPicPr>
          <p:cNvPr id="263" name="Google Shape;263;p22"/>
          <p:cNvPicPr preferRelativeResize="0"/>
          <p:nvPr/>
        </p:nvPicPr>
        <p:blipFill rotWithShape="1">
          <a:blip r:embed="rId6">
            <a:alphaModFix/>
          </a:blip>
          <a:srcRect b="0" l="0" r="0" t="0"/>
          <a:stretch/>
        </p:blipFill>
        <p:spPr>
          <a:xfrm>
            <a:off x="4606410" y="3363664"/>
            <a:ext cx="469703" cy="469703"/>
          </a:xfrm>
          <a:prstGeom prst="rect">
            <a:avLst/>
          </a:prstGeom>
          <a:noFill/>
          <a:ln>
            <a:noFill/>
          </a:ln>
        </p:spPr>
      </p:pic>
      <p:pic>
        <p:nvPicPr>
          <p:cNvPr id="264" name="Google Shape;264;p22"/>
          <p:cNvPicPr preferRelativeResize="0"/>
          <p:nvPr/>
        </p:nvPicPr>
        <p:blipFill rotWithShape="1">
          <a:blip r:embed="rId7">
            <a:alphaModFix/>
          </a:blip>
          <a:srcRect b="0" l="0" r="0" t="0"/>
          <a:stretch/>
        </p:blipFill>
        <p:spPr>
          <a:xfrm>
            <a:off x="5274874" y="3363663"/>
            <a:ext cx="469703" cy="469703"/>
          </a:xfrm>
          <a:prstGeom prst="rect">
            <a:avLst/>
          </a:prstGeom>
          <a:noFill/>
          <a:ln>
            <a:noFill/>
          </a:ln>
        </p:spPr>
      </p:pic>
      <p:sp>
        <p:nvSpPr>
          <p:cNvPr id="265" name="Google Shape;265;p22"/>
          <p:cNvSpPr txBox="1"/>
          <p:nvPr/>
        </p:nvSpPr>
        <p:spPr>
          <a:xfrm>
            <a:off x="5076113" y="3991432"/>
            <a:ext cx="193474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@NYUADCGSB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just">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INTRODUCTION</a:t>
            </a:r>
            <a:endParaRPr/>
          </a:p>
        </p:txBody>
      </p:sp>
      <p:sp>
        <p:nvSpPr>
          <p:cNvPr id="106" name="Google Shape;106;p3"/>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Advanced Linux session  teaches you the Linux commands and utilities used for everyday tasks. This includes file manipulation, program execution and control, and the effective use of the shells. You'll learn the concepts necessary to understand how Linux works and the system's most commonly used commands.</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Data manipulation utilities and shell syntax for synthesizing command pipelines are emphasized. You will be able to read and modify existing shell scripts as well as create your own.</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t/>
            </a:r>
            <a:endParaRPr b="1" sz="1400">
              <a:solidFill>
                <a:srgbClr val="7F7F7C"/>
              </a:solidFill>
              <a:latin typeface="Arial"/>
              <a:ea typeface="Arial"/>
              <a:cs typeface="Arial"/>
              <a:sym typeface="Arial"/>
            </a:endParaRPr>
          </a:p>
        </p:txBody>
      </p:sp>
      <p:sp>
        <p:nvSpPr>
          <p:cNvPr id="107" name="Google Shape;107;p3"/>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08" name="Google Shape;108;p3"/>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COMMON</a:t>
            </a:r>
            <a:r>
              <a:rPr b="1" lang="en-GB" sz="3600">
                <a:solidFill>
                  <a:srgbClr val="474645"/>
                </a:solidFill>
                <a:latin typeface="Arial"/>
                <a:ea typeface="Arial"/>
                <a:cs typeface="Arial"/>
                <a:sym typeface="Arial"/>
              </a:rPr>
              <a:t> </a:t>
            </a:r>
            <a:r>
              <a:rPr b="1" lang="en-GB" sz="3600">
                <a:solidFill>
                  <a:srgbClr val="1F3864"/>
                </a:solidFill>
                <a:latin typeface="Arial"/>
                <a:ea typeface="Arial"/>
                <a:cs typeface="Arial"/>
                <a:sym typeface="Arial"/>
              </a:rPr>
              <a:t>CHALLENGES</a:t>
            </a:r>
            <a:endParaRPr/>
          </a:p>
        </p:txBody>
      </p:sp>
      <p:sp>
        <p:nvSpPr>
          <p:cNvPr id="114" name="Google Shape;114;p4"/>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Command substitution, quoting and escaping</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Manipulating strings </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Using regular expressions</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Command-line processing</a:t>
            </a:r>
            <a:endParaRPr/>
          </a:p>
          <a:p>
            <a:pPr indent="0" lvl="0" marL="0" rtl="0" algn="l">
              <a:lnSpc>
                <a:spcPct val="90000"/>
              </a:lnSpc>
              <a:spcBef>
                <a:spcPts val="1000"/>
              </a:spcBef>
              <a:spcAft>
                <a:spcPts val="0"/>
              </a:spcAft>
              <a:buClr>
                <a:schemeClr val="dk1"/>
              </a:buClr>
              <a:buSzPts val="1400"/>
              <a:buNone/>
            </a:pPr>
            <a:r>
              <a:t/>
            </a:r>
            <a:endParaRPr b="1" sz="1400">
              <a:solidFill>
                <a:srgbClr val="7F7F7C"/>
              </a:solidFill>
              <a:latin typeface="Arial"/>
              <a:ea typeface="Arial"/>
              <a:cs typeface="Arial"/>
              <a:sym typeface="Arial"/>
            </a:endParaRPr>
          </a:p>
        </p:txBody>
      </p:sp>
      <p:sp>
        <p:nvSpPr>
          <p:cNvPr id="115" name="Google Shape;115;p4"/>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16" name="Google Shape;116;p4"/>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Start of Hands on Session</a:t>
            </a:r>
            <a:endParaRPr/>
          </a:p>
        </p:txBody>
      </p:sp>
      <p:sp>
        <p:nvSpPr>
          <p:cNvPr id="122" name="Google Shape;122;p5"/>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Launch terminal app from Application finder on Mac/Linux laptop</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Launch Putty software on Windows laptop</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Login to Jubail HPC node</a:t>
            </a:r>
            <a:endParaRPr/>
          </a:p>
          <a:p>
            <a:pPr indent="0" lvl="0" marL="0" rtl="0" algn="l">
              <a:lnSpc>
                <a:spcPct val="90000"/>
              </a:lnSpc>
              <a:spcBef>
                <a:spcPts val="1000"/>
              </a:spcBef>
              <a:spcAft>
                <a:spcPts val="0"/>
              </a:spcAft>
              <a:buClr>
                <a:schemeClr val="dk1"/>
              </a:buClr>
              <a:buSzPts val="1400"/>
              <a:buNone/>
            </a:pPr>
            <a:r>
              <a:t/>
            </a:r>
            <a:endParaRPr b="1" sz="1400">
              <a:solidFill>
                <a:srgbClr val="7F7F7C"/>
              </a:solidFill>
              <a:latin typeface="Arial"/>
              <a:ea typeface="Arial"/>
              <a:cs typeface="Arial"/>
              <a:sym typeface="Arial"/>
            </a:endParaRPr>
          </a:p>
        </p:txBody>
      </p:sp>
      <p:sp>
        <p:nvSpPr>
          <p:cNvPr id="123" name="Google Shape;123;p5"/>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24" name="Google Shape;124;p5"/>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SPECIAL CHARACTERS</a:t>
            </a:r>
            <a:endParaRPr/>
          </a:p>
        </p:txBody>
      </p:sp>
      <p:sp>
        <p:nvSpPr>
          <p:cNvPr id="130" name="Google Shape;130;p6"/>
          <p:cNvSpPr txBox="1"/>
          <p:nvPr>
            <p:ph idx="1" type="body"/>
          </p:nvPr>
        </p:nvSpPr>
        <p:spPr>
          <a:xfrm>
            <a:off x="262848" y="1276927"/>
            <a:ext cx="11762004" cy="510451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GB" sz="2000">
                <a:latin typeface="Arial"/>
                <a:ea typeface="Arial"/>
                <a:cs typeface="Arial"/>
                <a:sym typeface="Arial"/>
              </a:rPr>
              <a:t>Special characters are building blocks of shell scripts.</a:t>
            </a:r>
            <a:endParaRPr/>
          </a:p>
          <a:p>
            <a:pPr indent="-139700" lvl="0" marL="228600" rtl="0" algn="l">
              <a:lnSpc>
                <a:spcPct val="90000"/>
              </a:lnSpc>
              <a:spcBef>
                <a:spcPts val="100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l">
              <a:lnSpc>
                <a:spcPct val="90000"/>
              </a:lnSpc>
              <a:spcBef>
                <a:spcPts val="1000"/>
              </a:spcBef>
              <a:spcAft>
                <a:spcPts val="0"/>
              </a:spcAft>
              <a:buClr>
                <a:srgbClr val="7F7F7C"/>
              </a:buClr>
              <a:buSzPts val="1400"/>
              <a:buNone/>
            </a:pPr>
            <a:r>
              <a:rPr b="1" lang="en-GB" sz="1400">
                <a:solidFill>
                  <a:srgbClr val="7F7F7C"/>
                </a:solidFill>
                <a:latin typeface="Arial"/>
                <a:ea typeface="Arial"/>
                <a:cs typeface="Arial"/>
                <a:sym typeface="Arial"/>
              </a:rPr>
              <a:t> </a:t>
            </a:r>
            <a:endParaRPr/>
          </a:p>
        </p:txBody>
      </p:sp>
      <p:sp>
        <p:nvSpPr>
          <p:cNvPr id="131" name="Google Shape;131;p6"/>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 </a:t>
            </a:r>
            <a:endParaRPr/>
          </a:p>
        </p:txBody>
      </p:sp>
      <p:sp>
        <p:nvSpPr>
          <p:cNvPr id="132" name="Google Shape;132;p6"/>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33" name="Google Shape;133;p6"/>
          <p:cNvGraphicFramePr/>
          <p:nvPr/>
        </p:nvGraphicFramePr>
        <p:xfrm>
          <a:off x="865240" y="1809136"/>
          <a:ext cx="3000000" cy="3000000"/>
        </p:xfrm>
        <a:graphic>
          <a:graphicData uri="http://schemas.openxmlformats.org/drawingml/2006/table">
            <a:tbl>
              <a:tblPr bandRow="1" firstRow="1">
                <a:noFill/>
                <a:tableStyleId>{5C6D4959-98FB-4A49-A862-05C93C417497}</a:tableStyleId>
              </a:tblPr>
              <a:tblGrid>
                <a:gridCol w="1139875"/>
                <a:gridCol w="3540275"/>
              </a:tblGrid>
              <a:tr h="5173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b="0" lang="en-GB" sz="2000" u="none" cap="none" strike="noStrike">
                          <a:solidFill>
                            <a:schemeClr val="dk1"/>
                          </a:solidFill>
                          <a:latin typeface="Arial"/>
                          <a:ea typeface="Arial"/>
                          <a:cs typeface="Arial"/>
                          <a:sym typeface="Arial"/>
                        </a:rPr>
                        <a:t>Home Directory</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51735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lang="en-GB" sz="2000" u="none" cap="none" strike="noStrike">
                          <a:latin typeface="Arial"/>
                          <a:ea typeface="Arial"/>
                          <a:cs typeface="Arial"/>
                          <a:sym typeface="Arial"/>
                        </a:rPr>
                        <a:t>Command substitution</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51735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lang="en-GB" sz="2000" u="none" cap="none" strike="noStrike">
                          <a:latin typeface="Arial"/>
                          <a:ea typeface="Arial"/>
                          <a:cs typeface="Arial"/>
                          <a:sym typeface="Arial"/>
                        </a:rPr>
                        <a:t>Comment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51735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lang="en-GB" sz="2000" u="none" cap="none" strike="noStrike">
                          <a:latin typeface="Arial"/>
                          <a:ea typeface="Arial"/>
                          <a:cs typeface="Arial"/>
                          <a:sym typeface="Arial"/>
                        </a:rPr>
                        <a:t>Variable expression</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3220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&amp;</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lang="en-GB" sz="2000" u="none" cap="none" strike="noStrike">
                          <a:latin typeface="Arial"/>
                          <a:ea typeface="Arial"/>
                          <a:cs typeface="Arial"/>
                          <a:sym typeface="Arial"/>
                        </a:rPr>
                        <a:t>Background job</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3220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lang="en-GB" sz="2000" u="none" cap="none" strike="noStrike">
                          <a:latin typeface="Arial"/>
                          <a:ea typeface="Arial"/>
                          <a:cs typeface="Arial"/>
                          <a:sym typeface="Arial"/>
                        </a:rPr>
                        <a:t>String wild card</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3220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just">
                        <a:lnSpc>
                          <a:spcPct val="115000"/>
                        </a:lnSpc>
                        <a:spcBef>
                          <a:spcPts val="0"/>
                        </a:spcBef>
                        <a:spcAft>
                          <a:spcPts val="0"/>
                        </a:spcAft>
                        <a:buNone/>
                      </a:pPr>
                      <a:r>
                        <a:rPr lang="en-GB" sz="2000" u="none" cap="none" strike="noStrike">
                          <a:latin typeface="Arial"/>
                          <a:ea typeface="Arial"/>
                          <a:cs typeface="Arial"/>
                          <a:sym typeface="Arial"/>
                        </a:rPr>
                        <a:t>Quote next character</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3220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lang="en-GB" sz="2000" u="none" cap="none" strike="noStrike">
                          <a:latin typeface="Arial"/>
                          <a:ea typeface="Arial"/>
                          <a:cs typeface="Arial"/>
                          <a:sym typeface="Arial"/>
                        </a:rPr>
                        <a:t>Shell command separator</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32200">
                <a:tc>
                  <a:txBody>
                    <a:bodyPr/>
                    <a:lstStyle/>
                    <a:p>
                      <a:pPr indent="0" lvl="0" marL="0" marR="0" rtl="0" algn="ctr">
                        <a:lnSpc>
                          <a:spcPct val="115000"/>
                        </a:lnSpc>
                        <a:spcBef>
                          <a:spcPts val="0"/>
                        </a:spcBef>
                        <a:spcAft>
                          <a:spcPts val="0"/>
                        </a:spcAft>
                        <a:buNone/>
                      </a:pPr>
                      <a:r>
                        <a:rPr lang="en-GB" sz="2000" u="none" cap="none" strike="noStrike">
                          <a:latin typeface="Arial"/>
                          <a:ea typeface="Arial"/>
                          <a:cs typeface="Arial"/>
                          <a:sym typeface="Arial"/>
                        </a:rPr>
                        <a:t>|</a:t>
                      </a:r>
                      <a:endParaRPr sz="2000" u="none" cap="none" strike="noStrike">
                        <a:latin typeface="Arial"/>
                        <a:ea typeface="Arial"/>
                        <a:cs typeface="Arial"/>
                        <a:sym typeface="Aria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lang="en-GB" sz="2000" u="none" cap="none" strike="noStrike">
                          <a:latin typeface="Arial"/>
                          <a:ea typeface="Arial"/>
                          <a:cs typeface="Arial"/>
                          <a:sym typeface="Arial"/>
                        </a:rPr>
                        <a:t>Pipe command separator</a:t>
                      </a:r>
                      <a:endParaRPr sz="2000" u="none" cap="none" strike="noStrike">
                        <a:latin typeface="Arial"/>
                        <a:ea typeface="Arial"/>
                        <a:cs typeface="Arial"/>
                        <a:sym typeface="Aria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bl>
          </a:graphicData>
        </a:graphic>
      </p:graphicFrame>
      <p:graphicFrame>
        <p:nvGraphicFramePr>
          <p:cNvPr id="134" name="Google Shape;134;p6"/>
          <p:cNvGraphicFramePr/>
          <p:nvPr/>
        </p:nvGraphicFramePr>
        <p:xfrm>
          <a:off x="6096000" y="1785880"/>
          <a:ext cx="3000000" cy="3000000"/>
        </p:xfrm>
        <a:graphic>
          <a:graphicData uri="http://schemas.openxmlformats.org/drawingml/2006/table">
            <a:tbl>
              <a:tblPr bandRow="1" firstRow="1">
                <a:noFill/>
                <a:tableStyleId>{5C6D4959-98FB-4A49-A862-05C93C417497}</a:tableStyleId>
              </a:tblPr>
              <a:tblGrid>
                <a:gridCol w="775550"/>
                <a:gridCol w="4060600"/>
              </a:tblGrid>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&lt; </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Input redirect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&gt; </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Output redirect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&gt;&gt; </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Append character</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Pathname directory separator</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Single character wildcard</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Start character-set wildcard</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End character-set wildcard</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Start command block</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r h="481250">
                <a:tc>
                  <a:txBody>
                    <a:bodyPr/>
                    <a:lstStyle/>
                    <a:p>
                      <a:pPr indent="0" lvl="0" marL="0" marR="0" rtl="0" algn="ctr">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c>
                  <a:txBody>
                    <a:bodyPr/>
                    <a:lstStyle/>
                    <a:p>
                      <a:pPr indent="0" lvl="0" marL="0" marR="0" rtl="0" algn="l">
                        <a:lnSpc>
                          <a:spcPct val="115000"/>
                        </a:lnSpc>
                        <a:spcBef>
                          <a:spcPts val="0"/>
                        </a:spcBef>
                        <a:spcAft>
                          <a:spcPts val="0"/>
                        </a:spcAft>
                        <a:buNone/>
                      </a:pPr>
                      <a:r>
                        <a:rPr b="0" i="0" lang="en-GB" sz="2000" u="none" cap="none" strike="noStrike">
                          <a:solidFill>
                            <a:schemeClr val="dk1"/>
                          </a:solidFill>
                          <a:latin typeface="Arial"/>
                          <a:ea typeface="Arial"/>
                          <a:cs typeface="Arial"/>
                          <a:sym typeface="Arial"/>
                        </a:rPr>
                        <a:t>End command block</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B5DB"/>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REDIRECTION</a:t>
            </a:r>
            <a:endParaRPr/>
          </a:p>
        </p:txBody>
      </p:sp>
      <p:sp>
        <p:nvSpPr>
          <p:cNvPr id="140" name="Google Shape;140;p7"/>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You can easily redirect the output of a command to a text file by using the right-angle bracket ( &gt; ) </a:t>
            </a:r>
            <a:endParaRPr/>
          </a:p>
          <a:p>
            <a:pPr indent="0" lvl="0" marL="0" rtl="0" algn="just">
              <a:lnSpc>
                <a:spcPct val="100000"/>
              </a:lnSpc>
              <a:spcBef>
                <a:spcPts val="1000"/>
              </a:spcBef>
              <a:spcAft>
                <a:spcPts val="0"/>
              </a:spcAft>
              <a:buClr>
                <a:schemeClr val="dk1"/>
              </a:buClr>
              <a:buSzPts val="2000"/>
              <a:buNone/>
            </a:pPr>
            <a:r>
              <a:rPr b="1" lang="en-GB" sz="2000">
                <a:latin typeface="Arial"/>
                <a:ea typeface="Arial"/>
                <a:cs typeface="Arial"/>
                <a:sym typeface="Arial"/>
              </a:rPr>
              <a:t>For example,</a:t>
            </a:r>
            <a:endParaRPr/>
          </a:p>
          <a:p>
            <a:pPr indent="-228600" lvl="0" marL="228600" rtl="0" algn="just">
              <a:lnSpc>
                <a:spcPct val="100000"/>
              </a:lnSpc>
              <a:spcBef>
                <a:spcPts val="1000"/>
              </a:spcBef>
              <a:spcAft>
                <a:spcPts val="0"/>
              </a:spcAft>
              <a:buClr>
                <a:srgbClr val="8A52AD"/>
              </a:buClr>
              <a:buSzPts val="2000"/>
              <a:buFont typeface="Noto Sans Symbols"/>
              <a:buChar char="❑"/>
            </a:pPr>
            <a:r>
              <a:rPr lang="en-GB" sz="2000">
                <a:latin typeface="Arial"/>
                <a:ea typeface="Arial"/>
                <a:cs typeface="Arial"/>
                <a:sym typeface="Arial"/>
              </a:rPr>
              <a:t> </a:t>
            </a:r>
            <a:r>
              <a:rPr b="1" lang="en-GB" sz="2000">
                <a:latin typeface="Courier"/>
                <a:ea typeface="Courier"/>
                <a:cs typeface="Courier"/>
                <a:sym typeface="Courier"/>
              </a:rPr>
              <a:t>cat file.txt &gt; newfile.txt</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 To redirect the entry to a file </a:t>
            </a:r>
            <a:endParaRPr/>
          </a:p>
          <a:p>
            <a:pPr indent="-228600" lvl="0" marL="228600" rtl="0" algn="just">
              <a:lnSpc>
                <a:spcPct val="100000"/>
              </a:lnSpc>
              <a:spcBef>
                <a:spcPts val="1000"/>
              </a:spcBef>
              <a:spcAft>
                <a:spcPts val="0"/>
              </a:spcAft>
              <a:buClr>
                <a:srgbClr val="7030A0"/>
              </a:buClr>
              <a:buSzPts val="2000"/>
              <a:buFont typeface="Noto Sans Symbols"/>
              <a:buChar char="❑"/>
            </a:pPr>
            <a:r>
              <a:rPr lang="en-GB" sz="2000">
                <a:latin typeface="Arial"/>
                <a:ea typeface="Arial"/>
                <a:cs typeface="Arial"/>
                <a:sym typeface="Arial"/>
              </a:rPr>
              <a:t> </a:t>
            </a:r>
            <a:r>
              <a:rPr b="1" lang="en-GB" sz="2000">
                <a:latin typeface="Courier"/>
                <a:ea typeface="Courier"/>
                <a:cs typeface="Courier"/>
                <a:sym typeface="Courier"/>
              </a:rPr>
              <a:t>ls -l &gt;&gt; lsout.txt</a:t>
            </a:r>
            <a:endParaRPr/>
          </a:p>
          <a:p>
            <a:pPr indent="0" lvl="0" marL="0" marR="0" rtl="0" algn="just">
              <a:lnSpc>
                <a:spcPct val="100000"/>
              </a:lnSpc>
              <a:spcBef>
                <a:spcPts val="1000"/>
              </a:spcBef>
              <a:spcAft>
                <a:spcPts val="0"/>
              </a:spcAft>
              <a:buClr>
                <a:srgbClr val="000000"/>
              </a:buClr>
              <a:buSzPts val="2000"/>
              <a:buFont typeface="Arial"/>
              <a:buNone/>
            </a:pPr>
            <a:r>
              <a:rPr b="0" i="0" lang="en-GB" sz="2000" u="none" cap="none" strike="noStrike">
                <a:solidFill>
                  <a:srgbClr val="000000"/>
                </a:solidFill>
                <a:latin typeface="Arial"/>
                <a:ea typeface="Arial"/>
                <a:cs typeface="Arial"/>
                <a:sym typeface="Arial"/>
              </a:rPr>
              <a:t>To append (overwrite) the entry to a file.</a:t>
            </a:r>
            <a:endParaRPr/>
          </a:p>
          <a:p>
            <a:pPr indent="0" lvl="0" marL="0" rtl="0" algn="l">
              <a:lnSpc>
                <a:spcPct val="90000"/>
              </a:lnSpc>
              <a:spcBef>
                <a:spcPts val="1000"/>
              </a:spcBef>
              <a:spcAft>
                <a:spcPts val="0"/>
              </a:spcAft>
              <a:buClr>
                <a:schemeClr val="dk1"/>
              </a:buClr>
              <a:buSzPts val="1400"/>
              <a:buNone/>
            </a:pPr>
            <a:r>
              <a:t/>
            </a:r>
            <a:endParaRPr b="1" sz="1400">
              <a:solidFill>
                <a:srgbClr val="7F7F7C"/>
              </a:solidFill>
              <a:latin typeface="Arial"/>
              <a:ea typeface="Arial"/>
              <a:cs typeface="Arial"/>
              <a:sym typeface="Arial"/>
            </a:endParaRPr>
          </a:p>
        </p:txBody>
      </p:sp>
      <p:sp>
        <p:nvSpPr>
          <p:cNvPr id="141" name="Google Shape;141;p7"/>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42" name="Google Shape;142;p7"/>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PREPARING THE LAB</a:t>
            </a:r>
            <a:endParaRPr/>
          </a:p>
        </p:txBody>
      </p:sp>
      <p:sp>
        <p:nvSpPr>
          <p:cNvPr id="148" name="Google Shape;148;p8"/>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 </a:t>
            </a:r>
            <a:r>
              <a:rPr b="1" lang="en-GB" sz="2000">
                <a:solidFill>
                  <a:schemeClr val="dk1"/>
                </a:solidFill>
                <a:latin typeface="Courier"/>
                <a:ea typeface="Courier"/>
                <a:cs typeface="Courier"/>
                <a:sym typeface="Courier"/>
              </a:rPr>
              <a:t>ssh &lt;net-id&gt;@jubail.abudhabi.nyu.edu </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 </a:t>
            </a:r>
            <a:r>
              <a:rPr b="1" lang="en-GB" sz="2000">
                <a:solidFill>
                  <a:schemeClr val="dk1"/>
                </a:solidFill>
                <a:latin typeface="Courier"/>
                <a:ea typeface="Courier"/>
                <a:cs typeface="Courier"/>
                <a:sym typeface="Courier"/>
              </a:rPr>
              <a:t>rsync -av /scratch/jr5241/trainingv2 /scratch/&lt;net-id&gt;/</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 </a:t>
            </a:r>
            <a:r>
              <a:rPr b="1" lang="en-GB" sz="2000">
                <a:solidFill>
                  <a:schemeClr val="dk1"/>
                </a:solidFill>
                <a:latin typeface="Courier"/>
                <a:ea typeface="Courier"/>
                <a:cs typeface="Courier"/>
                <a:sym typeface="Courier"/>
              </a:rPr>
              <a:t>cd /scratch/&lt;net-id&gt;/trainingv2</a:t>
            </a:r>
            <a:endParaRPr/>
          </a:p>
          <a:p>
            <a:pPr indent="-228600" lvl="0" marL="228600" rtl="0" algn="l">
              <a:lnSpc>
                <a:spcPct val="100000"/>
              </a:lnSpc>
              <a:spcBef>
                <a:spcPts val="1000"/>
              </a:spcBef>
              <a:spcAft>
                <a:spcPts val="0"/>
              </a:spcAft>
              <a:buClr>
                <a:srgbClr val="7030A0"/>
              </a:buClr>
              <a:buSzPts val="2000"/>
              <a:buFont typeface="Noto Sans Symbols"/>
              <a:buChar char="❑"/>
            </a:pPr>
            <a:r>
              <a:rPr lang="en-GB" sz="2000">
                <a:solidFill>
                  <a:schemeClr val="dk1"/>
                </a:solidFill>
                <a:latin typeface="Arial"/>
                <a:ea typeface="Arial"/>
                <a:cs typeface="Arial"/>
                <a:sym typeface="Arial"/>
              </a:rPr>
              <a:t> </a:t>
            </a:r>
            <a:r>
              <a:rPr b="1" lang="en-GB" sz="2000">
                <a:solidFill>
                  <a:schemeClr val="dk1"/>
                </a:solidFill>
                <a:latin typeface="Courier"/>
                <a:ea typeface="Courier"/>
                <a:cs typeface="Courier"/>
                <a:sym typeface="Courier"/>
              </a:rPr>
              <a:t>tree .</a:t>
            </a:r>
            <a:endParaRPr b="1" sz="2000">
              <a:solidFill>
                <a:srgbClr val="7F7F7C"/>
              </a:solidFill>
              <a:latin typeface="Courier"/>
              <a:ea typeface="Courier"/>
              <a:cs typeface="Courier"/>
              <a:sym typeface="Courier"/>
            </a:endParaRPr>
          </a:p>
        </p:txBody>
      </p:sp>
      <p:sp>
        <p:nvSpPr>
          <p:cNvPr id="149" name="Google Shape;149;p8"/>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50" name="Google Shape;150;p8"/>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262848" y="476562"/>
            <a:ext cx="10515600" cy="5909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1F3864"/>
              </a:buClr>
              <a:buSzPts val="3600"/>
              <a:buFont typeface="Arial"/>
              <a:buNone/>
            </a:pPr>
            <a:r>
              <a:rPr b="1" lang="en-GB" sz="3600">
                <a:solidFill>
                  <a:srgbClr val="1F3864"/>
                </a:solidFill>
                <a:latin typeface="Arial"/>
                <a:ea typeface="Arial"/>
                <a:cs typeface="Arial"/>
                <a:sym typeface="Arial"/>
              </a:rPr>
              <a:t>GREP</a:t>
            </a:r>
            <a:endParaRPr/>
          </a:p>
        </p:txBody>
      </p:sp>
      <p:sp>
        <p:nvSpPr>
          <p:cNvPr id="156" name="Google Shape;156;p9"/>
          <p:cNvSpPr txBox="1"/>
          <p:nvPr>
            <p:ph idx="1" type="body"/>
          </p:nvPr>
        </p:nvSpPr>
        <p:spPr>
          <a:xfrm>
            <a:off x="262848" y="1276927"/>
            <a:ext cx="11791500" cy="5079423"/>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chemeClr val="dk1"/>
              </a:buClr>
              <a:buSzPts val="1400"/>
              <a:buNone/>
            </a:pPr>
            <a:r>
              <a:t/>
            </a:r>
            <a:endParaRPr b="1" sz="1400">
              <a:solidFill>
                <a:srgbClr val="7F7F7C"/>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Grep stands for globally search for a regular expression and print matching lines. Grep basically searches for a given pattern or regular expression from standard input or file and prints the line that matches the given criteria.</a:t>
            </a:r>
            <a:endParaRPr/>
          </a:p>
          <a:p>
            <a:pPr indent="0" lvl="0" marL="0" rtl="0" algn="just">
              <a:lnSpc>
                <a:spcPct val="100000"/>
              </a:lnSpc>
              <a:spcBef>
                <a:spcPts val="1000"/>
              </a:spcBef>
              <a:spcAft>
                <a:spcPts val="0"/>
              </a:spcAft>
              <a:buClr>
                <a:schemeClr val="dk1"/>
              </a:buClr>
              <a:buSzPts val="2000"/>
              <a:buNone/>
            </a:pPr>
            <a:r>
              <a:rPr b="1" i="1" lang="en-GB" sz="2000">
                <a:latin typeface="Arial"/>
                <a:ea typeface="Arial"/>
                <a:cs typeface="Arial"/>
                <a:sym typeface="Arial"/>
              </a:rPr>
              <a:t>		$ grep [options] pattern [filepath]</a:t>
            </a:r>
            <a:endParaRPr/>
          </a:p>
          <a:p>
            <a:pPr indent="0" lvl="0" marL="0" rtl="0" algn="just">
              <a:lnSpc>
                <a:spcPct val="100000"/>
              </a:lnSpc>
              <a:spcBef>
                <a:spcPts val="1000"/>
              </a:spcBef>
              <a:spcAft>
                <a:spcPts val="0"/>
              </a:spcAft>
              <a:buClr>
                <a:schemeClr val="dk1"/>
              </a:buClr>
              <a:buSzPts val="2000"/>
              <a:buNone/>
            </a:pPr>
            <a:r>
              <a:rPr b="1" lang="en-GB" sz="2000">
                <a:latin typeface="Arial"/>
                <a:ea typeface="Arial"/>
                <a:cs typeface="Arial"/>
                <a:sym typeface="Arial"/>
              </a:rPr>
              <a:t>For example,</a:t>
            </a:r>
            <a:endParaRPr/>
          </a:p>
          <a:p>
            <a:pPr indent="-228600" lvl="0" marL="228600" rtl="0" algn="just">
              <a:lnSpc>
                <a:spcPct val="100000"/>
              </a:lnSpc>
              <a:spcBef>
                <a:spcPts val="1000"/>
              </a:spcBef>
              <a:spcAft>
                <a:spcPts val="0"/>
              </a:spcAft>
              <a:buClr>
                <a:srgbClr val="7030A0"/>
              </a:buClr>
              <a:buSzPts val="2000"/>
              <a:buFont typeface="Noto Sans Symbols"/>
              <a:buChar char="❑"/>
            </a:pPr>
            <a:r>
              <a:rPr b="1" lang="en-GB" sz="2000">
                <a:latin typeface="Courier"/>
                <a:ea typeface="Courier"/>
                <a:cs typeface="Courier"/>
                <a:sym typeface="Courier"/>
              </a:rPr>
              <a:t> grep -v john file.txt </a:t>
            </a:r>
            <a:endParaRPr/>
          </a:p>
          <a:p>
            <a:pPr indent="0" lvl="0" marL="0" rtl="0" algn="just">
              <a:lnSpc>
                <a:spcPct val="100000"/>
              </a:lnSpc>
              <a:spcBef>
                <a:spcPts val="1000"/>
              </a:spcBef>
              <a:spcAft>
                <a:spcPts val="0"/>
              </a:spcAft>
              <a:buClr>
                <a:schemeClr val="dk1"/>
              </a:buClr>
              <a:buSzPts val="2000"/>
              <a:buNone/>
            </a:pPr>
            <a:r>
              <a:rPr lang="en-GB" sz="2000">
                <a:latin typeface="Arial"/>
                <a:ea typeface="Arial"/>
                <a:cs typeface="Arial"/>
                <a:sym typeface="Arial"/>
              </a:rPr>
              <a:t>It doesn’t match a pattern named “john” from file.txt </a:t>
            </a:r>
            <a:endParaRPr/>
          </a:p>
          <a:p>
            <a:pPr indent="0" lvl="0" marL="0" rtl="0" algn="just">
              <a:lnSpc>
                <a:spcPct val="100000"/>
              </a:lnSpc>
              <a:spcBef>
                <a:spcPts val="1000"/>
              </a:spcBef>
              <a:spcAft>
                <a:spcPts val="0"/>
              </a:spcAft>
              <a:buClr>
                <a:srgbClr val="7030A0"/>
              </a:buClr>
              <a:buSzPts val="2200"/>
              <a:buNone/>
            </a:pPr>
            <a:r>
              <a:t/>
            </a:r>
            <a:endParaRPr sz="2200">
              <a:latin typeface="Arial"/>
              <a:ea typeface="Arial"/>
              <a:cs typeface="Arial"/>
              <a:sym typeface="Arial"/>
            </a:endParaRPr>
          </a:p>
          <a:p>
            <a:pPr indent="0" lvl="0" marL="0" rtl="0" algn="l">
              <a:lnSpc>
                <a:spcPct val="115000"/>
              </a:lnSpc>
              <a:spcBef>
                <a:spcPts val="1000"/>
              </a:spcBef>
              <a:spcAft>
                <a:spcPts val="0"/>
              </a:spcAft>
              <a:buClr>
                <a:schemeClr val="dk1"/>
              </a:buClr>
              <a:buSzPts val="1800"/>
              <a:buNone/>
            </a:pPr>
            <a:r>
              <a:t/>
            </a:r>
            <a:endParaRPr sz="1800">
              <a:latin typeface="Arial"/>
              <a:ea typeface="Arial"/>
              <a:cs typeface="Arial"/>
              <a:sym typeface="Arial"/>
            </a:endParaRPr>
          </a:p>
        </p:txBody>
      </p:sp>
      <p:sp>
        <p:nvSpPr>
          <p:cNvPr id="157" name="Google Shape;157;p9"/>
          <p:cNvSpPr txBox="1"/>
          <p:nvPr>
            <p:ph idx="12" type="sldNum"/>
          </p:nvPr>
        </p:nvSpPr>
        <p:spPr>
          <a:xfrm>
            <a:off x="9185952"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NYU ABU DHABI CGSB</a:t>
            </a:r>
            <a:endParaRPr/>
          </a:p>
        </p:txBody>
      </p:sp>
      <p:sp>
        <p:nvSpPr>
          <p:cNvPr id="158" name="Google Shape;158;p9"/>
          <p:cNvSpPr/>
          <p:nvPr/>
        </p:nvSpPr>
        <p:spPr>
          <a:xfrm>
            <a:off x="0" y="0"/>
            <a:ext cx="12192000" cy="267128"/>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2019-04-07T08:44:09Z</dcterms:created>
  <dc:creator>Microsoft Office User</dc:creator>
</cp:coreProperties>
</file>