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3WvkZJZRpEvv/pRWXJ97Gwzo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0EA2C5-8890-4792-8013-21791852C997}">
  <a:tblStyle styleId="{C30EA2C5-8890-4792-8013-21791852C997}"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9"/>
          </a:solidFill>
        </a:fill>
      </a:tcStyle>
    </a:wholeTbl>
    <a:band1H>
      <a:tcTxStyle/>
      <a:tcStyle>
        <a:fill>
          <a:solidFill>
            <a:srgbClr val="CBCCD1"/>
          </a:solidFill>
        </a:fill>
      </a:tcStyle>
    </a:band1H>
    <a:band2H>
      <a:tcTxStyle/>
    </a:band2H>
    <a:band1V>
      <a:tcTxStyle/>
      <a:tcStyle>
        <a:fill>
          <a:solidFill>
            <a:srgbClr val="CBCCD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9"/>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0"/>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30"/>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p:nvPr>
            <p:ph idx="2" type="pic"/>
          </p:nvPr>
        </p:nvSpPr>
        <p:spPr>
          <a:xfrm>
            <a:off x="447817" y="599725"/>
            <a:ext cx="11290859" cy="3557252"/>
          </a:xfrm>
          <a:prstGeom prst="rect">
            <a:avLst/>
          </a:prstGeom>
          <a:noFill/>
          <a:ln>
            <a:noFill/>
          </a:ln>
        </p:spPr>
      </p:sp>
      <p:sp>
        <p:nvSpPr>
          <p:cNvPr id="78" name="Google Shape;78;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cyberciti.biz/faq/bash-for-loo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10" Type="http://schemas.openxmlformats.org/officeDocument/2006/relationships/slide" Target="/ppt/slides/slide24.xml"/><Relationship Id="rId9" Type="http://schemas.openxmlformats.org/officeDocument/2006/relationships/slide" Target="/ppt/slides/slide23.xml"/><Relationship Id="rId5" Type="http://schemas.openxmlformats.org/officeDocument/2006/relationships/slide" Target="/ppt/slides/slide9.xml"/><Relationship Id="rId6" Type="http://schemas.openxmlformats.org/officeDocument/2006/relationships/slide" Target="/ppt/slides/slide12.xml"/><Relationship Id="rId7" Type="http://schemas.openxmlformats.org/officeDocument/2006/relationships/slide" Target="/ppt/slides/slide16.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rc-docs.abudhabi.nyu.edu/hpc/jobs/quick_star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docker.com/" TargetMode="External"/><Relationship Id="rId4" Type="http://schemas.openxmlformats.org/officeDocument/2006/relationships/hyperlink" Target="https://sylabs.io/singularity/" TargetMode="External"/><Relationship Id="rId5" Type="http://schemas.openxmlformats.org/officeDocument/2006/relationships/hyperlink" Target="https://bioconda.github.io/" TargetMode="External"/><Relationship Id="rId6" Type="http://schemas.openxmlformats.org/officeDocument/2006/relationships/hyperlink" Target="https://www.python.org/" TargetMode="External"/><Relationship Id="rId7" Type="http://schemas.openxmlformats.org/officeDocument/2006/relationships/hyperlink" Target="https://kubernetes.io/" TargetMode="External"/><Relationship Id="rId8" Type="http://schemas.openxmlformats.org/officeDocument/2006/relationships/hyperlink" Target="https://kubernetes.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eeksforgeeks.org/the-linux-kern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tsfoss.com/linux-runs-top-supercomputers" TargetMode="External"/><Relationship Id="rId4" Type="http://schemas.openxmlformats.org/officeDocument/2006/relationships/hyperlink" Target="https://www.zdnet.com/home-and-office/networking/can-the-internet-exist-without-linux/" TargetMode="External"/><Relationship Id="rId5" Type="http://schemas.openxmlformats.org/officeDocument/2006/relationships/hyperlink" Target="https://haydenjames.io/81-percent-smartphones-powered-by-linu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8225120" y="4841891"/>
            <a:ext cx="3159310" cy="6937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b="1" lang="en-GB">
                <a:solidFill>
                  <a:schemeClr val="lt1"/>
                </a:solidFill>
              </a:rPr>
              <a:t>JAYARAM RADHAKRISHNAN</a:t>
            </a:r>
            <a:endParaRPr/>
          </a:p>
        </p:txBody>
      </p:sp>
      <p:pic>
        <p:nvPicPr>
          <p:cNvPr descr="Download Nyu Abu Dhabi - Nyu Abu Dhabi Logo PNG Image with No Background -  PNGkey.com" id="101" name="Google Shape;101;p1"/>
          <p:cNvPicPr preferRelativeResize="0"/>
          <p:nvPr/>
        </p:nvPicPr>
        <p:blipFill rotWithShape="1">
          <a:blip r:embed="rId3">
            <a:alphaModFix/>
          </a:blip>
          <a:srcRect b="0" l="0" r="0" t="0"/>
          <a:stretch/>
        </p:blipFill>
        <p:spPr>
          <a:xfrm>
            <a:off x="8927855" y="804191"/>
            <a:ext cx="2771799" cy="693738"/>
          </a:xfrm>
          <a:prstGeom prst="rect">
            <a:avLst/>
          </a:prstGeom>
          <a:noFill/>
          <a:ln>
            <a:noFill/>
          </a:ln>
        </p:spPr>
      </p:pic>
      <p:sp>
        <p:nvSpPr>
          <p:cNvPr id="102" name="Google Shape;102;p1"/>
          <p:cNvSpPr txBox="1"/>
          <p:nvPr>
            <p:ph type="ctrTitle"/>
          </p:nvPr>
        </p:nvSpPr>
        <p:spPr>
          <a:xfrm>
            <a:off x="506627" y="3146709"/>
            <a:ext cx="10993549" cy="1475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b="1" lang="en-GB" sz="4800">
                <a:solidFill>
                  <a:schemeClr val="lt1"/>
                </a:solidFill>
              </a:rPr>
              <a:t>LINUX BASIC CLI      ADMINISTRATION COURSE </a:t>
            </a:r>
            <a:endParaRPr/>
          </a:p>
        </p:txBody>
      </p:sp>
      <p:sp>
        <p:nvSpPr>
          <p:cNvPr id="103" name="Google Shape;103;p1"/>
          <p:cNvSpPr txBox="1"/>
          <p:nvPr/>
        </p:nvSpPr>
        <p:spPr>
          <a:xfrm>
            <a:off x="8225120" y="5188759"/>
            <a:ext cx="3159310" cy="693737"/>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spcBef>
                <a:spcPts val="0"/>
              </a:spcBef>
              <a:spcAft>
                <a:spcPts val="0"/>
              </a:spcAft>
              <a:buClr>
                <a:schemeClr val="accent2"/>
              </a:buClr>
              <a:buSzPct val="92000"/>
              <a:buFont typeface="Noto Sans Symbols"/>
              <a:buNone/>
            </a:pPr>
            <a:r>
              <a:rPr b="1" i="0" lang="en-GB" sz="1600" u="none" cap="none" strike="noStrike">
                <a:solidFill>
                  <a:schemeClr val="lt1"/>
                </a:solidFill>
                <a:latin typeface="Gill Sans"/>
                <a:ea typeface="Gill Sans"/>
                <a:cs typeface="Gill Sans"/>
                <a:sym typeface="Gill Sans"/>
              </a:rPr>
              <a:t>BIOINFORMATICS INFRASTRUCTURE   </a:t>
            </a:r>
            <a:endParaRPr/>
          </a:p>
          <a:p>
            <a:pPr indent="0" lvl="0" marL="0" marR="0" rtl="0" algn="l">
              <a:spcBef>
                <a:spcPts val="848"/>
              </a:spcBef>
              <a:spcAft>
                <a:spcPts val="0"/>
              </a:spcAft>
              <a:buClr>
                <a:schemeClr val="accent2"/>
              </a:buClr>
              <a:buSzPct val="92000"/>
              <a:buFont typeface="Noto Sans Symbols"/>
              <a:buNone/>
            </a:pPr>
            <a:r>
              <a:rPr b="1" i="0" lang="en-GB" sz="1600" u="none" cap="none" strike="noStrike">
                <a:solidFill>
                  <a:schemeClr val="lt1"/>
                </a:solidFill>
                <a:latin typeface="Gill Sans"/>
                <a:ea typeface="Gill Sans"/>
                <a:cs typeface="Gill Sans"/>
                <a:sym typeface="Gill Sans"/>
              </a:rPr>
              <a:t> 	</a:t>
            </a:r>
            <a:r>
              <a:rPr b="1" lang="en-GB" sz="1600">
                <a:solidFill>
                  <a:schemeClr val="lt1"/>
                </a:solidFill>
                <a:latin typeface="Gill Sans"/>
                <a:ea typeface="Gill Sans"/>
                <a:cs typeface="Gill Sans"/>
                <a:sym typeface="Gill Sans"/>
              </a:rPr>
              <a:t> </a:t>
            </a:r>
            <a:r>
              <a:rPr b="1" i="0" lang="en-GB" sz="1600" u="none" cap="none" strike="noStrike">
                <a:solidFill>
                  <a:schemeClr val="lt1"/>
                </a:solidFill>
                <a:latin typeface="Gill Sans"/>
                <a:ea typeface="Gill Sans"/>
                <a:cs typeface="Gill Sans"/>
                <a:sym typeface="Gill Sans"/>
              </a:rPr>
              <a:t>ENGINEER</a:t>
            </a:r>
            <a:endParaRPr/>
          </a:p>
        </p:txBody>
      </p:sp>
      <p:sp>
        <p:nvSpPr>
          <p:cNvPr id="104" name="Google Shape;104;p1"/>
          <p:cNvSpPr txBox="1"/>
          <p:nvPr/>
        </p:nvSpPr>
        <p:spPr>
          <a:xfrm>
            <a:off x="8330309" y="5603030"/>
            <a:ext cx="3159310" cy="693737"/>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spcBef>
                <a:spcPts val="0"/>
              </a:spcBef>
              <a:spcAft>
                <a:spcPts val="0"/>
              </a:spcAft>
              <a:buClr>
                <a:schemeClr val="accent2"/>
              </a:buClr>
              <a:buSzPct val="92000"/>
              <a:buFont typeface="Noto Sans Symbols"/>
              <a:buNone/>
            </a:pPr>
            <a:r>
              <a:rPr b="1" i="0" lang="en-GB" sz="1600" u="none" cap="none" strike="noStrike">
                <a:solidFill>
                  <a:schemeClr val="lt1"/>
                </a:solidFill>
                <a:latin typeface="Gill Sans"/>
                <a:ea typeface="Gill Sans"/>
                <a:cs typeface="Gill Sans"/>
                <a:sym typeface="Gill Sans"/>
              </a:rPr>
              <a:t> </a:t>
            </a:r>
            <a:endParaRPr b="1" i="0" sz="1600" u="none" cap="none" strike="noStrike">
              <a:solidFill>
                <a:schemeClr val="lt1"/>
              </a:solidFill>
              <a:latin typeface="Gill Sans"/>
              <a:ea typeface="Gill Sans"/>
              <a:cs typeface="Gill Sans"/>
              <a:sym typeface="Gill Sans"/>
            </a:endParaRPr>
          </a:p>
          <a:p>
            <a:pPr indent="0" lvl="0" marL="914400" marR="0" rtl="0" algn="l">
              <a:spcBef>
                <a:spcPts val="0"/>
              </a:spcBef>
              <a:spcAft>
                <a:spcPts val="0"/>
              </a:spcAft>
              <a:buClr>
                <a:schemeClr val="accent2"/>
              </a:buClr>
              <a:buSzPct val="92000"/>
              <a:buFont typeface="Noto Sans Symbols"/>
              <a:buNone/>
            </a:pPr>
            <a:r>
              <a:rPr b="1" i="0" lang="en-GB" sz="1600" u="none" cap="none" strike="noStrike">
                <a:solidFill>
                  <a:schemeClr val="lt1"/>
                </a:solidFill>
                <a:latin typeface="Gill Sans"/>
                <a:ea typeface="Gill Sans"/>
                <a:cs typeface="Gill Sans"/>
                <a:sym typeface="Gill Sans"/>
              </a:rPr>
              <a:t> </a:t>
            </a:r>
            <a:r>
              <a:rPr b="1" i="0" lang="en-GB" sz="1200" u="none" cap="none" strike="noStrike">
                <a:solidFill>
                  <a:schemeClr val="lt1"/>
                </a:solidFill>
                <a:latin typeface="Gill Sans"/>
                <a:ea typeface="Gill Sans"/>
                <a:cs typeface="Gill Sans"/>
                <a:sym typeface="Gill Sans"/>
              </a:rPr>
              <a:t>CGSB</a:t>
            </a:r>
            <a:endParaRPr/>
          </a:p>
          <a:p>
            <a:pPr indent="0" lvl="0" marL="0" marR="0" rtl="0" algn="l">
              <a:spcBef>
                <a:spcPts val="920"/>
              </a:spcBef>
              <a:spcAft>
                <a:spcPts val="0"/>
              </a:spcAft>
              <a:buClr>
                <a:schemeClr val="accent2"/>
              </a:buClr>
              <a:buSzPct val="92000"/>
              <a:buFont typeface="Noto Sans Symbols"/>
              <a:buNone/>
            </a:pPr>
            <a:r>
              <a:t/>
            </a:r>
            <a:endParaRPr b="1" i="0" sz="1600" u="none" cap="none" strike="noStrike">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SHELLS</a:t>
            </a:r>
            <a:endParaRPr b="1">
              <a:latin typeface="Arial"/>
              <a:ea typeface="Arial"/>
              <a:cs typeface="Arial"/>
              <a:sym typeface="Arial"/>
            </a:endParaRPr>
          </a:p>
        </p:txBody>
      </p:sp>
      <p:sp>
        <p:nvSpPr>
          <p:cNvPr id="187" name="Google Shape;187;p1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Font typeface="Noto Sans Symbols"/>
              <a:buChar char="❑"/>
            </a:pPr>
            <a:r>
              <a:rPr b="1" lang="en-GB" sz="2000" u="sng">
                <a:latin typeface="Arial"/>
                <a:ea typeface="Arial"/>
                <a:cs typeface="Arial"/>
                <a:sym typeface="Arial"/>
              </a:rPr>
              <a:t>Bash Shell Features</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Command auto-completion</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Custom alias for the actual commands </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Use the history command to list previous commands</a:t>
            </a:r>
            <a:endParaRPr/>
          </a:p>
          <a:p>
            <a:pPr indent="0" lvl="0" marL="0" rtl="0" algn="l">
              <a:spcBef>
                <a:spcPts val="9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BEGIN TO HANDS-ON</a:t>
            </a:r>
            <a:endParaRPr/>
          </a:p>
        </p:txBody>
      </p:sp>
      <p:sp>
        <p:nvSpPr>
          <p:cNvPr id="193" name="Google Shape;193;p1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lnSpc>
                <a:spcPct val="115000"/>
              </a:lnSpc>
              <a:spcBef>
                <a:spcPts val="0"/>
              </a:spcBef>
              <a:spcAft>
                <a:spcPts val="0"/>
              </a:spcAft>
              <a:buSzPts val="1656"/>
              <a:buNone/>
            </a:pPr>
            <a:r>
              <a:t/>
            </a:r>
            <a:endParaRPr>
              <a:solidFill>
                <a:schemeClr val="dk1"/>
              </a:solidFill>
              <a:latin typeface="Arial"/>
              <a:ea typeface="Arial"/>
              <a:cs typeface="Arial"/>
              <a:sym typeface="Arial"/>
            </a:endParaRPr>
          </a:p>
          <a:p>
            <a:pPr indent="-306000" lvl="0" marL="306000" rtl="0" algn="l">
              <a:lnSpc>
                <a:spcPct val="115000"/>
              </a:lnSpc>
              <a:spcBef>
                <a:spcPts val="1000"/>
              </a:spcBef>
              <a:spcAft>
                <a:spcPts val="0"/>
              </a:spcAft>
              <a:buSzPts val="1840"/>
              <a:buChar char="◼"/>
            </a:pPr>
            <a:r>
              <a:rPr lang="en-GB" sz="2000">
                <a:solidFill>
                  <a:schemeClr val="dk1"/>
                </a:solidFill>
                <a:latin typeface="Arial"/>
                <a:ea typeface="Arial"/>
                <a:cs typeface="Arial"/>
                <a:sym typeface="Arial"/>
              </a:rPr>
              <a:t>Launch terminal app from Application finder on Mac/Linux laptop</a:t>
            </a:r>
            <a:endParaRPr/>
          </a:p>
          <a:p>
            <a:pPr indent="-306000" lvl="0" marL="306000" rtl="0" algn="l">
              <a:lnSpc>
                <a:spcPct val="115000"/>
              </a:lnSpc>
              <a:spcBef>
                <a:spcPts val="1000"/>
              </a:spcBef>
              <a:spcAft>
                <a:spcPts val="0"/>
              </a:spcAft>
              <a:buSzPts val="1840"/>
              <a:buChar char="◼"/>
            </a:pPr>
            <a:r>
              <a:rPr lang="en-GB" sz="2000">
                <a:solidFill>
                  <a:schemeClr val="dk1"/>
                </a:solidFill>
                <a:latin typeface="Arial"/>
                <a:ea typeface="Arial"/>
                <a:cs typeface="Arial"/>
                <a:sym typeface="Arial"/>
              </a:rPr>
              <a:t>Launch Putty software on Windows laptop</a:t>
            </a:r>
            <a:endParaRPr/>
          </a:p>
          <a:p>
            <a:pPr indent="-306000" lvl="0" marL="306000" rtl="0" algn="l">
              <a:lnSpc>
                <a:spcPct val="115000"/>
              </a:lnSpc>
              <a:spcBef>
                <a:spcPts val="1000"/>
              </a:spcBef>
              <a:spcAft>
                <a:spcPts val="0"/>
              </a:spcAft>
              <a:buSzPts val="1840"/>
              <a:buChar char="◼"/>
            </a:pPr>
            <a:r>
              <a:rPr lang="en-GB" sz="2000">
                <a:solidFill>
                  <a:schemeClr val="dk1"/>
                </a:solidFill>
                <a:latin typeface="Arial"/>
                <a:ea typeface="Arial"/>
                <a:cs typeface="Arial"/>
                <a:sym typeface="Arial"/>
              </a:rPr>
              <a:t>Login to Jubail HPC node</a:t>
            </a:r>
            <a:endParaRPr/>
          </a:p>
          <a:p>
            <a:pPr indent="0" lvl="0" marL="0" rtl="0" algn="l">
              <a:lnSpc>
                <a:spcPct val="115000"/>
              </a:lnSpc>
              <a:spcBef>
                <a:spcPts val="1000"/>
              </a:spcBef>
              <a:spcAft>
                <a:spcPts val="0"/>
              </a:spcAft>
              <a:buSzPts val="1840"/>
              <a:buNone/>
            </a:pPr>
            <a:r>
              <a:rPr lang="en-GB" sz="2000">
                <a:solidFill>
                  <a:schemeClr val="dk1"/>
                </a:solidFill>
                <a:latin typeface="Arial"/>
                <a:ea typeface="Arial"/>
                <a:cs typeface="Arial"/>
                <a:sym typeface="Arial"/>
              </a:rPr>
              <a:t>#ssh &lt;net-id&gt;@jubail.abudhabi.nyu.edu </a:t>
            </a:r>
            <a:endParaRPr/>
          </a:p>
          <a:p>
            <a:pPr indent="0" lvl="0" marL="0" rtl="0" algn="l">
              <a:spcBef>
                <a:spcPts val="920"/>
              </a:spcBef>
              <a:spcAft>
                <a:spcPts val="0"/>
              </a:spcAft>
              <a:buSzPts val="1472"/>
              <a:buNone/>
            </a:pPr>
            <a:r>
              <a:t/>
            </a:r>
            <a:endParaRPr sz="1600">
              <a:latin typeface="Arial"/>
              <a:ea typeface="Arial"/>
              <a:cs typeface="Arial"/>
              <a:sym typeface="Arial"/>
            </a:endParaRPr>
          </a:p>
          <a:p>
            <a:pPr indent="0" lvl="0" marL="0" rtl="0" algn="l">
              <a:spcBef>
                <a:spcPts val="920"/>
              </a:spcBef>
              <a:spcAft>
                <a:spcPts val="0"/>
              </a:spcAft>
              <a:buSzPts val="1472"/>
              <a:buNone/>
            </a:pPr>
            <a:r>
              <a:t/>
            </a:r>
            <a:endParaRPr sz="1600">
              <a:latin typeface="Arial"/>
              <a:ea typeface="Arial"/>
              <a:cs typeface="Arial"/>
              <a:sym typeface="Arial"/>
            </a:endParaRPr>
          </a:p>
          <a:p>
            <a:pPr indent="0" lvl="0" marL="0" rtl="0" algn="l">
              <a:spcBef>
                <a:spcPts val="9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BASIC COMMANDS</a:t>
            </a:r>
            <a:endParaRPr b="1">
              <a:latin typeface="Arial"/>
              <a:ea typeface="Arial"/>
              <a:cs typeface="Arial"/>
              <a:sym typeface="Arial"/>
            </a:endParaRPr>
          </a:p>
        </p:txBody>
      </p:sp>
      <p:sp>
        <p:nvSpPr>
          <p:cNvPr id="200" name="Google Shape;200;p12"/>
          <p:cNvSpPr txBox="1"/>
          <p:nvPr>
            <p:ph idx="1" type="body"/>
          </p:nvPr>
        </p:nvSpPr>
        <p:spPr>
          <a:xfrm>
            <a:off x="431180" y="1850436"/>
            <a:ext cx="11329639" cy="4517385"/>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SzPts val="1840"/>
              <a:buFont typeface="Arial"/>
              <a:buChar char="●"/>
            </a:pPr>
            <a:r>
              <a:rPr lang="en-GB" sz="2000" u="none" strike="noStrike">
                <a:latin typeface="Arial"/>
                <a:ea typeface="Arial"/>
                <a:cs typeface="Arial"/>
                <a:sym typeface="Arial"/>
              </a:rPr>
              <a:t>Specifically related to navigation and creating new files and directories.</a:t>
            </a:r>
            <a:endParaRPr/>
          </a:p>
          <a:p>
            <a:pPr indent="-342900" lvl="0" marL="342900" rtl="0" algn="l">
              <a:lnSpc>
                <a:spcPct val="115000"/>
              </a:lnSpc>
              <a:spcBef>
                <a:spcPts val="1000"/>
              </a:spcBef>
              <a:spcAft>
                <a:spcPts val="0"/>
              </a:spcAft>
              <a:buSzPts val="1840"/>
              <a:buFont typeface="Arial"/>
              <a:buChar char="●"/>
            </a:pPr>
            <a:r>
              <a:rPr lang="en-GB" sz="2000" u="none" strike="noStrike">
                <a:latin typeface="Arial"/>
                <a:ea typeface="Arial"/>
                <a:cs typeface="Arial"/>
                <a:sym typeface="Arial"/>
              </a:rPr>
              <a:t>Linux commands are case sensitive, hence you need to be careful what you are keying in.</a:t>
            </a:r>
            <a:endParaRPr/>
          </a:p>
          <a:p>
            <a:pPr indent="0" lvl="0" marL="0" rtl="0" algn="l">
              <a:spcBef>
                <a:spcPts val="960"/>
              </a:spcBef>
              <a:spcAft>
                <a:spcPts val="0"/>
              </a:spcAft>
              <a:buSzPts val="1656"/>
              <a:buNone/>
            </a:pPr>
            <a:r>
              <a:t/>
            </a:r>
            <a:endParaRPr sz="1800">
              <a:latin typeface="Arial"/>
              <a:ea typeface="Arial"/>
              <a:cs typeface="Arial"/>
              <a:sym typeface="Arial"/>
            </a:endParaRPr>
          </a:p>
          <a:p>
            <a:pPr indent="-200844" lvl="0" marL="306000" rtl="0" algn="l">
              <a:spcBef>
                <a:spcPts val="960"/>
              </a:spcBef>
              <a:spcAft>
                <a:spcPts val="0"/>
              </a:spcAft>
              <a:buSzPts val="1656"/>
              <a:buNone/>
            </a:pPr>
            <a:r>
              <a:t/>
            </a:r>
            <a:endParaRPr sz="1800">
              <a:latin typeface="Arial"/>
              <a:ea typeface="Arial"/>
              <a:cs typeface="Arial"/>
              <a:sym typeface="Arial"/>
            </a:endParaRPr>
          </a:p>
          <a:p>
            <a:pPr indent="-200844" lvl="0" marL="306000" rtl="0" algn="l">
              <a:spcBef>
                <a:spcPts val="960"/>
              </a:spcBef>
              <a:spcAft>
                <a:spcPts val="0"/>
              </a:spcAft>
              <a:buSzPts val="1656"/>
              <a:buNone/>
            </a:pPr>
            <a:r>
              <a:t/>
            </a:r>
            <a:endParaRPr/>
          </a:p>
        </p:txBody>
      </p:sp>
      <p:graphicFrame>
        <p:nvGraphicFramePr>
          <p:cNvPr id="201" name="Google Shape;201;p12"/>
          <p:cNvGraphicFramePr/>
          <p:nvPr/>
        </p:nvGraphicFramePr>
        <p:xfrm>
          <a:off x="807263" y="2844701"/>
          <a:ext cx="3000000" cy="3000000"/>
        </p:xfrm>
        <a:graphic>
          <a:graphicData uri="http://schemas.openxmlformats.org/drawingml/2006/table">
            <a:tbl>
              <a:tblPr bandRow="1" firstRow="1">
                <a:noFill/>
                <a:tableStyleId>{C30EA2C5-8890-4792-8013-21791852C997}</a:tableStyleId>
              </a:tblPr>
              <a:tblGrid>
                <a:gridCol w="6707950"/>
                <a:gridCol w="3540025"/>
              </a:tblGrid>
              <a:tr h="3298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solidFill>
                            <a:schemeClr val="dk1"/>
                          </a:solidFill>
                          <a:latin typeface="Arial"/>
                          <a:ea typeface="Arial"/>
                          <a:cs typeface="Arial"/>
                          <a:sym typeface="Arial"/>
                        </a:rPr>
                        <a:t>To print the present working directory </a:t>
                      </a:r>
                      <a:endParaRPr b="1" sz="18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solidFill>
                            <a:schemeClr val="dk1"/>
                          </a:solidFill>
                          <a:latin typeface="Arial"/>
                          <a:ea typeface="Arial"/>
                          <a:cs typeface="Arial"/>
                          <a:sym typeface="Arial"/>
                        </a:rPr>
                        <a:t>$pwd</a:t>
                      </a:r>
                      <a:endParaRPr b="1" sz="18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98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latin typeface="Arial"/>
                          <a:ea typeface="Arial"/>
                          <a:cs typeface="Arial"/>
                          <a:sym typeface="Arial"/>
                        </a:rPr>
                        <a:t>Navigate to the scratch directory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solidFill>
                            <a:schemeClr val="dk1"/>
                          </a:solidFill>
                          <a:latin typeface="Arial"/>
                          <a:ea typeface="Arial"/>
                          <a:cs typeface="Arial"/>
                          <a:sym typeface="Arial"/>
                        </a:rPr>
                        <a:t>$cd /scratch/&lt;net-id&gt;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98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latin typeface="Arial"/>
                          <a:ea typeface="Arial"/>
                          <a:cs typeface="Arial"/>
                          <a:sym typeface="Arial"/>
                        </a:rPr>
                        <a:t>Execute the pwd command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solidFill>
                            <a:schemeClr val="dk1"/>
                          </a:solidFill>
                          <a:latin typeface="Arial"/>
                          <a:ea typeface="Arial"/>
                          <a:cs typeface="Arial"/>
                          <a:sym typeface="Arial"/>
                        </a:rPr>
                        <a:t>$pwd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solidFill>
                            <a:schemeClr val="dk1"/>
                          </a:solidFill>
                          <a:latin typeface="Arial"/>
                          <a:ea typeface="Arial"/>
                          <a:cs typeface="Arial"/>
                          <a:sym typeface="Arial"/>
                        </a:rPr>
                        <a:t>To create a directory </a:t>
                      </a:r>
                      <a:endParaRPr b="1" sz="18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solidFill>
                            <a:schemeClr val="dk1"/>
                          </a:solidFill>
                          <a:latin typeface="Arial"/>
                          <a:ea typeface="Arial"/>
                          <a:cs typeface="Arial"/>
                          <a:sym typeface="Arial"/>
                        </a:rPr>
                        <a:t>$mkdir training</a:t>
                      </a:r>
                      <a:endParaRPr b="1"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latin typeface="Arial"/>
                          <a:ea typeface="Arial"/>
                          <a:cs typeface="Arial"/>
                          <a:sym typeface="Arial"/>
                        </a:rPr>
                        <a:t>Navigate to the training directory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latin typeface="Arial"/>
                          <a:ea typeface="Arial"/>
                          <a:cs typeface="Arial"/>
                          <a:sym typeface="Arial"/>
                        </a:rPr>
                        <a:t>$cd training</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latin typeface="Arial"/>
                          <a:ea typeface="Arial"/>
                          <a:cs typeface="Arial"/>
                          <a:sym typeface="Arial"/>
                        </a:rPr>
                        <a:t>Excecute the pwd command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u="none" cap="none" strike="noStrike">
                          <a:latin typeface="Arial"/>
                          <a:ea typeface="Arial"/>
                          <a:cs typeface="Arial"/>
                          <a:sym typeface="Arial"/>
                        </a:rPr>
                        <a:t>$pwd</a:t>
                      </a:r>
                      <a:endParaRPr b="1"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u="none" cap="none" strike="noStrike">
                          <a:solidFill>
                            <a:schemeClr val="dk1"/>
                          </a:solidFill>
                          <a:latin typeface="Arial"/>
                          <a:ea typeface="Arial"/>
                          <a:cs typeface="Arial"/>
                          <a:sym typeface="Arial"/>
                        </a:rPr>
                        <a:t>To create multiple directories</a:t>
                      </a:r>
                      <a:endParaRPr b="1" sz="18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u="none" cap="none" strike="noStrike">
                          <a:solidFill>
                            <a:schemeClr val="dk1"/>
                          </a:solidFill>
                          <a:latin typeface="Arial"/>
                          <a:ea typeface="Arial"/>
                          <a:cs typeface="Arial"/>
                          <a:sym typeface="Arial"/>
                        </a:rPr>
                        <a:t>$mkdir folder1 folder2 folder3</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latin typeface="Arial"/>
                          <a:ea typeface="Arial"/>
                          <a:cs typeface="Arial"/>
                          <a:sym typeface="Arial"/>
                        </a:rPr>
                        <a:t>To create a directory if parent directory doesn’t exist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$mkdir –p folder4/subfolder</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latin typeface="Arial"/>
                          <a:ea typeface="Arial"/>
                          <a:cs typeface="Arial"/>
                          <a:sym typeface="Arial"/>
                        </a:rPr>
                        <a:t>Navigate to folder4 directory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$cd folder4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40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go back one directory up.</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$cd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BASIC COMMANDS</a:t>
            </a:r>
            <a:endParaRPr/>
          </a:p>
        </p:txBody>
      </p:sp>
      <p:graphicFrame>
        <p:nvGraphicFramePr>
          <p:cNvPr id="208" name="Google Shape;208;p13"/>
          <p:cNvGraphicFramePr/>
          <p:nvPr/>
        </p:nvGraphicFramePr>
        <p:xfrm>
          <a:off x="446049" y="2062976"/>
          <a:ext cx="3000000" cy="3000000"/>
        </p:xfrm>
        <a:graphic>
          <a:graphicData uri="http://schemas.openxmlformats.org/drawingml/2006/table">
            <a:tbl>
              <a:tblPr bandRow="1" firstRow="1">
                <a:noFill/>
                <a:tableStyleId>{C30EA2C5-8890-4792-8013-21791852C997}</a:tableStyleId>
              </a:tblPr>
              <a:tblGrid>
                <a:gridCol w="6320500"/>
                <a:gridCol w="4986825"/>
              </a:tblGrid>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find the manual page for mkdir command</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$man mkdir or $mkdir --help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see the directory structure</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latin typeface="Arial"/>
                          <a:ea typeface="Arial"/>
                          <a:cs typeface="Arial"/>
                          <a:sym typeface="Arial"/>
                        </a:rPr>
                        <a:t>$tree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see the contents of a directory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$ls</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get the long list of files and directories.</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$ls -l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20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create an empty file</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$touch test.txt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create a hidden file</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$touch .hidden.txt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list all files including hidden.</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$ls -al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latin typeface="Arial"/>
                          <a:ea typeface="Arial"/>
                          <a:cs typeface="Arial"/>
                          <a:sym typeface="Arial"/>
                        </a:rPr>
                        <a:t>To list files using wildcard charactors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latin typeface="Arial"/>
                          <a:ea typeface="Arial"/>
                          <a:cs typeface="Arial"/>
                          <a:sym typeface="Arial"/>
                        </a:rPr>
                        <a:t>$ls -l * or $ls -l *.txt or $ls -l *.csv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move a file or directory.</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$mv &lt;source&gt; &lt;destination&gt;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66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rename a directory</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$mv folder1 folder2</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6650">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copy a file to a directory.</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$cp &lt;filename&gt; &lt;destination_directorypath&gt;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BASIC COMMANDS</a:t>
            </a:r>
            <a:endParaRPr/>
          </a:p>
        </p:txBody>
      </p:sp>
      <p:graphicFrame>
        <p:nvGraphicFramePr>
          <p:cNvPr id="214" name="Google Shape;214;p14"/>
          <p:cNvGraphicFramePr/>
          <p:nvPr/>
        </p:nvGraphicFramePr>
        <p:xfrm>
          <a:off x="442332" y="1935655"/>
          <a:ext cx="3000000" cy="3000000"/>
        </p:xfrm>
        <a:graphic>
          <a:graphicData uri="http://schemas.openxmlformats.org/drawingml/2006/table">
            <a:tbl>
              <a:tblPr bandRow="1" firstRow="1">
                <a:noFill/>
                <a:tableStyleId>{C30EA2C5-8890-4792-8013-21791852C997}</a:tableStyleId>
              </a:tblPr>
              <a:tblGrid>
                <a:gridCol w="6320500"/>
                <a:gridCol w="4986825"/>
              </a:tblGrid>
              <a:tr h="359425">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copy a directory recursively</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$cp -r &lt;source-path&gt; &lt;destination-path&gt;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print the contents of a file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$cat &lt;filename&gt;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20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delete a file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$rm &lt;filename&gt;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Remove files/directories – Cautious command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latin typeface="Arial"/>
                          <a:ea typeface="Arial"/>
                          <a:cs typeface="Arial"/>
                          <a:sym typeface="Arial"/>
                        </a:rPr>
                        <a:t>$rm -rf &lt;path&gt;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see the content of a file and navigate through the file</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$less &lt;filename&gt;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94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go back directly to a home directory of the current user from any location.</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$cd </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6650">
                <a:tc>
                  <a:txBody>
                    <a:bodyPr/>
                    <a:lstStyle/>
                    <a:p>
                      <a:pPr indent="-285750" lvl="0" marL="285750" marR="0" rtl="0" algn="l">
                        <a:spcBef>
                          <a:spcPts val="0"/>
                        </a:spcBef>
                        <a:spcAft>
                          <a:spcPts val="0"/>
                        </a:spcAft>
                        <a:buClr>
                          <a:schemeClr val="dk1"/>
                        </a:buClr>
                        <a:buSzPts val="1800"/>
                        <a:buFont typeface="Noto Sans Symbols"/>
                        <a:buChar char="▪"/>
                      </a:pPr>
                      <a:r>
                        <a:rPr b="1" lang="en-GB" sz="1800">
                          <a:solidFill>
                            <a:schemeClr val="dk1"/>
                          </a:solidFill>
                          <a:latin typeface="Arial"/>
                          <a:ea typeface="Arial"/>
                          <a:cs typeface="Arial"/>
                          <a:sym typeface="Arial"/>
                        </a:rPr>
                        <a:t>To find the size utilization of a directory or file</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$du -sh &lt;path-to-file/directory&gt;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6650">
                <a:tc>
                  <a:txBody>
                    <a:bodyPr/>
                    <a:lstStyle/>
                    <a:p>
                      <a:pPr indent="-285750" lvl="0" marL="285750" marR="0" rtl="0" algn="l">
                        <a:spcBef>
                          <a:spcPts val="0"/>
                        </a:spcBef>
                        <a:spcAft>
                          <a:spcPts val="0"/>
                        </a:spcAft>
                        <a:buClr>
                          <a:schemeClr val="dk1"/>
                        </a:buClr>
                        <a:buSzPts val="1800"/>
                        <a:buFont typeface="Noto Sans Symbols"/>
                        <a:buChar char="▪"/>
                      </a:pPr>
                      <a:r>
                        <a:rPr b="1" lang="en-GB" sz="1800">
                          <a:latin typeface="Arial"/>
                          <a:ea typeface="Arial"/>
                          <a:cs typeface="Arial"/>
                          <a:sym typeface="Arial"/>
                        </a:rPr>
                        <a:t>To list of history of command you executed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latin typeface="Arial"/>
                          <a:ea typeface="Arial"/>
                          <a:cs typeface="Arial"/>
                          <a:sym typeface="Arial"/>
                        </a:rPr>
                        <a:t>$history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6650">
                <a:tc>
                  <a:txBody>
                    <a:bodyPr/>
                    <a:lstStyle/>
                    <a:p>
                      <a:pPr indent="-285750" lvl="0" marL="285750" marR="0" rtl="0" algn="l">
                        <a:spcBef>
                          <a:spcPts val="0"/>
                        </a:spcBef>
                        <a:spcAft>
                          <a:spcPts val="0"/>
                        </a:spcAft>
                        <a:buClr>
                          <a:schemeClr val="dk1"/>
                        </a:buClr>
                        <a:buSzPts val="1800"/>
                        <a:buFont typeface="Noto Sans Symbols"/>
                        <a:buChar char="▪"/>
                      </a:pPr>
                      <a:r>
                        <a:rPr b="1" lang="en-GB" sz="1800">
                          <a:latin typeface="Arial"/>
                          <a:ea typeface="Arial"/>
                          <a:cs typeface="Arial"/>
                          <a:sym typeface="Arial"/>
                        </a:rPr>
                        <a:t>To redirect the output the history to a file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GB" sz="1800">
                          <a:latin typeface="Arial"/>
                          <a:ea typeface="Arial"/>
                          <a:cs typeface="Arial"/>
                          <a:sym typeface="Arial"/>
                        </a:rPr>
                        <a:t>$history &gt; history.txt</a:t>
                      </a:r>
                      <a:endParaRPr b="1" sz="18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BASH FOR LOOP SCRIPT </a:t>
            </a:r>
            <a:endParaRPr/>
          </a:p>
        </p:txBody>
      </p:sp>
      <p:sp>
        <p:nvSpPr>
          <p:cNvPr id="220" name="Google Shape;220;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GB">
                <a:latin typeface="Arial"/>
                <a:ea typeface="Arial"/>
                <a:cs typeface="Arial"/>
                <a:sym typeface="Arial"/>
              </a:rPr>
              <a:t>Bash for loop is a bash programming language statement which iterate through a set of values until the list is exhausted. Ref </a:t>
            </a:r>
            <a:r>
              <a:rPr lang="en-GB" u="sng">
                <a:solidFill>
                  <a:schemeClr val="hlink"/>
                </a:solidFill>
                <a:latin typeface="Arial"/>
                <a:ea typeface="Arial"/>
                <a:cs typeface="Arial"/>
                <a:sym typeface="Arial"/>
                <a:hlinkClick r:id="rId3"/>
              </a:rPr>
              <a:t>link</a:t>
            </a:r>
            <a:r>
              <a:rPr lang="en-GB">
                <a:latin typeface="Arial"/>
                <a:ea typeface="Arial"/>
                <a:cs typeface="Arial"/>
                <a:sym typeface="Arial"/>
              </a:rPr>
              <a:t> for more examples </a:t>
            </a:r>
            <a:endParaRPr>
              <a:latin typeface="Arial"/>
              <a:ea typeface="Arial"/>
              <a:cs typeface="Arial"/>
              <a:sym typeface="Arial"/>
            </a:endParaRPr>
          </a:p>
          <a:p>
            <a:pPr indent="0" lvl="0" marL="0" rtl="0" algn="l">
              <a:spcBef>
                <a:spcPts val="960"/>
              </a:spcBef>
              <a:spcAft>
                <a:spcPts val="0"/>
              </a:spcAft>
              <a:buSzPts val="1656"/>
              <a:buNone/>
            </a:pPr>
            <a:r>
              <a:rPr lang="en-GB">
                <a:latin typeface="Arial"/>
                <a:ea typeface="Arial"/>
                <a:cs typeface="Arial"/>
                <a:sym typeface="Arial"/>
              </a:rPr>
              <a:t>Syntax as follows:-</a:t>
            </a:r>
            <a:endParaRPr/>
          </a:p>
          <a:p>
            <a:pPr indent="0" lvl="0" marL="0" rtl="0" algn="l">
              <a:spcBef>
                <a:spcPts val="960"/>
              </a:spcBef>
              <a:spcAft>
                <a:spcPts val="0"/>
              </a:spcAft>
              <a:buSzPts val="1656"/>
              <a:buNone/>
            </a:pPr>
            <a:r>
              <a:rPr lang="en-GB">
                <a:latin typeface="Arial"/>
                <a:ea typeface="Arial"/>
                <a:cs typeface="Arial"/>
                <a:sym typeface="Arial"/>
              </a:rPr>
              <a:t>for item in [LIST]</a:t>
            </a:r>
            <a:endParaRPr/>
          </a:p>
          <a:p>
            <a:pPr indent="0" lvl="0" marL="0" rtl="0" algn="l">
              <a:spcBef>
                <a:spcPts val="960"/>
              </a:spcBef>
              <a:spcAft>
                <a:spcPts val="0"/>
              </a:spcAft>
              <a:buSzPts val="1656"/>
              <a:buNone/>
            </a:pPr>
            <a:r>
              <a:rPr lang="en-GB">
                <a:latin typeface="Arial"/>
                <a:ea typeface="Arial"/>
                <a:cs typeface="Arial"/>
                <a:sym typeface="Arial"/>
              </a:rPr>
              <a:t>do</a:t>
            </a:r>
            <a:endParaRPr/>
          </a:p>
          <a:p>
            <a:pPr indent="0" lvl="0" marL="0" rtl="0" algn="l">
              <a:spcBef>
                <a:spcPts val="960"/>
              </a:spcBef>
              <a:spcAft>
                <a:spcPts val="0"/>
              </a:spcAft>
              <a:buSzPts val="1656"/>
              <a:buNone/>
            </a:pPr>
            <a:r>
              <a:rPr lang="en-GB">
                <a:latin typeface="Arial"/>
                <a:ea typeface="Arial"/>
                <a:cs typeface="Arial"/>
                <a:sym typeface="Arial"/>
              </a:rPr>
              <a:t>[COMMANDS]</a:t>
            </a:r>
            <a:endParaRPr/>
          </a:p>
          <a:p>
            <a:pPr indent="0" lvl="0" marL="0" rtl="0" algn="l">
              <a:spcBef>
                <a:spcPts val="960"/>
              </a:spcBef>
              <a:spcAft>
                <a:spcPts val="0"/>
              </a:spcAft>
              <a:buSzPts val="1656"/>
              <a:buNone/>
            </a:pPr>
            <a:r>
              <a:rPr lang="en-GB">
                <a:latin typeface="Arial"/>
                <a:ea typeface="Arial"/>
                <a:cs typeface="Arial"/>
                <a:sym typeface="Arial"/>
              </a:rPr>
              <a:t>done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VI EDITOR</a:t>
            </a:r>
            <a:endParaRPr b="1">
              <a:latin typeface="Arial"/>
              <a:ea typeface="Arial"/>
              <a:cs typeface="Arial"/>
              <a:sym typeface="Arial"/>
            </a:endParaRPr>
          </a:p>
        </p:txBody>
      </p:sp>
      <p:sp>
        <p:nvSpPr>
          <p:cNvPr id="226" name="Google Shape;226;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15000"/>
              </a:lnSpc>
              <a:spcBef>
                <a:spcPts val="0"/>
              </a:spcBef>
              <a:spcAft>
                <a:spcPts val="0"/>
              </a:spcAft>
              <a:buSzPts val="1840"/>
              <a:buFont typeface="Noto Sans Symbols"/>
              <a:buChar char="⮚"/>
            </a:pPr>
            <a:r>
              <a:rPr lang="en-GB" sz="2000" u="none" strike="noStrike">
                <a:latin typeface="Arial"/>
                <a:ea typeface="Arial"/>
                <a:cs typeface="Arial"/>
                <a:sym typeface="Arial"/>
              </a:rPr>
              <a:t>Most popular text editor in linux is the </a:t>
            </a:r>
            <a:r>
              <a:rPr b="1" lang="en-GB" sz="2000" u="none" strike="noStrike">
                <a:latin typeface="Arial"/>
                <a:ea typeface="Arial"/>
                <a:cs typeface="Arial"/>
                <a:sym typeface="Arial"/>
              </a:rPr>
              <a:t>VI Editor.</a:t>
            </a:r>
            <a:endParaRPr sz="2000" u="none" strike="noStrike">
              <a:latin typeface="Arial"/>
              <a:ea typeface="Arial"/>
              <a:cs typeface="Arial"/>
              <a:sym typeface="Arial"/>
            </a:endParaRPr>
          </a:p>
          <a:p>
            <a:pPr indent="-306000" lvl="0" marL="306000" rtl="0" algn="l">
              <a:lnSpc>
                <a:spcPct val="115000"/>
              </a:lnSpc>
              <a:spcBef>
                <a:spcPts val="1000"/>
              </a:spcBef>
              <a:spcAft>
                <a:spcPts val="0"/>
              </a:spcAft>
              <a:buSzPts val="1840"/>
              <a:buFont typeface="Noto Sans Symbols"/>
              <a:buChar char="⮚"/>
            </a:pPr>
            <a:r>
              <a:rPr lang="en-GB" sz="2000" u="none" strike="noStrike">
                <a:latin typeface="Arial"/>
                <a:ea typeface="Arial"/>
                <a:cs typeface="Arial"/>
                <a:sym typeface="Arial"/>
              </a:rPr>
              <a:t>The </a:t>
            </a:r>
            <a:r>
              <a:rPr b="1" lang="en-GB" sz="2000" u="none" strike="noStrike">
                <a:latin typeface="Arial"/>
                <a:ea typeface="Arial"/>
                <a:cs typeface="Arial"/>
                <a:sym typeface="Arial"/>
              </a:rPr>
              <a:t>VI Editor</a:t>
            </a:r>
            <a:r>
              <a:rPr lang="en-GB" sz="2000" u="none" strike="noStrike">
                <a:latin typeface="Arial"/>
                <a:ea typeface="Arial"/>
                <a:cs typeface="Arial"/>
                <a:sym typeface="Arial"/>
              </a:rPr>
              <a:t> is available in all most of the linux distributions</a:t>
            </a:r>
            <a:endParaRPr/>
          </a:p>
          <a:p>
            <a:pPr indent="-306000" lvl="0" marL="306000" rtl="0" algn="l">
              <a:lnSpc>
                <a:spcPct val="115000"/>
              </a:lnSpc>
              <a:spcBef>
                <a:spcPts val="1000"/>
              </a:spcBef>
              <a:spcAft>
                <a:spcPts val="0"/>
              </a:spcAft>
              <a:buSzPts val="1840"/>
              <a:buFont typeface="Noto Sans Symbols"/>
              <a:buChar char="⮚"/>
            </a:pPr>
            <a:r>
              <a:rPr lang="en-GB" sz="2000" u="none" strike="noStrike">
                <a:latin typeface="Arial"/>
                <a:ea typeface="Arial"/>
                <a:cs typeface="Arial"/>
                <a:sym typeface="Arial"/>
              </a:rPr>
              <a:t>The command to open the vi editor is </a:t>
            </a:r>
            <a:r>
              <a:rPr b="1" lang="en-GB" sz="2000" u="none" strike="noStrike">
                <a:latin typeface="Arial"/>
                <a:ea typeface="Arial"/>
                <a:cs typeface="Arial"/>
                <a:sym typeface="Arial"/>
              </a:rPr>
              <a:t>vi </a:t>
            </a:r>
            <a:r>
              <a:rPr lang="en-GB" sz="2000" u="none" strike="noStrike">
                <a:latin typeface="Arial"/>
                <a:ea typeface="Arial"/>
                <a:cs typeface="Arial"/>
                <a:sym typeface="Arial"/>
              </a:rPr>
              <a:t>followed by the filename that you want to create or append.</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38823"/>
          </a:schemeClr>
        </a:solidFill>
      </p:bgPr>
    </p:bg>
    <p:spTree>
      <p:nvGrpSpPr>
        <p:cNvPr id="230" name="Shape 230"/>
        <p:cNvGrpSpPr/>
        <p:nvPr/>
      </p:nvGrpSpPr>
      <p:grpSpPr>
        <a:xfrm>
          <a:off x="0" y="0"/>
          <a:ext cx="0" cy="0"/>
          <a:chOff x="0" y="0"/>
          <a:chExt cx="0" cy="0"/>
        </a:xfrm>
      </p:grpSpPr>
      <p:sp>
        <p:nvSpPr>
          <p:cNvPr id="231" name="Google Shape;231;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VI EDITOR</a:t>
            </a:r>
            <a:endParaRPr/>
          </a:p>
        </p:txBody>
      </p:sp>
      <p:sp>
        <p:nvSpPr>
          <p:cNvPr id="232" name="Google Shape;232;p17"/>
          <p:cNvSpPr txBox="1"/>
          <p:nvPr>
            <p:ph idx="1" type="body"/>
          </p:nvPr>
        </p:nvSpPr>
        <p:spPr>
          <a:xfrm>
            <a:off x="581192" y="1850316"/>
            <a:ext cx="11029615" cy="47226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GB" sz="2000">
                <a:latin typeface="Arial"/>
                <a:ea typeface="Arial"/>
                <a:cs typeface="Arial"/>
                <a:sym typeface="Arial"/>
              </a:rPr>
              <a:t>VI Editor has three operation modes</a:t>
            </a:r>
            <a:endParaRPr/>
          </a:p>
          <a:p>
            <a:pPr indent="0" lvl="0" marL="0" rtl="0" algn="l">
              <a:spcBef>
                <a:spcPts val="1000"/>
              </a:spcBef>
              <a:spcAft>
                <a:spcPts val="0"/>
              </a:spcAft>
              <a:buSzPts val="1656"/>
              <a:buNone/>
            </a:pPr>
            <a:r>
              <a:rPr b="1" lang="en-GB" sz="1800" u="sng" strike="noStrike">
                <a:solidFill>
                  <a:srgbClr val="002060"/>
                </a:solidFill>
                <a:latin typeface="Arial"/>
                <a:ea typeface="Arial"/>
                <a:cs typeface="Arial"/>
                <a:sym typeface="Arial"/>
              </a:rPr>
              <a:t>1</a:t>
            </a:r>
            <a:r>
              <a:rPr b="1" lang="en-GB" sz="2000" u="sng" strike="noStrike">
                <a:solidFill>
                  <a:srgbClr val="002060"/>
                </a:solidFill>
                <a:latin typeface="Arial"/>
                <a:ea typeface="Arial"/>
                <a:cs typeface="Arial"/>
                <a:sym typeface="Arial"/>
              </a:rPr>
              <a:t>. COMMAND MODE</a:t>
            </a:r>
            <a:endParaRPr/>
          </a:p>
          <a:p>
            <a:pPr indent="-342900" lvl="0" marL="342900" rtl="0" algn="l">
              <a:spcBef>
                <a:spcPts val="1000"/>
              </a:spcBef>
              <a:spcAft>
                <a:spcPts val="0"/>
              </a:spcAft>
              <a:buSzPts val="1840"/>
              <a:buFont typeface="Arial"/>
              <a:buChar char="●"/>
            </a:pPr>
            <a:r>
              <a:rPr lang="en-GB" sz="2000" u="none" strike="noStrike">
                <a:latin typeface="Arial"/>
                <a:ea typeface="Arial"/>
                <a:cs typeface="Arial"/>
                <a:sym typeface="Arial"/>
              </a:rPr>
              <a:t>When the vi editor opens a file, it always goes to the Command mode first.</a:t>
            </a:r>
            <a:endParaRPr/>
          </a:p>
          <a:p>
            <a:pPr indent="-342900" lvl="0" marL="342900" rtl="0" algn="l">
              <a:spcBef>
                <a:spcPts val="1000"/>
              </a:spcBef>
              <a:spcAft>
                <a:spcPts val="0"/>
              </a:spcAft>
              <a:buSzPts val="1840"/>
              <a:buFont typeface="Arial"/>
              <a:buChar char="●"/>
            </a:pPr>
            <a:r>
              <a:rPr lang="en-GB" sz="2000" u="none" strike="noStrike">
                <a:latin typeface="Arial"/>
                <a:ea typeface="Arial"/>
                <a:cs typeface="Arial"/>
                <a:sym typeface="Arial"/>
              </a:rPr>
              <a:t>In this mode, the editor only understands the commands</a:t>
            </a:r>
            <a:endParaRPr/>
          </a:p>
          <a:p>
            <a:pPr indent="-200844" lvl="0" marL="306000" rtl="0" algn="l">
              <a:spcBef>
                <a:spcPts val="960"/>
              </a:spcBef>
              <a:spcAft>
                <a:spcPts val="0"/>
              </a:spcAft>
              <a:buSzPts val="1656"/>
              <a:buNone/>
            </a:pPr>
            <a:r>
              <a:t/>
            </a:r>
            <a:endParaRPr/>
          </a:p>
        </p:txBody>
      </p:sp>
      <p:graphicFrame>
        <p:nvGraphicFramePr>
          <p:cNvPr id="233" name="Google Shape;233;p17"/>
          <p:cNvGraphicFramePr/>
          <p:nvPr/>
        </p:nvGraphicFramePr>
        <p:xfrm>
          <a:off x="2173043" y="3566795"/>
          <a:ext cx="3000000" cy="3000000"/>
        </p:xfrm>
        <a:graphic>
          <a:graphicData uri="http://schemas.openxmlformats.org/drawingml/2006/table">
            <a:tbl>
              <a:tblPr bandRow="1" firstRow="1">
                <a:noFill/>
                <a:tableStyleId>{C30EA2C5-8890-4792-8013-21791852C997}</a:tableStyleId>
              </a:tblPr>
              <a:tblGrid>
                <a:gridCol w="1567475"/>
                <a:gridCol w="1567475"/>
              </a:tblGrid>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Copy a line</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yy</a:t>
                      </a:r>
                      <a:endParaRPr b="1" sz="1200">
                        <a:solidFill>
                          <a:schemeClr val="lt1"/>
                        </a:solidFill>
                        <a:latin typeface="Arial"/>
                        <a:ea typeface="Arial"/>
                        <a:cs typeface="Arial"/>
                        <a:sym typeface="Arial"/>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Paste</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p</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Delete a letter</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x</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Delete a line</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dd</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Undo</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u</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Redo</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r</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Find</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/&lt;search-pattern&gt;</a:t>
                      </a:r>
                      <a:endParaRPr/>
                    </a:p>
                  </a:txBody>
                  <a:tcPr marT="63500" marB="63500" marR="63500" marL="63500">
                    <a:solidFill>
                      <a:schemeClr val="accent1"/>
                    </a:solidFill>
                  </a:tcPr>
                </a:tc>
              </a:tr>
              <a:tr h="31915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Find Next</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n</a:t>
                      </a:r>
                      <a:endParaRPr/>
                    </a:p>
                  </a:txBody>
                  <a:tcPr marT="63500" marB="63500" marR="63500" marL="63500">
                    <a:solidFill>
                      <a:schemeClr val="accent1"/>
                    </a:solidFill>
                  </a:tcPr>
                </a:tc>
              </a:tr>
              <a:tr h="152400">
                <a:tc>
                  <a:txBody>
                    <a:bodyPr/>
                    <a:lstStyle/>
                    <a:p>
                      <a:pPr indent="0" lvl="0" marL="0" marR="0" rtl="0" algn="ctr">
                        <a:lnSpc>
                          <a:spcPct val="115000"/>
                        </a:lnSpc>
                        <a:spcBef>
                          <a:spcPts val="0"/>
                        </a:spcBef>
                        <a:spcAft>
                          <a:spcPts val="0"/>
                        </a:spcAft>
                        <a:buNone/>
                      </a:pPr>
                      <a:r>
                        <a:rPr b="1" lang="en-GB" sz="1200">
                          <a:solidFill>
                            <a:schemeClr val="lt1"/>
                          </a:solidFill>
                          <a:latin typeface="Arial"/>
                          <a:ea typeface="Arial"/>
                          <a:cs typeface="Arial"/>
                          <a:sym typeface="Arial"/>
                        </a:rPr>
                        <a:t>Find Previous</a:t>
                      </a:r>
                      <a:endParaRPr/>
                    </a:p>
                  </a:txBody>
                  <a:tcPr marT="63500" marB="63500" marR="63500" marL="63500">
                    <a:solidFill>
                      <a:schemeClr val="accent1"/>
                    </a:solidFill>
                  </a:tcPr>
                </a:tc>
                <a:tc>
                  <a:txBody>
                    <a:bodyPr/>
                    <a:lstStyle/>
                    <a:p>
                      <a:pPr indent="0" lvl="0" marL="0" marR="0" rtl="0" algn="l">
                        <a:lnSpc>
                          <a:spcPct val="115000"/>
                        </a:lnSpc>
                        <a:spcBef>
                          <a:spcPts val="0"/>
                        </a:spcBef>
                        <a:spcAft>
                          <a:spcPts val="0"/>
                        </a:spcAft>
                        <a:buNone/>
                      </a:pPr>
                      <a:r>
                        <a:rPr b="1" lang="en-GB" sz="1200">
                          <a:solidFill>
                            <a:schemeClr val="lt1"/>
                          </a:solidFill>
                          <a:latin typeface="Arial"/>
                          <a:ea typeface="Arial"/>
                          <a:cs typeface="Arial"/>
                          <a:sym typeface="Arial"/>
                        </a:rPr>
                        <a:t>N</a:t>
                      </a:r>
                      <a:endParaRPr/>
                    </a:p>
                  </a:txBody>
                  <a:tcPr marT="63500" marB="63500" marR="63500" marL="63500">
                    <a:solidFill>
                      <a:schemeClr val="accen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VI EDITOR</a:t>
            </a:r>
            <a:endParaRPr/>
          </a:p>
        </p:txBody>
      </p:sp>
      <p:sp>
        <p:nvSpPr>
          <p:cNvPr id="239" name="Google Shape;239;p18"/>
          <p:cNvSpPr txBox="1"/>
          <p:nvPr>
            <p:ph idx="1" type="body"/>
          </p:nvPr>
        </p:nvSpPr>
        <p:spPr>
          <a:xfrm>
            <a:off x="423746" y="1996068"/>
            <a:ext cx="11187061" cy="449680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840"/>
              <a:buNone/>
            </a:pPr>
            <a:r>
              <a:rPr b="1" lang="en-GB" sz="2000" u="sng" strike="noStrike">
                <a:solidFill>
                  <a:srgbClr val="002060"/>
                </a:solidFill>
                <a:latin typeface="Arial"/>
                <a:ea typeface="Arial"/>
                <a:cs typeface="Arial"/>
                <a:sym typeface="Arial"/>
              </a:rPr>
              <a:t>2. INSERT MODE</a:t>
            </a:r>
            <a:endParaRPr/>
          </a:p>
          <a:p>
            <a:pPr indent="-342900" lvl="0" marL="342900" rtl="0" algn="l">
              <a:lnSpc>
                <a:spcPct val="150000"/>
              </a:lnSpc>
              <a:spcBef>
                <a:spcPts val="1000"/>
              </a:spcBef>
              <a:spcAft>
                <a:spcPts val="0"/>
              </a:spcAft>
              <a:buSzPts val="1840"/>
              <a:buFont typeface="Arial"/>
              <a:buChar char="●"/>
            </a:pPr>
            <a:r>
              <a:rPr lang="en-GB" sz="2000" u="none" strike="noStrike">
                <a:latin typeface="Arial"/>
                <a:ea typeface="Arial"/>
                <a:cs typeface="Arial"/>
                <a:sym typeface="Arial"/>
              </a:rPr>
              <a:t>To switch from command mode to </a:t>
            </a:r>
            <a:r>
              <a:rPr b="1" lang="en-GB" sz="2000" u="none" strike="noStrike">
                <a:latin typeface="Arial"/>
                <a:ea typeface="Arial"/>
                <a:cs typeface="Arial"/>
                <a:sym typeface="Arial"/>
              </a:rPr>
              <a:t>INSERT MODE</a:t>
            </a:r>
            <a:r>
              <a:rPr lang="en-GB" sz="2000" u="none" strike="noStrike">
                <a:latin typeface="Arial"/>
                <a:ea typeface="Arial"/>
                <a:cs typeface="Arial"/>
                <a:sym typeface="Arial"/>
              </a:rPr>
              <a:t> type lower case </a:t>
            </a:r>
            <a:r>
              <a:rPr b="1" lang="en-GB" sz="2000" u="none" strike="noStrike">
                <a:latin typeface="Arial"/>
                <a:ea typeface="Arial"/>
                <a:cs typeface="Arial"/>
                <a:sym typeface="Arial"/>
              </a:rPr>
              <a:t>i.</a:t>
            </a:r>
            <a:endParaRPr sz="2000" u="none" strike="noStrike">
              <a:latin typeface="Arial"/>
              <a:ea typeface="Arial"/>
              <a:cs typeface="Arial"/>
              <a:sym typeface="Arial"/>
            </a:endParaRPr>
          </a:p>
          <a:p>
            <a:pPr indent="-342900" lvl="0" marL="342900" rtl="0" algn="l">
              <a:lnSpc>
                <a:spcPct val="150000"/>
              </a:lnSpc>
              <a:spcBef>
                <a:spcPts val="1000"/>
              </a:spcBef>
              <a:spcAft>
                <a:spcPts val="0"/>
              </a:spcAft>
              <a:buSzPts val="1840"/>
              <a:buFont typeface="Arial"/>
              <a:buChar char="●"/>
            </a:pPr>
            <a:r>
              <a:rPr lang="en-GB" sz="2000" u="none" strike="noStrike">
                <a:latin typeface="Arial"/>
                <a:ea typeface="Arial"/>
                <a:cs typeface="Arial"/>
                <a:sym typeface="Arial"/>
              </a:rPr>
              <a:t>This mode allows you to write text into the file.</a:t>
            </a:r>
            <a:endParaRPr/>
          </a:p>
          <a:p>
            <a:pPr indent="-342900" lvl="0" marL="342900" rtl="0" algn="l">
              <a:lnSpc>
                <a:spcPct val="150000"/>
              </a:lnSpc>
              <a:spcBef>
                <a:spcPts val="1000"/>
              </a:spcBef>
              <a:spcAft>
                <a:spcPts val="0"/>
              </a:spcAft>
              <a:buSzPts val="1840"/>
              <a:buFont typeface="Arial"/>
              <a:buChar char="●"/>
            </a:pPr>
            <a:r>
              <a:rPr lang="en-GB" sz="2000" u="none" strike="noStrike">
                <a:latin typeface="Arial"/>
                <a:ea typeface="Arial"/>
                <a:cs typeface="Arial"/>
                <a:sym typeface="Arial"/>
              </a:rPr>
              <a:t>Once you are done with editing the file, to go back to command mode hit the </a:t>
            </a:r>
            <a:r>
              <a:rPr b="1" lang="en-GB" sz="2000" u="none" strike="noStrike">
                <a:latin typeface="Arial"/>
                <a:ea typeface="Arial"/>
                <a:cs typeface="Arial"/>
                <a:sym typeface="Arial"/>
              </a:rPr>
              <a:t>ESC</a:t>
            </a:r>
            <a:r>
              <a:rPr lang="en-GB" sz="2000" u="none" strike="noStrike">
                <a:latin typeface="Arial"/>
                <a:ea typeface="Arial"/>
                <a:cs typeface="Arial"/>
                <a:sym typeface="Arial"/>
              </a:rPr>
              <a:t> button.</a:t>
            </a:r>
            <a:endParaRPr/>
          </a:p>
          <a:p>
            <a:pPr indent="-200844" lvl="0" marL="306000" rtl="0" algn="l">
              <a:spcBef>
                <a:spcPts val="960"/>
              </a:spcBef>
              <a:spcAft>
                <a:spcPts val="0"/>
              </a:spcAft>
              <a:buSzPts val="1656"/>
              <a:buNone/>
            </a:pPr>
            <a:r>
              <a:t/>
            </a:r>
            <a:endParaRPr/>
          </a:p>
        </p:txBody>
      </p:sp>
      <p:graphicFrame>
        <p:nvGraphicFramePr>
          <p:cNvPr id="240" name="Google Shape;240;p18"/>
          <p:cNvGraphicFramePr/>
          <p:nvPr/>
        </p:nvGraphicFramePr>
        <p:xfrm>
          <a:off x="2995960" y="4449337"/>
          <a:ext cx="3000000" cy="3000000"/>
        </p:xfrm>
        <a:graphic>
          <a:graphicData uri="http://schemas.openxmlformats.org/drawingml/2006/table">
            <a:tbl>
              <a:tblPr bandRow="1" firstRow="1">
                <a:noFill/>
                <a:tableStyleId>{C30EA2C5-8890-4792-8013-21791852C997}</a:tableStyleId>
              </a:tblPr>
              <a:tblGrid>
                <a:gridCol w="2456975"/>
                <a:gridCol w="1828800"/>
              </a:tblGrid>
              <a:tr h="808475">
                <a:tc>
                  <a:txBody>
                    <a:bodyPr/>
                    <a:lstStyle/>
                    <a:p>
                      <a:pPr indent="0" lvl="0" marL="0" marR="0" rtl="0" algn="ctr">
                        <a:lnSpc>
                          <a:spcPct val="200000"/>
                        </a:lnSpc>
                        <a:spcBef>
                          <a:spcPts val="0"/>
                        </a:spcBef>
                        <a:spcAft>
                          <a:spcPts val="0"/>
                        </a:spcAft>
                        <a:buNone/>
                      </a:pPr>
                      <a:r>
                        <a:rPr b="1" lang="en-GB" sz="2000">
                          <a:solidFill>
                            <a:schemeClr val="lt1"/>
                          </a:solidFill>
                          <a:latin typeface="Arial"/>
                          <a:ea typeface="Arial"/>
                          <a:cs typeface="Arial"/>
                          <a:sym typeface="Arial"/>
                        </a:rPr>
                        <a:t>Insert Mode</a:t>
                      </a:r>
                      <a:endParaRPr/>
                    </a:p>
                  </a:txBody>
                  <a:tcPr marT="63500" marB="63500" marR="63500" marL="63500">
                    <a:solidFill>
                      <a:schemeClr val="accent1"/>
                    </a:solidFill>
                  </a:tcPr>
                </a:tc>
                <a:tc>
                  <a:txBody>
                    <a:bodyPr/>
                    <a:lstStyle/>
                    <a:p>
                      <a:pPr indent="0" lvl="0" marL="0" marR="0" rtl="0" algn="ctr">
                        <a:lnSpc>
                          <a:spcPct val="200000"/>
                        </a:lnSpc>
                        <a:spcBef>
                          <a:spcPts val="0"/>
                        </a:spcBef>
                        <a:spcAft>
                          <a:spcPts val="0"/>
                        </a:spcAft>
                        <a:buNone/>
                      </a:pPr>
                      <a:r>
                        <a:rPr b="1" lang="en-GB" sz="2000">
                          <a:solidFill>
                            <a:schemeClr val="lt1"/>
                          </a:solidFill>
                          <a:latin typeface="Arial"/>
                          <a:ea typeface="Arial"/>
                          <a:cs typeface="Arial"/>
                          <a:sym typeface="Arial"/>
                        </a:rPr>
                        <a:t>i, o, a</a:t>
                      </a:r>
                      <a:endParaRPr/>
                    </a:p>
                  </a:txBody>
                  <a:tcPr marT="63500" marB="63500" marR="63500" marL="63500">
                    <a:solidFill>
                      <a:schemeClr val="accent1"/>
                    </a:solidFill>
                  </a:tcPr>
                </a:tc>
              </a:tr>
              <a:tr h="808475">
                <a:tc>
                  <a:txBody>
                    <a:bodyPr/>
                    <a:lstStyle/>
                    <a:p>
                      <a:pPr indent="0" lvl="0" marL="0" marR="0" rtl="0" algn="ctr">
                        <a:lnSpc>
                          <a:spcPct val="200000"/>
                        </a:lnSpc>
                        <a:spcBef>
                          <a:spcPts val="0"/>
                        </a:spcBef>
                        <a:spcAft>
                          <a:spcPts val="0"/>
                        </a:spcAft>
                        <a:buNone/>
                      </a:pPr>
                      <a:r>
                        <a:rPr b="1" lang="en-GB" sz="2000">
                          <a:solidFill>
                            <a:schemeClr val="lt1"/>
                          </a:solidFill>
                          <a:latin typeface="Arial"/>
                          <a:ea typeface="Arial"/>
                          <a:cs typeface="Arial"/>
                          <a:sym typeface="Arial"/>
                        </a:rPr>
                        <a:t>Command Mode</a:t>
                      </a:r>
                      <a:endParaRPr/>
                    </a:p>
                  </a:txBody>
                  <a:tcPr marT="63500" marB="63500" marR="63500" marL="63500">
                    <a:solidFill>
                      <a:schemeClr val="accent1"/>
                    </a:solidFill>
                  </a:tcPr>
                </a:tc>
                <a:tc>
                  <a:txBody>
                    <a:bodyPr/>
                    <a:lstStyle/>
                    <a:p>
                      <a:pPr indent="0" lvl="0" marL="0" marR="0" rtl="0" algn="ctr">
                        <a:lnSpc>
                          <a:spcPct val="200000"/>
                        </a:lnSpc>
                        <a:spcBef>
                          <a:spcPts val="0"/>
                        </a:spcBef>
                        <a:spcAft>
                          <a:spcPts val="0"/>
                        </a:spcAft>
                        <a:buNone/>
                      </a:pPr>
                      <a:r>
                        <a:rPr b="1" lang="en-GB" sz="2000">
                          <a:solidFill>
                            <a:schemeClr val="lt1"/>
                          </a:solidFill>
                          <a:latin typeface="Arial"/>
                          <a:ea typeface="Arial"/>
                          <a:cs typeface="Arial"/>
                          <a:sym typeface="Arial"/>
                        </a:rPr>
                        <a:t>ESC</a:t>
                      </a:r>
                      <a:endParaRPr/>
                    </a:p>
                  </a:txBody>
                  <a:tcPr marT="63500" marB="63500" marR="63500" marL="63500">
                    <a:solidFill>
                      <a:schemeClr val="accen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VI EDITOR</a:t>
            </a:r>
            <a:endParaRPr/>
          </a:p>
        </p:txBody>
      </p:sp>
      <p:sp>
        <p:nvSpPr>
          <p:cNvPr id="246" name="Google Shape;246;p19"/>
          <p:cNvSpPr txBox="1"/>
          <p:nvPr>
            <p:ph idx="1" type="body"/>
          </p:nvPr>
        </p:nvSpPr>
        <p:spPr>
          <a:xfrm>
            <a:off x="468351" y="1940312"/>
            <a:ext cx="11262731" cy="4449337"/>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40"/>
              <a:buNone/>
            </a:pPr>
            <a:r>
              <a:rPr b="1" lang="en-GB" sz="2000" u="sng" strike="noStrike">
                <a:solidFill>
                  <a:srgbClr val="002060"/>
                </a:solidFill>
                <a:latin typeface="Arial"/>
                <a:ea typeface="Arial"/>
                <a:cs typeface="Arial"/>
                <a:sym typeface="Arial"/>
              </a:rPr>
              <a:t>3. LAST LINE MODE</a:t>
            </a:r>
            <a:endParaRPr/>
          </a:p>
          <a:p>
            <a:pPr indent="-342900" lvl="0" marL="342900" rtl="0" algn="l">
              <a:lnSpc>
                <a:spcPct val="115000"/>
              </a:lnSpc>
              <a:spcBef>
                <a:spcPts val="1000"/>
              </a:spcBef>
              <a:spcAft>
                <a:spcPts val="0"/>
              </a:spcAft>
              <a:buSzPts val="1840"/>
              <a:buFont typeface="Arial"/>
              <a:buChar char="●"/>
            </a:pPr>
            <a:r>
              <a:rPr lang="en-GB" sz="2000" u="none" strike="noStrike">
                <a:latin typeface="Arial"/>
                <a:ea typeface="Arial"/>
                <a:cs typeface="Arial"/>
                <a:sym typeface="Arial"/>
              </a:rPr>
              <a:t>Pressing the : key will take you to the </a:t>
            </a:r>
            <a:r>
              <a:rPr b="1" lang="en-GB" sz="2000" u="none" strike="noStrike">
                <a:latin typeface="Arial"/>
                <a:ea typeface="Arial"/>
                <a:cs typeface="Arial"/>
                <a:sym typeface="Arial"/>
              </a:rPr>
              <a:t>LAST LINE MODE</a:t>
            </a:r>
            <a:endParaRPr sz="2000" u="none" strike="noStrike">
              <a:latin typeface="Arial"/>
              <a:ea typeface="Arial"/>
              <a:cs typeface="Arial"/>
              <a:sym typeface="Arial"/>
            </a:endParaRPr>
          </a:p>
          <a:p>
            <a:pPr indent="-342900" lvl="0" marL="342900" rtl="0" algn="l">
              <a:lnSpc>
                <a:spcPct val="115000"/>
              </a:lnSpc>
              <a:spcBef>
                <a:spcPts val="1000"/>
              </a:spcBef>
              <a:spcAft>
                <a:spcPts val="0"/>
              </a:spcAft>
              <a:buSzPts val="1840"/>
              <a:buFont typeface="Arial"/>
              <a:buChar char="●"/>
            </a:pPr>
            <a:r>
              <a:rPr lang="en-GB" sz="2000" u="none" strike="noStrike">
                <a:latin typeface="Arial"/>
                <a:ea typeface="Arial"/>
                <a:cs typeface="Arial"/>
                <a:sym typeface="Arial"/>
              </a:rPr>
              <a:t>In this mode you can choose to save changes to the file, discard changes, or save and edit.</a:t>
            </a:r>
            <a:endParaRPr/>
          </a:p>
          <a:p>
            <a:pPr indent="-342900" lvl="0" marL="342900" rtl="0" algn="l">
              <a:lnSpc>
                <a:spcPct val="115000"/>
              </a:lnSpc>
              <a:spcBef>
                <a:spcPts val="1000"/>
              </a:spcBef>
              <a:spcAft>
                <a:spcPts val="0"/>
              </a:spcAft>
              <a:buSzPts val="1840"/>
              <a:buFont typeface="Arial"/>
              <a:buChar char="●"/>
            </a:pPr>
            <a:r>
              <a:rPr lang="en-GB" sz="2000" u="none" strike="noStrike">
                <a:latin typeface="Arial"/>
                <a:ea typeface="Arial"/>
                <a:cs typeface="Arial"/>
                <a:sym typeface="Arial"/>
              </a:rPr>
              <a:t>From the last line mode hit the </a:t>
            </a:r>
            <a:r>
              <a:rPr b="1" lang="en-GB" sz="2000" u="none" strike="noStrike">
                <a:latin typeface="Arial"/>
                <a:ea typeface="Arial"/>
                <a:cs typeface="Arial"/>
                <a:sym typeface="Arial"/>
              </a:rPr>
              <a:t>ESC </a:t>
            </a:r>
            <a:r>
              <a:rPr lang="en-GB" sz="2000" u="none" strike="noStrike">
                <a:latin typeface="Arial"/>
                <a:ea typeface="Arial"/>
                <a:cs typeface="Arial"/>
                <a:sym typeface="Arial"/>
              </a:rPr>
              <a:t>key to go back to the command mode.</a:t>
            </a:r>
            <a:endParaRPr/>
          </a:p>
          <a:p>
            <a:pPr indent="-200844" lvl="0" marL="306000" rtl="0" algn="l">
              <a:lnSpc>
                <a:spcPct val="115000"/>
              </a:lnSpc>
              <a:spcBef>
                <a:spcPts val="960"/>
              </a:spcBef>
              <a:spcAft>
                <a:spcPts val="0"/>
              </a:spcAft>
              <a:buSzPts val="1656"/>
              <a:buNone/>
            </a:pPr>
            <a:r>
              <a:t/>
            </a:r>
            <a:endParaRPr sz="1800">
              <a:latin typeface="Arial"/>
              <a:ea typeface="Arial"/>
              <a:cs typeface="Arial"/>
              <a:sym typeface="Arial"/>
            </a:endParaRPr>
          </a:p>
          <a:p>
            <a:pPr indent="-200844" lvl="0" marL="306000" rtl="0" algn="l">
              <a:spcBef>
                <a:spcPts val="960"/>
              </a:spcBef>
              <a:spcAft>
                <a:spcPts val="0"/>
              </a:spcAft>
              <a:buSzPts val="1656"/>
              <a:buNone/>
            </a:pPr>
            <a:r>
              <a:t/>
            </a:r>
            <a:endParaRPr/>
          </a:p>
        </p:txBody>
      </p:sp>
      <p:graphicFrame>
        <p:nvGraphicFramePr>
          <p:cNvPr id="247" name="Google Shape;247;p19"/>
          <p:cNvGraphicFramePr/>
          <p:nvPr/>
        </p:nvGraphicFramePr>
        <p:xfrm>
          <a:off x="2129883" y="4048036"/>
          <a:ext cx="3000000" cy="3000000"/>
        </p:xfrm>
        <a:graphic>
          <a:graphicData uri="http://schemas.openxmlformats.org/drawingml/2006/table">
            <a:tbl>
              <a:tblPr bandRow="1" firstRow="1">
                <a:noFill/>
                <a:tableStyleId>{C30EA2C5-8890-4792-8013-21791852C997}</a:tableStyleId>
              </a:tblPr>
              <a:tblGrid>
                <a:gridCol w="2915450"/>
                <a:gridCol w="1946475"/>
              </a:tblGrid>
              <a:tr h="521475">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Save</a:t>
                      </a:r>
                      <a:endParaRPr/>
                    </a:p>
                  </a:txBody>
                  <a:tcPr marT="63500" marB="63500" marR="63500" marL="63500">
                    <a:solidFill>
                      <a:srgbClr val="002060"/>
                    </a:solidFill>
                  </a:tcPr>
                </a:tc>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:w</a:t>
                      </a:r>
                      <a:endParaRPr/>
                    </a:p>
                  </a:txBody>
                  <a:tcPr marT="63500" marB="63500" marR="63500" marL="63500">
                    <a:solidFill>
                      <a:srgbClr val="002060"/>
                    </a:solidFill>
                  </a:tcPr>
                </a:tc>
              </a:tr>
              <a:tr h="521475">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Quit</a:t>
                      </a:r>
                      <a:endParaRPr/>
                    </a:p>
                  </a:txBody>
                  <a:tcPr marT="63500" marB="63500" marR="63500" marL="63500">
                    <a:solidFill>
                      <a:srgbClr val="002060"/>
                    </a:solidFill>
                  </a:tcPr>
                </a:tc>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:q</a:t>
                      </a:r>
                      <a:endParaRPr/>
                    </a:p>
                  </a:txBody>
                  <a:tcPr marT="63500" marB="63500" marR="63500" marL="63500">
                    <a:solidFill>
                      <a:srgbClr val="002060"/>
                    </a:solidFill>
                  </a:tcPr>
                </a:tc>
              </a:tr>
              <a:tr h="521475">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Save &amp; Quit</a:t>
                      </a:r>
                      <a:endParaRPr/>
                    </a:p>
                  </a:txBody>
                  <a:tcPr marT="63500" marB="63500" marR="63500" marL="63500">
                    <a:solidFill>
                      <a:srgbClr val="002060"/>
                    </a:solidFill>
                  </a:tcPr>
                </a:tc>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:wq</a:t>
                      </a:r>
                      <a:endParaRPr b="1" sz="2000">
                        <a:solidFill>
                          <a:schemeClr val="lt1"/>
                        </a:solidFill>
                        <a:latin typeface="Arial"/>
                        <a:ea typeface="Arial"/>
                        <a:cs typeface="Arial"/>
                        <a:sym typeface="Arial"/>
                      </a:endParaRPr>
                    </a:p>
                  </a:txBody>
                  <a:tcPr marT="63500" marB="63500" marR="63500" marL="63500">
                    <a:solidFill>
                      <a:srgbClr val="002060"/>
                    </a:solidFill>
                  </a:tcPr>
                </a:tc>
              </a:tr>
              <a:tr h="521475">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Quit (without confirmation) </a:t>
                      </a:r>
                      <a:endParaRPr/>
                    </a:p>
                  </a:txBody>
                  <a:tcPr marT="63500" marB="63500" marR="63500" marL="63500">
                    <a:solidFill>
                      <a:srgbClr val="002060"/>
                    </a:solidFill>
                  </a:tcPr>
                </a:tc>
                <a:tc>
                  <a:txBody>
                    <a:bodyPr/>
                    <a:lstStyle/>
                    <a:p>
                      <a:pPr indent="0" lvl="0" marL="0" marR="0" rtl="0" algn="ctr">
                        <a:lnSpc>
                          <a:spcPct val="115000"/>
                        </a:lnSpc>
                        <a:spcBef>
                          <a:spcPts val="0"/>
                        </a:spcBef>
                        <a:spcAft>
                          <a:spcPts val="0"/>
                        </a:spcAft>
                        <a:buNone/>
                      </a:pPr>
                      <a:r>
                        <a:rPr b="1" lang="en-GB" sz="2000">
                          <a:solidFill>
                            <a:schemeClr val="lt1"/>
                          </a:solidFill>
                          <a:latin typeface="Arial"/>
                          <a:ea typeface="Arial"/>
                          <a:cs typeface="Arial"/>
                          <a:sym typeface="Arial"/>
                        </a:rPr>
                        <a:t>:q!</a:t>
                      </a:r>
                      <a:endParaRPr/>
                    </a:p>
                  </a:txBody>
                  <a:tcPr marT="63500" marB="63500" marR="63500" marL="63500">
                    <a:solidFill>
                      <a:srgbClr val="00206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GB"/>
              <a:t>TABLE OF CONTENTS</a:t>
            </a:r>
            <a:endParaRPr/>
          </a:p>
        </p:txBody>
      </p:sp>
      <p:sp>
        <p:nvSpPr>
          <p:cNvPr id="111" name="Google Shape;111;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Font typeface="Noto Sans Symbols"/>
              <a:buChar char="▪"/>
            </a:pPr>
            <a:r>
              <a:rPr b="1" lang="en-GB" u="sng">
                <a:solidFill>
                  <a:schemeClr val="hlink"/>
                </a:solidFill>
                <a:hlinkClick action="ppaction://hlinksldjump" r:id="rId3"/>
              </a:rPr>
              <a:t>INTRODUCTION</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4"/>
              </a:rPr>
              <a:t>FILE SYSTEM HIERARCHY</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5"/>
              </a:rPr>
              <a:t>SHELLS</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6"/>
              </a:rPr>
              <a:t>LINUX BASIC COMMANDS</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7"/>
              </a:rPr>
              <a:t>VI EDITOR</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8"/>
              </a:rPr>
              <a:t>LINUX FILE PERMISSIONS</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9"/>
              </a:rPr>
              <a:t>SLURM</a:t>
            </a:r>
            <a:endParaRPr b="1"/>
          </a:p>
          <a:p>
            <a:pPr indent="-306000" lvl="0" marL="306000" rtl="0" algn="l">
              <a:spcBef>
                <a:spcPts val="960"/>
              </a:spcBef>
              <a:spcAft>
                <a:spcPts val="0"/>
              </a:spcAft>
              <a:buSzPts val="1656"/>
              <a:buFont typeface="Noto Sans Symbols"/>
              <a:buChar char="▪"/>
            </a:pPr>
            <a:r>
              <a:rPr b="1" lang="en-GB" u="sng">
                <a:solidFill>
                  <a:schemeClr val="hlink"/>
                </a:solidFill>
                <a:hlinkClick action="ppaction://hlinksldjump" r:id="rId10"/>
              </a:rPr>
              <a:t>UPCOMING COURSES &amp; WORKSHOPS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FILE PERMISSIONS</a:t>
            </a:r>
            <a:endParaRPr b="1">
              <a:latin typeface="Arial"/>
              <a:ea typeface="Arial"/>
              <a:cs typeface="Arial"/>
              <a:sym typeface="Arial"/>
            </a:endParaRPr>
          </a:p>
        </p:txBody>
      </p:sp>
      <p:sp>
        <p:nvSpPr>
          <p:cNvPr id="253" name="Google Shape;253;p20"/>
          <p:cNvSpPr txBox="1"/>
          <p:nvPr>
            <p:ph idx="1" type="body"/>
          </p:nvPr>
        </p:nvSpPr>
        <p:spPr>
          <a:xfrm>
            <a:off x="451822" y="1947134"/>
            <a:ext cx="11158986" cy="454574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Font typeface="Noto Sans Symbols"/>
              <a:buChar char="❑"/>
            </a:pPr>
            <a:r>
              <a:rPr b="1" lang="en-GB" sz="2000" u="sng" strike="noStrike">
                <a:solidFill>
                  <a:srgbClr val="002060"/>
                </a:solidFill>
                <a:latin typeface="Arial"/>
                <a:ea typeface="Arial"/>
                <a:cs typeface="Arial"/>
                <a:sym typeface="Arial"/>
              </a:rPr>
              <a:t>VARIOUS FILE TYPE IDENTIFIERS</a:t>
            </a:r>
            <a:endParaRPr/>
          </a:p>
          <a:p>
            <a:pPr indent="-200844" lvl="0" marL="306000" rtl="0" algn="l">
              <a:spcBef>
                <a:spcPts val="960"/>
              </a:spcBef>
              <a:spcAft>
                <a:spcPts val="0"/>
              </a:spcAft>
              <a:buSzPts val="1656"/>
              <a:buNone/>
            </a:pPr>
            <a:r>
              <a:t/>
            </a:r>
            <a:endParaRPr/>
          </a:p>
        </p:txBody>
      </p:sp>
      <p:graphicFrame>
        <p:nvGraphicFramePr>
          <p:cNvPr id="254" name="Google Shape;254;p20"/>
          <p:cNvGraphicFramePr/>
          <p:nvPr/>
        </p:nvGraphicFramePr>
        <p:xfrm>
          <a:off x="956235" y="2640204"/>
          <a:ext cx="3000000" cy="3000000"/>
        </p:xfrm>
        <a:graphic>
          <a:graphicData uri="http://schemas.openxmlformats.org/drawingml/2006/table">
            <a:tbl>
              <a:tblPr bandRow="1" firstRow="1">
                <a:noFill/>
                <a:tableStyleId>{C30EA2C5-8890-4792-8013-21791852C997}</a:tableStyleId>
              </a:tblPr>
              <a:tblGrid>
                <a:gridCol w="3992275"/>
                <a:gridCol w="4135725"/>
              </a:tblGrid>
              <a:tr h="386775">
                <a:tc>
                  <a:txBody>
                    <a:bodyPr/>
                    <a:lstStyle/>
                    <a:p>
                      <a:pPr indent="0" lvl="0" marL="0" marR="0" rtl="0" algn="ctr">
                        <a:spcBef>
                          <a:spcPts val="0"/>
                        </a:spcBef>
                        <a:spcAft>
                          <a:spcPts val="0"/>
                        </a:spcAft>
                        <a:buNone/>
                      </a:pPr>
                      <a:r>
                        <a:rPr lang="en-GB" sz="2000">
                          <a:latin typeface="Arial"/>
                          <a:ea typeface="Arial"/>
                          <a:cs typeface="Arial"/>
                          <a:sym typeface="Arial"/>
                        </a:rPr>
                        <a:t>FILE TYPE</a:t>
                      </a:r>
                      <a:endParaRPr sz="20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GB" sz="2000">
                          <a:latin typeface="Arial"/>
                          <a:ea typeface="Arial"/>
                          <a:cs typeface="Arial"/>
                          <a:sym typeface="Arial"/>
                        </a:rPr>
                        <a:t>IDENTIFIER</a:t>
                      </a:r>
                      <a:endParaRPr sz="20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Directory</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Regular file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Character Device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c</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Link</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l</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Socket file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s</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Pipe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p</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0225">
                <a:tc>
                  <a:txBody>
                    <a:bodyPr/>
                    <a:lstStyle/>
                    <a:p>
                      <a:pPr indent="0" lvl="0" marL="0" marR="0" rtl="0" algn="l">
                        <a:lnSpc>
                          <a:spcPct val="115000"/>
                        </a:lnSpc>
                        <a:spcBef>
                          <a:spcPts val="0"/>
                        </a:spcBef>
                        <a:spcAft>
                          <a:spcPts val="0"/>
                        </a:spcAft>
                        <a:buNone/>
                      </a:pPr>
                      <a:r>
                        <a:rPr lang="en-GB" sz="2000">
                          <a:latin typeface="Arial"/>
                          <a:ea typeface="Arial"/>
                          <a:cs typeface="Arial"/>
                          <a:sym typeface="Arial"/>
                        </a:rPr>
                        <a:t>Block Device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b</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FILE PERMISSIONS</a:t>
            </a:r>
            <a:endParaRPr/>
          </a:p>
        </p:txBody>
      </p:sp>
      <p:sp>
        <p:nvSpPr>
          <p:cNvPr id="260" name="Google Shape;260;p21"/>
          <p:cNvSpPr txBox="1"/>
          <p:nvPr>
            <p:ph idx="1" type="body"/>
          </p:nvPr>
        </p:nvSpPr>
        <p:spPr>
          <a:xfrm>
            <a:off x="419548" y="1979407"/>
            <a:ext cx="11327803" cy="4513467"/>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Font typeface="Noto Sans Symbols"/>
              <a:buChar char="❑"/>
            </a:pPr>
            <a:r>
              <a:rPr b="1" lang="en-GB" sz="2000">
                <a:solidFill>
                  <a:srgbClr val="002060"/>
                </a:solidFill>
                <a:latin typeface="Arial"/>
                <a:ea typeface="Arial"/>
                <a:cs typeface="Arial"/>
                <a:sym typeface="Arial"/>
              </a:rPr>
              <a:t>VARIOUS FILE PERMISSIONS THAT CAN BE APPLIED TO FILE OR DIRECTORY</a:t>
            </a:r>
            <a:endParaRPr/>
          </a:p>
          <a:p>
            <a:pPr indent="-200844" lvl="0" marL="306000" rtl="0" algn="l">
              <a:spcBef>
                <a:spcPts val="960"/>
              </a:spcBef>
              <a:spcAft>
                <a:spcPts val="0"/>
              </a:spcAft>
              <a:buSzPts val="1656"/>
              <a:buFont typeface="Noto Sans Symbols"/>
              <a:buNone/>
            </a:pPr>
            <a:r>
              <a:t/>
            </a:r>
            <a:endParaRPr sz="1800" u="none" strike="noStrike">
              <a:latin typeface="Arial"/>
              <a:ea typeface="Arial"/>
              <a:cs typeface="Arial"/>
              <a:sym typeface="Arial"/>
            </a:endParaRPr>
          </a:p>
          <a:p>
            <a:pPr indent="-200844" lvl="0" marL="306000" rtl="0" algn="l">
              <a:spcBef>
                <a:spcPts val="960"/>
              </a:spcBef>
              <a:spcAft>
                <a:spcPts val="0"/>
              </a:spcAft>
              <a:buSzPts val="1656"/>
              <a:buFont typeface="Noto Sans Symbols"/>
              <a:buNone/>
            </a:pPr>
            <a:r>
              <a:t/>
            </a:r>
            <a:endParaRPr>
              <a:latin typeface="Arial"/>
              <a:ea typeface="Arial"/>
              <a:cs typeface="Arial"/>
              <a:sym typeface="Arial"/>
            </a:endParaRPr>
          </a:p>
          <a:p>
            <a:pPr indent="-200844" lvl="0" marL="306000" rtl="0" algn="l">
              <a:spcBef>
                <a:spcPts val="960"/>
              </a:spcBef>
              <a:spcAft>
                <a:spcPts val="0"/>
              </a:spcAft>
              <a:buSzPts val="1656"/>
              <a:buFont typeface="Noto Sans Symbols"/>
              <a:buNone/>
            </a:pPr>
            <a:r>
              <a:t/>
            </a:r>
            <a:endParaRPr sz="1800" u="none" strike="noStrike">
              <a:latin typeface="Arial"/>
              <a:ea typeface="Arial"/>
              <a:cs typeface="Arial"/>
              <a:sym typeface="Arial"/>
            </a:endParaRPr>
          </a:p>
          <a:p>
            <a:pPr indent="-200844" lvl="0" marL="306000" rtl="0" algn="l">
              <a:spcBef>
                <a:spcPts val="960"/>
              </a:spcBef>
              <a:spcAft>
                <a:spcPts val="0"/>
              </a:spcAft>
              <a:buSzPts val="1656"/>
              <a:buFont typeface="Noto Sans Symbols"/>
              <a:buNone/>
            </a:pPr>
            <a:r>
              <a:t/>
            </a:r>
            <a:endParaRPr>
              <a:latin typeface="Arial"/>
              <a:ea typeface="Arial"/>
              <a:cs typeface="Arial"/>
              <a:sym typeface="Arial"/>
            </a:endParaRPr>
          </a:p>
          <a:p>
            <a:pPr indent="-200844" lvl="0" marL="306000" rtl="0" algn="l">
              <a:spcBef>
                <a:spcPts val="960"/>
              </a:spcBef>
              <a:spcAft>
                <a:spcPts val="0"/>
              </a:spcAft>
              <a:buSzPts val="1656"/>
              <a:buFont typeface="Noto Sans Symbols"/>
              <a:buNone/>
            </a:pPr>
            <a:r>
              <a:t/>
            </a:r>
            <a:endParaRPr sz="1800" u="none" strike="noStrike">
              <a:latin typeface="Arial"/>
              <a:ea typeface="Arial"/>
              <a:cs typeface="Arial"/>
              <a:sym typeface="Arial"/>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Below is an example to list the permission for a file named text.txt</a:t>
            </a:r>
            <a:endParaRPr/>
          </a:p>
          <a:p>
            <a:pPr indent="-189160" lvl="0" marL="306000" rtl="0" algn="l">
              <a:spcBef>
                <a:spcPts val="1000"/>
              </a:spcBef>
              <a:spcAft>
                <a:spcPts val="0"/>
              </a:spcAft>
              <a:buSzPts val="1840"/>
              <a:buFont typeface="Noto Sans Symbols"/>
              <a:buNone/>
            </a:pPr>
            <a:r>
              <a:t/>
            </a:r>
            <a:endParaRPr b="1" sz="2000">
              <a:solidFill>
                <a:srgbClr val="002060"/>
              </a:solidFill>
              <a:latin typeface="Arial"/>
              <a:ea typeface="Arial"/>
              <a:cs typeface="Arial"/>
              <a:sym typeface="Arial"/>
            </a:endParaRPr>
          </a:p>
        </p:txBody>
      </p:sp>
      <p:graphicFrame>
        <p:nvGraphicFramePr>
          <p:cNvPr id="261" name="Google Shape;261;p21"/>
          <p:cNvGraphicFramePr/>
          <p:nvPr/>
        </p:nvGraphicFramePr>
        <p:xfrm>
          <a:off x="1460051" y="2445184"/>
          <a:ext cx="3000000" cy="3000000"/>
        </p:xfrm>
        <a:graphic>
          <a:graphicData uri="http://schemas.openxmlformats.org/drawingml/2006/table">
            <a:tbl>
              <a:tblPr bandRow="1" firstRow="1">
                <a:noFill/>
                <a:tableStyleId>{C30EA2C5-8890-4792-8013-21791852C997}</a:tableStyleId>
              </a:tblPr>
              <a:tblGrid>
                <a:gridCol w="2709325"/>
                <a:gridCol w="2709325"/>
                <a:gridCol w="2709325"/>
              </a:tblGrid>
              <a:tr h="370850">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BIT</a:t>
                      </a:r>
                      <a:endParaRPr/>
                    </a:p>
                  </a:txBody>
                  <a:tcPr marT="63500" marB="63500" marR="63500" marL="63500">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PURPOSE</a:t>
                      </a:r>
                      <a:endParaRPr/>
                    </a:p>
                  </a:txBody>
                  <a:tcPr marT="63500" marB="63500" marR="63500" marL="63500">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OCTAL VALUE</a:t>
                      </a:r>
                      <a:endParaRPr/>
                    </a:p>
                  </a:txBody>
                  <a:tcPr marT="63500" marB="63500" marR="63500" marL="63500">
                    <a:lnB cap="flat" cmpd="sng" w="12700">
                      <a:solidFill>
                        <a:schemeClr val="dk1"/>
                      </a:solidFill>
                      <a:prstDash val="solid"/>
                      <a:round/>
                      <a:headEnd len="sm" w="sm" type="none"/>
                      <a:tailEnd len="sm" w="sm" type="none"/>
                    </a:lnB>
                  </a:tcPr>
                </a:tc>
              </a:tr>
              <a:tr h="370850">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r</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Read</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4</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w</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Write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2</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x</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Execute</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GB" sz="2000">
                          <a:latin typeface="Arial"/>
                          <a:ea typeface="Arial"/>
                          <a:cs typeface="Arial"/>
                          <a:sym typeface="Arial"/>
                        </a:rPr>
                        <a:t>1</a:t>
                      </a:r>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62" name="Google Shape;262;p21"/>
          <p:cNvPicPr preferRelativeResize="0"/>
          <p:nvPr/>
        </p:nvPicPr>
        <p:blipFill rotWithShape="1">
          <a:blip r:embed="rId3">
            <a:alphaModFix/>
          </a:blip>
          <a:srcRect b="0" l="0" r="0" t="0"/>
          <a:stretch/>
        </p:blipFill>
        <p:spPr>
          <a:xfrm>
            <a:off x="1460050" y="5073994"/>
            <a:ext cx="8127999" cy="108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LINUX FILE PERMISSIONS</a:t>
            </a:r>
            <a:endParaRPr/>
          </a:p>
        </p:txBody>
      </p:sp>
      <p:sp>
        <p:nvSpPr>
          <p:cNvPr id="268" name="Google Shape;268;p22"/>
          <p:cNvSpPr txBox="1"/>
          <p:nvPr>
            <p:ph idx="1" type="body"/>
          </p:nvPr>
        </p:nvSpPr>
        <p:spPr>
          <a:xfrm>
            <a:off x="419548" y="1914861"/>
            <a:ext cx="11349318" cy="457801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Font typeface="Noto Sans Symbols"/>
              <a:buChar char="▪"/>
            </a:pPr>
            <a:r>
              <a:rPr lang="en-GB" sz="2000" u="none" strike="noStrike">
                <a:latin typeface="Arial"/>
                <a:ea typeface="Arial"/>
                <a:cs typeface="Arial"/>
                <a:sym typeface="Arial"/>
              </a:rPr>
              <a:t>Below you can see what each fields refers to as per above permission table</a:t>
            </a:r>
            <a:endParaRPr/>
          </a:p>
          <a:p>
            <a:pPr indent="-200844" lvl="0" marL="306000" rtl="0" algn="l">
              <a:spcBef>
                <a:spcPts val="960"/>
              </a:spcBef>
              <a:spcAft>
                <a:spcPts val="0"/>
              </a:spcAft>
              <a:buSzPts val="1656"/>
              <a:buNone/>
            </a:pPr>
            <a:r>
              <a:t/>
            </a:r>
            <a:endParaRPr/>
          </a:p>
        </p:txBody>
      </p:sp>
      <p:pic>
        <p:nvPicPr>
          <p:cNvPr id="269" name="Google Shape;269;p22"/>
          <p:cNvPicPr preferRelativeResize="0"/>
          <p:nvPr/>
        </p:nvPicPr>
        <p:blipFill rotWithShape="1">
          <a:blip r:embed="rId3">
            <a:alphaModFix/>
          </a:blip>
          <a:srcRect b="0" l="0" r="0" t="0"/>
          <a:stretch/>
        </p:blipFill>
        <p:spPr>
          <a:xfrm>
            <a:off x="856540" y="2331384"/>
            <a:ext cx="3844552" cy="1283186"/>
          </a:xfrm>
          <a:prstGeom prst="rect">
            <a:avLst/>
          </a:prstGeom>
          <a:noFill/>
          <a:ln>
            <a:noFill/>
          </a:ln>
        </p:spPr>
      </p:pic>
      <p:graphicFrame>
        <p:nvGraphicFramePr>
          <p:cNvPr id="270" name="Google Shape;270;p22"/>
          <p:cNvGraphicFramePr/>
          <p:nvPr/>
        </p:nvGraphicFramePr>
        <p:xfrm>
          <a:off x="856540" y="3813475"/>
          <a:ext cx="3000000" cy="3000000"/>
        </p:xfrm>
        <a:graphic>
          <a:graphicData uri="http://schemas.openxmlformats.org/drawingml/2006/table">
            <a:tbl>
              <a:tblPr bandRow="1" firstRow="1">
                <a:noFill/>
                <a:tableStyleId>{C30EA2C5-8890-4792-8013-21791852C997}</a:tableStyleId>
              </a:tblPr>
              <a:tblGrid>
                <a:gridCol w="7254725"/>
                <a:gridCol w="3657600"/>
              </a:tblGrid>
              <a:tr h="370850">
                <a:tc>
                  <a:txBody>
                    <a:bodyPr/>
                    <a:lstStyle/>
                    <a:p>
                      <a:pPr indent="-342900" lvl="0" marL="342900" marR="0" rtl="0" algn="l">
                        <a:spcBef>
                          <a:spcPts val="0"/>
                        </a:spcBef>
                        <a:spcAft>
                          <a:spcPts val="0"/>
                        </a:spcAft>
                        <a:buClr>
                          <a:schemeClr val="dk1"/>
                        </a:buClr>
                        <a:buSzPts val="2000"/>
                        <a:buFont typeface="Arial"/>
                        <a:buChar char="•"/>
                      </a:pPr>
                      <a:r>
                        <a:rPr b="0" lang="en-GB" sz="2000">
                          <a:solidFill>
                            <a:schemeClr val="dk1"/>
                          </a:solidFill>
                          <a:latin typeface="Arial"/>
                          <a:ea typeface="Arial"/>
                          <a:cs typeface="Arial"/>
                          <a:sym typeface="Arial"/>
                        </a:rPr>
                        <a:t>Provide full access to owners</a:t>
                      </a:r>
                      <a:endParaRPr b="0" sz="2000">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lang="en-GB" sz="2000">
                          <a:solidFill>
                            <a:schemeClr val="dk1"/>
                          </a:solidFill>
                          <a:latin typeface="Arial"/>
                          <a:ea typeface="Arial"/>
                          <a:cs typeface="Arial"/>
                          <a:sym typeface="Arial"/>
                        </a:rPr>
                        <a:t>$chmod u+rwx filename</a:t>
                      </a:r>
                      <a:endParaRPr b="0" sz="2000">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342900" lvl="0" marL="342900" marR="0" rtl="0" algn="l">
                        <a:lnSpc>
                          <a:spcPct val="100000"/>
                        </a:lnSpc>
                        <a:spcBef>
                          <a:spcPts val="0"/>
                        </a:spcBef>
                        <a:spcAft>
                          <a:spcPts val="0"/>
                        </a:spcAft>
                        <a:buClr>
                          <a:schemeClr val="dk1"/>
                        </a:buClr>
                        <a:buSzPts val="2000"/>
                        <a:buFont typeface="Arial"/>
                        <a:buChar char="•"/>
                      </a:pPr>
                      <a:r>
                        <a:rPr b="0" lang="en-GB" sz="2000">
                          <a:solidFill>
                            <a:schemeClr val="dk1"/>
                          </a:solidFill>
                          <a:latin typeface="Arial"/>
                          <a:ea typeface="Arial"/>
                          <a:cs typeface="Arial"/>
                          <a:sym typeface="Arial"/>
                        </a:rPr>
                        <a:t>Remove all access for others</a:t>
                      </a:r>
                      <a:endParaRPr b="0" sz="2000">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lang="en-GB" sz="2000">
                          <a:solidFill>
                            <a:schemeClr val="dk1"/>
                          </a:solidFill>
                          <a:latin typeface="Arial"/>
                          <a:ea typeface="Arial"/>
                          <a:cs typeface="Arial"/>
                          <a:sym typeface="Arial"/>
                        </a:rPr>
                        <a:t>$chmod o-rwx filename</a:t>
                      </a:r>
                      <a:endParaRPr b="0" sz="20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342900" lvl="0" marL="342900" marR="0" rtl="0" algn="l">
                        <a:lnSpc>
                          <a:spcPct val="100000"/>
                        </a:lnSpc>
                        <a:spcBef>
                          <a:spcPts val="0"/>
                        </a:spcBef>
                        <a:spcAft>
                          <a:spcPts val="0"/>
                        </a:spcAft>
                        <a:buClr>
                          <a:schemeClr val="dk1"/>
                        </a:buClr>
                        <a:buSzPts val="2000"/>
                        <a:buFont typeface="Arial"/>
                        <a:buChar char="•"/>
                      </a:pPr>
                      <a:r>
                        <a:rPr b="0" lang="en-GB" sz="2000">
                          <a:solidFill>
                            <a:schemeClr val="dk1"/>
                          </a:solidFill>
                          <a:latin typeface="Arial"/>
                          <a:ea typeface="Arial"/>
                          <a:cs typeface="Arial"/>
                          <a:sym typeface="Arial"/>
                        </a:rPr>
                        <a:t>Provide full access to Owners, groups and others</a:t>
                      </a:r>
                      <a:endParaRPr b="0" sz="2000">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lang="en-GB" sz="2000">
                          <a:solidFill>
                            <a:schemeClr val="dk1"/>
                          </a:solidFill>
                          <a:latin typeface="Arial"/>
                          <a:ea typeface="Arial"/>
                          <a:cs typeface="Arial"/>
                          <a:sym typeface="Arial"/>
                        </a:rPr>
                        <a:t>$chmod 777 filename</a:t>
                      </a:r>
                      <a:endParaRPr b="0" sz="20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342900" lvl="0" marL="342900" marR="0" rtl="0" algn="l">
                        <a:spcBef>
                          <a:spcPts val="0"/>
                        </a:spcBef>
                        <a:spcAft>
                          <a:spcPts val="0"/>
                        </a:spcAft>
                        <a:buClr>
                          <a:schemeClr val="dk1"/>
                        </a:buClr>
                        <a:buSzPts val="2000"/>
                        <a:buFont typeface="Arial"/>
                        <a:buChar char="•"/>
                      </a:pPr>
                      <a:r>
                        <a:rPr b="0" lang="en-GB" sz="2000">
                          <a:solidFill>
                            <a:schemeClr val="dk1"/>
                          </a:solidFill>
                          <a:latin typeface="Arial"/>
                          <a:ea typeface="Arial"/>
                          <a:cs typeface="Arial"/>
                          <a:sym typeface="Arial"/>
                        </a:rPr>
                        <a:t>Read and Write access for Owner and Group, No access for others</a:t>
                      </a:r>
                      <a:endParaRPr b="0" sz="2000">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lang="en-GB" sz="2000">
                          <a:solidFill>
                            <a:schemeClr val="dk1"/>
                          </a:solidFill>
                          <a:latin typeface="Arial"/>
                          <a:ea typeface="Arial"/>
                          <a:cs typeface="Arial"/>
                          <a:sym typeface="Arial"/>
                        </a:rPr>
                        <a:t>$chmod 660 filename</a:t>
                      </a:r>
                      <a:endParaRPr b="0" sz="2000">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GB">
                <a:latin typeface="Arial"/>
                <a:ea typeface="Arial"/>
                <a:cs typeface="Arial"/>
                <a:sym typeface="Arial"/>
              </a:rPr>
              <a:t>SLURM </a:t>
            </a:r>
            <a:endParaRPr>
              <a:latin typeface="Arial"/>
              <a:ea typeface="Arial"/>
              <a:cs typeface="Arial"/>
              <a:sym typeface="Arial"/>
            </a:endParaRPr>
          </a:p>
        </p:txBody>
      </p:sp>
      <p:sp>
        <p:nvSpPr>
          <p:cNvPr id="276" name="Google Shape;276;p23"/>
          <p:cNvSpPr txBox="1"/>
          <p:nvPr>
            <p:ph idx="1" type="body"/>
          </p:nvPr>
        </p:nvSpPr>
        <p:spPr>
          <a:xfrm>
            <a:off x="581192" y="1898247"/>
            <a:ext cx="11029615" cy="4421529"/>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GB" sz="2000">
                <a:latin typeface="Arial"/>
                <a:ea typeface="Arial"/>
                <a:cs typeface="Arial"/>
                <a:sym typeface="Arial"/>
              </a:rPr>
              <a:t>Slurm is a free and opensource workload manager / job scheduler used by many of the High Performance computing clusters.</a:t>
            </a:r>
            <a:endParaRPr/>
          </a:p>
          <a:p>
            <a:pPr indent="-306000" lvl="0" marL="306000" rtl="0" algn="l">
              <a:spcBef>
                <a:spcPts val="1000"/>
              </a:spcBef>
              <a:spcAft>
                <a:spcPts val="0"/>
              </a:spcAft>
              <a:buSzPts val="1840"/>
              <a:buChar char="◼"/>
            </a:pPr>
            <a:r>
              <a:rPr lang="en-GB" sz="2000">
                <a:latin typeface="Arial"/>
                <a:ea typeface="Arial"/>
                <a:cs typeface="Arial"/>
                <a:sym typeface="Arial"/>
              </a:rPr>
              <a:t>Batch jobs are recommended to run. It consist of two parts </a:t>
            </a:r>
            <a:endParaRPr/>
          </a:p>
          <a:p>
            <a:pPr indent="0" lvl="0" marL="0" rtl="0" algn="l">
              <a:spcBef>
                <a:spcPts val="1000"/>
              </a:spcBef>
              <a:spcAft>
                <a:spcPts val="0"/>
              </a:spcAft>
              <a:buSzPts val="1840"/>
              <a:buNone/>
            </a:pPr>
            <a:r>
              <a:rPr lang="en-GB" sz="2000">
                <a:latin typeface="Arial"/>
                <a:ea typeface="Arial"/>
                <a:cs typeface="Arial"/>
                <a:sym typeface="Arial"/>
              </a:rPr>
              <a:t>     &gt; Resources requirement</a:t>
            </a:r>
            <a:endParaRPr/>
          </a:p>
          <a:p>
            <a:pPr indent="0" lvl="0" marL="0" rtl="0" algn="l">
              <a:spcBef>
                <a:spcPts val="1000"/>
              </a:spcBef>
              <a:spcAft>
                <a:spcPts val="0"/>
              </a:spcAft>
              <a:buSzPts val="1840"/>
              <a:buNone/>
            </a:pPr>
            <a:r>
              <a:rPr lang="en-GB" sz="2000">
                <a:latin typeface="Arial"/>
                <a:ea typeface="Arial"/>
                <a:cs typeface="Arial"/>
                <a:sym typeface="Arial"/>
              </a:rPr>
              <a:t>     &gt; Commands to be executed </a:t>
            </a:r>
            <a:endParaRPr/>
          </a:p>
          <a:p>
            <a:pPr indent="-306000" lvl="0" marL="306000" rtl="0" algn="l">
              <a:spcBef>
                <a:spcPts val="1000"/>
              </a:spcBef>
              <a:spcAft>
                <a:spcPts val="0"/>
              </a:spcAft>
              <a:buSzPts val="1840"/>
              <a:buFont typeface="Noto Sans Symbols"/>
              <a:buChar char="❖"/>
            </a:pPr>
            <a:r>
              <a:rPr lang="en-GB" sz="2000">
                <a:latin typeface="Arial"/>
                <a:ea typeface="Arial"/>
                <a:cs typeface="Arial"/>
                <a:sym typeface="Arial"/>
              </a:rPr>
              <a:t>Basic Slurm Commands . Ref to this </a:t>
            </a:r>
            <a:r>
              <a:rPr lang="en-GB" sz="2000" u="sng">
                <a:solidFill>
                  <a:schemeClr val="hlink"/>
                </a:solidFill>
                <a:latin typeface="Arial"/>
                <a:ea typeface="Arial"/>
                <a:cs typeface="Arial"/>
                <a:sym typeface="Arial"/>
                <a:hlinkClick r:id="rId3"/>
              </a:rPr>
              <a:t>link</a:t>
            </a:r>
            <a:r>
              <a:rPr lang="en-GB" sz="2000">
                <a:latin typeface="Arial"/>
                <a:ea typeface="Arial"/>
                <a:cs typeface="Arial"/>
                <a:sym typeface="Arial"/>
              </a:rPr>
              <a:t> for more details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graphicFrame>
        <p:nvGraphicFramePr>
          <p:cNvPr id="277" name="Google Shape;277;p23"/>
          <p:cNvGraphicFramePr/>
          <p:nvPr/>
        </p:nvGraphicFramePr>
        <p:xfrm>
          <a:off x="1187048" y="4836416"/>
          <a:ext cx="3000000" cy="3000000"/>
        </p:xfrm>
        <a:graphic>
          <a:graphicData uri="http://schemas.openxmlformats.org/drawingml/2006/table">
            <a:tbl>
              <a:tblPr bandRow="1" firstRow="1">
                <a:noFill/>
                <a:tableStyleId>{C30EA2C5-8890-4792-8013-21791852C997}</a:tableStyleId>
              </a:tblPr>
              <a:tblGrid>
                <a:gridCol w="5676750"/>
                <a:gridCol w="2451250"/>
              </a:tblGrid>
              <a:tr h="370850">
                <a:tc>
                  <a:txBody>
                    <a:bodyPr/>
                    <a:lstStyle/>
                    <a:p>
                      <a:pPr indent="0" lvl="0" marL="0" marR="0" rtl="0" algn="l">
                        <a:spcBef>
                          <a:spcPts val="0"/>
                        </a:spcBef>
                        <a:spcAft>
                          <a:spcPts val="0"/>
                        </a:spcAft>
                        <a:buNone/>
                      </a:pPr>
                      <a:r>
                        <a:rPr lang="en-GB" sz="1800">
                          <a:latin typeface="Arial"/>
                          <a:ea typeface="Arial"/>
                          <a:cs typeface="Arial"/>
                          <a:sym typeface="Arial"/>
                        </a:rPr>
                        <a:t>Description </a:t>
                      </a:r>
                      <a:endParaRPr/>
                    </a:p>
                  </a:txBody>
                  <a:tcPr marT="45725" marB="45725" marR="91450" marL="91450"/>
                </a:tc>
                <a:tc>
                  <a:txBody>
                    <a:bodyPr/>
                    <a:lstStyle/>
                    <a:p>
                      <a:pPr indent="0" lvl="0" marL="0" marR="0" rtl="0" algn="l">
                        <a:spcBef>
                          <a:spcPts val="0"/>
                        </a:spcBef>
                        <a:spcAft>
                          <a:spcPts val="0"/>
                        </a:spcAft>
                        <a:buNone/>
                      </a:pPr>
                      <a:r>
                        <a:rPr lang="en-GB" sz="1800">
                          <a:latin typeface="Arial"/>
                          <a:ea typeface="Arial"/>
                          <a:cs typeface="Arial"/>
                          <a:sym typeface="Arial"/>
                        </a:rPr>
                        <a:t>Command</a:t>
                      </a:r>
                      <a:endParaRPr/>
                    </a:p>
                  </a:txBody>
                  <a:tcPr marT="45725" marB="45725" marR="91450" marL="91450"/>
                </a:tc>
              </a:tr>
              <a:tr h="370850">
                <a:tc>
                  <a:txBody>
                    <a:bodyPr/>
                    <a:lstStyle/>
                    <a:p>
                      <a:pPr indent="0" lvl="0" marL="0" marR="0" rtl="0" algn="l">
                        <a:spcBef>
                          <a:spcPts val="0"/>
                        </a:spcBef>
                        <a:spcAft>
                          <a:spcPts val="0"/>
                        </a:spcAft>
                        <a:buNone/>
                      </a:pPr>
                      <a:r>
                        <a:rPr lang="en-GB" sz="1800">
                          <a:latin typeface="Arial"/>
                          <a:ea typeface="Arial"/>
                          <a:cs typeface="Arial"/>
                          <a:sym typeface="Arial"/>
                        </a:rPr>
                        <a:t>To submit a job to the queue</a:t>
                      </a:r>
                      <a:endParaRPr/>
                    </a:p>
                  </a:txBody>
                  <a:tcPr marT="45725" marB="45725" marR="91450" marL="91450"/>
                </a:tc>
                <a:tc>
                  <a:txBody>
                    <a:bodyPr/>
                    <a:lstStyle/>
                    <a:p>
                      <a:pPr indent="0" lvl="0" marL="0" marR="0" rtl="0" algn="l">
                        <a:spcBef>
                          <a:spcPts val="0"/>
                        </a:spcBef>
                        <a:spcAft>
                          <a:spcPts val="0"/>
                        </a:spcAft>
                        <a:buNone/>
                      </a:pPr>
                      <a:r>
                        <a:rPr lang="en-GB" sz="1800">
                          <a:latin typeface="Arial"/>
                          <a:ea typeface="Arial"/>
                          <a:cs typeface="Arial"/>
                          <a:sym typeface="Arial"/>
                        </a:rPr>
                        <a:t>sbatch &lt;filename&gt;</a:t>
                      </a:r>
                      <a:endParaRPr/>
                    </a:p>
                  </a:txBody>
                  <a:tcPr marT="45725" marB="45725" marR="91450" marL="91450"/>
                </a:tc>
              </a:tr>
              <a:tr h="370850">
                <a:tc>
                  <a:txBody>
                    <a:bodyPr/>
                    <a:lstStyle/>
                    <a:p>
                      <a:pPr indent="0" lvl="0" marL="0" marR="0" rtl="0" algn="l">
                        <a:spcBef>
                          <a:spcPts val="0"/>
                        </a:spcBef>
                        <a:spcAft>
                          <a:spcPts val="0"/>
                        </a:spcAft>
                        <a:buNone/>
                      </a:pPr>
                      <a:r>
                        <a:rPr lang="en-GB" sz="1800">
                          <a:latin typeface="Arial"/>
                          <a:ea typeface="Arial"/>
                          <a:cs typeface="Arial"/>
                          <a:sym typeface="Arial"/>
                        </a:rPr>
                        <a:t>To show all your jobs present in the queue</a:t>
                      </a:r>
                      <a:endParaRPr/>
                    </a:p>
                  </a:txBody>
                  <a:tcPr marT="45725" marB="45725" marR="91450" marL="91450"/>
                </a:tc>
                <a:tc>
                  <a:txBody>
                    <a:bodyPr/>
                    <a:lstStyle/>
                    <a:p>
                      <a:pPr indent="0" lvl="0" marL="0" marR="0" rtl="0" algn="l">
                        <a:spcBef>
                          <a:spcPts val="0"/>
                        </a:spcBef>
                        <a:spcAft>
                          <a:spcPts val="0"/>
                        </a:spcAft>
                        <a:buNone/>
                      </a:pPr>
                      <a:r>
                        <a:rPr lang="en-GB" sz="1800">
                          <a:latin typeface="Arial"/>
                          <a:ea typeface="Arial"/>
                          <a:cs typeface="Arial"/>
                          <a:sym typeface="Arial"/>
                        </a:rPr>
                        <a:t>squeue</a:t>
                      </a:r>
                      <a:endParaRPr/>
                    </a:p>
                  </a:txBody>
                  <a:tcPr marT="45725" marB="45725" marR="91450" marL="91450"/>
                </a:tc>
              </a:tr>
              <a:tr h="370850">
                <a:tc>
                  <a:txBody>
                    <a:bodyPr/>
                    <a:lstStyle/>
                    <a:p>
                      <a:pPr indent="0" lvl="0" marL="0" marR="0" rtl="0" algn="l">
                        <a:spcBef>
                          <a:spcPts val="0"/>
                        </a:spcBef>
                        <a:spcAft>
                          <a:spcPts val="0"/>
                        </a:spcAft>
                        <a:buNone/>
                      </a:pPr>
                      <a:r>
                        <a:rPr lang="en-GB" sz="1800">
                          <a:latin typeface="Arial"/>
                          <a:ea typeface="Arial"/>
                          <a:cs typeface="Arial"/>
                          <a:sym typeface="Arial"/>
                        </a:rPr>
                        <a:t>To cancel your jobs in the queue</a:t>
                      </a:r>
                      <a:endParaRPr/>
                    </a:p>
                  </a:txBody>
                  <a:tcPr marT="45725" marB="45725" marR="91450" marL="91450"/>
                </a:tc>
                <a:tc>
                  <a:txBody>
                    <a:bodyPr/>
                    <a:lstStyle/>
                    <a:p>
                      <a:pPr indent="0" lvl="0" marL="0" marR="0" rtl="0" algn="l">
                        <a:spcBef>
                          <a:spcPts val="0"/>
                        </a:spcBef>
                        <a:spcAft>
                          <a:spcPts val="0"/>
                        </a:spcAft>
                        <a:buNone/>
                      </a:pPr>
                      <a:r>
                        <a:rPr lang="en-GB" sz="1800">
                          <a:latin typeface="Arial"/>
                          <a:ea typeface="Arial"/>
                          <a:cs typeface="Arial"/>
                          <a:sym typeface="Arial"/>
                        </a:rPr>
                        <a:t>scancel &lt;job-id&gt;</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UPCOMING COURSES &amp; WORKSHOPS</a:t>
            </a:r>
            <a:endParaRPr b="1">
              <a:latin typeface="Arial"/>
              <a:ea typeface="Arial"/>
              <a:cs typeface="Arial"/>
              <a:sym typeface="Arial"/>
            </a:endParaRPr>
          </a:p>
        </p:txBody>
      </p:sp>
      <p:sp>
        <p:nvSpPr>
          <p:cNvPr id="283" name="Google Shape;283;p24"/>
          <p:cNvSpPr txBox="1"/>
          <p:nvPr>
            <p:ph idx="1" type="body"/>
          </p:nvPr>
        </p:nvSpPr>
        <p:spPr>
          <a:xfrm>
            <a:off x="581192" y="2180496"/>
            <a:ext cx="11029615" cy="4312379"/>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50000"/>
              </a:lnSpc>
              <a:spcBef>
                <a:spcPts val="0"/>
              </a:spcBef>
              <a:spcAft>
                <a:spcPts val="0"/>
              </a:spcAft>
              <a:buSzPct val="91999"/>
              <a:buNone/>
            </a:pPr>
            <a:r>
              <a:t/>
            </a:r>
            <a:endParaRPr b="1" sz="2000" u="sng">
              <a:solidFill>
                <a:schemeClr val="accent1"/>
              </a:solidFill>
              <a:latin typeface="Arial"/>
              <a:ea typeface="Arial"/>
              <a:cs typeface="Arial"/>
              <a:sym typeface="Arial"/>
            </a:endParaRPr>
          </a:p>
          <a:p>
            <a:pPr indent="-342900" lvl="0" marL="342900" rtl="0" algn="l">
              <a:lnSpc>
                <a:spcPct val="150000"/>
              </a:lnSpc>
              <a:spcBef>
                <a:spcPts val="970"/>
              </a:spcBef>
              <a:spcAft>
                <a:spcPts val="0"/>
              </a:spcAft>
              <a:buSzPct val="91999"/>
              <a:buFont typeface="Arial"/>
              <a:buChar char="●"/>
            </a:pPr>
            <a:r>
              <a:rPr lang="en-GB" sz="2000" u="none" strike="noStrike">
                <a:latin typeface="Arial"/>
                <a:ea typeface="Arial"/>
                <a:cs typeface="Arial"/>
                <a:sym typeface="Arial"/>
              </a:rPr>
              <a:t>Linux Advanced </a:t>
            </a:r>
            <a:r>
              <a:rPr lang="en-GB" sz="2000">
                <a:latin typeface="Arial"/>
                <a:ea typeface="Arial"/>
                <a:cs typeface="Arial"/>
                <a:sym typeface="Arial"/>
              </a:rPr>
              <a:t>CLI</a:t>
            </a:r>
            <a:endParaRPr/>
          </a:p>
          <a:p>
            <a:pPr indent="-342900" lvl="0" marL="342900" rtl="0" algn="l">
              <a:lnSpc>
                <a:spcPct val="150000"/>
              </a:lnSpc>
              <a:spcBef>
                <a:spcPts val="970"/>
              </a:spcBef>
              <a:spcAft>
                <a:spcPts val="0"/>
              </a:spcAft>
              <a:buSzPct val="91999"/>
              <a:buFont typeface="Arial"/>
              <a:buChar char="●"/>
            </a:pPr>
            <a:r>
              <a:rPr lang="en-GB" sz="2000" u="none" strike="noStrike">
                <a:latin typeface="Arial"/>
                <a:ea typeface="Arial"/>
                <a:cs typeface="Arial"/>
                <a:sym typeface="Arial"/>
              </a:rPr>
              <a:t>Introduction to Container technology - </a:t>
            </a:r>
            <a:r>
              <a:rPr lang="en-GB" sz="2000" u="sng" strike="noStrike">
                <a:solidFill>
                  <a:schemeClr val="hlink"/>
                </a:solidFill>
                <a:latin typeface="Arial"/>
                <a:ea typeface="Arial"/>
                <a:cs typeface="Arial"/>
                <a:sym typeface="Arial"/>
                <a:hlinkClick r:id="rId3"/>
              </a:rPr>
              <a:t>Docker</a:t>
            </a:r>
            <a:endParaRPr sz="2000" u="none" strike="noStrike">
              <a:latin typeface="Arial"/>
              <a:ea typeface="Arial"/>
              <a:cs typeface="Arial"/>
              <a:sym typeface="Arial"/>
            </a:endParaRPr>
          </a:p>
          <a:p>
            <a:pPr indent="-342900" lvl="0" marL="342900" rtl="0" algn="l">
              <a:lnSpc>
                <a:spcPct val="150000"/>
              </a:lnSpc>
              <a:spcBef>
                <a:spcPts val="970"/>
              </a:spcBef>
              <a:spcAft>
                <a:spcPts val="0"/>
              </a:spcAft>
              <a:buSzPct val="91999"/>
              <a:buFont typeface="Arial"/>
              <a:buChar char="●"/>
            </a:pPr>
            <a:r>
              <a:rPr lang="en-GB" sz="2000" u="sng" strike="noStrike">
                <a:solidFill>
                  <a:schemeClr val="hlink"/>
                </a:solidFill>
                <a:latin typeface="Arial"/>
                <a:ea typeface="Arial"/>
                <a:cs typeface="Arial"/>
                <a:sym typeface="Arial"/>
                <a:hlinkClick r:id="rId4"/>
              </a:rPr>
              <a:t>Singularity</a:t>
            </a:r>
            <a:r>
              <a:rPr lang="en-GB" sz="2000" u="none" strike="noStrike">
                <a:latin typeface="Arial"/>
                <a:ea typeface="Arial"/>
                <a:cs typeface="Arial"/>
                <a:sym typeface="Arial"/>
              </a:rPr>
              <a:t> Containers on HPC</a:t>
            </a:r>
            <a:endParaRPr/>
          </a:p>
          <a:p>
            <a:pPr indent="-342900" lvl="0" marL="342900" rtl="0" algn="l">
              <a:lnSpc>
                <a:spcPct val="150000"/>
              </a:lnSpc>
              <a:spcBef>
                <a:spcPts val="970"/>
              </a:spcBef>
              <a:spcAft>
                <a:spcPts val="0"/>
              </a:spcAft>
              <a:buSzPct val="91999"/>
              <a:buFont typeface="Arial"/>
              <a:buChar char="●"/>
            </a:pPr>
            <a:r>
              <a:rPr lang="en-GB" sz="2000" u="none" strike="noStrike">
                <a:latin typeface="Arial"/>
                <a:ea typeface="Arial"/>
                <a:cs typeface="Arial"/>
                <a:sym typeface="Arial"/>
              </a:rPr>
              <a:t>Git, </a:t>
            </a:r>
            <a:r>
              <a:rPr lang="en-GB" sz="2000" u="sng" strike="noStrike">
                <a:solidFill>
                  <a:schemeClr val="hlink"/>
                </a:solidFill>
                <a:latin typeface="Arial"/>
                <a:ea typeface="Arial"/>
                <a:cs typeface="Arial"/>
                <a:sym typeface="Arial"/>
                <a:hlinkClick r:id="rId5"/>
              </a:rPr>
              <a:t>Bioconda</a:t>
            </a:r>
            <a:r>
              <a:rPr lang="en-GB" sz="2000" u="none" strike="noStrike">
                <a:latin typeface="Arial"/>
                <a:ea typeface="Arial"/>
                <a:cs typeface="Arial"/>
                <a:sym typeface="Arial"/>
              </a:rPr>
              <a:t> Package Build.</a:t>
            </a:r>
            <a:endParaRPr/>
          </a:p>
          <a:p>
            <a:pPr indent="-342900" lvl="0" marL="342900" rtl="0" algn="l">
              <a:lnSpc>
                <a:spcPct val="150000"/>
              </a:lnSpc>
              <a:spcBef>
                <a:spcPts val="970"/>
              </a:spcBef>
              <a:spcAft>
                <a:spcPts val="0"/>
              </a:spcAft>
              <a:buSzPct val="91999"/>
              <a:buFont typeface="Arial"/>
              <a:buChar char="●"/>
            </a:pPr>
            <a:r>
              <a:rPr lang="en-GB" sz="2000" u="sng" strike="noStrike">
                <a:solidFill>
                  <a:schemeClr val="hlink"/>
                </a:solidFill>
                <a:latin typeface="Arial"/>
                <a:ea typeface="Arial"/>
                <a:cs typeface="Arial"/>
                <a:sym typeface="Arial"/>
                <a:hlinkClick r:id="rId6"/>
              </a:rPr>
              <a:t>Python</a:t>
            </a:r>
            <a:r>
              <a:rPr lang="en-GB" sz="2000" u="none" strike="noStrike">
                <a:latin typeface="Arial"/>
                <a:ea typeface="Arial"/>
                <a:cs typeface="Arial"/>
                <a:sym typeface="Arial"/>
              </a:rPr>
              <a:t> for Beginners</a:t>
            </a:r>
            <a:endParaRPr/>
          </a:p>
          <a:p>
            <a:pPr indent="-342900" lvl="0" marL="342900" rtl="0" algn="l">
              <a:lnSpc>
                <a:spcPct val="150000"/>
              </a:lnSpc>
              <a:spcBef>
                <a:spcPts val="970"/>
              </a:spcBef>
              <a:spcAft>
                <a:spcPts val="0"/>
              </a:spcAft>
              <a:buSzPct val="91999"/>
              <a:buFont typeface="Arial"/>
              <a:buChar char="●"/>
            </a:pPr>
            <a:r>
              <a:rPr lang="en-GB" sz="2000" u="sng" strike="noStrike">
                <a:solidFill>
                  <a:schemeClr val="hlink"/>
                </a:solidFill>
                <a:latin typeface="Arial"/>
                <a:ea typeface="Arial"/>
                <a:cs typeface="Arial"/>
                <a:sym typeface="Arial"/>
                <a:hlinkClick r:id="rId7"/>
              </a:rPr>
              <a:t>Kubernetes</a:t>
            </a:r>
            <a:r>
              <a:rPr lang="en-GB" sz="2000" u="none" strike="noStrike">
                <a:latin typeface="Arial"/>
                <a:ea typeface="Arial"/>
                <a:cs typeface="Arial"/>
                <a:sym typeface="Arial"/>
              </a:rPr>
              <a:t> - Part 1 </a:t>
            </a:r>
            <a:endParaRPr/>
          </a:p>
          <a:p>
            <a:pPr indent="-342900" lvl="0" marL="342900" rtl="0" algn="l">
              <a:lnSpc>
                <a:spcPct val="150000"/>
              </a:lnSpc>
              <a:spcBef>
                <a:spcPts val="970"/>
              </a:spcBef>
              <a:spcAft>
                <a:spcPts val="0"/>
              </a:spcAft>
              <a:buSzPct val="91999"/>
              <a:buFont typeface="Arial"/>
              <a:buChar char="●"/>
            </a:pPr>
            <a:r>
              <a:rPr lang="en-GB" sz="2000" u="sng" strike="noStrike">
                <a:solidFill>
                  <a:schemeClr val="hlink"/>
                </a:solidFill>
                <a:latin typeface="Arial"/>
                <a:ea typeface="Arial"/>
                <a:cs typeface="Arial"/>
                <a:sym typeface="Arial"/>
                <a:hlinkClick r:id="rId8"/>
              </a:rPr>
              <a:t>Kubernetes</a:t>
            </a:r>
            <a:r>
              <a:rPr lang="en-GB" sz="2000" u="none" strike="noStrike">
                <a:latin typeface="Arial"/>
                <a:ea typeface="Arial"/>
                <a:cs typeface="Arial"/>
                <a:sym typeface="Arial"/>
              </a:rPr>
              <a:t> - Part 2  </a:t>
            </a:r>
            <a:endParaRPr/>
          </a:p>
          <a:p>
            <a:pPr indent="-197923" lvl="0" marL="306000" rtl="0" algn="l">
              <a:spcBef>
                <a:spcPts val="970"/>
              </a:spcBef>
              <a:spcAft>
                <a:spcPts val="0"/>
              </a:spcAft>
              <a:buSzPct val="91999"/>
              <a:buFont typeface="Noto Sans Symbols"/>
              <a:buNone/>
            </a:pPr>
            <a:r>
              <a:t/>
            </a:r>
            <a:endParaRPr b="1" sz="2000" u="sng">
              <a:solidFill>
                <a:schemeClr val="accen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GB"/>
              <a:t>THANK YOU </a:t>
            </a:r>
            <a:endParaRPr/>
          </a:p>
        </p:txBody>
      </p:sp>
      <p:sp>
        <p:nvSpPr>
          <p:cNvPr id="289" name="Google Shape;289;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GB"/>
              <a:t>For any comments, please email us at nyuad.cgsb.cb@nyu.edu</a:t>
            </a:r>
            <a:endParaRPr/>
          </a:p>
        </p:txBody>
      </p:sp>
      <p:sp>
        <p:nvSpPr>
          <p:cNvPr id="290" name="Google Shape;290;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CONFIDENTIAL CENTRE OF GENOMICS PURPOSE 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INTRODUCTION</a:t>
            </a:r>
            <a:endParaRPr/>
          </a:p>
        </p:txBody>
      </p:sp>
      <p:sp>
        <p:nvSpPr>
          <p:cNvPr id="117" name="Google Shape;117;p3"/>
          <p:cNvSpPr txBox="1"/>
          <p:nvPr>
            <p:ph idx="1" type="body"/>
          </p:nvPr>
        </p:nvSpPr>
        <p:spPr>
          <a:xfrm>
            <a:off x="441064" y="1968648"/>
            <a:ext cx="11327802" cy="45055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lnSpc>
                <a:spcPct val="160000"/>
              </a:lnSpc>
              <a:spcBef>
                <a:spcPts val="840"/>
              </a:spcBef>
              <a:spcAft>
                <a:spcPts val="0"/>
              </a:spcAft>
              <a:buSzPts val="1104"/>
              <a:buNone/>
            </a:pPr>
            <a:r>
              <a:t/>
            </a:r>
            <a:endParaRPr sz="1200"/>
          </a:p>
          <a:p>
            <a:pPr indent="0" lvl="0" marL="0" rtl="0" algn="l">
              <a:lnSpc>
                <a:spcPct val="160000"/>
              </a:lnSpc>
              <a:spcBef>
                <a:spcPts val="840"/>
              </a:spcBef>
              <a:spcAft>
                <a:spcPts val="0"/>
              </a:spcAft>
              <a:buSzPts val="1104"/>
              <a:buNone/>
            </a:pPr>
            <a:r>
              <a:t/>
            </a:r>
            <a:endParaRPr b="1" sz="1200"/>
          </a:p>
          <a:p>
            <a:pPr indent="0" lvl="0" marL="0" rtl="0" algn="just">
              <a:spcBef>
                <a:spcPts val="940"/>
              </a:spcBef>
              <a:spcAft>
                <a:spcPts val="0"/>
              </a:spcAft>
              <a:buSzPts val="1564"/>
              <a:buNone/>
            </a:pPr>
            <a:r>
              <a:t/>
            </a:r>
            <a:endParaRPr sz="1700">
              <a:latin typeface="Arial"/>
              <a:ea typeface="Arial"/>
              <a:cs typeface="Arial"/>
              <a:sym typeface="Arial"/>
            </a:endParaRPr>
          </a:p>
          <a:p>
            <a:pPr indent="0" lvl="0" marL="0" rtl="0" algn="just">
              <a:lnSpc>
                <a:spcPct val="150000"/>
              </a:lnSpc>
              <a:spcBef>
                <a:spcPts val="920"/>
              </a:spcBef>
              <a:spcAft>
                <a:spcPts val="0"/>
              </a:spcAft>
              <a:buSzPts val="1472"/>
              <a:buNone/>
            </a:pPr>
            <a:r>
              <a:rPr lang="en-GB" sz="1600">
                <a:latin typeface="Arial"/>
                <a:ea typeface="Arial"/>
                <a:cs typeface="Arial"/>
                <a:sym typeface="Arial"/>
              </a:rPr>
              <a:t>Linux is a community of open-source Unix like operating systems that are based on the </a:t>
            </a:r>
            <a:r>
              <a:rPr lang="en-GB" sz="1600" u="sng">
                <a:solidFill>
                  <a:schemeClr val="hlink"/>
                </a:solidFill>
                <a:latin typeface="Arial"/>
                <a:ea typeface="Arial"/>
                <a:cs typeface="Arial"/>
                <a:sym typeface="Arial"/>
                <a:hlinkClick r:id="rId3"/>
              </a:rPr>
              <a:t>Linux Kernel</a:t>
            </a:r>
            <a:r>
              <a:rPr lang="en-GB" sz="1600">
                <a:latin typeface="Arial"/>
                <a:ea typeface="Arial"/>
                <a:cs typeface="Arial"/>
                <a:sym typeface="Arial"/>
              </a:rPr>
              <a:t>. It was initially released by </a:t>
            </a:r>
            <a:r>
              <a:rPr b="1" lang="en-GB" sz="1600">
                <a:latin typeface="Arial"/>
                <a:ea typeface="Arial"/>
                <a:cs typeface="Arial"/>
                <a:sym typeface="Arial"/>
              </a:rPr>
              <a:t>Linus Torvalds</a:t>
            </a:r>
            <a:r>
              <a:rPr lang="en-GB" sz="1600">
                <a:latin typeface="Arial"/>
                <a:ea typeface="Arial"/>
                <a:cs typeface="Arial"/>
                <a:sym typeface="Arial"/>
              </a:rPr>
              <a:t> on September 17, 1991. It is a free and open-source operating system and the source code can be modified and distributed to anyone commercially or noncommercially under the GNU General Public License. </a:t>
            </a:r>
            <a:endParaRPr/>
          </a:p>
          <a:p>
            <a:pPr indent="-306000" lvl="0" marL="306000" rtl="0" algn="just">
              <a:lnSpc>
                <a:spcPct val="150000"/>
              </a:lnSpc>
              <a:spcBef>
                <a:spcPts val="920"/>
              </a:spcBef>
              <a:spcAft>
                <a:spcPts val="0"/>
              </a:spcAft>
              <a:buSzPts val="1472"/>
              <a:buFont typeface="Noto Sans Symbols"/>
              <a:buChar char="⮚"/>
            </a:pPr>
            <a:r>
              <a:rPr lang="en-GB" sz="1600" u="none" strike="noStrike">
                <a:solidFill>
                  <a:srgbClr val="273239"/>
                </a:solidFill>
                <a:latin typeface="Arial"/>
                <a:ea typeface="Arial"/>
                <a:cs typeface="Arial"/>
                <a:sym typeface="Arial"/>
              </a:rPr>
              <a:t>Linux is free and can be downloaded from the internet; there is no hidden cost for registration, updates or anything.</a:t>
            </a:r>
            <a:endParaRPr sz="1600" u="none" strike="noStrike">
              <a:latin typeface="Arial"/>
              <a:ea typeface="Arial"/>
              <a:cs typeface="Arial"/>
              <a:sym typeface="Arial"/>
            </a:endParaRPr>
          </a:p>
          <a:p>
            <a:pPr indent="-306000" lvl="0" marL="306000" rtl="0" algn="just">
              <a:lnSpc>
                <a:spcPct val="150000"/>
              </a:lnSpc>
              <a:spcBef>
                <a:spcPts val="920"/>
              </a:spcBef>
              <a:spcAft>
                <a:spcPts val="0"/>
              </a:spcAft>
              <a:buSzPts val="1472"/>
              <a:buFont typeface="Noto Sans Symbols"/>
              <a:buChar char="⮚"/>
            </a:pPr>
            <a:r>
              <a:rPr lang="en-GB" sz="1600" u="none" strike="noStrike">
                <a:solidFill>
                  <a:srgbClr val="273239"/>
                </a:solidFill>
                <a:latin typeface="Arial"/>
                <a:ea typeface="Arial"/>
                <a:cs typeface="Arial"/>
                <a:sym typeface="Arial"/>
              </a:rPr>
              <a:t>Linux is developed so that it can run all the time without rebooting, and because of this feature, many applications can be scheduled at calm hours.</a:t>
            </a:r>
            <a:endParaRPr/>
          </a:p>
          <a:p>
            <a:pPr indent="-306000" lvl="0" marL="306000" rtl="0" algn="just">
              <a:lnSpc>
                <a:spcPct val="150000"/>
              </a:lnSpc>
              <a:spcBef>
                <a:spcPts val="920"/>
              </a:spcBef>
              <a:spcAft>
                <a:spcPts val="0"/>
              </a:spcAft>
              <a:buSzPts val="1472"/>
              <a:buFont typeface="Noto Sans Symbols"/>
              <a:buChar char="⮚"/>
            </a:pPr>
            <a:r>
              <a:rPr lang="en-GB" sz="1600" u="none" strike="noStrike">
                <a:solidFill>
                  <a:srgbClr val="273239"/>
                </a:solidFill>
                <a:latin typeface="Arial"/>
                <a:ea typeface="Arial"/>
                <a:cs typeface="Arial"/>
                <a:sym typeface="Arial"/>
              </a:rPr>
              <a:t>The security model implemented for Linux is based on Unix; it is very secure against the internet and other attacks as well.</a:t>
            </a:r>
            <a:endParaRPr/>
          </a:p>
          <a:p>
            <a:pPr indent="-306000" lvl="0" marL="306000" rtl="0" algn="just">
              <a:lnSpc>
                <a:spcPct val="150000"/>
              </a:lnSpc>
              <a:spcBef>
                <a:spcPts val="920"/>
              </a:spcBef>
              <a:spcAft>
                <a:spcPts val="0"/>
              </a:spcAft>
              <a:buSzPts val="1472"/>
              <a:buFont typeface="Noto Sans Symbols"/>
              <a:buChar char="⮚"/>
            </a:pPr>
            <a:r>
              <a:rPr lang="en-GB" sz="1600" u="none" strike="noStrike">
                <a:solidFill>
                  <a:srgbClr val="273239"/>
                </a:solidFill>
                <a:latin typeface="Arial"/>
                <a:ea typeface="Arial"/>
                <a:cs typeface="Arial"/>
                <a:sym typeface="Arial"/>
              </a:rPr>
              <a:t>Linux can be customized as per requirement, and bug fixes are very fast as it is open source, and we can find many people available on the internet for solutions.</a:t>
            </a:r>
            <a:endParaRPr sz="1600" u="none" strike="noStrike">
              <a:latin typeface="Arial"/>
              <a:ea typeface="Arial"/>
              <a:cs typeface="Arial"/>
              <a:sym typeface="Arial"/>
            </a:endParaRPr>
          </a:p>
          <a:p>
            <a:pPr indent="0" lvl="0" marL="0" rtl="0" algn="l">
              <a:spcBef>
                <a:spcPts val="960"/>
              </a:spcBef>
              <a:spcAft>
                <a:spcPts val="0"/>
              </a:spcAft>
              <a:buSzPts val="1656"/>
              <a:buNone/>
            </a:pPr>
            <a:r>
              <a:t/>
            </a:r>
            <a:endParaRPr sz="1800" u="none" strike="noStrike">
              <a:solidFill>
                <a:srgbClr val="273239"/>
              </a:solidFill>
            </a:endParaRPr>
          </a:p>
          <a:p>
            <a:pPr indent="0" lvl="0" marL="0" rtl="0" algn="l">
              <a:spcBef>
                <a:spcPts val="960"/>
              </a:spcBef>
              <a:spcAft>
                <a:spcPts val="0"/>
              </a:spcAft>
              <a:buSzPts val="1656"/>
              <a:buNone/>
            </a:pPr>
            <a:r>
              <a:t/>
            </a:r>
            <a:endParaRPr sz="1800" u="none" strike="noStrike">
              <a:solidFill>
                <a:srgbClr val="273239"/>
              </a:solidFill>
            </a:endParaRPr>
          </a:p>
          <a:p>
            <a:pPr indent="-200844" lvl="0" marL="306000" rtl="0" algn="l">
              <a:spcBef>
                <a:spcPts val="960"/>
              </a:spcBef>
              <a:spcAft>
                <a:spcPts val="0"/>
              </a:spcAft>
              <a:buSzPts val="1656"/>
              <a:buFont typeface="Noto Sans Symbols"/>
              <a:buNone/>
            </a:pPr>
            <a:r>
              <a:t/>
            </a:r>
            <a:endParaRPr sz="1800" u="none" strike="noStrike"/>
          </a:p>
          <a:p>
            <a:pPr indent="-200844" lvl="0" marL="306000" rtl="0" algn="l">
              <a:spcBef>
                <a:spcPts val="960"/>
              </a:spcBef>
              <a:spcAft>
                <a:spcPts val="0"/>
              </a:spcAft>
              <a:buSzPts val="1656"/>
              <a:buFont typeface="Noto Sans Symbols"/>
              <a:buNone/>
            </a:pPr>
            <a:r>
              <a:t/>
            </a:r>
            <a:endParaRPr sz="1800" u="none" strike="noStrike"/>
          </a:p>
          <a:p>
            <a:pPr indent="-200844" lvl="0" marL="306000" rtl="0" algn="l">
              <a:spcBef>
                <a:spcPts val="960"/>
              </a:spcBef>
              <a:spcAft>
                <a:spcPts val="0"/>
              </a:spcAft>
              <a:buSzPts val="1656"/>
              <a:buFont typeface="Noto Sans Symbols"/>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1821" y="702156"/>
            <a:ext cx="11158987" cy="96527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WHY LINUX</a:t>
            </a:r>
            <a:endParaRPr b="1">
              <a:latin typeface="Arial"/>
              <a:ea typeface="Arial"/>
              <a:cs typeface="Arial"/>
              <a:sym typeface="Arial"/>
            </a:endParaRPr>
          </a:p>
        </p:txBody>
      </p:sp>
      <p:sp>
        <p:nvSpPr>
          <p:cNvPr id="124" name="Google Shape;124;p4"/>
          <p:cNvSpPr txBox="1"/>
          <p:nvPr>
            <p:ph idx="1" type="body"/>
          </p:nvPr>
        </p:nvSpPr>
        <p:spPr>
          <a:xfrm>
            <a:off x="451821" y="1990165"/>
            <a:ext cx="11338559" cy="4346089"/>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spcBef>
                <a:spcPts val="0"/>
              </a:spcBef>
              <a:spcAft>
                <a:spcPts val="0"/>
              </a:spcAft>
              <a:buSzPct val="91999"/>
              <a:buNone/>
            </a:pPr>
            <a:r>
              <a:t/>
            </a:r>
            <a:endParaRPr sz="4200">
              <a:solidFill>
                <a:srgbClr val="333333"/>
              </a:solidFill>
              <a:highlight>
                <a:srgbClr val="FFFFFF"/>
              </a:highlight>
              <a:latin typeface="Arial"/>
              <a:ea typeface="Arial"/>
              <a:cs typeface="Arial"/>
              <a:sym typeface="Arial"/>
            </a:endParaRPr>
          </a:p>
          <a:p>
            <a:pPr indent="-306000" lvl="0" marL="306000" rtl="0" algn="just">
              <a:lnSpc>
                <a:spcPct val="120000"/>
              </a:lnSpc>
              <a:spcBef>
                <a:spcPts val="996"/>
              </a:spcBef>
              <a:spcAft>
                <a:spcPts val="0"/>
              </a:spcAft>
              <a:buSzPct val="91999"/>
              <a:buFont typeface="Noto Sans Symbols"/>
              <a:buChar char="⮚"/>
            </a:pPr>
            <a:r>
              <a:rPr lang="en-GB" sz="3600">
                <a:solidFill>
                  <a:srgbClr val="333333"/>
                </a:solidFill>
                <a:highlight>
                  <a:srgbClr val="FFFFFF"/>
                </a:highlight>
                <a:latin typeface="Arial"/>
                <a:ea typeface="Arial"/>
                <a:cs typeface="Arial"/>
                <a:sym typeface="Arial"/>
              </a:rPr>
              <a:t>It is the leading operating system of choice for servers such as supercomputers. More than 90% of the top 500 fastest computers are based on Linux.</a:t>
            </a:r>
            <a:endParaRPr sz="3600">
              <a:latin typeface="Arial"/>
              <a:ea typeface="Arial"/>
              <a:cs typeface="Arial"/>
              <a:sym typeface="Arial"/>
            </a:endParaRPr>
          </a:p>
          <a:p>
            <a:pPr indent="0" lvl="0" marL="0" rtl="0" algn="just">
              <a:lnSpc>
                <a:spcPct val="120000"/>
              </a:lnSpc>
              <a:spcBef>
                <a:spcPts val="996"/>
              </a:spcBef>
              <a:spcAft>
                <a:spcPts val="0"/>
              </a:spcAft>
              <a:buSzPct val="92000"/>
              <a:buNone/>
            </a:pPr>
            <a:r>
              <a:rPr lang="en-GB" sz="3200">
                <a:solidFill>
                  <a:srgbClr val="333333"/>
                </a:solidFill>
                <a:highlight>
                  <a:srgbClr val="FFFFFF"/>
                </a:highlight>
                <a:latin typeface="Arial"/>
                <a:ea typeface="Arial"/>
                <a:cs typeface="Arial"/>
                <a:sym typeface="Arial"/>
              </a:rPr>
              <a:t>    </a:t>
            </a:r>
            <a:r>
              <a:rPr lang="en-GB" sz="3600">
                <a:solidFill>
                  <a:srgbClr val="333333"/>
                </a:solidFill>
                <a:highlight>
                  <a:srgbClr val="FFFFFF"/>
                </a:highlight>
                <a:latin typeface="Arial"/>
                <a:ea typeface="Arial"/>
                <a:cs typeface="Arial"/>
                <a:sym typeface="Arial"/>
              </a:rPr>
              <a:t>Ref:</a:t>
            </a:r>
            <a:r>
              <a:rPr lang="en-GB" sz="36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https://itsfoss.com/linux-runs-top-supercomputers</a:t>
            </a:r>
            <a:endParaRPr sz="3600" u="sng">
              <a:solidFill>
                <a:srgbClr val="1155CC"/>
              </a:solidFill>
              <a:highlight>
                <a:srgbClr val="FFFFFF"/>
              </a:highlight>
              <a:latin typeface="Arial"/>
              <a:ea typeface="Arial"/>
              <a:cs typeface="Arial"/>
              <a:sym typeface="Arial"/>
            </a:endParaRPr>
          </a:p>
          <a:p>
            <a:pPr indent="0" lvl="0" marL="0" rtl="0" algn="just">
              <a:lnSpc>
                <a:spcPct val="120000"/>
              </a:lnSpc>
              <a:spcBef>
                <a:spcPts val="952"/>
              </a:spcBef>
              <a:spcAft>
                <a:spcPts val="0"/>
              </a:spcAft>
              <a:buSzPct val="92000"/>
              <a:buNone/>
            </a:pPr>
            <a:r>
              <a:t/>
            </a:r>
            <a:endParaRPr sz="3200" u="sng">
              <a:solidFill>
                <a:srgbClr val="1155CC"/>
              </a:solidFill>
              <a:highlight>
                <a:srgbClr val="FFFFFF"/>
              </a:highlight>
              <a:latin typeface="Arial"/>
              <a:ea typeface="Arial"/>
              <a:cs typeface="Arial"/>
              <a:sym typeface="Arial"/>
            </a:endParaRPr>
          </a:p>
          <a:p>
            <a:pPr indent="-306000" lvl="0" marL="306000" rtl="0" algn="just">
              <a:lnSpc>
                <a:spcPct val="120000"/>
              </a:lnSpc>
              <a:spcBef>
                <a:spcPts val="996"/>
              </a:spcBef>
              <a:spcAft>
                <a:spcPts val="0"/>
              </a:spcAft>
              <a:buSzPct val="91999"/>
              <a:buFont typeface="Noto Sans Symbols"/>
              <a:buChar char="⮚"/>
            </a:pPr>
            <a:r>
              <a:rPr lang="en-GB" sz="3600">
                <a:solidFill>
                  <a:srgbClr val="333333"/>
                </a:solidFill>
                <a:highlight>
                  <a:srgbClr val="FFFFFF"/>
                </a:highlight>
                <a:latin typeface="Arial"/>
                <a:ea typeface="Arial"/>
                <a:cs typeface="Arial"/>
                <a:sym typeface="Arial"/>
              </a:rPr>
              <a:t>96.3% of the top 1 million web servers are running Linux. </a:t>
            </a:r>
            <a:endParaRPr sz="3600">
              <a:latin typeface="Arial"/>
              <a:ea typeface="Arial"/>
              <a:cs typeface="Arial"/>
              <a:sym typeface="Arial"/>
            </a:endParaRPr>
          </a:p>
          <a:p>
            <a:pPr indent="0" lvl="0" marL="0" rtl="0" algn="just">
              <a:lnSpc>
                <a:spcPct val="120000"/>
              </a:lnSpc>
              <a:spcBef>
                <a:spcPts val="996"/>
              </a:spcBef>
              <a:spcAft>
                <a:spcPts val="0"/>
              </a:spcAft>
              <a:buSzPct val="92000"/>
              <a:buNone/>
            </a:pPr>
            <a:r>
              <a:rPr lang="en-GB" sz="3200">
                <a:solidFill>
                  <a:srgbClr val="333333"/>
                </a:solidFill>
                <a:highlight>
                  <a:srgbClr val="FFFFFF"/>
                </a:highlight>
                <a:latin typeface="Arial"/>
                <a:ea typeface="Arial"/>
                <a:cs typeface="Arial"/>
                <a:sym typeface="Arial"/>
              </a:rPr>
              <a:t>    </a:t>
            </a:r>
            <a:r>
              <a:rPr lang="en-GB" sz="3600">
                <a:solidFill>
                  <a:srgbClr val="333333"/>
                </a:solidFill>
                <a:highlight>
                  <a:srgbClr val="FFFFFF"/>
                </a:highlight>
                <a:latin typeface="Arial"/>
                <a:ea typeface="Arial"/>
                <a:cs typeface="Arial"/>
                <a:sym typeface="Arial"/>
              </a:rPr>
              <a:t>Ref:</a:t>
            </a:r>
            <a:r>
              <a:rPr lang="en-GB" sz="36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https://www.zdnet.com/home-and-office/networking/can-the-internet-exist-without-linux/</a:t>
            </a:r>
            <a:endParaRPr sz="3600" u="sng">
              <a:solidFill>
                <a:srgbClr val="1155CC"/>
              </a:solidFill>
              <a:highlight>
                <a:srgbClr val="FFFFFF"/>
              </a:highlight>
              <a:latin typeface="Arial"/>
              <a:ea typeface="Arial"/>
              <a:cs typeface="Arial"/>
              <a:sym typeface="Arial"/>
            </a:endParaRPr>
          </a:p>
          <a:p>
            <a:pPr indent="0" lvl="0" marL="0" rtl="0" algn="just">
              <a:lnSpc>
                <a:spcPct val="120000"/>
              </a:lnSpc>
              <a:spcBef>
                <a:spcPts val="919"/>
              </a:spcBef>
              <a:spcAft>
                <a:spcPts val="0"/>
              </a:spcAft>
              <a:buSzPct val="92000"/>
              <a:buNone/>
            </a:pPr>
            <a:r>
              <a:t/>
            </a:r>
            <a:endParaRPr sz="2900" u="sng">
              <a:solidFill>
                <a:srgbClr val="1155CC"/>
              </a:solidFill>
              <a:highlight>
                <a:srgbClr val="FFFFFF"/>
              </a:highlight>
              <a:latin typeface="Arial"/>
              <a:ea typeface="Arial"/>
              <a:cs typeface="Arial"/>
              <a:sym typeface="Arial"/>
            </a:endParaRPr>
          </a:p>
          <a:p>
            <a:pPr indent="-306000" lvl="0" marL="306000" rtl="0" algn="just">
              <a:lnSpc>
                <a:spcPct val="120000"/>
              </a:lnSpc>
              <a:spcBef>
                <a:spcPts val="996"/>
              </a:spcBef>
              <a:spcAft>
                <a:spcPts val="0"/>
              </a:spcAft>
              <a:buSzPct val="91999"/>
              <a:buFont typeface="Noto Sans Symbols"/>
              <a:buChar char="⮚"/>
            </a:pPr>
            <a:r>
              <a:rPr lang="en-GB" sz="3600">
                <a:solidFill>
                  <a:srgbClr val="333333"/>
                </a:solidFill>
                <a:highlight>
                  <a:srgbClr val="FFFFFF"/>
                </a:highlight>
                <a:latin typeface="Arial"/>
                <a:ea typeface="Arial"/>
                <a:cs typeface="Arial"/>
                <a:sym typeface="Arial"/>
              </a:rPr>
              <a:t>86% of all smartphones are powered by Linux </a:t>
            </a:r>
            <a:endParaRPr sz="3600">
              <a:latin typeface="Arial"/>
              <a:ea typeface="Arial"/>
              <a:cs typeface="Arial"/>
              <a:sym typeface="Arial"/>
            </a:endParaRPr>
          </a:p>
          <a:p>
            <a:pPr indent="0" lvl="0" marL="0" rtl="0" algn="just">
              <a:lnSpc>
                <a:spcPct val="120000"/>
              </a:lnSpc>
              <a:spcBef>
                <a:spcPts val="996"/>
              </a:spcBef>
              <a:spcAft>
                <a:spcPts val="0"/>
              </a:spcAft>
              <a:buSzPct val="91999"/>
              <a:buNone/>
            </a:pPr>
            <a:r>
              <a:rPr lang="en-GB" sz="3600">
                <a:solidFill>
                  <a:srgbClr val="333333"/>
                </a:solidFill>
                <a:highlight>
                  <a:srgbClr val="FFFFFF"/>
                </a:highlight>
                <a:latin typeface="Arial"/>
                <a:ea typeface="Arial"/>
                <a:cs typeface="Arial"/>
                <a:sym typeface="Arial"/>
              </a:rPr>
              <a:t>    Ref: </a:t>
            </a:r>
            <a:r>
              <a:rPr lang="en-GB" sz="3600" u="sng">
                <a:solidFill>
                  <a:srgbClr val="1155CC"/>
                </a:solidFill>
                <a:latin typeface="Arial"/>
                <a:ea typeface="Arial"/>
                <a:cs typeface="Arial"/>
                <a:sym typeface="Arial"/>
                <a:hlinkClick r:id="rId5">
                  <a:extLst>
                    <a:ext uri="{A12FA001-AC4F-418D-AE19-62706E023703}">
                      <ahyp:hlinkClr val="tx"/>
                    </a:ext>
                  </a:extLst>
                </a:hlinkClick>
              </a:rPr>
              <a:t>https://haydenjames.io/81-percent-smartphones-powered-by-linux/</a:t>
            </a:r>
            <a:endParaRPr sz="3600" u="sng">
              <a:solidFill>
                <a:srgbClr val="1155CC"/>
              </a:solidFill>
              <a:latin typeface="Arial"/>
              <a:ea typeface="Arial"/>
              <a:cs typeface="Arial"/>
              <a:sym typeface="Arial"/>
            </a:endParaRPr>
          </a:p>
          <a:p>
            <a:pPr indent="0" lvl="0" marL="0" rtl="0" algn="l">
              <a:lnSpc>
                <a:spcPct val="115000"/>
              </a:lnSpc>
              <a:spcBef>
                <a:spcPts val="952"/>
              </a:spcBef>
              <a:spcAft>
                <a:spcPts val="0"/>
              </a:spcAft>
              <a:buSzPct val="92000"/>
              <a:buNone/>
            </a:pPr>
            <a:r>
              <a:t/>
            </a:r>
            <a:endParaRPr sz="3200" u="sng">
              <a:solidFill>
                <a:srgbClr val="1155CC"/>
              </a:solidFill>
              <a:latin typeface="Arial"/>
              <a:ea typeface="Arial"/>
              <a:cs typeface="Arial"/>
              <a:sym typeface="Arial"/>
            </a:endParaRPr>
          </a:p>
          <a:p>
            <a:pPr indent="0" lvl="0" marL="0" rtl="0" algn="l">
              <a:lnSpc>
                <a:spcPct val="115000"/>
              </a:lnSpc>
              <a:spcBef>
                <a:spcPts val="754"/>
              </a:spcBef>
              <a:spcAft>
                <a:spcPts val="0"/>
              </a:spcAft>
              <a:buSzPct val="92000"/>
              <a:buNone/>
            </a:pPr>
            <a:r>
              <a:t/>
            </a:r>
            <a:endParaRPr sz="1400">
              <a:latin typeface="Arial"/>
              <a:ea typeface="Arial"/>
              <a:cs typeface="Arial"/>
              <a:sym typeface="Arial"/>
            </a:endParaRPr>
          </a:p>
          <a:p>
            <a:pPr indent="-248164" lvl="0" marL="306000" rtl="0" algn="l">
              <a:spcBef>
                <a:spcPts val="798"/>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62579" y="702156"/>
            <a:ext cx="11148229" cy="98679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COMMON CHALLENGES</a:t>
            </a:r>
            <a:endParaRPr b="1">
              <a:latin typeface="Arial"/>
              <a:ea typeface="Arial"/>
              <a:cs typeface="Arial"/>
              <a:sym typeface="Arial"/>
            </a:endParaRPr>
          </a:p>
        </p:txBody>
      </p:sp>
      <p:sp>
        <p:nvSpPr>
          <p:cNvPr id="131" name="Google Shape;131;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189160" lvl="0" marL="306000" rtl="0" algn="l">
              <a:lnSpc>
                <a:spcPct val="115000"/>
              </a:lnSpc>
              <a:spcBef>
                <a:spcPts val="0"/>
              </a:spcBef>
              <a:spcAft>
                <a:spcPts val="0"/>
              </a:spcAft>
              <a:buSzPts val="1840"/>
              <a:buFont typeface="Noto Sans Symbols"/>
              <a:buNone/>
            </a:pPr>
            <a:r>
              <a:t/>
            </a:r>
            <a:endParaRPr sz="2000" u="none" strike="noStrike">
              <a:latin typeface="Arial"/>
              <a:ea typeface="Arial"/>
              <a:cs typeface="Arial"/>
              <a:sym typeface="Arial"/>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Trouble with navigating Linux CLI(Command Line Interface)</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Navigating directory structures and files.</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No experience working with text editors - ( vi )</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Different flavours of Linux</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Errors during installation of applications and or dependencies </a:t>
            </a:r>
            <a:endParaRPr/>
          </a:p>
          <a:p>
            <a:pPr indent="-306000" lvl="0" marL="306000" rtl="0" algn="l">
              <a:spcBef>
                <a:spcPts val="1000"/>
              </a:spcBef>
              <a:spcAft>
                <a:spcPts val="0"/>
              </a:spcAft>
              <a:buSzPts val="1840"/>
              <a:buFont typeface="Noto Sans Symbols"/>
              <a:buChar char="⮚"/>
            </a:pPr>
            <a:r>
              <a:rPr lang="en-GB" sz="2000" u="none" strike="noStrike">
                <a:latin typeface="Arial"/>
                <a:ea typeface="Arial"/>
                <a:cs typeface="Arial"/>
                <a:sym typeface="Arial"/>
              </a:rPr>
              <a:t>Trouble with file/</a:t>
            </a:r>
            <a:r>
              <a:rPr lang="en-GB" sz="2000">
                <a:latin typeface="Arial"/>
                <a:ea typeface="Arial"/>
                <a:cs typeface="Arial"/>
                <a:sym typeface="Arial"/>
              </a:rPr>
              <a:t>folder </a:t>
            </a:r>
            <a:r>
              <a:rPr lang="en-GB" sz="2000" u="none" strike="noStrike">
                <a:latin typeface="Arial"/>
                <a:ea typeface="Arial"/>
                <a:cs typeface="Arial"/>
                <a:sym typeface="Arial"/>
              </a:rPr>
              <a:t>permissions</a:t>
            </a:r>
            <a:endParaRPr/>
          </a:p>
          <a:p>
            <a:pPr indent="-224212" lvl="0" marL="306000" rtl="0" algn="l">
              <a:lnSpc>
                <a:spcPct val="115000"/>
              </a:lnSpc>
              <a:spcBef>
                <a:spcPts val="880"/>
              </a:spcBef>
              <a:spcAft>
                <a:spcPts val="0"/>
              </a:spcAft>
              <a:buSzPts val="1288"/>
              <a:buFont typeface="Noto Sans Symbols"/>
              <a:buNone/>
            </a:pPr>
            <a:r>
              <a:t/>
            </a:r>
            <a:endParaRPr sz="1400">
              <a:latin typeface="Arial"/>
              <a:ea typeface="Arial"/>
              <a:cs typeface="Arial"/>
              <a:sym typeface="Arial"/>
            </a:endParaRPr>
          </a:p>
          <a:p>
            <a:pPr indent="-224212" lvl="0" marL="306000" rtl="0" algn="l">
              <a:lnSpc>
                <a:spcPct val="115000"/>
              </a:lnSpc>
              <a:spcBef>
                <a:spcPts val="880"/>
              </a:spcBef>
              <a:spcAft>
                <a:spcPts val="0"/>
              </a:spcAft>
              <a:buSzPts val="1288"/>
              <a:buFont typeface="Noto Sans Symbols"/>
              <a:buNone/>
            </a:pPr>
            <a:r>
              <a:t/>
            </a:r>
            <a:endParaRPr sz="1400" u="none" strike="noStrike">
              <a:latin typeface="Arial"/>
              <a:ea typeface="Arial"/>
              <a:cs typeface="Arial"/>
              <a:sym typeface="Arial"/>
            </a:endParaRPr>
          </a:p>
          <a:p>
            <a:pPr indent="0" lvl="0" marL="0" rtl="0" algn="just">
              <a:spcBef>
                <a:spcPts val="960"/>
              </a:spcBef>
              <a:spcAft>
                <a:spcPts val="0"/>
              </a:spcAft>
              <a:buSzPts val="165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FILE SYSTEM HIERARCHY</a:t>
            </a:r>
            <a:endParaRPr b="1">
              <a:latin typeface="Arial"/>
              <a:ea typeface="Arial"/>
              <a:cs typeface="Arial"/>
              <a:sym typeface="Arial"/>
            </a:endParaRPr>
          </a:p>
        </p:txBody>
      </p:sp>
      <p:sp>
        <p:nvSpPr>
          <p:cNvPr id="137" name="Google Shape;137;p6"/>
          <p:cNvSpPr/>
          <p:nvPr/>
        </p:nvSpPr>
        <p:spPr>
          <a:xfrm>
            <a:off x="4215552" y="2306146"/>
            <a:ext cx="3022899" cy="871370"/>
          </a:xfrm>
          <a:prstGeom prst="roundRect">
            <a:avLst>
              <a:gd fmla="val 16667" name="adj"/>
            </a:avLst>
          </a:prstGeom>
          <a:solidFill>
            <a:srgbClr val="C0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2000" u="none" cap="none" strike="noStrike">
                <a:solidFill>
                  <a:schemeClr val="lt1"/>
                </a:solidFill>
                <a:latin typeface="Arial"/>
                <a:ea typeface="Arial"/>
                <a:cs typeface="Arial"/>
                <a:sym typeface="Arial"/>
              </a:rPr>
              <a:t>/(ROOT PARTITION)</a:t>
            </a:r>
            <a:endParaRPr b="0" i="0" sz="2000" u="none" cap="none" strike="noStrike">
              <a:solidFill>
                <a:schemeClr val="lt1"/>
              </a:solidFill>
              <a:latin typeface="Arial"/>
              <a:ea typeface="Arial"/>
              <a:cs typeface="Arial"/>
              <a:sym typeface="Arial"/>
            </a:endParaRPr>
          </a:p>
        </p:txBody>
      </p:sp>
      <p:sp>
        <p:nvSpPr>
          <p:cNvPr id="138" name="Google Shape;138;p6"/>
          <p:cNvSpPr/>
          <p:nvPr/>
        </p:nvSpPr>
        <p:spPr>
          <a:xfrm>
            <a:off x="440168" y="4770739"/>
            <a:ext cx="871369" cy="516811"/>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/bin</a:t>
            </a:r>
            <a:endParaRPr b="0" i="0" sz="1800" u="none" cap="none" strike="noStrike">
              <a:solidFill>
                <a:schemeClr val="lt1"/>
              </a:solidFill>
              <a:latin typeface="Gill Sans"/>
              <a:ea typeface="Gill Sans"/>
              <a:cs typeface="Gill Sans"/>
              <a:sym typeface="Gill Sans"/>
            </a:endParaRPr>
          </a:p>
        </p:txBody>
      </p:sp>
      <p:sp>
        <p:nvSpPr>
          <p:cNvPr id="139" name="Google Shape;139;p6"/>
          <p:cNvSpPr/>
          <p:nvPr/>
        </p:nvSpPr>
        <p:spPr>
          <a:xfrm>
            <a:off x="1416701" y="4781496"/>
            <a:ext cx="858202" cy="527237"/>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/boot</a:t>
            </a:r>
            <a:endParaRPr b="0" i="0" sz="1800" u="none" cap="none" strike="noStrike">
              <a:solidFill>
                <a:schemeClr val="lt1"/>
              </a:solidFill>
              <a:latin typeface="Gill Sans"/>
              <a:ea typeface="Gill Sans"/>
              <a:cs typeface="Gill Sans"/>
              <a:sym typeface="Gill Sans"/>
            </a:endParaRPr>
          </a:p>
        </p:txBody>
      </p:sp>
      <p:sp>
        <p:nvSpPr>
          <p:cNvPr id="140" name="Google Shape;140;p6"/>
          <p:cNvSpPr/>
          <p:nvPr/>
        </p:nvSpPr>
        <p:spPr>
          <a:xfrm>
            <a:off x="2349650" y="4781608"/>
            <a:ext cx="892889" cy="505942"/>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/dev</a:t>
            </a:r>
            <a:endParaRPr b="0" i="0" sz="1800" u="none" cap="none" strike="noStrike">
              <a:solidFill>
                <a:schemeClr val="lt1"/>
              </a:solidFill>
              <a:latin typeface="Gill Sans"/>
              <a:ea typeface="Gill Sans"/>
              <a:cs typeface="Gill Sans"/>
              <a:sym typeface="Gill Sans"/>
            </a:endParaRPr>
          </a:p>
        </p:txBody>
      </p:sp>
      <p:sp>
        <p:nvSpPr>
          <p:cNvPr id="141" name="Google Shape;141;p6"/>
          <p:cNvSpPr/>
          <p:nvPr/>
        </p:nvSpPr>
        <p:spPr>
          <a:xfrm>
            <a:off x="3382382" y="4781385"/>
            <a:ext cx="892890" cy="527237"/>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/etc</a:t>
            </a:r>
            <a:endParaRPr b="0" i="0" sz="1800" u="none" cap="none" strike="noStrike">
              <a:solidFill>
                <a:schemeClr val="lt1"/>
              </a:solidFill>
              <a:latin typeface="Gill Sans"/>
              <a:ea typeface="Gill Sans"/>
              <a:cs typeface="Gill Sans"/>
              <a:sym typeface="Gill Sans"/>
            </a:endParaRPr>
          </a:p>
        </p:txBody>
      </p:sp>
      <p:sp>
        <p:nvSpPr>
          <p:cNvPr id="142" name="Google Shape;142;p6"/>
          <p:cNvSpPr/>
          <p:nvPr/>
        </p:nvSpPr>
        <p:spPr>
          <a:xfrm>
            <a:off x="4366713" y="4781384"/>
            <a:ext cx="957430" cy="506165"/>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/home</a:t>
            </a:r>
            <a:endParaRPr b="0" i="0" sz="1800" u="none" cap="none" strike="noStrike">
              <a:solidFill>
                <a:schemeClr val="lt1"/>
              </a:solidFill>
              <a:latin typeface="Gill Sans"/>
              <a:ea typeface="Gill Sans"/>
              <a:cs typeface="Gill Sans"/>
              <a:sym typeface="Gill Sans"/>
            </a:endParaRPr>
          </a:p>
        </p:txBody>
      </p:sp>
      <p:sp>
        <p:nvSpPr>
          <p:cNvPr id="143" name="Google Shape;143;p6"/>
          <p:cNvSpPr/>
          <p:nvPr/>
        </p:nvSpPr>
        <p:spPr>
          <a:xfrm>
            <a:off x="5409652" y="4769549"/>
            <a:ext cx="858202" cy="527237"/>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/lib</a:t>
            </a:r>
            <a:endParaRPr b="0" i="0" sz="1800" u="none" cap="none" strike="noStrike">
              <a:solidFill>
                <a:schemeClr val="lt1"/>
              </a:solidFill>
              <a:latin typeface="Gill Sans"/>
              <a:ea typeface="Gill Sans"/>
              <a:cs typeface="Gill Sans"/>
              <a:sym typeface="Gill Sans"/>
            </a:endParaRPr>
          </a:p>
        </p:txBody>
      </p:sp>
      <p:sp>
        <p:nvSpPr>
          <p:cNvPr id="144" name="Google Shape;144;p6"/>
          <p:cNvSpPr/>
          <p:nvPr/>
        </p:nvSpPr>
        <p:spPr>
          <a:xfrm>
            <a:off x="6367082" y="4781384"/>
            <a:ext cx="871369" cy="515402"/>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/media</a:t>
            </a:r>
            <a:endParaRPr b="0" i="0" sz="1800" u="none" cap="none" strike="noStrike">
              <a:solidFill>
                <a:schemeClr val="lt1"/>
              </a:solidFill>
              <a:latin typeface="Gill Sans"/>
              <a:ea typeface="Gill Sans"/>
              <a:cs typeface="Gill Sans"/>
              <a:sym typeface="Gill Sans"/>
            </a:endParaRPr>
          </a:p>
        </p:txBody>
      </p:sp>
      <p:sp>
        <p:nvSpPr>
          <p:cNvPr id="145" name="Google Shape;145;p6"/>
          <p:cNvSpPr/>
          <p:nvPr/>
        </p:nvSpPr>
        <p:spPr>
          <a:xfrm>
            <a:off x="7363890" y="4781384"/>
            <a:ext cx="784137" cy="506165"/>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/mnt</a:t>
            </a:r>
            <a:endParaRPr b="0" i="0" sz="1800" u="none" cap="none" strike="noStrike">
              <a:solidFill>
                <a:schemeClr val="lt1"/>
              </a:solidFill>
              <a:latin typeface="Gill Sans"/>
              <a:ea typeface="Gill Sans"/>
              <a:cs typeface="Gill Sans"/>
              <a:sym typeface="Gill Sans"/>
            </a:endParaRPr>
          </a:p>
        </p:txBody>
      </p:sp>
      <p:sp>
        <p:nvSpPr>
          <p:cNvPr id="146" name="Google Shape;146;p6"/>
          <p:cNvSpPr/>
          <p:nvPr/>
        </p:nvSpPr>
        <p:spPr>
          <a:xfrm>
            <a:off x="8281563" y="4792366"/>
            <a:ext cx="784137" cy="495184"/>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/opt</a:t>
            </a:r>
            <a:endParaRPr b="0" i="0" sz="1800" u="none" cap="none" strike="noStrike">
              <a:solidFill>
                <a:schemeClr val="lt1"/>
              </a:solidFill>
              <a:latin typeface="Gill Sans"/>
              <a:ea typeface="Gill Sans"/>
              <a:cs typeface="Gill Sans"/>
              <a:sym typeface="Gill Sans"/>
            </a:endParaRPr>
          </a:p>
        </p:txBody>
      </p:sp>
      <p:sp>
        <p:nvSpPr>
          <p:cNvPr id="147" name="Google Shape;147;p6"/>
          <p:cNvSpPr/>
          <p:nvPr/>
        </p:nvSpPr>
        <p:spPr>
          <a:xfrm>
            <a:off x="9183477" y="4769549"/>
            <a:ext cx="784136" cy="539073"/>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/tmp</a:t>
            </a:r>
            <a:endParaRPr b="0" i="0" sz="1800" u="none" cap="none" strike="noStrike">
              <a:solidFill>
                <a:schemeClr val="lt1"/>
              </a:solidFill>
              <a:latin typeface="Gill Sans"/>
              <a:ea typeface="Gill Sans"/>
              <a:cs typeface="Gill Sans"/>
              <a:sym typeface="Gill Sans"/>
            </a:endParaRPr>
          </a:p>
        </p:txBody>
      </p:sp>
      <p:sp>
        <p:nvSpPr>
          <p:cNvPr id="148" name="Google Shape;148;p6"/>
          <p:cNvSpPr/>
          <p:nvPr/>
        </p:nvSpPr>
        <p:spPr>
          <a:xfrm>
            <a:off x="10065848" y="4791701"/>
            <a:ext cx="784135" cy="516811"/>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/usr</a:t>
            </a:r>
            <a:endParaRPr b="0" i="0" sz="1800" u="none" cap="none" strike="noStrike">
              <a:solidFill>
                <a:schemeClr val="lt1"/>
              </a:solidFill>
              <a:latin typeface="Gill Sans"/>
              <a:ea typeface="Gill Sans"/>
              <a:cs typeface="Gill Sans"/>
              <a:sym typeface="Gill Sans"/>
            </a:endParaRPr>
          </a:p>
        </p:txBody>
      </p:sp>
      <p:sp>
        <p:nvSpPr>
          <p:cNvPr id="149" name="Google Shape;149;p6"/>
          <p:cNvSpPr/>
          <p:nvPr/>
        </p:nvSpPr>
        <p:spPr>
          <a:xfrm>
            <a:off x="10931184" y="4769549"/>
            <a:ext cx="784135" cy="538963"/>
          </a:xfrm>
          <a:prstGeom prst="roundRect">
            <a:avLst>
              <a:gd fmla="val 16667" name="adj"/>
            </a:avLst>
          </a:prstGeom>
          <a:solidFill>
            <a:schemeClr val="accent1"/>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Gill Sans"/>
                <a:ea typeface="Gill Sans"/>
                <a:cs typeface="Gill Sans"/>
                <a:sym typeface="Gill Sans"/>
              </a:rPr>
              <a:t>/var</a:t>
            </a:r>
            <a:endParaRPr b="0" i="0" sz="1800" u="none" cap="none" strike="noStrike">
              <a:solidFill>
                <a:schemeClr val="lt1"/>
              </a:solidFill>
              <a:latin typeface="Gill Sans"/>
              <a:ea typeface="Gill Sans"/>
              <a:cs typeface="Gill Sans"/>
              <a:sym typeface="Gill Sans"/>
            </a:endParaRPr>
          </a:p>
        </p:txBody>
      </p:sp>
      <p:cxnSp>
        <p:nvCxnSpPr>
          <p:cNvPr id="150" name="Google Shape;150;p6"/>
          <p:cNvCxnSpPr/>
          <p:nvPr/>
        </p:nvCxnSpPr>
        <p:spPr>
          <a:xfrm>
            <a:off x="850331" y="3752792"/>
            <a:ext cx="10509640" cy="35408"/>
          </a:xfrm>
          <a:prstGeom prst="straightConnector1">
            <a:avLst/>
          </a:prstGeom>
          <a:noFill/>
          <a:ln cap="rnd" cmpd="sng" w="22225">
            <a:solidFill>
              <a:schemeClr val="dk1"/>
            </a:solidFill>
            <a:prstDash val="solid"/>
            <a:round/>
            <a:headEnd len="sm" w="sm" type="none"/>
            <a:tailEnd len="sm" w="sm" type="none"/>
          </a:ln>
        </p:spPr>
      </p:cxnSp>
      <p:cxnSp>
        <p:nvCxnSpPr>
          <p:cNvPr id="151" name="Google Shape;151;p6"/>
          <p:cNvCxnSpPr/>
          <p:nvPr/>
        </p:nvCxnSpPr>
        <p:spPr>
          <a:xfrm>
            <a:off x="5747071" y="3177517"/>
            <a:ext cx="0" cy="587659"/>
          </a:xfrm>
          <a:prstGeom prst="straightConnector1">
            <a:avLst/>
          </a:prstGeom>
          <a:noFill/>
          <a:ln cap="rnd" cmpd="sng" w="22225">
            <a:solidFill>
              <a:schemeClr val="dk1"/>
            </a:solidFill>
            <a:prstDash val="solid"/>
            <a:round/>
            <a:headEnd len="sm" w="sm" type="none"/>
            <a:tailEnd len="sm" w="sm" type="none"/>
          </a:ln>
        </p:spPr>
      </p:cxnSp>
      <p:cxnSp>
        <p:nvCxnSpPr>
          <p:cNvPr id="152" name="Google Shape;152;p6"/>
          <p:cNvCxnSpPr>
            <a:endCxn id="138" idx="0"/>
          </p:cNvCxnSpPr>
          <p:nvPr/>
        </p:nvCxnSpPr>
        <p:spPr>
          <a:xfrm>
            <a:off x="868653" y="3765139"/>
            <a:ext cx="7200" cy="1005600"/>
          </a:xfrm>
          <a:prstGeom prst="straightConnector1">
            <a:avLst/>
          </a:prstGeom>
          <a:noFill/>
          <a:ln cap="rnd" cmpd="sng" w="12700">
            <a:solidFill>
              <a:srgbClr val="172C56"/>
            </a:solidFill>
            <a:prstDash val="solid"/>
            <a:round/>
            <a:headEnd len="sm" w="sm" type="none"/>
            <a:tailEnd len="med" w="med" type="triangle"/>
          </a:ln>
        </p:spPr>
      </p:cxnSp>
      <p:cxnSp>
        <p:nvCxnSpPr>
          <p:cNvPr id="153" name="Google Shape;153;p6"/>
          <p:cNvCxnSpPr>
            <a:endCxn id="139" idx="0"/>
          </p:cNvCxnSpPr>
          <p:nvPr/>
        </p:nvCxnSpPr>
        <p:spPr>
          <a:xfrm>
            <a:off x="1845802" y="3765096"/>
            <a:ext cx="0" cy="1016400"/>
          </a:xfrm>
          <a:prstGeom prst="straightConnector1">
            <a:avLst/>
          </a:prstGeom>
          <a:noFill/>
          <a:ln cap="flat" cmpd="sng" w="9525">
            <a:solidFill>
              <a:schemeClr val="dk1"/>
            </a:solidFill>
            <a:prstDash val="solid"/>
            <a:round/>
            <a:headEnd len="sm" w="sm" type="none"/>
            <a:tailEnd len="med" w="med" type="stealth"/>
          </a:ln>
        </p:spPr>
      </p:cxnSp>
      <p:cxnSp>
        <p:nvCxnSpPr>
          <p:cNvPr id="154" name="Google Shape;154;p6"/>
          <p:cNvCxnSpPr>
            <a:endCxn id="140" idx="0"/>
          </p:cNvCxnSpPr>
          <p:nvPr/>
        </p:nvCxnSpPr>
        <p:spPr>
          <a:xfrm flipH="1">
            <a:off x="2796095" y="3765208"/>
            <a:ext cx="13200" cy="1016400"/>
          </a:xfrm>
          <a:prstGeom prst="straightConnector1">
            <a:avLst/>
          </a:prstGeom>
          <a:noFill/>
          <a:ln cap="flat" cmpd="sng" w="9525">
            <a:solidFill>
              <a:schemeClr val="dk1"/>
            </a:solidFill>
            <a:prstDash val="solid"/>
            <a:round/>
            <a:headEnd len="sm" w="sm" type="none"/>
            <a:tailEnd len="med" w="med" type="stealth"/>
          </a:ln>
        </p:spPr>
      </p:cxnSp>
      <p:cxnSp>
        <p:nvCxnSpPr>
          <p:cNvPr id="155" name="Google Shape;155;p6"/>
          <p:cNvCxnSpPr>
            <a:endCxn id="141" idx="0"/>
          </p:cNvCxnSpPr>
          <p:nvPr/>
        </p:nvCxnSpPr>
        <p:spPr>
          <a:xfrm>
            <a:off x="3828827" y="3765285"/>
            <a:ext cx="0" cy="1016100"/>
          </a:xfrm>
          <a:prstGeom prst="straightConnector1">
            <a:avLst/>
          </a:prstGeom>
          <a:noFill/>
          <a:ln cap="rnd" cmpd="sng" w="12700">
            <a:solidFill>
              <a:srgbClr val="172C56"/>
            </a:solidFill>
            <a:prstDash val="solid"/>
            <a:round/>
            <a:headEnd len="sm" w="sm" type="none"/>
            <a:tailEnd len="med" w="med" type="triangle"/>
          </a:ln>
        </p:spPr>
      </p:cxnSp>
      <p:cxnSp>
        <p:nvCxnSpPr>
          <p:cNvPr id="156" name="Google Shape;156;p6"/>
          <p:cNvCxnSpPr>
            <a:endCxn id="142" idx="0"/>
          </p:cNvCxnSpPr>
          <p:nvPr/>
        </p:nvCxnSpPr>
        <p:spPr>
          <a:xfrm flipH="1">
            <a:off x="4845428" y="3759284"/>
            <a:ext cx="16200" cy="1022100"/>
          </a:xfrm>
          <a:prstGeom prst="straightConnector1">
            <a:avLst/>
          </a:prstGeom>
          <a:noFill/>
          <a:ln cap="rnd" cmpd="sng" w="12700">
            <a:solidFill>
              <a:srgbClr val="172C56"/>
            </a:solidFill>
            <a:prstDash val="solid"/>
            <a:round/>
            <a:headEnd len="sm" w="sm" type="none"/>
            <a:tailEnd len="med" w="med" type="triangle"/>
          </a:ln>
        </p:spPr>
      </p:cxnSp>
      <p:cxnSp>
        <p:nvCxnSpPr>
          <p:cNvPr id="157" name="Google Shape;157;p6"/>
          <p:cNvCxnSpPr>
            <a:endCxn id="143" idx="0"/>
          </p:cNvCxnSpPr>
          <p:nvPr/>
        </p:nvCxnSpPr>
        <p:spPr>
          <a:xfrm>
            <a:off x="5838753" y="3759149"/>
            <a:ext cx="0" cy="1010400"/>
          </a:xfrm>
          <a:prstGeom prst="straightConnector1">
            <a:avLst/>
          </a:prstGeom>
          <a:noFill/>
          <a:ln cap="rnd" cmpd="sng" w="12700">
            <a:solidFill>
              <a:srgbClr val="172C56"/>
            </a:solidFill>
            <a:prstDash val="solid"/>
            <a:round/>
            <a:headEnd len="sm" w="sm" type="none"/>
            <a:tailEnd len="med" w="med" type="triangle"/>
          </a:ln>
        </p:spPr>
      </p:cxnSp>
      <p:cxnSp>
        <p:nvCxnSpPr>
          <p:cNvPr id="158" name="Google Shape;158;p6"/>
          <p:cNvCxnSpPr>
            <a:endCxn id="144" idx="0"/>
          </p:cNvCxnSpPr>
          <p:nvPr/>
        </p:nvCxnSpPr>
        <p:spPr>
          <a:xfrm>
            <a:off x="6802766" y="3759284"/>
            <a:ext cx="0" cy="1022100"/>
          </a:xfrm>
          <a:prstGeom prst="straightConnector1">
            <a:avLst/>
          </a:prstGeom>
          <a:noFill/>
          <a:ln cap="rnd" cmpd="sng" w="12700">
            <a:solidFill>
              <a:srgbClr val="172C56"/>
            </a:solidFill>
            <a:prstDash val="solid"/>
            <a:round/>
            <a:headEnd len="sm" w="sm" type="none"/>
            <a:tailEnd len="med" w="med" type="triangle"/>
          </a:ln>
        </p:spPr>
      </p:cxnSp>
      <p:cxnSp>
        <p:nvCxnSpPr>
          <p:cNvPr id="159" name="Google Shape;159;p6"/>
          <p:cNvCxnSpPr>
            <a:endCxn id="145" idx="0"/>
          </p:cNvCxnSpPr>
          <p:nvPr/>
        </p:nvCxnSpPr>
        <p:spPr>
          <a:xfrm flipH="1">
            <a:off x="7755959" y="3759284"/>
            <a:ext cx="8100" cy="1022100"/>
          </a:xfrm>
          <a:prstGeom prst="straightConnector1">
            <a:avLst/>
          </a:prstGeom>
          <a:noFill/>
          <a:ln cap="rnd" cmpd="sng" w="12700">
            <a:solidFill>
              <a:srgbClr val="172C56"/>
            </a:solidFill>
            <a:prstDash val="solid"/>
            <a:round/>
            <a:headEnd len="sm" w="sm" type="none"/>
            <a:tailEnd len="med" w="med" type="triangle"/>
          </a:ln>
        </p:spPr>
      </p:cxnSp>
      <p:cxnSp>
        <p:nvCxnSpPr>
          <p:cNvPr id="160" name="Google Shape;160;p6"/>
          <p:cNvCxnSpPr>
            <a:endCxn id="146" idx="0"/>
          </p:cNvCxnSpPr>
          <p:nvPr/>
        </p:nvCxnSpPr>
        <p:spPr>
          <a:xfrm>
            <a:off x="8673632" y="3759166"/>
            <a:ext cx="0" cy="1033200"/>
          </a:xfrm>
          <a:prstGeom prst="straightConnector1">
            <a:avLst/>
          </a:prstGeom>
          <a:noFill/>
          <a:ln cap="rnd" cmpd="sng" w="12700">
            <a:solidFill>
              <a:srgbClr val="172C56"/>
            </a:solidFill>
            <a:prstDash val="solid"/>
            <a:round/>
            <a:headEnd len="sm" w="sm" type="none"/>
            <a:tailEnd len="med" w="med" type="triangle"/>
          </a:ln>
        </p:spPr>
      </p:cxnSp>
      <p:cxnSp>
        <p:nvCxnSpPr>
          <p:cNvPr id="161" name="Google Shape;161;p6"/>
          <p:cNvCxnSpPr>
            <a:endCxn id="147" idx="0"/>
          </p:cNvCxnSpPr>
          <p:nvPr/>
        </p:nvCxnSpPr>
        <p:spPr>
          <a:xfrm flipH="1">
            <a:off x="9575545" y="3759149"/>
            <a:ext cx="18300" cy="1010400"/>
          </a:xfrm>
          <a:prstGeom prst="straightConnector1">
            <a:avLst/>
          </a:prstGeom>
          <a:noFill/>
          <a:ln cap="rnd" cmpd="sng" w="12700">
            <a:solidFill>
              <a:srgbClr val="172C56"/>
            </a:solidFill>
            <a:prstDash val="solid"/>
            <a:round/>
            <a:headEnd len="sm" w="sm" type="none"/>
            <a:tailEnd len="med" w="med" type="triangle"/>
          </a:ln>
        </p:spPr>
      </p:cxnSp>
      <p:cxnSp>
        <p:nvCxnSpPr>
          <p:cNvPr id="162" name="Google Shape;162;p6"/>
          <p:cNvCxnSpPr>
            <a:endCxn id="148" idx="0"/>
          </p:cNvCxnSpPr>
          <p:nvPr/>
        </p:nvCxnSpPr>
        <p:spPr>
          <a:xfrm flipH="1">
            <a:off x="10457916" y="3759401"/>
            <a:ext cx="19500" cy="1032300"/>
          </a:xfrm>
          <a:prstGeom prst="straightConnector1">
            <a:avLst/>
          </a:prstGeom>
          <a:noFill/>
          <a:ln cap="rnd" cmpd="sng" w="12700">
            <a:solidFill>
              <a:srgbClr val="172C56"/>
            </a:solidFill>
            <a:prstDash val="solid"/>
            <a:round/>
            <a:headEnd len="sm" w="sm" type="none"/>
            <a:tailEnd len="med" w="med" type="triangle"/>
          </a:ln>
        </p:spPr>
      </p:cxnSp>
      <p:cxnSp>
        <p:nvCxnSpPr>
          <p:cNvPr id="163" name="Google Shape;163;p6"/>
          <p:cNvCxnSpPr>
            <a:endCxn id="149" idx="0"/>
          </p:cNvCxnSpPr>
          <p:nvPr/>
        </p:nvCxnSpPr>
        <p:spPr>
          <a:xfrm flipH="1">
            <a:off x="11323252" y="3759149"/>
            <a:ext cx="18300" cy="1010400"/>
          </a:xfrm>
          <a:prstGeom prst="straightConnector1">
            <a:avLst/>
          </a:prstGeom>
          <a:noFill/>
          <a:ln cap="rnd" cmpd="sng" w="12700">
            <a:solidFill>
              <a:srgbClr val="172C56"/>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FILE SYSTEM HIERARCHY</a:t>
            </a:r>
            <a:endParaRPr/>
          </a:p>
        </p:txBody>
      </p:sp>
      <p:sp>
        <p:nvSpPr>
          <p:cNvPr id="169" name="Google Shape;169;p7"/>
          <p:cNvSpPr txBox="1"/>
          <p:nvPr>
            <p:ph idx="1" type="body"/>
          </p:nvPr>
        </p:nvSpPr>
        <p:spPr>
          <a:xfrm>
            <a:off x="419548" y="2076226"/>
            <a:ext cx="11191259" cy="4416650"/>
          </a:xfrm>
          <a:prstGeom prst="rect">
            <a:avLst/>
          </a:prstGeom>
          <a:noFill/>
          <a:ln>
            <a:noFill/>
          </a:ln>
        </p:spPr>
        <p:txBody>
          <a:bodyPr anchorCtr="0" anchor="ctr" bIns="45700" lIns="91425" spcFirstLastPara="1" rIns="91425" wrap="square" tIns="45700">
            <a:normAutofit/>
          </a:bodyPr>
          <a:lstStyle/>
          <a:p>
            <a:pPr indent="-306000" lvl="0" marL="306000" rtl="0" algn="l">
              <a:lnSpc>
                <a:spcPct val="150000"/>
              </a:lnSpc>
              <a:spcBef>
                <a:spcPts val="0"/>
              </a:spcBef>
              <a:spcAft>
                <a:spcPts val="0"/>
              </a:spcAft>
              <a:buSzPts val="1840"/>
              <a:buFont typeface="Noto Sans Symbols"/>
              <a:buChar char="⮚"/>
            </a:pPr>
            <a:r>
              <a:rPr b="1" lang="en-GB" sz="2000">
                <a:latin typeface="Arial"/>
                <a:ea typeface="Arial"/>
                <a:cs typeface="Arial"/>
                <a:sym typeface="Arial"/>
              </a:rPr>
              <a:t>/bin</a:t>
            </a:r>
            <a:r>
              <a:rPr lang="en-GB" sz="2000">
                <a:latin typeface="Arial"/>
                <a:ea typeface="Arial"/>
                <a:cs typeface="Arial"/>
                <a:sym typeface="Arial"/>
              </a:rPr>
              <a:t>: Basic programs such as binaries cp, mv, mkdir are located in the /bin directory</a:t>
            </a:r>
            <a:endParaRPr/>
          </a:p>
          <a:p>
            <a:pPr indent="-306000" lvl="0" marL="306000" rtl="0" algn="l">
              <a:lnSpc>
                <a:spcPct val="150000"/>
              </a:lnSpc>
              <a:spcBef>
                <a:spcPts val="1000"/>
              </a:spcBef>
              <a:spcAft>
                <a:spcPts val="0"/>
              </a:spcAft>
              <a:buSzPts val="1840"/>
              <a:buFont typeface="Noto Sans Symbols"/>
              <a:buChar char="⮚"/>
            </a:pPr>
            <a:r>
              <a:rPr b="1" lang="en-GB" sz="2000">
                <a:latin typeface="Arial"/>
                <a:ea typeface="Arial"/>
                <a:cs typeface="Arial"/>
                <a:sym typeface="Arial"/>
              </a:rPr>
              <a:t>/home</a:t>
            </a:r>
            <a:r>
              <a:rPr lang="en-GB" sz="2000">
                <a:latin typeface="Arial"/>
                <a:ea typeface="Arial"/>
                <a:cs typeface="Arial"/>
                <a:sym typeface="Arial"/>
              </a:rPr>
              <a:t> : It is the location that contains the home directories for all users except root user </a:t>
            </a:r>
            <a:endParaRPr/>
          </a:p>
          <a:p>
            <a:pPr indent="-306000" lvl="0" marL="306000" rtl="0" algn="l">
              <a:lnSpc>
                <a:spcPct val="150000"/>
              </a:lnSpc>
              <a:spcBef>
                <a:spcPts val="1000"/>
              </a:spcBef>
              <a:spcAft>
                <a:spcPts val="0"/>
              </a:spcAft>
              <a:buSzPts val="1840"/>
              <a:buFont typeface="Noto Sans Symbols"/>
              <a:buChar char="⮚"/>
            </a:pPr>
            <a:r>
              <a:rPr b="1" lang="en-GB" sz="2000">
                <a:latin typeface="Arial"/>
                <a:ea typeface="Arial"/>
                <a:cs typeface="Arial"/>
                <a:sym typeface="Arial"/>
              </a:rPr>
              <a:t>/boot</a:t>
            </a:r>
            <a:r>
              <a:rPr lang="en-GB" sz="2000">
                <a:latin typeface="Arial"/>
                <a:ea typeface="Arial"/>
                <a:cs typeface="Arial"/>
                <a:sym typeface="Arial"/>
              </a:rPr>
              <a:t>: It holds important files during boot-up process</a:t>
            </a:r>
            <a:endParaRPr/>
          </a:p>
          <a:p>
            <a:pPr indent="-306000" lvl="0" marL="306000" rtl="0" algn="l">
              <a:lnSpc>
                <a:spcPct val="150000"/>
              </a:lnSpc>
              <a:spcBef>
                <a:spcPts val="1000"/>
              </a:spcBef>
              <a:spcAft>
                <a:spcPts val="0"/>
              </a:spcAft>
              <a:buSzPts val="1840"/>
              <a:buFont typeface="Noto Sans Symbols"/>
              <a:buChar char="⮚"/>
            </a:pPr>
            <a:r>
              <a:rPr b="1" lang="en-GB" sz="2000">
                <a:latin typeface="Arial"/>
                <a:ea typeface="Arial"/>
                <a:cs typeface="Arial"/>
                <a:sym typeface="Arial"/>
              </a:rPr>
              <a:t>/dev</a:t>
            </a:r>
            <a:r>
              <a:rPr lang="en-GB" sz="2000">
                <a:latin typeface="Arial"/>
                <a:ea typeface="Arial"/>
                <a:cs typeface="Arial"/>
                <a:sym typeface="Arial"/>
              </a:rPr>
              <a:t>: Contains device files for all hardware devices eg:- cdrom, cpu etc..</a:t>
            </a:r>
            <a:endParaRPr/>
          </a:p>
          <a:p>
            <a:pPr indent="-306000" lvl="0" marL="306000" rtl="0" algn="l">
              <a:lnSpc>
                <a:spcPct val="150000"/>
              </a:lnSpc>
              <a:spcBef>
                <a:spcPts val="1000"/>
              </a:spcBef>
              <a:spcAft>
                <a:spcPts val="0"/>
              </a:spcAft>
              <a:buSzPts val="1840"/>
              <a:buFont typeface="Noto Sans Symbols"/>
              <a:buChar char="⮚"/>
            </a:pPr>
            <a:r>
              <a:rPr b="1" lang="en-GB" sz="2000">
                <a:latin typeface="Arial"/>
                <a:ea typeface="Arial"/>
                <a:cs typeface="Arial"/>
                <a:sym typeface="Arial"/>
              </a:rPr>
              <a:t>/etc</a:t>
            </a:r>
            <a:r>
              <a:rPr lang="en-GB" sz="2000">
                <a:latin typeface="Arial"/>
                <a:ea typeface="Arial"/>
                <a:cs typeface="Arial"/>
                <a:sym typeface="Arial"/>
              </a:rPr>
              <a:t>: It stores most of the configuration files in Linux.</a:t>
            </a:r>
            <a:endParaRPr/>
          </a:p>
          <a:p>
            <a:pPr indent="-306000" lvl="0" marL="306000" rtl="0" algn="l">
              <a:lnSpc>
                <a:spcPct val="150000"/>
              </a:lnSpc>
              <a:spcBef>
                <a:spcPts val="1000"/>
              </a:spcBef>
              <a:spcAft>
                <a:spcPts val="0"/>
              </a:spcAft>
              <a:buSzPts val="1840"/>
              <a:buFont typeface="Noto Sans Symbols"/>
              <a:buChar char="⮚"/>
            </a:pPr>
            <a:r>
              <a:rPr b="1" lang="en-GB" sz="2000">
                <a:latin typeface="Arial"/>
                <a:ea typeface="Arial"/>
                <a:cs typeface="Arial"/>
                <a:sym typeface="Arial"/>
              </a:rPr>
              <a:t>/lib</a:t>
            </a:r>
            <a:r>
              <a:rPr lang="en-GB" sz="2000">
                <a:latin typeface="Arial"/>
                <a:ea typeface="Arial"/>
                <a:cs typeface="Arial"/>
                <a:sym typeface="Arial"/>
              </a:rPr>
              <a:t>: It is the place to look for shared libraries to be imported into your program</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FILE SYSTEM HIERARCHY</a:t>
            </a:r>
            <a:endParaRPr/>
          </a:p>
        </p:txBody>
      </p:sp>
      <p:sp>
        <p:nvSpPr>
          <p:cNvPr id="175" name="Google Shape;175;p8"/>
          <p:cNvSpPr txBox="1"/>
          <p:nvPr>
            <p:ph idx="1" type="body"/>
          </p:nvPr>
        </p:nvSpPr>
        <p:spPr>
          <a:xfrm>
            <a:off x="581192" y="2180496"/>
            <a:ext cx="11029615" cy="4177273"/>
          </a:xfrm>
          <a:prstGeom prst="rect">
            <a:avLst/>
          </a:prstGeom>
          <a:noFill/>
          <a:ln>
            <a:noFill/>
          </a:ln>
        </p:spPr>
        <p:txBody>
          <a:bodyPr anchorCtr="0" anchor="ctr" bIns="45700" lIns="91425" spcFirstLastPara="1" rIns="91425" wrap="square" tIns="45700">
            <a:normAutofit/>
          </a:bodyPr>
          <a:lstStyle/>
          <a:p>
            <a:pPr indent="-306000" lvl="0" marL="306000" rtl="0" algn="l">
              <a:lnSpc>
                <a:spcPct val="150000"/>
              </a:lnSpc>
              <a:spcBef>
                <a:spcPts val="0"/>
              </a:spcBef>
              <a:spcAft>
                <a:spcPts val="0"/>
              </a:spcAft>
              <a:buSzPts val="1840"/>
              <a:buFont typeface="Noto Sans Symbols"/>
              <a:buChar char="⮚"/>
            </a:pPr>
            <a:r>
              <a:rPr b="1" lang="en-GB" sz="2000">
                <a:latin typeface="Arial"/>
                <a:ea typeface="Arial"/>
                <a:cs typeface="Arial"/>
                <a:sym typeface="Arial"/>
              </a:rPr>
              <a:t>/media</a:t>
            </a:r>
            <a:r>
              <a:rPr lang="en-GB" sz="2000">
                <a:latin typeface="Arial"/>
                <a:ea typeface="Arial"/>
                <a:cs typeface="Arial"/>
                <a:sym typeface="Arial"/>
              </a:rPr>
              <a:t>: Temporary mount point created for removable media eg:- USB, CDROM etc.</a:t>
            </a:r>
            <a:endParaRPr/>
          </a:p>
          <a:p>
            <a:pPr indent="-306000" lvl="0" marL="306000" rtl="0" algn="l">
              <a:lnSpc>
                <a:spcPct val="150000"/>
              </a:lnSpc>
              <a:spcBef>
                <a:spcPts val="1000"/>
              </a:spcBef>
              <a:spcAft>
                <a:spcPts val="0"/>
              </a:spcAft>
              <a:buSzPts val="1840"/>
              <a:buFont typeface="Noto Sans Symbols"/>
              <a:buChar char="⮚"/>
            </a:pPr>
            <a:r>
              <a:rPr lang="en-GB" sz="2000">
                <a:latin typeface="Arial"/>
                <a:ea typeface="Arial"/>
                <a:cs typeface="Arial"/>
                <a:sym typeface="Arial"/>
              </a:rPr>
              <a:t>/</a:t>
            </a:r>
            <a:r>
              <a:rPr b="1" lang="en-GB" sz="2000">
                <a:latin typeface="Arial"/>
                <a:ea typeface="Arial"/>
                <a:cs typeface="Arial"/>
                <a:sym typeface="Arial"/>
              </a:rPr>
              <a:t>mnt</a:t>
            </a:r>
            <a:r>
              <a:rPr lang="en-GB" sz="2000">
                <a:latin typeface="Arial"/>
                <a:ea typeface="Arial"/>
                <a:cs typeface="Arial"/>
                <a:sym typeface="Arial"/>
              </a:rPr>
              <a:t>: Default mount point for any partition. eg: iso </a:t>
            </a:r>
            <a:endParaRPr/>
          </a:p>
          <a:p>
            <a:pPr indent="-306000" lvl="0" marL="306000" rtl="0" algn="l">
              <a:lnSpc>
                <a:spcPct val="150000"/>
              </a:lnSpc>
              <a:spcBef>
                <a:spcPts val="1000"/>
              </a:spcBef>
              <a:spcAft>
                <a:spcPts val="0"/>
              </a:spcAft>
              <a:buSzPts val="1840"/>
              <a:buFont typeface="Noto Sans Symbols"/>
              <a:buChar char="⮚"/>
            </a:pPr>
            <a:r>
              <a:rPr lang="en-GB" sz="2000">
                <a:latin typeface="Arial"/>
                <a:ea typeface="Arial"/>
                <a:cs typeface="Arial"/>
                <a:sym typeface="Arial"/>
              </a:rPr>
              <a:t>/</a:t>
            </a:r>
            <a:r>
              <a:rPr b="1" lang="en-GB" sz="2000">
                <a:latin typeface="Arial"/>
                <a:ea typeface="Arial"/>
                <a:cs typeface="Arial"/>
                <a:sym typeface="Arial"/>
              </a:rPr>
              <a:t>opt</a:t>
            </a:r>
            <a:r>
              <a:rPr lang="en-GB" sz="2000">
                <a:latin typeface="Arial"/>
                <a:ea typeface="Arial"/>
                <a:cs typeface="Arial"/>
                <a:sym typeface="Arial"/>
              </a:rPr>
              <a:t>: Contains third party applications like java, anaconda etc. </a:t>
            </a:r>
            <a:endParaRPr/>
          </a:p>
          <a:p>
            <a:pPr indent="-306000" lvl="0" marL="306000" rtl="0" algn="l">
              <a:lnSpc>
                <a:spcPct val="150000"/>
              </a:lnSpc>
              <a:spcBef>
                <a:spcPts val="1000"/>
              </a:spcBef>
              <a:spcAft>
                <a:spcPts val="0"/>
              </a:spcAft>
              <a:buSzPts val="1840"/>
              <a:buFont typeface="Noto Sans Symbols"/>
              <a:buChar char="⮚"/>
            </a:pPr>
            <a:r>
              <a:rPr lang="en-GB" sz="2000">
                <a:latin typeface="Arial"/>
                <a:ea typeface="Arial"/>
                <a:cs typeface="Arial"/>
                <a:sym typeface="Arial"/>
              </a:rPr>
              <a:t>/</a:t>
            </a:r>
            <a:r>
              <a:rPr b="1" lang="en-GB" sz="2000">
                <a:latin typeface="Arial"/>
                <a:ea typeface="Arial"/>
                <a:cs typeface="Arial"/>
                <a:sym typeface="Arial"/>
              </a:rPr>
              <a:t>tmp</a:t>
            </a:r>
            <a:r>
              <a:rPr lang="en-GB" sz="2000">
                <a:latin typeface="Arial"/>
                <a:ea typeface="Arial"/>
                <a:cs typeface="Arial"/>
                <a:sym typeface="Arial"/>
              </a:rPr>
              <a:t>: It is used to store temporary data and is writable by all users.</a:t>
            </a:r>
            <a:endParaRPr/>
          </a:p>
          <a:p>
            <a:pPr indent="-306000" lvl="0" marL="306000" rtl="0" algn="l">
              <a:lnSpc>
                <a:spcPct val="150000"/>
              </a:lnSpc>
              <a:spcBef>
                <a:spcPts val="1000"/>
              </a:spcBef>
              <a:spcAft>
                <a:spcPts val="0"/>
              </a:spcAft>
              <a:buSzPts val="1840"/>
              <a:buFont typeface="Noto Sans Symbols"/>
              <a:buChar char="⮚"/>
            </a:pPr>
            <a:r>
              <a:rPr lang="en-GB" sz="2000">
                <a:latin typeface="Arial"/>
                <a:ea typeface="Arial"/>
                <a:cs typeface="Arial"/>
                <a:sym typeface="Arial"/>
              </a:rPr>
              <a:t>/</a:t>
            </a:r>
            <a:r>
              <a:rPr b="1" lang="en-GB" sz="2000">
                <a:latin typeface="Arial"/>
                <a:ea typeface="Arial"/>
                <a:cs typeface="Arial"/>
                <a:sym typeface="Arial"/>
              </a:rPr>
              <a:t>usr</a:t>
            </a:r>
            <a:r>
              <a:rPr lang="en-GB" sz="2000">
                <a:latin typeface="Arial"/>
                <a:ea typeface="Arial"/>
                <a:cs typeface="Arial"/>
                <a:sym typeface="Arial"/>
              </a:rPr>
              <a:t>: Contains executable binaries, documentation, source code etc</a:t>
            </a:r>
            <a:endParaRPr/>
          </a:p>
          <a:p>
            <a:pPr indent="-306000" lvl="0" marL="306000" rtl="0" algn="l">
              <a:lnSpc>
                <a:spcPct val="150000"/>
              </a:lnSpc>
              <a:spcBef>
                <a:spcPts val="1000"/>
              </a:spcBef>
              <a:spcAft>
                <a:spcPts val="0"/>
              </a:spcAft>
              <a:buSzPts val="1840"/>
              <a:buFont typeface="Noto Sans Symbols"/>
              <a:buChar char="⮚"/>
            </a:pPr>
            <a:r>
              <a:rPr lang="en-GB" sz="2000">
                <a:latin typeface="Arial"/>
                <a:ea typeface="Arial"/>
                <a:cs typeface="Arial"/>
                <a:sym typeface="Arial"/>
              </a:rPr>
              <a:t>/</a:t>
            </a:r>
            <a:r>
              <a:rPr b="1" lang="en-GB" sz="2000">
                <a:latin typeface="Arial"/>
                <a:ea typeface="Arial"/>
                <a:cs typeface="Arial"/>
                <a:sym typeface="Arial"/>
              </a:rPr>
              <a:t>var</a:t>
            </a:r>
            <a:r>
              <a:rPr lang="en-GB" sz="2000">
                <a:latin typeface="Arial"/>
                <a:ea typeface="Arial"/>
                <a:cs typeface="Arial"/>
                <a:sym typeface="Arial"/>
              </a:rPr>
              <a:t>: Contains variable data like log, lock, spool, mail etc.</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b="1" lang="en-GB">
                <a:latin typeface="Arial"/>
                <a:ea typeface="Arial"/>
                <a:cs typeface="Arial"/>
                <a:sym typeface="Arial"/>
              </a:rPr>
              <a:t>SHELLS</a:t>
            </a:r>
            <a:endParaRPr/>
          </a:p>
        </p:txBody>
      </p:sp>
      <p:sp>
        <p:nvSpPr>
          <p:cNvPr id="181" name="Google Shape;181;p9"/>
          <p:cNvSpPr txBox="1"/>
          <p:nvPr>
            <p:ph idx="1" type="body"/>
          </p:nvPr>
        </p:nvSpPr>
        <p:spPr>
          <a:xfrm>
            <a:off x="581192" y="2011680"/>
            <a:ext cx="11029615" cy="448119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70000"/>
              </a:lnSpc>
              <a:spcBef>
                <a:spcPts val="0"/>
              </a:spcBef>
              <a:spcAft>
                <a:spcPts val="0"/>
              </a:spcAft>
              <a:buSzPct val="92000"/>
              <a:buNone/>
            </a:pPr>
            <a:r>
              <a:rPr lang="en-GB" sz="5000">
                <a:latin typeface="Arial"/>
                <a:ea typeface="Arial"/>
                <a:cs typeface="Arial"/>
                <a:sym typeface="Arial"/>
              </a:rPr>
              <a:t>Shell is a program that allows text based interaction between the user and the operating system. This interaction is carried out by typing commands in the interface and receiving the response in the same way</a:t>
            </a:r>
            <a:r>
              <a:rPr lang="en-GB" sz="4200">
                <a:latin typeface="Arial"/>
                <a:ea typeface="Arial"/>
                <a:cs typeface="Arial"/>
                <a:sym typeface="Arial"/>
              </a:rPr>
              <a:t>.</a:t>
            </a:r>
            <a:endParaRPr/>
          </a:p>
          <a:p>
            <a:pPr indent="0" lvl="0" marL="0" rtl="0" algn="l">
              <a:lnSpc>
                <a:spcPct val="120000"/>
              </a:lnSpc>
              <a:spcBef>
                <a:spcPts val="1000"/>
              </a:spcBef>
              <a:spcAft>
                <a:spcPts val="0"/>
              </a:spcAft>
              <a:buSzPct val="92000"/>
              <a:buNone/>
            </a:pPr>
            <a:r>
              <a:rPr b="1" lang="en-GB" sz="5000" u="sng">
                <a:solidFill>
                  <a:srgbClr val="002060"/>
                </a:solidFill>
                <a:latin typeface="Arial"/>
                <a:ea typeface="Arial"/>
                <a:cs typeface="Arial"/>
                <a:sym typeface="Arial"/>
              </a:rPr>
              <a:t>TYPES OF SHELLS</a:t>
            </a:r>
            <a:endParaRPr/>
          </a:p>
          <a:p>
            <a:pPr indent="-306000" lvl="0" marL="306000" rtl="0" algn="l">
              <a:lnSpc>
                <a:spcPct val="120000"/>
              </a:lnSpc>
              <a:spcBef>
                <a:spcPts val="1000"/>
              </a:spcBef>
              <a:spcAft>
                <a:spcPts val="0"/>
              </a:spcAft>
              <a:buSzPct val="92000"/>
              <a:buFont typeface="Noto Sans Symbols"/>
              <a:buChar char="⮚"/>
            </a:pPr>
            <a:r>
              <a:rPr lang="en-GB" sz="5000" u="none" strike="noStrike">
                <a:latin typeface="Arial"/>
                <a:ea typeface="Arial"/>
                <a:cs typeface="Arial"/>
                <a:sym typeface="Arial"/>
              </a:rPr>
              <a:t>Bourne Shell ( sh )</a:t>
            </a:r>
            <a:endParaRPr/>
          </a:p>
          <a:p>
            <a:pPr indent="-306000" lvl="0" marL="306000" rtl="0" algn="l">
              <a:lnSpc>
                <a:spcPct val="120000"/>
              </a:lnSpc>
              <a:spcBef>
                <a:spcPts val="1000"/>
              </a:spcBef>
              <a:spcAft>
                <a:spcPts val="0"/>
              </a:spcAft>
              <a:buSzPct val="92000"/>
              <a:buFont typeface="Noto Sans Symbols"/>
              <a:buChar char="⮚"/>
            </a:pPr>
            <a:r>
              <a:rPr lang="en-GB" sz="5000" u="none" strike="noStrike">
                <a:latin typeface="Arial"/>
                <a:ea typeface="Arial"/>
                <a:cs typeface="Arial"/>
                <a:sym typeface="Arial"/>
              </a:rPr>
              <a:t>C Shell (csh or tsh)</a:t>
            </a:r>
            <a:endParaRPr/>
          </a:p>
          <a:p>
            <a:pPr indent="-306000" lvl="0" marL="306000" rtl="0" algn="l">
              <a:lnSpc>
                <a:spcPct val="120000"/>
              </a:lnSpc>
              <a:spcBef>
                <a:spcPts val="1000"/>
              </a:spcBef>
              <a:spcAft>
                <a:spcPts val="0"/>
              </a:spcAft>
              <a:buSzPct val="92000"/>
              <a:buFont typeface="Noto Sans Symbols"/>
              <a:buChar char="⮚"/>
            </a:pPr>
            <a:r>
              <a:rPr lang="en-GB" sz="5000" u="none" strike="noStrike">
                <a:latin typeface="Arial"/>
                <a:ea typeface="Arial"/>
                <a:cs typeface="Arial"/>
                <a:sym typeface="Arial"/>
              </a:rPr>
              <a:t>Korn Shell (ksh)</a:t>
            </a:r>
            <a:endParaRPr/>
          </a:p>
          <a:p>
            <a:pPr indent="-306000" lvl="0" marL="306000" rtl="0" algn="l">
              <a:lnSpc>
                <a:spcPct val="120000"/>
              </a:lnSpc>
              <a:spcBef>
                <a:spcPts val="1000"/>
              </a:spcBef>
              <a:spcAft>
                <a:spcPts val="0"/>
              </a:spcAft>
              <a:buSzPct val="92000"/>
              <a:buFont typeface="Noto Sans Symbols"/>
              <a:buChar char="⮚"/>
            </a:pPr>
            <a:r>
              <a:rPr lang="en-GB" sz="5000" u="none" strike="noStrike">
                <a:latin typeface="Arial"/>
                <a:ea typeface="Arial"/>
                <a:cs typeface="Arial"/>
                <a:sym typeface="Arial"/>
              </a:rPr>
              <a:t>Z Shell (zsh)</a:t>
            </a:r>
            <a:endParaRPr/>
          </a:p>
          <a:p>
            <a:pPr indent="-306000" lvl="0" marL="306000" rtl="0" algn="l">
              <a:lnSpc>
                <a:spcPct val="120000"/>
              </a:lnSpc>
              <a:spcBef>
                <a:spcPts val="1000"/>
              </a:spcBef>
              <a:spcAft>
                <a:spcPts val="0"/>
              </a:spcAft>
              <a:buSzPct val="92000"/>
              <a:buFont typeface="Noto Sans Symbols"/>
              <a:buChar char="⮚"/>
            </a:pPr>
            <a:r>
              <a:rPr lang="en-GB" sz="5000" u="none" strike="noStrike">
                <a:latin typeface="Arial"/>
                <a:ea typeface="Arial"/>
                <a:cs typeface="Arial"/>
                <a:sym typeface="Arial"/>
              </a:rPr>
              <a:t>Bourne again shell (Bash)</a:t>
            </a:r>
            <a:endParaRPr/>
          </a:p>
          <a:p>
            <a:pPr indent="0" lvl="0" marL="0" rtl="0" algn="l">
              <a:lnSpc>
                <a:spcPct val="170000"/>
              </a:lnSpc>
              <a:spcBef>
                <a:spcPts val="760"/>
              </a:spcBef>
              <a:spcAft>
                <a:spcPts val="0"/>
              </a:spcAft>
              <a:buSzPct val="91999"/>
              <a:buNone/>
            </a:pPr>
            <a:r>
              <a:rPr lang="en-GB" sz="2000">
                <a:latin typeface="Arial"/>
                <a:ea typeface="Arial"/>
                <a:cs typeface="Arial"/>
                <a:sym typeface="Arial"/>
              </a:rPr>
              <a:t> </a:t>
            </a:r>
            <a:endParaRPr/>
          </a:p>
          <a:p>
            <a:pPr indent="-263937" lvl="0" marL="306000" rtl="0" algn="l">
              <a:spcBef>
                <a:spcPts val="744"/>
              </a:spcBef>
              <a:spcAft>
                <a:spcPts val="0"/>
              </a:spcAft>
              <a:buSzPct val="91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2021-11-15T07:36:45Z</dcterms:created>
  <dc:creator>Muhammad Arshad</dc:creator>
</cp:coreProperties>
</file>