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016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16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pos="432">
          <p15:clr>
            <a:srgbClr val="A4A3A4"/>
          </p15:clr>
        </p15:guide>
        <p15:guide id="6" pos="5479">
          <p15:clr>
            <a:srgbClr val="A4A3A4"/>
          </p15:clr>
        </p15:guide>
        <p15:guide id="7" pos="2879">
          <p15:clr>
            <a:srgbClr val="A4A3A4"/>
          </p15:clr>
        </p15:guide>
        <p15:guide id="8" orient="horz" pos="565">
          <p15:clr>
            <a:srgbClr val="A4A3A4"/>
          </p15:clr>
        </p15:guide>
        <p15:guide id="9" pos="4781">
          <p15:clr>
            <a:srgbClr val="A4A3A4"/>
          </p15:clr>
        </p15:guide>
        <p15:guide id="10" pos="5471">
          <p15:clr>
            <a:srgbClr val="A4A3A4"/>
          </p15:clr>
        </p15:guide>
        <p15:guide id="11" pos="4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16" orient="horz"/>
        <p:guide pos="2160" orient="horz"/>
        <p:guide pos="160" orient="horz"/>
        <p:guide pos="1008" orient="horz"/>
        <p:guide pos="432"/>
        <p:guide pos="5479"/>
        <p:guide pos="2879"/>
        <p:guide pos="565" orient="horz"/>
        <p:guide pos="4781"/>
        <p:guide pos="5471"/>
        <p:guide pos="42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0910d5fd38_0_5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0910d5fd38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0910d5fd38_0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0910d5fd38_0_7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0910d5fd38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0910d5fd38_0_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0910d5fd38_0_6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0910d5fd38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0910d5fd38_0_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0910d5fd38_0_6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0910d5fd38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0910d5fd38_0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fe63dc43b3_0_4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fe63dc43b3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fe63dc43b3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e63dc43b3_0_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fe63dc43b3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fe63dc43b3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fe63dc43b3_0_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fe63dc43b3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fe63dc43b3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e63dc43b3_0_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fe63dc43b3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fe63dc43b3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0910d5fd38_0_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0910d5fd38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0910d5fd38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910d5fd38_0_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0910d5fd38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0910d5fd38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0910d5fd38_0_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0910d5fd38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0910d5fd38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0910d5fd38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0910d5fd3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0910d5fd3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0910d5fd38_0_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0910d5fd38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0910d5fd38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B – Purple">
  <p:cSld name="Title Slide B – Purp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2"/>
          <p:cNvGrpSpPr/>
          <p:nvPr/>
        </p:nvGrpSpPr>
        <p:grpSpPr>
          <a:xfrm>
            <a:off x="0" y="0"/>
            <a:ext cx="9144000" cy="1911542"/>
            <a:chOff x="0" y="0"/>
            <a:chExt cx="9144000" cy="1911542"/>
          </a:xfrm>
        </p:grpSpPr>
        <p:sp>
          <p:nvSpPr>
            <p:cNvPr id="16" name="Google Shape;16;p2"/>
            <p:cNvSpPr/>
            <p:nvPr/>
          </p:nvSpPr>
          <p:spPr>
            <a:xfrm rot="10800000">
              <a:off x="673068" y="1591502"/>
              <a:ext cx="348754" cy="320040"/>
            </a:xfrm>
            <a:custGeom>
              <a:rect b="b" l="l" r="r" t="t"/>
              <a:pathLst>
                <a:path extrusionOk="0" h="232338" w="253182">
                  <a:moveTo>
                    <a:pt x="253182" y="232338"/>
                  </a:moveTo>
                  <a:lnTo>
                    <a:pt x="0" y="232338"/>
                  </a:lnTo>
                  <a:lnTo>
                    <a:pt x="100739" y="24215"/>
                  </a:lnTo>
                  <a:cubicBezTo>
                    <a:pt x="117077" y="-8962"/>
                    <a:pt x="137899" y="-7169"/>
                    <a:pt x="152443" y="24215"/>
                  </a:cubicBezTo>
                  <a:lnTo>
                    <a:pt x="253182" y="2323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0" y="0"/>
              <a:ext cx="9144000" cy="1595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2378355"/>
            <a:ext cx="5943600" cy="2493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imes New Roman"/>
              <a:buNone/>
              <a:defRPr b="1" i="0" sz="3000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85800" y="5311621"/>
            <a:ext cx="5943600" cy="1063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2" type="body"/>
          </p:nvPr>
        </p:nvSpPr>
        <p:spPr>
          <a:xfrm>
            <a:off x="4570414" y="621792"/>
            <a:ext cx="4116387" cy="74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·"/>
              <a:defRPr/>
            </a:lvl3pPr>
            <a:lvl4pPr indent="-342900" lvl="3" marL="18288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1025" y="453233"/>
            <a:ext cx="2276174" cy="548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B">
  <p:cSld name="Two Content B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type="title"/>
          </p:nvPr>
        </p:nvSpPr>
        <p:spPr>
          <a:xfrm>
            <a:off x="685800" y="1422907"/>
            <a:ext cx="8001000" cy="104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  <a:defRPr b="1" i="0" sz="2400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>
            <a:off x="685800" y="2626377"/>
            <a:ext cx="3811589" cy="5204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4C47"/>
              </a:buClr>
              <a:buSzPts val="1800"/>
              <a:buFont typeface="Arial"/>
              <a:buNone/>
              <a:defRPr b="1" i="0" sz="1800">
                <a:solidFill>
                  <a:srgbClr val="4D4C4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2" name="Google Shape;92;p11"/>
          <p:cNvSpPr txBox="1"/>
          <p:nvPr>
            <p:ph idx="2" type="body"/>
          </p:nvPr>
        </p:nvSpPr>
        <p:spPr>
          <a:xfrm>
            <a:off x="4873716" y="2626377"/>
            <a:ext cx="3813087" cy="5204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4C47"/>
              </a:buClr>
              <a:buSzPts val="1800"/>
              <a:buFont typeface="Arial"/>
              <a:buNone/>
              <a:defRPr b="1" sz="1800">
                <a:solidFill>
                  <a:srgbClr val="4D4C4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3" name="Google Shape;93;p11"/>
          <p:cNvSpPr txBox="1"/>
          <p:nvPr>
            <p:ph idx="3" type="body"/>
          </p:nvPr>
        </p:nvSpPr>
        <p:spPr>
          <a:xfrm>
            <a:off x="685801" y="3259669"/>
            <a:ext cx="3811588" cy="29527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·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4" type="body"/>
          </p:nvPr>
        </p:nvSpPr>
        <p:spPr>
          <a:xfrm>
            <a:off x="4873715" y="3259669"/>
            <a:ext cx="3811588" cy="29527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·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1" type="ftr"/>
          </p:nvPr>
        </p:nvSpPr>
        <p:spPr>
          <a:xfrm>
            <a:off x="1069848" y="6364224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2" type="sldNum"/>
          </p:nvPr>
        </p:nvSpPr>
        <p:spPr>
          <a:xfrm>
            <a:off x="685800" y="6364224"/>
            <a:ext cx="310896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7" name="Google Shape;97;p11"/>
          <p:cNvGrpSpPr/>
          <p:nvPr/>
        </p:nvGrpSpPr>
        <p:grpSpPr>
          <a:xfrm>
            <a:off x="0" y="0"/>
            <a:ext cx="9144000" cy="1300339"/>
            <a:chOff x="0" y="0"/>
            <a:chExt cx="9144000" cy="1300339"/>
          </a:xfrm>
        </p:grpSpPr>
        <p:sp>
          <p:nvSpPr>
            <p:cNvPr id="98" name="Google Shape;98;p11"/>
            <p:cNvSpPr/>
            <p:nvPr/>
          </p:nvSpPr>
          <p:spPr>
            <a:xfrm rot="10800000">
              <a:off x="673068" y="980299"/>
              <a:ext cx="348754" cy="320040"/>
            </a:xfrm>
            <a:custGeom>
              <a:rect b="b" l="l" r="r" t="t"/>
              <a:pathLst>
                <a:path extrusionOk="0" h="232338" w="253182">
                  <a:moveTo>
                    <a:pt x="253182" y="232338"/>
                  </a:moveTo>
                  <a:lnTo>
                    <a:pt x="0" y="232338"/>
                  </a:lnTo>
                  <a:lnTo>
                    <a:pt x="100739" y="24215"/>
                  </a:lnTo>
                  <a:cubicBezTo>
                    <a:pt x="117077" y="-8962"/>
                    <a:pt x="137899" y="-7169"/>
                    <a:pt x="152443" y="24215"/>
                  </a:cubicBezTo>
                  <a:lnTo>
                    <a:pt x="253182" y="2323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0" y="0"/>
              <a:ext cx="9144000" cy="9866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0" name="Google Shape;10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60881" y="6421503"/>
            <a:ext cx="1280160" cy="308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Picture and Caption">
  <p:cSld name="Content with Picture and Ca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/>
          <p:nvPr>
            <p:ph idx="2" type="pic"/>
          </p:nvPr>
        </p:nvSpPr>
        <p:spPr>
          <a:xfrm>
            <a:off x="5257800" y="0"/>
            <a:ext cx="3886200" cy="3452178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2"/>
          <p:cNvSpPr/>
          <p:nvPr/>
        </p:nvSpPr>
        <p:spPr>
          <a:xfrm>
            <a:off x="0" y="0"/>
            <a:ext cx="5257800" cy="6858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550A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 txBox="1"/>
          <p:nvPr>
            <p:ph type="title"/>
          </p:nvPr>
        </p:nvSpPr>
        <p:spPr>
          <a:xfrm>
            <a:off x="5678490" y="3601209"/>
            <a:ext cx="3008313" cy="8331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None/>
              <a:defRPr b="1" i="0" sz="1600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2"/>
          <p:cNvSpPr txBox="1"/>
          <p:nvPr>
            <p:ph idx="1" type="body"/>
          </p:nvPr>
        </p:nvSpPr>
        <p:spPr>
          <a:xfrm>
            <a:off x="5678490" y="4528303"/>
            <a:ext cx="3008313" cy="1758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12"/>
          <p:cNvSpPr txBox="1"/>
          <p:nvPr>
            <p:ph idx="3" type="body"/>
          </p:nvPr>
        </p:nvSpPr>
        <p:spPr>
          <a:xfrm>
            <a:off x="685802" y="846705"/>
            <a:ext cx="3884612" cy="1722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b="1" i="0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·"/>
              <a:defRPr/>
            </a:lvl3pPr>
            <a:lvl4pPr indent="-342900" lvl="3" marL="18288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2"/>
          <p:cNvSpPr txBox="1"/>
          <p:nvPr>
            <p:ph idx="4" type="body"/>
          </p:nvPr>
        </p:nvSpPr>
        <p:spPr>
          <a:xfrm>
            <a:off x="685801" y="2707221"/>
            <a:ext cx="3884613" cy="35295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·"/>
              <a:defRPr>
                <a:solidFill>
                  <a:schemeClr val="lt1"/>
                </a:solidFill>
              </a:defRPr>
            </a:lvl3pPr>
            <a:lvl4pPr indent="-292100" lvl="3" marL="18288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Char char="–"/>
              <a:defRPr>
                <a:solidFill>
                  <a:schemeClr val="lt1"/>
                </a:solidFill>
              </a:defRPr>
            </a:lvl4pPr>
            <a:lvl5pPr indent="-292100" lvl="4" marL="22860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1" type="ftr"/>
          </p:nvPr>
        </p:nvSpPr>
        <p:spPr>
          <a:xfrm>
            <a:off x="1069849" y="6364224"/>
            <a:ext cx="4113524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2"/>
          <p:cNvSpPr txBox="1"/>
          <p:nvPr>
            <p:ph idx="12" type="sldNum"/>
          </p:nvPr>
        </p:nvSpPr>
        <p:spPr>
          <a:xfrm>
            <a:off x="685800" y="6364224"/>
            <a:ext cx="310896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0" name="Google Shape;11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60881" y="6421503"/>
            <a:ext cx="1280160" cy="308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Picture">
  <p:cSld name="Content with Pictur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/>
          <p:nvPr/>
        </p:nvSpPr>
        <p:spPr>
          <a:xfrm>
            <a:off x="0" y="0"/>
            <a:ext cx="5257800" cy="6858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550A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3"/>
          <p:cNvSpPr txBox="1"/>
          <p:nvPr>
            <p:ph idx="1" type="body"/>
          </p:nvPr>
        </p:nvSpPr>
        <p:spPr>
          <a:xfrm>
            <a:off x="685802" y="846705"/>
            <a:ext cx="3884612" cy="1722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b="1" i="0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·"/>
              <a:defRPr/>
            </a:lvl3pPr>
            <a:lvl4pPr indent="-342900" lvl="3" marL="18288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2" type="body"/>
          </p:nvPr>
        </p:nvSpPr>
        <p:spPr>
          <a:xfrm>
            <a:off x="685801" y="2707221"/>
            <a:ext cx="3884613" cy="35295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·"/>
              <a:defRPr>
                <a:solidFill>
                  <a:schemeClr val="lt1"/>
                </a:solidFill>
              </a:defRPr>
            </a:lvl3pPr>
            <a:lvl4pPr indent="-292100" lvl="3" marL="18288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Char char="–"/>
              <a:defRPr>
                <a:solidFill>
                  <a:schemeClr val="lt1"/>
                </a:solidFill>
              </a:defRPr>
            </a:lvl4pPr>
            <a:lvl5pPr indent="-292100" lvl="4" marL="22860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11" type="ftr"/>
          </p:nvPr>
        </p:nvSpPr>
        <p:spPr>
          <a:xfrm>
            <a:off x="1069849" y="6364224"/>
            <a:ext cx="4113524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idx="12" type="sldNum"/>
          </p:nvPr>
        </p:nvSpPr>
        <p:spPr>
          <a:xfrm>
            <a:off x="685800" y="6364224"/>
            <a:ext cx="310896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13"/>
          <p:cNvSpPr/>
          <p:nvPr>
            <p:ph idx="3" type="pic"/>
          </p:nvPr>
        </p:nvSpPr>
        <p:spPr>
          <a:xfrm>
            <a:off x="5254627" y="0"/>
            <a:ext cx="3889375" cy="685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18" name="Google Shape;11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60881" y="6421503"/>
            <a:ext cx="1280160" cy="308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 A">
  <p:cSld name="Picture with Caption A">
    <p:bg>
      <p:bgPr>
        <a:solidFill>
          <a:schemeClr val="accen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/>
          <p:nvPr>
            <p:ph idx="2" type="pic"/>
          </p:nvPr>
        </p:nvSpPr>
        <p:spPr>
          <a:xfrm>
            <a:off x="0" y="0"/>
            <a:ext cx="9144000" cy="5608327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14"/>
          <p:cNvSpPr txBox="1"/>
          <p:nvPr>
            <p:ph type="ctrTitle"/>
          </p:nvPr>
        </p:nvSpPr>
        <p:spPr>
          <a:xfrm>
            <a:off x="685802" y="5752799"/>
            <a:ext cx="6904039" cy="545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b="1" i="0" sz="2000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11" type="ftr"/>
          </p:nvPr>
        </p:nvSpPr>
        <p:spPr>
          <a:xfrm>
            <a:off x="1069848" y="6364224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idx="12" type="sldNum"/>
          </p:nvPr>
        </p:nvSpPr>
        <p:spPr>
          <a:xfrm>
            <a:off x="685800" y="6364224"/>
            <a:ext cx="310896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60881" y="6421504"/>
            <a:ext cx="1280160" cy="308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 B">
  <p:cSld name="Picture with Caption B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0" y="0"/>
            <a:ext cx="9144000" cy="24384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 txBox="1"/>
          <p:nvPr>
            <p:ph type="ctrTitle"/>
          </p:nvPr>
        </p:nvSpPr>
        <p:spPr>
          <a:xfrm>
            <a:off x="685800" y="588183"/>
            <a:ext cx="6400800" cy="925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  <a:defRPr b="1" i="0" sz="2000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5"/>
          <p:cNvSpPr/>
          <p:nvPr>
            <p:ph idx="2" type="pic"/>
          </p:nvPr>
        </p:nvSpPr>
        <p:spPr>
          <a:xfrm>
            <a:off x="0" y="1624073"/>
            <a:ext cx="9144000" cy="5242134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15"/>
          <p:cNvSpPr txBox="1"/>
          <p:nvPr>
            <p:ph idx="11" type="ftr"/>
          </p:nvPr>
        </p:nvSpPr>
        <p:spPr>
          <a:xfrm>
            <a:off x="1069848" y="6364224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685800" y="6364224"/>
            <a:ext cx="310896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1" name="Google Shape;13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60881" y="593899"/>
            <a:ext cx="1280160" cy="308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st Slide Gray">
  <p:cSld name="Last Slide Gray">
    <p:bg>
      <p:bgPr>
        <a:solidFill>
          <a:schemeClr val="accent6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6"/>
          <p:cNvGrpSpPr/>
          <p:nvPr/>
        </p:nvGrpSpPr>
        <p:grpSpPr>
          <a:xfrm>
            <a:off x="0" y="0"/>
            <a:ext cx="9144000" cy="5610496"/>
            <a:chOff x="0" y="0"/>
            <a:chExt cx="9144000" cy="5610496"/>
          </a:xfrm>
        </p:grpSpPr>
        <p:sp>
          <p:nvSpPr>
            <p:cNvPr id="134" name="Google Shape;134;p16"/>
            <p:cNvSpPr/>
            <p:nvPr/>
          </p:nvSpPr>
          <p:spPr>
            <a:xfrm rot="10800000">
              <a:off x="673068" y="5290456"/>
              <a:ext cx="348754" cy="320040"/>
            </a:xfrm>
            <a:custGeom>
              <a:rect b="b" l="l" r="r" t="t"/>
              <a:pathLst>
                <a:path extrusionOk="0" h="232338" w="253182">
                  <a:moveTo>
                    <a:pt x="253182" y="232338"/>
                  </a:moveTo>
                  <a:lnTo>
                    <a:pt x="0" y="232338"/>
                  </a:lnTo>
                  <a:lnTo>
                    <a:pt x="100739" y="24215"/>
                  </a:lnTo>
                  <a:cubicBezTo>
                    <a:pt x="117077" y="-8962"/>
                    <a:pt x="137899" y="-7169"/>
                    <a:pt x="152443" y="24215"/>
                  </a:cubicBezTo>
                  <a:lnTo>
                    <a:pt x="253182" y="2323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0" y="0"/>
              <a:ext cx="9144000" cy="530061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16"/>
          <p:cNvSpPr txBox="1"/>
          <p:nvPr/>
        </p:nvSpPr>
        <p:spPr>
          <a:xfrm>
            <a:off x="685801" y="1369844"/>
            <a:ext cx="17825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1025" y="5943600"/>
            <a:ext cx="2276174" cy="548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st Slide Purple">
  <p:cSld name="Last Slide Purple">
    <p:bg>
      <p:bgPr>
        <a:solidFill>
          <a:schemeClr val="accen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"/>
          <p:cNvGrpSpPr/>
          <p:nvPr/>
        </p:nvGrpSpPr>
        <p:grpSpPr>
          <a:xfrm>
            <a:off x="0" y="0"/>
            <a:ext cx="9144000" cy="5610496"/>
            <a:chOff x="0" y="0"/>
            <a:chExt cx="9144000" cy="5610496"/>
          </a:xfrm>
        </p:grpSpPr>
        <p:sp>
          <p:nvSpPr>
            <p:cNvPr id="24" name="Google Shape;24;p3"/>
            <p:cNvSpPr/>
            <p:nvPr/>
          </p:nvSpPr>
          <p:spPr>
            <a:xfrm rot="10800000">
              <a:off x="673068" y="5290456"/>
              <a:ext cx="348754" cy="320040"/>
            </a:xfrm>
            <a:custGeom>
              <a:rect b="b" l="l" r="r" t="t"/>
              <a:pathLst>
                <a:path extrusionOk="0" h="232338" w="253182">
                  <a:moveTo>
                    <a:pt x="253182" y="232338"/>
                  </a:moveTo>
                  <a:lnTo>
                    <a:pt x="0" y="232338"/>
                  </a:lnTo>
                  <a:lnTo>
                    <a:pt x="100739" y="24215"/>
                  </a:lnTo>
                  <a:cubicBezTo>
                    <a:pt x="117077" y="-8962"/>
                    <a:pt x="137899" y="-7169"/>
                    <a:pt x="152443" y="24215"/>
                  </a:cubicBezTo>
                  <a:lnTo>
                    <a:pt x="253182" y="2323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0"/>
              <a:ext cx="9144000" cy="530061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"/>
          <p:cNvSpPr txBox="1"/>
          <p:nvPr/>
        </p:nvSpPr>
        <p:spPr>
          <a:xfrm>
            <a:off x="685801" y="1369844"/>
            <a:ext cx="21175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1025" y="5943600"/>
            <a:ext cx="2276174" cy="548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A – Purple">
  <p:cSld name="Title Slide A – Purple">
    <p:bg>
      <p:bgPr>
        <a:solidFill>
          <a:schemeClr val="accen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0"/>
            <a:ext cx="9144000" cy="5610496"/>
            <a:chOff x="0" y="0"/>
            <a:chExt cx="9144000" cy="5610496"/>
          </a:xfrm>
        </p:grpSpPr>
        <p:sp>
          <p:nvSpPr>
            <p:cNvPr id="30" name="Google Shape;30;p4"/>
            <p:cNvSpPr/>
            <p:nvPr/>
          </p:nvSpPr>
          <p:spPr>
            <a:xfrm rot="10800000">
              <a:off x="673068" y="5290456"/>
              <a:ext cx="348754" cy="320040"/>
            </a:xfrm>
            <a:custGeom>
              <a:rect b="b" l="l" r="r" t="t"/>
              <a:pathLst>
                <a:path extrusionOk="0" h="232338" w="253182">
                  <a:moveTo>
                    <a:pt x="253182" y="232338"/>
                  </a:moveTo>
                  <a:lnTo>
                    <a:pt x="0" y="232338"/>
                  </a:lnTo>
                  <a:lnTo>
                    <a:pt x="100739" y="24215"/>
                  </a:lnTo>
                  <a:cubicBezTo>
                    <a:pt x="117077" y="-8962"/>
                    <a:pt x="137899" y="-7169"/>
                    <a:pt x="152443" y="24215"/>
                  </a:cubicBezTo>
                  <a:lnTo>
                    <a:pt x="253182" y="2323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0" y="0"/>
              <a:ext cx="9144000" cy="530061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4"/>
          <p:cNvSpPr txBox="1"/>
          <p:nvPr>
            <p:ph type="ctrTitle"/>
          </p:nvPr>
        </p:nvSpPr>
        <p:spPr>
          <a:xfrm>
            <a:off x="685800" y="1839914"/>
            <a:ext cx="5943600" cy="2479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imes New Roman"/>
              <a:buNone/>
              <a:defRPr b="1" i="0" sz="3000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685800" y="4525135"/>
            <a:ext cx="5943600" cy="679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·"/>
              <a:defRPr/>
            </a:lvl3pPr>
            <a:lvl4pPr indent="-342900" lvl="3" marL="18288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2" type="body"/>
          </p:nvPr>
        </p:nvSpPr>
        <p:spPr>
          <a:xfrm>
            <a:off x="4570414" y="621792"/>
            <a:ext cx="4116387" cy="74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·"/>
              <a:defRPr/>
            </a:lvl3pPr>
            <a:lvl4pPr indent="-342900" lvl="3" marL="18288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3" type="subTitle"/>
          </p:nvPr>
        </p:nvSpPr>
        <p:spPr>
          <a:xfrm>
            <a:off x="685800" y="5833537"/>
            <a:ext cx="5943600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36" name="Google Shape;3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1025" y="453233"/>
            <a:ext cx="2276174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A – Gray">
  <p:cSld name="Title Slide A – Gray">
    <p:bg>
      <p:bgPr>
        <a:solidFill>
          <a:schemeClr val="accent6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0" y="0"/>
            <a:ext cx="9144000" cy="5610496"/>
            <a:chOff x="0" y="0"/>
            <a:chExt cx="9144000" cy="5610496"/>
          </a:xfrm>
        </p:grpSpPr>
        <p:sp>
          <p:nvSpPr>
            <p:cNvPr id="39" name="Google Shape;39;p5"/>
            <p:cNvSpPr/>
            <p:nvPr/>
          </p:nvSpPr>
          <p:spPr>
            <a:xfrm rot="10800000">
              <a:off x="673068" y="5290456"/>
              <a:ext cx="348754" cy="320040"/>
            </a:xfrm>
            <a:custGeom>
              <a:rect b="b" l="l" r="r" t="t"/>
              <a:pathLst>
                <a:path extrusionOk="0" h="232338" w="253182">
                  <a:moveTo>
                    <a:pt x="253182" y="232338"/>
                  </a:moveTo>
                  <a:lnTo>
                    <a:pt x="0" y="232338"/>
                  </a:lnTo>
                  <a:lnTo>
                    <a:pt x="100739" y="24215"/>
                  </a:lnTo>
                  <a:cubicBezTo>
                    <a:pt x="117077" y="-8962"/>
                    <a:pt x="137899" y="-7169"/>
                    <a:pt x="152443" y="24215"/>
                  </a:cubicBezTo>
                  <a:lnTo>
                    <a:pt x="253182" y="2323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0" y="0"/>
              <a:ext cx="9144000" cy="530061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5"/>
          <p:cNvSpPr txBox="1"/>
          <p:nvPr>
            <p:ph type="ctrTitle"/>
          </p:nvPr>
        </p:nvSpPr>
        <p:spPr>
          <a:xfrm>
            <a:off x="685800" y="1839914"/>
            <a:ext cx="5943600" cy="2479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  <a:defRPr b="1" i="0" sz="3000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685800" y="4525135"/>
            <a:ext cx="5943600" cy="679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·"/>
              <a:defRPr/>
            </a:lvl3pPr>
            <a:lvl4pPr indent="-342900" lvl="3" marL="18288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2" type="body"/>
          </p:nvPr>
        </p:nvSpPr>
        <p:spPr>
          <a:xfrm>
            <a:off x="4570414" y="621792"/>
            <a:ext cx="4116387" cy="74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·"/>
              <a:defRPr/>
            </a:lvl3pPr>
            <a:lvl4pPr indent="-342900" lvl="3" marL="18288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3" type="subTitle"/>
          </p:nvPr>
        </p:nvSpPr>
        <p:spPr>
          <a:xfrm>
            <a:off x="685800" y="5833537"/>
            <a:ext cx="5943600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45" name="Google Shape;4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1025" y="453233"/>
            <a:ext cx="2276174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B – Gray">
  <p:cSld name="Title Slide B – Gra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6"/>
          <p:cNvGrpSpPr/>
          <p:nvPr/>
        </p:nvGrpSpPr>
        <p:grpSpPr>
          <a:xfrm>
            <a:off x="0" y="0"/>
            <a:ext cx="9144000" cy="1911542"/>
            <a:chOff x="0" y="0"/>
            <a:chExt cx="9144000" cy="1911542"/>
          </a:xfrm>
        </p:grpSpPr>
        <p:sp>
          <p:nvSpPr>
            <p:cNvPr id="48" name="Google Shape;48;p6"/>
            <p:cNvSpPr/>
            <p:nvPr/>
          </p:nvSpPr>
          <p:spPr>
            <a:xfrm rot="10800000">
              <a:off x="673068" y="1591502"/>
              <a:ext cx="348754" cy="320040"/>
            </a:xfrm>
            <a:custGeom>
              <a:rect b="b" l="l" r="r" t="t"/>
              <a:pathLst>
                <a:path extrusionOk="0" h="232338" w="253182">
                  <a:moveTo>
                    <a:pt x="253182" y="232338"/>
                  </a:moveTo>
                  <a:lnTo>
                    <a:pt x="0" y="232338"/>
                  </a:lnTo>
                  <a:lnTo>
                    <a:pt x="100739" y="24215"/>
                  </a:lnTo>
                  <a:cubicBezTo>
                    <a:pt x="117077" y="-8962"/>
                    <a:pt x="137899" y="-7169"/>
                    <a:pt x="152443" y="24215"/>
                  </a:cubicBezTo>
                  <a:lnTo>
                    <a:pt x="253182" y="2323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0" y="0"/>
              <a:ext cx="9144000" cy="159512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6"/>
          <p:cNvSpPr txBox="1"/>
          <p:nvPr>
            <p:ph type="ctrTitle"/>
          </p:nvPr>
        </p:nvSpPr>
        <p:spPr>
          <a:xfrm>
            <a:off x="685800" y="2378355"/>
            <a:ext cx="5943600" cy="2493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  <a:defRPr b="1" i="0" sz="3000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subTitle"/>
          </p:nvPr>
        </p:nvSpPr>
        <p:spPr>
          <a:xfrm>
            <a:off x="685800" y="5311621"/>
            <a:ext cx="5943600" cy="1063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4570414" y="621792"/>
            <a:ext cx="4116387" cy="74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·"/>
              <a:defRPr/>
            </a:lvl3pPr>
            <a:lvl4pPr indent="-342900" lvl="3" marL="18288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3" name="Google Shape;5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1025" y="453233"/>
            <a:ext cx="2276174" cy="548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">
  <p:cSld name="Content A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685802" y="463970"/>
            <a:ext cx="6904039" cy="10696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  <a:defRPr b="1" i="0" sz="2400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/>
          <p:nvPr/>
        </p:nvSpPr>
        <p:spPr>
          <a:xfrm>
            <a:off x="0" y="0"/>
            <a:ext cx="9144000" cy="24384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685802" y="1587917"/>
            <a:ext cx="6904039" cy="46870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·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1069848" y="6364224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685800" y="6364224"/>
            <a:ext cx="310896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60881" y="6421503"/>
            <a:ext cx="1280160" cy="308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B">
  <p:cSld name="Content B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8"/>
          <p:cNvGrpSpPr/>
          <p:nvPr/>
        </p:nvGrpSpPr>
        <p:grpSpPr>
          <a:xfrm>
            <a:off x="0" y="0"/>
            <a:ext cx="9144000" cy="1300339"/>
            <a:chOff x="0" y="0"/>
            <a:chExt cx="9144000" cy="1300339"/>
          </a:xfrm>
        </p:grpSpPr>
        <p:sp>
          <p:nvSpPr>
            <p:cNvPr id="63" name="Google Shape;63;p8"/>
            <p:cNvSpPr/>
            <p:nvPr/>
          </p:nvSpPr>
          <p:spPr>
            <a:xfrm rot="10800000">
              <a:off x="673068" y="980299"/>
              <a:ext cx="348754" cy="320040"/>
            </a:xfrm>
            <a:custGeom>
              <a:rect b="b" l="l" r="r" t="t"/>
              <a:pathLst>
                <a:path extrusionOk="0" h="232338" w="253182">
                  <a:moveTo>
                    <a:pt x="253182" y="232338"/>
                  </a:moveTo>
                  <a:lnTo>
                    <a:pt x="0" y="232338"/>
                  </a:lnTo>
                  <a:lnTo>
                    <a:pt x="100739" y="24215"/>
                  </a:lnTo>
                  <a:cubicBezTo>
                    <a:pt x="117077" y="-8962"/>
                    <a:pt x="137899" y="-7169"/>
                    <a:pt x="152443" y="24215"/>
                  </a:cubicBezTo>
                  <a:lnTo>
                    <a:pt x="253182" y="2323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8"/>
            <p:cNvSpPr/>
            <p:nvPr/>
          </p:nvSpPr>
          <p:spPr>
            <a:xfrm>
              <a:off x="0" y="0"/>
              <a:ext cx="9144000" cy="9866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8"/>
          <p:cNvSpPr txBox="1"/>
          <p:nvPr>
            <p:ph type="title"/>
          </p:nvPr>
        </p:nvSpPr>
        <p:spPr>
          <a:xfrm>
            <a:off x="685801" y="1446104"/>
            <a:ext cx="6904037" cy="10728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  <a:defRPr b="1" i="0" sz="2400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685802" y="2595033"/>
            <a:ext cx="6904039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·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1069848" y="6364224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685800" y="6364224"/>
            <a:ext cx="310896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60881" y="6421503"/>
            <a:ext cx="1280160" cy="308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C">
  <p:cSld name="Content C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9"/>
          <p:cNvGrpSpPr/>
          <p:nvPr/>
        </p:nvGrpSpPr>
        <p:grpSpPr>
          <a:xfrm>
            <a:off x="0" y="0"/>
            <a:ext cx="9144000" cy="3963663"/>
            <a:chOff x="0" y="0"/>
            <a:chExt cx="9144000" cy="3963663"/>
          </a:xfrm>
        </p:grpSpPr>
        <p:sp>
          <p:nvSpPr>
            <p:cNvPr id="72" name="Google Shape;72;p9"/>
            <p:cNvSpPr/>
            <p:nvPr/>
          </p:nvSpPr>
          <p:spPr>
            <a:xfrm>
              <a:off x="0" y="0"/>
              <a:ext cx="9144000" cy="3650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9"/>
            <p:cNvSpPr/>
            <p:nvPr/>
          </p:nvSpPr>
          <p:spPr>
            <a:xfrm rot="10800000">
              <a:off x="673068" y="3643623"/>
              <a:ext cx="348754" cy="320040"/>
            </a:xfrm>
            <a:custGeom>
              <a:rect b="b" l="l" r="r" t="t"/>
              <a:pathLst>
                <a:path extrusionOk="0" h="232338" w="253182">
                  <a:moveTo>
                    <a:pt x="253182" y="232338"/>
                  </a:moveTo>
                  <a:lnTo>
                    <a:pt x="0" y="232338"/>
                  </a:lnTo>
                  <a:lnTo>
                    <a:pt x="100739" y="24215"/>
                  </a:lnTo>
                  <a:cubicBezTo>
                    <a:pt x="117077" y="-8962"/>
                    <a:pt x="137899" y="-7169"/>
                    <a:pt x="152443" y="24215"/>
                  </a:cubicBezTo>
                  <a:lnTo>
                    <a:pt x="253182" y="2323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9"/>
          <p:cNvSpPr txBox="1"/>
          <p:nvPr>
            <p:ph type="title"/>
          </p:nvPr>
        </p:nvSpPr>
        <p:spPr>
          <a:xfrm>
            <a:off x="685803" y="609600"/>
            <a:ext cx="6904037" cy="2562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b="1" i="0" sz="2400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685802" y="4083051"/>
            <a:ext cx="6904039" cy="2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·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1069848" y="6364224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685800" y="6364224"/>
            <a:ext cx="310896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8" name="Google Shape;7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60881" y="6421503"/>
            <a:ext cx="1280160" cy="308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A">
  <p:cSld name="Two Content A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>
            <a:off x="0" y="0"/>
            <a:ext cx="9144000" cy="24384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/>
          <p:nvPr>
            <p:ph type="title"/>
          </p:nvPr>
        </p:nvSpPr>
        <p:spPr>
          <a:xfrm>
            <a:off x="685800" y="502907"/>
            <a:ext cx="8001000" cy="104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  <a:defRPr b="1" i="0" sz="2400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685800" y="1706377"/>
            <a:ext cx="3811589" cy="5204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3" name="Google Shape;83;p10"/>
          <p:cNvSpPr txBox="1"/>
          <p:nvPr>
            <p:ph idx="2" type="body"/>
          </p:nvPr>
        </p:nvSpPr>
        <p:spPr>
          <a:xfrm>
            <a:off x="4873716" y="1706377"/>
            <a:ext cx="3813087" cy="5204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4C47"/>
              </a:buClr>
              <a:buSzPts val="1800"/>
              <a:buFont typeface="Arial"/>
              <a:buNone/>
              <a:defRPr b="1" sz="1800">
                <a:solidFill>
                  <a:srgbClr val="4D4C4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10"/>
          <p:cNvSpPr txBox="1"/>
          <p:nvPr>
            <p:ph idx="3" type="body"/>
          </p:nvPr>
        </p:nvSpPr>
        <p:spPr>
          <a:xfrm>
            <a:off x="685801" y="2341033"/>
            <a:ext cx="3811588" cy="3752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·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4" type="body"/>
          </p:nvPr>
        </p:nvSpPr>
        <p:spPr>
          <a:xfrm>
            <a:off x="4861947" y="2341033"/>
            <a:ext cx="3811588" cy="3752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·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1" type="ftr"/>
          </p:nvPr>
        </p:nvSpPr>
        <p:spPr>
          <a:xfrm>
            <a:off x="1069848" y="6364224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685800" y="6364224"/>
            <a:ext cx="310896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8" name="Google Shape;8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60881" y="6421503"/>
            <a:ext cx="1280160" cy="308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274639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600201"/>
            <a:ext cx="8001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·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1069848" y="6364224"/>
            <a:ext cx="6519672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685800" y="6364224"/>
            <a:ext cx="310896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s231n.github.io/convolutional-network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ites.google.com/nyu.edu/nyu-hpc/hpc-systems/greene/getting-started?authuser=0#h.2syphlhsjo6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ctrTitle"/>
          </p:nvPr>
        </p:nvSpPr>
        <p:spPr>
          <a:xfrm>
            <a:off x="685799" y="2378355"/>
            <a:ext cx="7355793" cy="2493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Lab 1: CNNs &amp; HPC workshop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Feb 16, 2023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latin typeface="Arial"/>
                <a:ea typeface="Arial"/>
                <a:cs typeface="Arial"/>
                <a:sym typeface="Arial"/>
              </a:rPr>
              <a:t>Tayyibah Khanam</a:t>
            </a:r>
            <a:endParaRPr sz="3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7"/>
          <p:cNvSpPr txBox="1"/>
          <p:nvPr>
            <p:ph idx="1" type="subTitle"/>
          </p:nvPr>
        </p:nvSpPr>
        <p:spPr>
          <a:xfrm>
            <a:off x="685800" y="5311621"/>
            <a:ext cx="5943600" cy="1063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lang="en-US"/>
              <a:t>Contact: tayyibah@nyu.edu</a:t>
            </a:r>
            <a:endParaRPr/>
          </a:p>
        </p:txBody>
      </p:sp>
      <p:sp>
        <p:nvSpPr>
          <p:cNvPr id="144" name="Google Shape;144;p17"/>
          <p:cNvSpPr txBox="1"/>
          <p:nvPr>
            <p:ph idx="2" type="body"/>
          </p:nvPr>
        </p:nvSpPr>
        <p:spPr>
          <a:xfrm>
            <a:off x="4570414" y="621792"/>
            <a:ext cx="4116387" cy="74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ctrTitle"/>
          </p:nvPr>
        </p:nvSpPr>
        <p:spPr>
          <a:xfrm>
            <a:off x="1598625" y="1911055"/>
            <a:ext cx="5943600" cy="249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b="0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pooling operation involves sliding a two-dimensional filter over each channel of feature map and summarising the features lying within the region covered by the filter.</a:t>
            </a:r>
            <a:endParaRPr b="0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b="0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Three types of spatial pooling -</a:t>
            </a:r>
            <a:endParaRPr b="0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○"/>
            </a:pP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Average pooling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○"/>
            </a:pP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Max pooling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○"/>
            </a:pP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Sum pooling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4" name="Google Shape;214;p26"/>
          <p:cNvSpPr txBox="1"/>
          <p:nvPr>
            <p:ph idx="1" type="subTitle"/>
          </p:nvPr>
        </p:nvSpPr>
        <p:spPr>
          <a:xfrm>
            <a:off x="685800" y="5311621"/>
            <a:ext cx="5943600" cy="106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 txBox="1"/>
          <p:nvPr>
            <p:ph idx="2" type="body"/>
          </p:nvPr>
        </p:nvSpPr>
        <p:spPr>
          <a:xfrm>
            <a:off x="4570414" y="621792"/>
            <a:ext cx="4116300" cy="7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Verdana"/>
                <a:ea typeface="Verdana"/>
                <a:cs typeface="Verdana"/>
                <a:sym typeface="Verdana"/>
              </a:rPr>
              <a:t>Pooling layer</a:t>
            </a:r>
            <a:endParaRPr b="1" sz="17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700" y="4595600"/>
            <a:ext cx="6340176" cy="22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ctrTitle"/>
          </p:nvPr>
        </p:nvSpPr>
        <p:spPr>
          <a:xfrm>
            <a:off x="1026800" y="1739125"/>
            <a:ext cx="7561500" cy="482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Verdana"/>
              <a:buChar char="●"/>
            </a:pPr>
            <a:r>
              <a:rPr b="0" lang="en-US" sz="1500">
                <a:latin typeface="Verdana"/>
                <a:ea typeface="Verdana"/>
                <a:cs typeface="Verdana"/>
                <a:sym typeface="Verdana"/>
              </a:rPr>
              <a:t>Accepts a volume of size W1×H1×D1</a:t>
            </a:r>
            <a:endParaRPr b="0" sz="1500"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Verdana"/>
              <a:buChar char="●"/>
            </a:pPr>
            <a:r>
              <a:rPr b="0" lang="en-US" sz="1500">
                <a:latin typeface="Verdana"/>
                <a:ea typeface="Verdana"/>
                <a:cs typeface="Verdana"/>
                <a:sym typeface="Verdana"/>
              </a:rPr>
              <a:t>Requires four hyperparameters:</a:t>
            </a:r>
            <a:endParaRPr b="0" sz="1500">
              <a:latin typeface="Verdana"/>
              <a:ea typeface="Verdana"/>
              <a:cs typeface="Verdana"/>
              <a:sym typeface="Verdana"/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Font typeface="Verdana"/>
              <a:buChar char="○"/>
            </a:pPr>
            <a:r>
              <a:rPr b="0" lang="en-US" sz="1500">
                <a:latin typeface="Verdana"/>
                <a:ea typeface="Verdana"/>
                <a:cs typeface="Verdana"/>
                <a:sym typeface="Verdana"/>
              </a:rPr>
              <a:t>Number of filters K,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Font typeface="Verdana"/>
              <a:buChar char="○"/>
            </a:pPr>
            <a:r>
              <a:rPr b="0" lang="en-US" sz="1500">
                <a:latin typeface="Verdana"/>
                <a:ea typeface="Verdana"/>
                <a:cs typeface="Verdana"/>
                <a:sym typeface="Verdana"/>
              </a:rPr>
              <a:t>their spatial extent F,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Font typeface="Verdana"/>
              <a:buChar char="○"/>
            </a:pPr>
            <a:r>
              <a:rPr b="0" lang="en-US" sz="1500">
                <a:latin typeface="Verdana"/>
                <a:ea typeface="Verdana"/>
                <a:cs typeface="Verdana"/>
                <a:sym typeface="Verdana"/>
              </a:rPr>
              <a:t>the stride S,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Font typeface="Verdana"/>
              <a:buChar char="○"/>
            </a:pPr>
            <a:r>
              <a:rPr b="0" lang="en-US" sz="1500">
                <a:latin typeface="Verdana"/>
                <a:ea typeface="Verdana"/>
                <a:cs typeface="Verdana"/>
                <a:sym typeface="Verdana"/>
              </a:rPr>
              <a:t>the amount of zero padding P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Verdana"/>
              <a:buChar char="●"/>
            </a:pPr>
            <a:r>
              <a:rPr b="0" lang="en-US" sz="1500">
                <a:latin typeface="Verdana"/>
                <a:ea typeface="Verdana"/>
                <a:cs typeface="Verdana"/>
                <a:sym typeface="Verdana"/>
              </a:rPr>
              <a:t>Produces a volume of size W2×H2×D2 where:</a:t>
            </a:r>
            <a:endParaRPr b="0" sz="1500">
              <a:latin typeface="Verdana"/>
              <a:ea typeface="Verdana"/>
              <a:cs typeface="Verdana"/>
              <a:sym typeface="Verdana"/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Font typeface="Verdana"/>
              <a:buChar char="○"/>
            </a:pPr>
            <a:r>
              <a:rPr b="0" lang="en-US" sz="1500">
                <a:latin typeface="Verdana"/>
                <a:ea typeface="Verdana"/>
                <a:cs typeface="Verdana"/>
                <a:sym typeface="Verdana"/>
              </a:rPr>
              <a:t>W2=(W1−F+2P)/S+1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Font typeface="Verdana"/>
              <a:buChar char="○"/>
            </a:pPr>
            <a:r>
              <a:rPr b="0" lang="en-US" sz="1500">
                <a:latin typeface="Verdana"/>
                <a:ea typeface="Verdana"/>
                <a:cs typeface="Verdana"/>
                <a:sym typeface="Verdana"/>
              </a:rPr>
              <a:t>H2=(H1−F+2P)/S+1</a:t>
            </a:r>
            <a:r>
              <a:rPr lang="en-US" sz="15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lang="en-US" sz="1500">
                <a:latin typeface="Verdana"/>
                <a:ea typeface="Verdana"/>
                <a:cs typeface="Verdana"/>
                <a:sym typeface="Verdana"/>
              </a:rPr>
              <a:t>(i.e. width and height are computed equally by symmetry)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Font typeface="Verdana"/>
              <a:buChar char="○"/>
            </a:pPr>
            <a:r>
              <a:rPr b="0" lang="en-US" sz="1500">
                <a:latin typeface="Verdana"/>
                <a:ea typeface="Verdana"/>
                <a:cs typeface="Verdana"/>
                <a:sym typeface="Verdana"/>
              </a:rPr>
              <a:t>D2=K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Verdana"/>
              <a:buChar char="●"/>
            </a:pPr>
            <a:r>
              <a:rPr b="0" lang="en-US" sz="1500">
                <a:latin typeface="Verdana"/>
                <a:ea typeface="Verdana"/>
                <a:cs typeface="Verdana"/>
                <a:sym typeface="Verdana"/>
              </a:rPr>
              <a:t>With parameter sharing, it introduces F⋅F⋅D1 weights per filter, for a total of (F⋅F⋅D1)⋅K weights and K biases.</a:t>
            </a:r>
            <a:endParaRPr b="0" sz="1500"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Verdana"/>
              <a:buChar char="●"/>
            </a:pPr>
            <a:r>
              <a:rPr b="0" lang="en-US" sz="1500">
                <a:latin typeface="Verdana"/>
                <a:ea typeface="Verdana"/>
                <a:cs typeface="Verdana"/>
                <a:sym typeface="Verdana"/>
              </a:rPr>
              <a:t>In the output volume, the d-th depth slice (of size W2×H2) is the result of performing a valid convolution of the d-th filter over the input volume with a stride of S, and then offset by d-th bias.</a:t>
            </a:r>
            <a:endParaRPr b="0" sz="1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3" name="Google Shape;223;p27"/>
          <p:cNvSpPr txBox="1"/>
          <p:nvPr>
            <p:ph idx="2" type="body"/>
          </p:nvPr>
        </p:nvSpPr>
        <p:spPr>
          <a:xfrm>
            <a:off x="4570414" y="621792"/>
            <a:ext cx="4116300" cy="7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Verdana"/>
                <a:ea typeface="Verdana"/>
                <a:cs typeface="Verdana"/>
                <a:sym typeface="Verdana"/>
              </a:rPr>
              <a:t>To Summarize, the conv layer -</a:t>
            </a:r>
            <a:endParaRPr b="1" sz="1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ctrTitle"/>
          </p:nvPr>
        </p:nvSpPr>
        <p:spPr>
          <a:xfrm>
            <a:off x="685800" y="1999450"/>
            <a:ext cx="7371600" cy="242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Verdana"/>
              <a:buAutoNum type="arabicPeriod"/>
            </a:pPr>
            <a:r>
              <a:rPr b="0" lang="en-US" sz="2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Convolutional layers - </a:t>
            </a:r>
            <a:r>
              <a:rPr b="0" lang="en-US" sz="2100">
                <a:solidFill>
                  <a:srgbClr val="550A8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they ensure the spatial relationship between the pixels is intact</a:t>
            </a:r>
            <a:endParaRPr b="0" sz="2100">
              <a:solidFill>
                <a:srgbClr val="550A8A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Verdana"/>
              <a:buAutoNum type="arabicPeriod"/>
            </a:pPr>
            <a:r>
              <a:rPr b="0" lang="en-US" sz="2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Pooling layers - </a:t>
            </a:r>
            <a:r>
              <a:rPr b="0" lang="en-US" sz="2100">
                <a:solidFill>
                  <a:srgbClr val="550A8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primary aim of this layer is to decrease the size of the convolved feature map to reduce the computational costs</a:t>
            </a:r>
            <a:endParaRPr b="0" sz="2100">
              <a:solidFill>
                <a:srgbClr val="550A8A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100"/>
              <a:buFont typeface="Verdana"/>
              <a:buAutoNum type="arabicPeriod"/>
            </a:pPr>
            <a:r>
              <a:rPr b="0" lang="en-US" sz="21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Fully-connected (FC) layers - </a:t>
            </a:r>
            <a:r>
              <a:rPr b="0" lang="en-US" sz="2100">
                <a:solidFill>
                  <a:srgbClr val="550A8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mathematical functions operations usually take place for the final prediction</a:t>
            </a:r>
            <a:endParaRPr sz="2100">
              <a:solidFill>
                <a:srgbClr val="550A8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0" name="Google Shape;230;p28"/>
          <p:cNvSpPr txBox="1"/>
          <p:nvPr>
            <p:ph idx="1" type="subTitle"/>
          </p:nvPr>
        </p:nvSpPr>
        <p:spPr>
          <a:xfrm>
            <a:off x="748800" y="4422550"/>
            <a:ext cx="7245600" cy="195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Verdana"/>
                <a:ea typeface="Verdana"/>
                <a:cs typeface="Verdana"/>
                <a:sym typeface="Verdana"/>
              </a:rPr>
              <a:t>4. 	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Dropout Layer - </a:t>
            </a:r>
            <a:r>
              <a:rPr lang="en-US" sz="1700">
                <a:solidFill>
                  <a:srgbClr val="550A8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dropout layer is utilised wherein a few neurons are dropped  from the neural network during training process resulting in reduced size of the model.</a:t>
            </a:r>
            <a:endParaRPr sz="1700">
              <a:solidFill>
                <a:srgbClr val="550A8A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550A8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5. 	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Activation function </a:t>
            </a:r>
            <a:r>
              <a:rPr lang="en-US" sz="17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used to learn and approximate any kind of continuous and complex relationship between variables of the network.</a:t>
            </a:r>
            <a:endParaRPr sz="17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1" name="Google Shape;231;p28"/>
          <p:cNvSpPr txBox="1"/>
          <p:nvPr>
            <p:ph idx="2" type="body"/>
          </p:nvPr>
        </p:nvSpPr>
        <p:spPr>
          <a:xfrm>
            <a:off x="4570414" y="621792"/>
            <a:ext cx="4116300" cy="7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Verdana"/>
                <a:ea typeface="Verdana"/>
                <a:cs typeface="Verdana"/>
                <a:sym typeface="Verdana"/>
              </a:rPr>
              <a:t>CNN Layers</a:t>
            </a:r>
            <a:endParaRPr b="1" sz="1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ctrTitle"/>
          </p:nvPr>
        </p:nvSpPr>
        <p:spPr>
          <a:xfrm>
            <a:off x="685800" y="2378355"/>
            <a:ext cx="5943600" cy="249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9"/>
          <p:cNvSpPr txBox="1"/>
          <p:nvPr>
            <p:ph idx="1" type="subTitle"/>
          </p:nvPr>
        </p:nvSpPr>
        <p:spPr>
          <a:xfrm>
            <a:off x="685800" y="5311621"/>
            <a:ext cx="5943600" cy="106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9"/>
          <p:cNvSpPr txBox="1"/>
          <p:nvPr>
            <p:ph idx="2" type="body"/>
          </p:nvPr>
        </p:nvSpPr>
        <p:spPr>
          <a:xfrm>
            <a:off x="4570414" y="621792"/>
            <a:ext cx="4116300" cy="7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Verdana"/>
                <a:ea typeface="Verdana"/>
                <a:cs typeface="Verdana"/>
                <a:sym typeface="Verdana"/>
              </a:rPr>
              <a:t>CNN architecture</a:t>
            </a:r>
            <a:endParaRPr b="1" sz="17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50" y="2194675"/>
            <a:ext cx="7966349" cy="398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ctrTitle"/>
          </p:nvPr>
        </p:nvSpPr>
        <p:spPr>
          <a:xfrm>
            <a:off x="987375" y="2378350"/>
            <a:ext cx="7166100" cy="249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1000"/>
              </a:spcAft>
              <a:buClr>
                <a:srgbClr val="0000FF"/>
              </a:buClr>
              <a:buSzPts val="2000"/>
              <a:buFont typeface="Verdana"/>
              <a:buAutoNum type="arabicPeriod"/>
            </a:pPr>
            <a:r>
              <a:rPr b="0" lang="en-US" sz="2000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cs231 stanford</a:t>
            </a:r>
            <a:endParaRPr b="0"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7" name="Google Shape;247;p30"/>
          <p:cNvSpPr txBox="1"/>
          <p:nvPr>
            <p:ph idx="2" type="body"/>
          </p:nvPr>
        </p:nvSpPr>
        <p:spPr>
          <a:xfrm>
            <a:off x="4570414" y="621792"/>
            <a:ext cx="4116300" cy="7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Useful Links</a:t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type="ctrTitle"/>
          </p:nvPr>
        </p:nvSpPr>
        <p:spPr>
          <a:xfrm>
            <a:off x="1544425" y="1997980"/>
            <a:ext cx="5943600" cy="249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b="0"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HPC</a:t>
            </a:r>
            <a:endParaRPr b="0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b="0"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Convolutions</a:t>
            </a:r>
            <a:endParaRPr b="0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b="0"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Stride</a:t>
            </a:r>
            <a:endParaRPr b="0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b="0"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Padding </a:t>
            </a:r>
            <a:endParaRPr b="0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b="0"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Pooling</a:t>
            </a:r>
            <a:endParaRPr b="0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b="0"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Summary of Conv Layer</a:t>
            </a:r>
            <a:endParaRPr b="0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b="0"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CNN Layers</a:t>
            </a:r>
            <a:endParaRPr b="0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b="0"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CNN Architecture</a:t>
            </a:r>
            <a:endParaRPr b="0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b="0"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Useful Links</a:t>
            </a:r>
            <a:endParaRPr b="0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b="0"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Notebook go-through - Train a CNN on cifar 10 in pytorch</a:t>
            </a:r>
            <a:endParaRPr b="0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1" name="Google Shape;151;p18"/>
          <p:cNvSpPr txBox="1"/>
          <p:nvPr>
            <p:ph idx="2" type="body"/>
          </p:nvPr>
        </p:nvSpPr>
        <p:spPr>
          <a:xfrm>
            <a:off x="4570414" y="621792"/>
            <a:ext cx="4116300" cy="7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Agenda</a:t>
            </a:r>
            <a:endParaRPr b="1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ctrTitle"/>
          </p:nvPr>
        </p:nvSpPr>
        <p:spPr>
          <a:xfrm>
            <a:off x="677875" y="2676450"/>
            <a:ext cx="7659000" cy="249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Verdana"/>
              <a:buChar char="●"/>
            </a:pPr>
            <a:r>
              <a:rPr b="0"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200 GPU hours for everyone</a:t>
            </a:r>
            <a:endParaRPr b="0"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195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Verdana"/>
              <a:buChar char="●"/>
            </a:pPr>
            <a:r>
              <a:rPr b="0"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will be using the Greene HPC Cluster.</a:t>
            </a:r>
            <a:endParaRPr b="0"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195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Verdana"/>
              <a:buChar char="●"/>
            </a:pPr>
            <a:r>
              <a:rPr b="0" lang="en-US" sz="21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Getting started!</a:t>
            </a:r>
            <a:endParaRPr b="0"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195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Verdana"/>
              <a:buChar char="●"/>
            </a:pPr>
            <a:r>
              <a:rPr b="0"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Start early, and ask questions if you have!</a:t>
            </a:r>
            <a:endParaRPr b="0"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19"/>
          <p:cNvSpPr txBox="1"/>
          <p:nvPr>
            <p:ph idx="2" type="body"/>
          </p:nvPr>
        </p:nvSpPr>
        <p:spPr>
          <a:xfrm>
            <a:off x="4570414" y="621792"/>
            <a:ext cx="4116300" cy="7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HPC</a:t>
            </a:r>
            <a:endParaRPr b="1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idx="2" type="body"/>
          </p:nvPr>
        </p:nvSpPr>
        <p:spPr>
          <a:xfrm>
            <a:off x="4570414" y="621792"/>
            <a:ext cx="4116300" cy="7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Convolutions</a:t>
            </a:r>
            <a:endParaRPr b="1" sz="2000"/>
          </a:p>
        </p:txBody>
      </p:sp>
      <p:sp>
        <p:nvSpPr>
          <p:cNvPr id="165" name="Google Shape;165;p20"/>
          <p:cNvSpPr txBox="1"/>
          <p:nvPr/>
        </p:nvSpPr>
        <p:spPr>
          <a:xfrm>
            <a:off x="567650" y="2278163"/>
            <a:ext cx="46074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Verdana"/>
              <a:buChar char="●"/>
            </a:pPr>
            <a:r>
              <a:rPr lang="en-US" sz="1700">
                <a:latin typeface="Verdana"/>
                <a:ea typeface="Verdana"/>
                <a:cs typeface="Verdana"/>
                <a:sym typeface="Verdana"/>
              </a:rPr>
              <a:t>A convolution is the simple application of a filter to an input that results in an activation.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Verdana"/>
              <a:buChar char="●"/>
            </a:pPr>
            <a:r>
              <a:rPr lang="en-US" sz="1700">
                <a:latin typeface="Verdana"/>
                <a:ea typeface="Verdana"/>
                <a:cs typeface="Verdana"/>
                <a:sym typeface="Verdana"/>
              </a:rPr>
              <a:t>Repeated application of the same filter to an input results in a map of activations called a feature map, indicating the locations and strength of a detected feature in an input, such as an image.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Verdana"/>
              <a:buChar char="●"/>
            </a:pPr>
            <a:r>
              <a:rPr lang="en-US" sz="1700">
                <a:latin typeface="Verdana"/>
                <a:ea typeface="Verdana"/>
                <a:cs typeface="Verdana"/>
                <a:sym typeface="Verdana"/>
              </a:rPr>
              <a:t>In this visual shown, a 3*3 filter convolves over a 5*5 image &amp; outputs a feature map of 3*3.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66" name="Google Shape;1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150" y="3028726"/>
            <a:ext cx="3882124" cy="281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ctrTitle"/>
          </p:nvPr>
        </p:nvSpPr>
        <p:spPr>
          <a:xfrm>
            <a:off x="685800" y="2378355"/>
            <a:ext cx="5943600" cy="249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10101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 txBox="1"/>
          <p:nvPr>
            <p:ph idx="1" type="subTitle"/>
          </p:nvPr>
        </p:nvSpPr>
        <p:spPr>
          <a:xfrm>
            <a:off x="798375" y="2618330"/>
            <a:ext cx="7544100" cy="23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40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1660"/>
              <a:buFont typeface="Verdana"/>
              <a:buChar char="●"/>
            </a:pPr>
            <a:r>
              <a:rPr lang="en-US" sz="1660">
                <a:solidFill>
                  <a:srgbClr val="10101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Stride is a parameter of the neural network's filter that modifies the amount of movement over the image or video</a:t>
            </a:r>
            <a:endParaRPr sz="1660">
              <a:solidFill>
                <a:srgbClr val="10101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3401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01010"/>
              </a:buClr>
              <a:buSzPts val="1660"/>
              <a:buChar char="●"/>
            </a:pPr>
            <a:r>
              <a:rPr lang="en-US" sz="1660">
                <a:solidFill>
                  <a:srgbClr val="10101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Naturally, as the stride, or movement, is increased, the resulting output will be smaller. </a:t>
            </a:r>
            <a:endParaRPr sz="1660">
              <a:solidFill>
                <a:srgbClr val="10101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3401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01010"/>
              </a:buClr>
              <a:buSzPts val="1660"/>
              <a:buFont typeface="Verdana"/>
              <a:buChar char="●"/>
            </a:pPr>
            <a:r>
              <a:rPr lang="en-US" sz="1660">
                <a:solidFill>
                  <a:srgbClr val="10101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Stride is a component of convolutional neural networks, or neural networks tuned for the compression of images and video data. </a:t>
            </a:r>
            <a:endParaRPr sz="1660">
              <a:solidFill>
                <a:srgbClr val="10101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980"/>
          </a:p>
        </p:txBody>
      </p:sp>
      <p:sp>
        <p:nvSpPr>
          <p:cNvPr id="174" name="Google Shape;174;p21"/>
          <p:cNvSpPr txBox="1"/>
          <p:nvPr>
            <p:ph idx="2" type="body"/>
          </p:nvPr>
        </p:nvSpPr>
        <p:spPr>
          <a:xfrm>
            <a:off x="4570414" y="621792"/>
            <a:ext cx="4116300" cy="7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Verdana"/>
                <a:ea typeface="Verdana"/>
                <a:cs typeface="Verdana"/>
                <a:sym typeface="Verdana"/>
              </a:rPr>
              <a:t>Stride</a:t>
            </a:r>
            <a:endParaRPr b="1" sz="1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ctrTitle"/>
          </p:nvPr>
        </p:nvSpPr>
        <p:spPr>
          <a:xfrm>
            <a:off x="685800" y="2378355"/>
            <a:ext cx="5943600" cy="249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 txBox="1"/>
          <p:nvPr>
            <p:ph idx="1" type="subTitle"/>
          </p:nvPr>
        </p:nvSpPr>
        <p:spPr>
          <a:xfrm>
            <a:off x="685800" y="5311621"/>
            <a:ext cx="5943600" cy="106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 txBox="1"/>
          <p:nvPr>
            <p:ph idx="2" type="body"/>
          </p:nvPr>
        </p:nvSpPr>
        <p:spPr>
          <a:xfrm>
            <a:off x="4570414" y="621792"/>
            <a:ext cx="4116300" cy="7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Verdana"/>
                <a:ea typeface="Verdana"/>
                <a:cs typeface="Verdana"/>
                <a:sym typeface="Verdana"/>
              </a:rPr>
              <a:t>Stride</a:t>
            </a:r>
            <a:endParaRPr b="1" sz="16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3" name="Google Shape;183;p22"/>
          <p:cNvPicPr preferRelativeResize="0"/>
          <p:nvPr/>
        </p:nvPicPr>
        <p:blipFill rotWithShape="1">
          <a:blip r:embed="rId3">
            <a:alphaModFix/>
          </a:blip>
          <a:srcRect b="10336" l="5245" r="5245" t="11238"/>
          <a:stretch/>
        </p:blipFill>
        <p:spPr>
          <a:xfrm>
            <a:off x="656581" y="2005500"/>
            <a:ext cx="7830844" cy="455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idx="1" type="subTitle"/>
          </p:nvPr>
        </p:nvSpPr>
        <p:spPr>
          <a:xfrm>
            <a:off x="551575" y="2773025"/>
            <a:ext cx="3292800" cy="256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Issues with convolution -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 image shrinks every time a convolution operation is performed.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pixels on the corners and the edges are used much less than those in the middle.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0" name="Google Shape;190;p23"/>
          <p:cNvSpPr txBox="1"/>
          <p:nvPr>
            <p:ph idx="2" type="body"/>
          </p:nvPr>
        </p:nvSpPr>
        <p:spPr>
          <a:xfrm>
            <a:off x="4570414" y="621792"/>
            <a:ext cx="4116300" cy="7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Verdana"/>
                <a:ea typeface="Verdana"/>
                <a:cs typeface="Verdana"/>
                <a:sym typeface="Verdana"/>
              </a:rPr>
              <a:t>Padding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0695" y="1600200"/>
            <a:ext cx="5173303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ctrTitle"/>
          </p:nvPr>
        </p:nvSpPr>
        <p:spPr>
          <a:xfrm>
            <a:off x="344800" y="2277325"/>
            <a:ext cx="5010300" cy="249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687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0"/>
              <a:buFont typeface="Verdana"/>
              <a:buChar char="●"/>
            </a:pPr>
            <a:r>
              <a:rPr b="0" lang="en-US" sz="17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Padding extends the area of an image in which a convolutional neural network processes. </a:t>
            </a:r>
            <a:endParaRPr b="0" sz="17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5687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20"/>
              <a:buFont typeface="Verdana"/>
              <a:buChar char="●"/>
            </a:pPr>
            <a:r>
              <a:rPr b="0" lang="en-US" sz="17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kernel/filter which moves across the image scans each pixel and converts the image into a smaller image. </a:t>
            </a:r>
            <a:endParaRPr b="0" sz="17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39725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Verdana"/>
              <a:buChar char="●"/>
            </a:pPr>
            <a:r>
              <a:rPr b="0" lang="en-US" sz="17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Types of padding:</a:t>
            </a:r>
            <a:endParaRPr b="0" sz="17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39725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Verdana"/>
              <a:buChar char="○"/>
            </a:pP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Same padding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39725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Verdana"/>
              <a:buChar char="○"/>
            </a:pP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Valid padding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39725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50"/>
              <a:buFont typeface="Verdana"/>
              <a:buChar char="○"/>
            </a:pP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Causal padding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8" name="Google Shape;198;p24"/>
          <p:cNvSpPr txBox="1"/>
          <p:nvPr>
            <p:ph idx="2" type="body"/>
          </p:nvPr>
        </p:nvSpPr>
        <p:spPr>
          <a:xfrm>
            <a:off x="4570414" y="621792"/>
            <a:ext cx="4116300" cy="7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Verdana"/>
                <a:ea typeface="Verdana"/>
                <a:cs typeface="Verdana"/>
                <a:sym typeface="Verdana"/>
              </a:rPr>
              <a:t>Padding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0098" y="2482775"/>
            <a:ext cx="3025300" cy="34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ctrTitle"/>
          </p:nvPr>
        </p:nvSpPr>
        <p:spPr>
          <a:xfrm>
            <a:off x="5569725" y="2485925"/>
            <a:ext cx="3115500" cy="28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-33147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●"/>
            </a:pPr>
            <a:r>
              <a:rPr b="0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Input volume is 32*32*3</a:t>
            </a:r>
            <a:endParaRPr b="0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147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●"/>
            </a:pPr>
            <a:r>
              <a:rPr b="0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After padding, the volume is 36*36*3</a:t>
            </a:r>
            <a:endParaRPr b="0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147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●"/>
            </a:pPr>
            <a:r>
              <a:rPr b="0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Then we apply a 5*5*3 filter with a stride of 1 and get the final output of convolution as 32*32*3</a:t>
            </a:r>
            <a:endParaRPr b="0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6" name="Google Shape;206;p25"/>
          <p:cNvSpPr txBox="1"/>
          <p:nvPr>
            <p:ph idx="2" type="body"/>
          </p:nvPr>
        </p:nvSpPr>
        <p:spPr>
          <a:xfrm>
            <a:off x="4570414" y="621792"/>
            <a:ext cx="4116300" cy="7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Verdana"/>
                <a:ea typeface="Verdana"/>
                <a:cs typeface="Verdana"/>
                <a:sym typeface="Verdana"/>
              </a:rPr>
              <a:t>Pooling layer</a:t>
            </a:r>
            <a:endParaRPr b="1" sz="15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50" y="1882675"/>
            <a:ext cx="5139500" cy="480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M_160829_4x3-White_+Boilerplates">
  <a:themeElements>
    <a:clrScheme name="Custom 6">
      <a:dk1>
        <a:srgbClr val="000000"/>
      </a:dk1>
      <a:lt1>
        <a:srgbClr val="FFFFFF"/>
      </a:lt1>
      <a:dk2>
        <a:srgbClr val="4D4C47"/>
      </a:dk2>
      <a:lt2>
        <a:srgbClr val="EDEDEB"/>
      </a:lt2>
      <a:accent1>
        <a:srgbClr val="580F8B"/>
      </a:accent1>
      <a:accent2>
        <a:srgbClr val="D0AD67"/>
      </a:accent2>
      <a:accent3>
        <a:srgbClr val="167696"/>
      </a:accent3>
      <a:accent4>
        <a:srgbClr val="F47A55"/>
      </a:accent4>
      <a:accent5>
        <a:srgbClr val="298A81"/>
      </a:accent5>
      <a:accent6>
        <a:srgbClr val="7D889D"/>
      </a:accent6>
      <a:hlink>
        <a:srgbClr val="4A0078"/>
      </a:hlink>
      <a:folHlink>
        <a:srgbClr val="99A6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