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1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6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432">
          <p15:clr>
            <a:srgbClr val="A4A3A4"/>
          </p15:clr>
        </p15:guide>
        <p15:guide id="6" pos="5479">
          <p15:clr>
            <a:srgbClr val="A4A3A4"/>
          </p15:clr>
        </p15:guide>
        <p15:guide id="7" pos="2879">
          <p15:clr>
            <a:srgbClr val="A4A3A4"/>
          </p15:clr>
        </p15:guide>
        <p15:guide id="8" orient="horz" pos="565">
          <p15:clr>
            <a:srgbClr val="A4A3A4"/>
          </p15:clr>
        </p15:guide>
        <p15:guide id="9" pos="4781">
          <p15:clr>
            <a:srgbClr val="A4A3A4"/>
          </p15:clr>
        </p15:guide>
        <p15:guide id="10" pos="5471">
          <p15:clr>
            <a:srgbClr val="A4A3A4"/>
          </p15:clr>
        </p15:guide>
        <p15:guide id="11" pos="4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9"/>
  </p:normalViewPr>
  <p:slideViewPr>
    <p:cSldViewPr snapToGrid="0">
      <p:cViewPr varScale="1">
        <p:scale>
          <a:sx n="109" d="100"/>
          <a:sy n="109" d="100"/>
        </p:scale>
        <p:origin x="1824" y="192"/>
      </p:cViewPr>
      <p:guideLst>
        <p:guide orient="horz" pos="4016"/>
        <p:guide orient="horz" pos="2160"/>
        <p:guide orient="horz" pos="160"/>
        <p:guide orient="horz" pos="1008"/>
        <p:guide pos="432"/>
        <p:guide pos="5479"/>
        <p:guide pos="2879"/>
        <p:guide orient="horz" pos="565"/>
        <p:guide pos="4781"/>
        <p:guide pos="5471"/>
        <p:guide pos="4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910d5fd3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910d5fd38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0910d5fd38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910d5fd3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910d5fd3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910d5fd38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910d5fd3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910d5fd38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0910d5fd38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910d5fd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910d5fd38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910d5fd3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e63dc43b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e63dc43b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fe63dc43b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e63dc43b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e63dc43b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fe63dc43b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e63dc43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e63dc43b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fe63dc43b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e63dc43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e63dc43b3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fe63dc43b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10d5fd3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10d5fd38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0910d5fd38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910d5fd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910d5fd3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0910d5fd3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10d5fd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910d5fd3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0910d5fd3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910d5f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910d5fd3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0910d5fd3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910d5fd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910d5fd3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910d5fd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 – Purple">
  <p:cSld name="Title Slide B – Purp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0" y="0"/>
            <a:ext cx="9144000" cy="1911542"/>
            <a:chOff x="0" y="0"/>
            <a:chExt cx="9144000" cy="1911542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673068" y="1591502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0"/>
              <a:ext cx="9144000" cy="1595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378355"/>
            <a:ext cx="5943600" cy="24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  <a:defRPr sz="30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453233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">
  <p:cSld name="Two Content B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685800" y="1422907"/>
            <a:ext cx="8001000" cy="104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685800" y="2626377"/>
            <a:ext cx="3811589" cy="5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sz="1800" b="1" i="0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2"/>
          </p:nvPr>
        </p:nvSpPr>
        <p:spPr>
          <a:xfrm>
            <a:off x="4873716" y="2626377"/>
            <a:ext cx="3813087" cy="5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sz="1800" b="1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3"/>
          </p:nvPr>
        </p:nvSpPr>
        <p:spPr>
          <a:xfrm>
            <a:off x="685801" y="3259669"/>
            <a:ext cx="3811588" cy="29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4"/>
          </p:nvPr>
        </p:nvSpPr>
        <p:spPr>
          <a:xfrm>
            <a:off x="4873715" y="3259669"/>
            <a:ext cx="3811588" cy="29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0" y="0"/>
            <a:ext cx="9144000" cy="1300339"/>
            <a:chOff x="0" y="0"/>
            <a:chExt cx="9144000" cy="1300339"/>
          </a:xfrm>
        </p:grpSpPr>
        <p:sp>
          <p:nvSpPr>
            <p:cNvPr id="98" name="Google Shape;98;p11"/>
            <p:cNvSpPr/>
            <p:nvPr/>
          </p:nvSpPr>
          <p:spPr>
            <a:xfrm rot="10800000">
              <a:off x="673068" y="980299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0" y="0"/>
              <a:ext cx="9144000" cy="986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Picture and Caption">
  <p:cSld name="Content with Picture and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>
            <a:spLocks noGrp="1"/>
          </p:cNvSpPr>
          <p:nvPr>
            <p:ph type="pic" idx="2"/>
          </p:nvPr>
        </p:nvSpPr>
        <p:spPr>
          <a:xfrm>
            <a:off x="5257800" y="0"/>
            <a:ext cx="3886200" cy="3452178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2"/>
          <p:cNvSpPr/>
          <p:nvPr/>
        </p:nvSpPr>
        <p:spPr>
          <a:xfrm>
            <a:off x="0" y="0"/>
            <a:ext cx="5257800" cy="685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50A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678490" y="3601209"/>
            <a:ext cx="3008313" cy="8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  <a:defRPr sz="16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>
          <a:xfrm>
            <a:off x="5678490" y="4528303"/>
            <a:ext cx="3008313" cy="175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3"/>
          </p:nvPr>
        </p:nvSpPr>
        <p:spPr>
          <a:xfrm>
            <a:off x="685802" y="846705"/>
            <a:ext cx="3884612" cy="172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4"/>
          </p:nvPr>
        </p:nvSpPr>
        <p:spPr>
          <a:xfrm>
            <a:off x="685801" y="2707221"/>
            <a:ext cx="3884613" cy="35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·"/>
              <a:defRPr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ftr" idx="11"/>
          </p:nvPr>
        </p:nvSpPr>
        <p:spPr>
          <a:xfrm>
            <a:off x="1069849" y="6364224"/>
            <a:ext cx="41135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Picture">
  <p:cSld name="Content with Pictu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0" y="0"/>
            <a:ext cx="5257800" cy="685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50A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85802" y="846705"/>
            <a:ext cx="3884612" cy="172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2"/>
          </p:nvPr>
        </p:nvSpPr>
        <p:spPr>
          <a:xfrm>
            <a:off x="685801" y="2707221"/>
            <a:ext cx="3884613" cy="35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·"/>
              <a:defRPr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1069849" y="6364224"/>
            <a:ext cx="41135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"/>
          <p:cNvSpPr>
            <a:spLocks noGrp="1"/>
          </p:cNvSpPr>
          <p:nvPr>
            <p:ph type="pic" idx="3"/>
          </p:nvPr>
        </p:nvSpPr>
        <p:spPr>
          <a:xfrm>
            <a:off x="5254627" y="0"/>
            <a:ext cx="388937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A">
  <p:cSld name="Picture with Caption A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608327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4"/>
          <p:cNvSpPr txBox="1">
            <a:spLocks noGrp="1"/>
          </p:cNvSpPr>
          <p:nvPr>
            <p:ph type="ctrTitle"/>
          </p:nvPr>
        </p:nvSpPr>
        <p:spPr>
          <a:xfrm>
            <a:off x="685802" y="5752799"/>
            <a:ext cx="6904039" cy="54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1" i="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4"/>
            <a:ext cx="1280160" cy="30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B">
  <p:cSld name="Picture with Caption B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ctrTitle"/>
          </p:nvPr>
        </p:nvSpPr>
        <p:spPr>
          <a:xfrm>
            <a:off x="685800" y="588183"/>
            <a:ext cx="6400800" cy="92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0" y="1624073"/>
            <a:ext cx="9144000" cy="5242134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593899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Gray">
  <p:cSld name="Last Slide Gray">
    <p:bg>
      <p:bgPr>
        <a:solidFill>
          <a:schemeClr val="accent6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134" name="Google Shape;134;p16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685801" y="1369844"/>
            <a:ext cx="17825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5943600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Purple">
  <p:cSld name="Last Slide Purple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24" name="Google Shape;24;p3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/>
        </p:nvSpPr>
        <p:spPr>
          <a:xfrm>
            <a:off x="685801" y="1369844"/>
            <a:ext cx="21175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5943600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 – Purple">
  <p:cSld name="Title Slide A – Purpl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30" name="Google Shape;30;p4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85800" y="1839914"/>
            <a:ext cx="5943600" cy="247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  <a:defRPr sz="30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85800" y="4525135"/>
            <a:ext cx="5943600" cy="67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3"/>
          </p:nvPr>
        </p:nvSpPr>
        <p:spPr>
          <a:xfrm>
            <a:off x="685800" y="5833537"/>
            <a:ext cx="59436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453233"/>
            <a:ext cx="2276174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 – Gray">
  <p:cSld name="Title Slide A – Gray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0"/>
            <a:ext cx="9144000" cy="5610496"/>
            <a:chOff x="0" y="0"/>
            <a:chExt cx="9144000" cy="5610496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673068" y="5290456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0" y="0"/>
              <a:ext cx="9144000" cy="53006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685800" y="1839914"/>
            <a:ext cx="5943600" cy="247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 i="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5800" y="4525135"/>
            <a:ext cx="5943600" cy="67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685800" y="5833537"/>
            <a:ext cx="59436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453233"/>
            <a:ext cx="2276174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 – Gray">
  <p:cSld name="Title Slide B – Gra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0" y="0"/>
            <a:ext cx="9144000" cy="1911542"/>
            <a:chOff x="0" y="0"/>
            <a:chExt cx="9144000" cy="1911542"/>
          </a:xfrm>
        </p:grpSpPr>
        <p:sp>
          <p:nvSpPr>
            <p:cNvPr id="48" name="Google Shape;48;p6"/>
            <p:cNvSpPr/>
            <p:nvPr/>
          </p:nvSpPr>
          <p:spPr>
            <a:xfrm rot="10800000">
              <a:off x="673068" y="1591502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0" y="0"/>
              <a:ext cx="9144000" cy="15951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685800" y="2378355"/>
            <a:ext cx="5943600" cy="24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 i="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·"/>
              <a:defRPr/>
            </a:lvl3pPr>
            <a:lvl4pPr marL="1828800" lvl="3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025" y="453233"/>
            <a:ext cx="2276174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">
  <p:cSld name="Content 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2" y="463970"/>
            <a:ext cx="6904039" cy="106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85802" y="1587917"/>
            <a:ext cx="6904039" cy="468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B">
  <p:cSld name="Content B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0"/>
            <a:ext cx="9144000" cy="1300339"/>
            <a:chOff x="0" y="0"/>
            <a:chExt cx="9144000" cy="1300339"/>
          </a:xfrm>
        </p:grpSpPr>
        <p:sp>
          <p:nvSpPr>
            <p:cNvPr id="63" name="Google Shape;63;p8"/>
            <p:cNvSpPr/>
            <p:nvPr/>
          </p:nvSpPr>
          <p:spPr>
            <a:xfrm rot="10800000">
              <a:off x="673068" y="980299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0" y="0"/>
              <a:ext cx="9144000" cy="986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85801" y="1446104"/>
            <a:ext cx="6904037" cy="107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685802" y="2595033"/>
            <a:ext cx="690403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C">
  <p:cSld name="Content C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0" y="0"/>
            <a:ext cx="9144000" cy="3963663"/>
            <a:chOff x="0" y="0"/>
            <a:chExt cx="9144000" cy="3963663"/>
          </a:xfrm>
        </p:grpSpPr>
        <p:sp>
          <p:nvSpPr>
            <p:cNvPr id="72" name="Google Shape;72;p9"/>
            <p:cNvSpPr/>
            <p:nvPr/>
          </p:nvSpPr>
          <p:spPr>
            <a:xfrm>
              <a:off x="0" y="0"/>
              <a:ext cx="9144000" cy="3650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 rot="10800000">
              <a:off x="673068" y="3643623"/>
              <a:ext cx="348754" cy="320040"/>
            </a:xfrm>
            <a:custGeom>
              <a:avLst/>
              <a:gdLst/>
              <a:ahLst/>
              <a:cxnLst/>
              <a:rect l="l" t="t" r="r" b="b"/>
              <a:pathLst>
                <a:path w="253182" h="232338" extrusionOk="0">
                  <a:moveTo>
                    <a:pt x="253182" y="232338"/>
                  </a:moveTo>
                  <a:lnTo>
                    <a:pt x="0" y="232338"/>
                  </a:lnTo>
                  <a:lnTo>
                    <a:pt x="100739" y="24215"/>
                  </a:lnTo>
                  <a:cubicBezTo>
                    <a:pt x="117077" y="-8962"/>
                    <a:pt x="137899" y="-7169"/>
                    <a:pt x="152443" y="24215"/>
                  </a:cubicBezTo>
                  <a:lnTo>
                    <a:pt x="253182" y="232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685803" y="609600"/>
            <a:ext cx="6904037" cy="25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1" i="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685802" y="4083051"/>
            <a:ext cx="6904039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">
  <p:cSld name="Two Content 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9144000" cy="2438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85800" y="502907"/>
            <a:ext cx="8001000" cy="104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1" i="0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685800" y="1706377"/>
            <a:ext cx="3811589" cy="5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4873716" y="1706377"/>
            <a:ext cx="3813087" cy="52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C47"/>
              </a:buClr>
              <a:buSzPts val="1800"/>
              <a:buFont typeface="Arial"/>
              <a:buNone/>
              <a:defRPr sz="1800" b="1">
                <a:solidFill>
                  <a:srgbClr val="4D4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685801" y="2341033"/>
            <a:ext cx="3811588" cy="375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4"/>
          </p:nvPr>
        </p:nvSpPr>
        <p:spPr>
          <a:xfrm>
            <a:off x="4861947" y="2341033"/>
            <a:ext cx="3811588" cy="375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·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0881" y="6421503"/>
            <a:ext cx="1280160" cy="3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7463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  <a:defRPr sz="3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600201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·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069848" y="6364224"/>
            <a:ext cx="651967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85800" y="6364224"/>
            <a:ext cx="3108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nyu.edu/nyu-hpc/hpc-systems/greene/getting-started?authuser=0#h.2syphlhsjo6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ctrTitle"/>
          </p:nvPr>
        </p:nvSpPr>
        <p:spPr>
          <a:xfrm>
            <a:off x="685799" y="2378355"/>
            <a:ext cx="7355793" cy="24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Lab 4: CNNs &amp; HPC workshop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Feb 16, 2023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Tayyibah Khanam</a:t>
            </a:r>
            <a:endParaRPr sz="3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/>
              <a:t>Contact: tayyibah@nyu.edu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87" cy="7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/>
          </p:nvPr>
        </p:nvSpPr>
        <p:spPr>
          <a:xfrm>
            <a:off x="1598625" y="1911055"/>
            <a:ext cx="59436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pooling operation involves sliding a two-dimensional filter over each channel of feature map and summarising the features lying within the region covered by the filter.</a:t>
            </a: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types of spatial pooling -</a:t>
            </a: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Average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 pooling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Verdana"/>
                <a:ea typeface="Verdana"/>
                <a:cs typeface="Verdana"/>
                <a:sym typeface="Verdana"/>
              </a:rPr>
              <a:t>Pooling layer</a:t>
            </a:r>
            <a:endParaRPr sz="17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700" y="4595600"/>
            <a:ext cx="6340176" cy="2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ctrTitle"/>
          </p:nvPr>
        </p:nvSpPr>
        <p:spPr>
          <a:xfrm>
            <a:off x="1026800" y="1739125"/>
            <a:ext cx="7561500" cy="48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Accepts a volume of size W1×H1×D1</a:t>
            </a:r>
            <a:endParaRPr sz="1500" b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Requires four hyperparameters:</a:t>
            </a:r>
            <a:endParaRPr sz="1500" b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Number of filters K,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their spatial extent F,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the stride S,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the amount of zero padding P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Produces a volume of size W2×H2×D2 where:</a:t>
            </a:r>
            <a:endParaRPr sz="1500" b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W2=(W1−F+2P)/S+1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H2=(H1−F+2P)/S+1</a:t>
            </a: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(i.e. width and height are computed equally by symmetry)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○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D2=K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With parameter sharing, it introduces F⋅F⋅D1 weights per filter, for a total of (F⋅F⋅D1)⋅K weights and K biases.</a:t>
            </a:r>
            <a:endParaRPr sz="1500" b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-US" sz="1500" b="0">
                <a:latin typeface="Verdana"/>
                <a:ea typeface="Verdana"/>
                <a:cs typeface="Verdana"/>
                <a:sym typeface="Verdana"/>
              </a:rPr>
              <a:t>In the output volume, the d-th depth slice (of size W2×H2) is the result of performing a valid convolution of the d-th filter over the input volume with a stride of S, and then offset by d-th bias.</a:t>
            </a:r>
            <a:endParaRPr sz="1500" b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Verdana"/>
                <a:ea typeface="Verdana"/>
                <a:cs typeface="Verdana"/>
                <a:sym typeface="Verdana"/>
              </a:rPr>
              <a:t>To Summarize, the conv layer -</a:t>
            </a:r>
            <a:endParaRPr sz="16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>
            <a:off x="685800" y="1999450"/>
            <a:ext cx="7371600" cy="24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lang="en-US" sz="210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Convolutional layers - </a:t>
            </a:r>
            <a:r>
              <a:rPr lang="en-US" sz="2100" b="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ensure the spatial relationship between the pixels is intact</a:t>
            </a:r>
            <a:endParaRPr sz="2100" b="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lang="en-US" sz="210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Pooling layers - </a:t>
            </a:r>
            <a:r>
              <a:rPr lang="en-US" sz="2100" b="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aim of this layer is to decrease the size of the convolved feature map to reduce the computational costs</a:t>
            </a:r>
            <a:endParaRPr sz="2100" b="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Verdana"/>
              <a:buAutoNum type="arabicPeriod"/>
            </a:pPr>
            <a:r>
              <a:rPr lang="en-US" sz="210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Fully-connected (FC) layers - </a:t>
            </a:r>
            <a:r>
              <a:rPr lang="en-US" sz="2100" b="0">
                <a:solidFill>
                  <a:srgbClr val="550A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mathematical functions operations usually take place for the final prediction</a:t>
            </a:r>
            <a:endParaRPr sz="2100">
              <a:solidFill>
                <a:srgbClr val="550A8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748800" y="4422550"/>
            <a:ext cx="7245600" cy="19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4. 	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 Layer - </a:t>
            </a:r>
            <a:r>
              <a:rPr lang="en-US" sz="1700">
                <a:solidFill>
                  <a:srgbClr val="550A8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dropout layer is utilised wherein a few neurons are dropped  from the neural network during training process resulting in reduced size of the model.</a:t>
            </a:r>
            <a:endParaRPr sz="1700">
              <a:solidFill>
                <a:srgbClr val="550A8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50A8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 	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Activation function </a:t>
            </a: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used to learn and approximate any kind of continuous and complex relationship between variables of the network.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Verdana"/>
                <a:ea typeface="Verdana"/>
                <a:cs typeface="Verdana"/>
                <a:sym typeface="Verdana"/>
              </a:rPr>
              <a:t>CNN Layers</a:t>
            </a:r>
            <a:endParaRPr sz="16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Verdana"/>
                <a:ea typeface="Verdana"/>
                <a:cs typeface="Verdana"/>
                <a:sym typeface="Verdana"/>
              </a:rPr>
              <a:t>CNN architecture</a:t>
            </a:r>
            <a:endParaRPr sz="17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2194675"/>
            <a:ext cx="7966349" cy="3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ctrTitle"/>
          </p:nvPr>
        </p:nvSpPr>
        <p:spPr>
          <a:xfrm>
            <a:off x="987375" y="2378350"/>
            <a:ext cx="71661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ts val="2000"/>
              <a:buFont typeface="Verdana"/>
              <a:buAutoNum type="arabicPeriod"/>
            </a:pPr>
            <a:r>
              <a:rPr lang="en-US" sz="2000" b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https://cs231n.github.io/convolutional-networks/</a:t>
            </a:r>
            <a:endParaRPr sz="2000" b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Useful Links</a:t>
            </a:r>
            <a:endParaRPr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ctrTitle"/>
          </p:nvPr>
        </p:nvSpPr>
        <p:spPr>
          <a:xfrm>
            <a:off x="1544425" y="1997980"/>
            <a:ext cx="59436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HPC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Convolutions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Stride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Padding 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Pooling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Summary of Conv Layer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CNN Layers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CNN Architecture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Useful Links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Notebook go-through - Train a CNN on cifar 10 in pytorch</a:t>
            </a:r>
            <a:endParaRPr sz="17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Agenda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ctrTitle"/>
          </p:nvPr>
        </p:nvSpPr>
        <p:spPr>
          <a:xfrm>
            <a:off x="677875" y="2676450"/>
            <a:ext cx="76590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-US" sz="21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 GPU hours for everyone</a:t>
            </a:r>
            <a:endParaRPr sz="21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-US" sz="21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will be using the Greene HPC Cluster.</a:t>
            </a:r>
            <a:endParaRPr sz="21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-US" sz="2100" b="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Getting started!</a:t>
            </a:r>
            <a:endParaRPr sz="21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-US" sz="21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early, and ask questions if you have!</a:t>
            </a:r>
            <a:endParaRPr sz="21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1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HPC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Convolutions</a:t>
            </a:r>
            <a:endParaRPr sz="2000" b="1"/>
          </a:p>
        </p:txBody>
      </p:sp>
      <p:sp>
        <p:nvSpPr>
          <p:cNvPr id="165" name="Google Shape;165;p20"/>
          <p:cNvSpPr txBox="1"/>
          <p:nvPr/>
        </p:nvSpPr>
        <p:spPr>
          <a:xfrm>
            <a:off x="567650" y="2278163"/>
            <a:ext cx="46074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A convolution is the simple application of a filter to an input that results in an activation.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Repeated application of the same filter to an input results in a map of activations called a feature map, indicating the locations and strength of a detected feature in an input, such as an image.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In this visual shown, a 3*3 filter convolves over a 5*5 image &amp; outputs a feature map of 3*3.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50" y="3028726"/>
            <a:ext cx="3882124" cy="28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10101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798375" y="2618330"/>
            <a:ext cx="7544100" cy="23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60"/>
              <a:buFont typeface="Verdana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Stride is a parameter of the neural network's filter that modifies the amount of movement over the image or video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01010"/>
              </a:buClr>
              <a:buSzPts val="1660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Naturally, as the stride, or movement, is increased, the resulting output will be smaller. 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40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01010"/>
              </a:buClr>
              <a:buSzPts val="1660"/>
              <a:buFont typeface="Verdana"/>
              <a:buChar char="●"/>
            </a:pPr>
            <a:r>
              <a:rPr lang="en-US" sz="166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Stride is a component of convolutional neural networks, or neural networks tuned for the compression of images and video data. </a:t>
            </a:r>
            <a:endParaRPr sz="166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770"/>
              <a:buNone/>
            </a:pPr>
            <a:endParaRPr sz="980"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Verdana"/>
                <a:ea typeface="Verdana"/>
                <a:cs typeface="Verdana"/>
                <a:sym typeface="Verdana"/>
              </a:rPr>
              <a:t>Stride</a:t>
            </a:r>
            <a:endParaRPr sz="18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ctrTitle"/>
          </p:nvPr>
        </p:nvSpPr>
        <p:spPr>
          <a:xfrm>
            <a:off x="685800" y="2378355"/>
            <a:ext cx="59436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685800" y="5311621"/>
            <a:ext cx="5943600" cy="106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Verdana"/>
                <a:ea typeface="Verdana"/>
                <a:cs typeface="Verdana"/>
                <a:sym typeface="Verdana"/>
              </a:rPr>
              <a:t>Stride</a:t>
            </a:r>
            <a:endParaRPr sz="16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l="5245" t="11238" r="5245" b="10336"/>
          <a:stretch/>
        </p:blipFill>
        <p:spPr>
          <a:xfrm>
            <a:off x="656581" y="2005500"/>
            <a:ext cx="7830844" cy="4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ubTitle" idx="1"/>
          </p:nvPr>
        </p:nvSpPr>
        <p:spPr>
          <a:xfrm>
            <a:off x="551575" y="2773025"/>
            <a:ext cx="3292800" cy="25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Issues with convolution -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image shrinks every time a convolution operation is performed.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pixels on the corners and the edges are used much less than those in the middle.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Padding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695" y="1600200"/>
            <a:ext cx="5173303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ctrTitle"/>
          </p:nvPr>
        </p:nvSpPr>
        <p:spPr>
          <a:xfrm>
            <a:off x="344800" y="2277325"/>
            <a:ext cx="5010300" cy="24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Verdana"/>
              <a:buChar char="●"/>
            </a:pPr>
            <a:r>
              <a:rPr lang="en-US" sz="175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Padding extends the area of an image in which a convolutional neural network processes. </a:t>
            </a:r>
            <a:endParaRPr sz="1750" b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687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Verdana"/>
              <a:buChar char="●"/>
            </a:pPr>
            <a:r>
              <a:rPr lang="en-US" sz="175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kernel/filter which moves across the image scans each pixel and converts the image into a smaller image. </a:t>
            </a:r>
            <a:endParaRPr sz="1750" b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-US" sz="1750" b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Types of padding:</a:t>
            </a:r>
            <a:endParaRPr sz="1750" b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972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Same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972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Valid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9725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Causal padding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Padding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98" y="2482775"/>
            <a:ext cx="3025300" cy="3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ctrTitle"/>
          </p:nvPr>
        </p:nvSpPr>
        <p:spPr>
          <a:xfrm>
            <a:off x="5569725" y="2485925"/>
            <a:ext cx="3115500" cy="28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457200" lvl="0" indent="-33147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-US" sz="18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volume is 32*32*3</a:t>
            </a: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147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-US" sz="18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padding, the volume is 36*36*3</a:t>
            </a: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147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-US" sz="18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we apply a 5*5*3 filter with a stride of 1 and get the final output of convolution as 32*32*3</a:t>
            </a:r>
            <a:endParaRPr sz="18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2"/>
          </p:nvPr>
        </p:nvSpPr>
        <p:spPr>
          <a:xfrm>
            <a:off x="4570414" y="621792"/>
            <a:ext cx="41163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Verdana"/>
                <a:ea typeface="Verdana"/>
                <a:cs typeface="Verdana"/>
                <a:sym typeface="Verdana"/>
              </a:rPr>
              <a:t>Pooling layer</a:t>
            </a:r>
            <a:endParaRPr sz="15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50" y="1882675"/>
            <a:ext cx="5139500" cy="48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M_160829_4x3-White_+Boilerplates">
  <a:themeElements>
    <a:clrScheme name="Custom 6">
      <a:dk1>
        <a:srgbClr val="000000"/>
      </a:dk1>
      <a:lt1>
        <a:srgbClr val="FFFFFF"/>
      </a:lt1>
      <a:dk2>
        <a:srgbClr val="4D4C47"/>
      </a:dk2>
      <a:lt2>
        <a:srgbClr val="EDEDEB"/>
      </a:lt2>
      <a:accent1>
        <a:srgbClr val="580F8B"/>
      </a:accent1>
      <a:accent2>
        <a:srgbClr val="D0AD67"/>
      </a:accent2>
      <a:accent3>
        <a:srgbClr val="167696"/>
      </a:accent3>
      <a:accent4>
        <a:srgbClr val="F47A55"/>
      </a:accent4>
      <a:accent5>
        <a:srgbClr val="298A81"/>
      </a:accent5>
      <a:accent6>
        <a:srgbClr val="7D889D"/>
      </a:accent6>
      <a:hlink>
        <a:srgbClr val="4A0078"/>
      </a:hlink>
      <a:folHlink>
        <a:srgbClr val="99A6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Macintosh PowerPoint</Application>
  <PresentationFormat>On-screen Show (4:3)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Merriweather Sans</vt:lpstr>
      <vt:lpstr>Times New Roman</vt:lpstr>
      <vt:lpstr>Verdana</vt:lpstr>
      <vt:lpstr>SoM_160829_4x3-White_+Boilerplates</vt:lpstr>
      <vt:lpstr>Lab 4: CNNs &amp; HPC workshop Feb 16, 2023  Tayyibah Khanam</vt:lpstr>
      <vt:lpstr>HPC Convolutions Stride Padding  Pooling Summary of Conv Layer CNN Layers CNN Architecture Useful Links Notebook go-through - Train a CNN on cifar 10 in pytorch</vt:lpstr>
      <vt:lpstr>200 GPU hours for everyone We will be using the Greene HPC Cluster. Getting started! Start early, and ask questions if you have! </vt:lpstr>
      <vt:lpstr>PowerPoint Presentation</vt:lpstr>
      <vt:lpstr>PowerPoint Presentation</vt:lpstr>
      <vt:lpstr>PowerPoint Presentation</vt:lpstr>
      <vt:lpstr>PowerPoint Presentation</vt:lpstr>
      <vt:lpstr>Padding extends the area of an image in which a convolutional neural network processes.  The kernel/filter which moves across the image scans each pixel and converts the image into a smaller image.  Types of padding: Same padding Valid padding Causal padding</vt:lpstr>
      <vt:lpstr>Input volume is 32*32*3 After padding, the volume is 36*36*3 Then we apply a 5*5*3 filter with a stride of 1 and get the final output of convolution as 32*32*3</vt:lpstr>
      <vt:lpstr>The pooling operation involves sliding a two-dimensional filter over each channel of feature map and summarising the features lying within the region covered by the filter.  Three types of spatial pooling - Average pooling Max pooling Sum pooling</vt:lpstr>
      <vt:lpstr>Accepts a volume of size W1×H1×D1 Requires four hyperparameters: Number of filters K, their spatial extent F, the stride S, the amount of zero padding P Produces a volume of size W2×H2×D2 where: W2=(W1−F+2P)/S+1 H2=(H1−F+2P)/S+1 (i.e. width and height are computed equally by symmetry) D2=K With parameter sharing, it introduces F⋅F⋅D1 weights per filter, for a total of (F⋅F⋅D1)⋅K weights and K biases. In the output volume, the d-th depth slice (of size W2×H2) is the result of performing a valid convolution of the d-th filter over the input volume with a stride of S, and then offset by d-th bias. </vt:lpstr>
      <vt:lpstr>Convolutional layers - they ensure the spatial relationship between the pixels is intact Pooling layers - primary aim of this layer is to decrease the size of the convolved feature map to reduce the computational costs Fully-connected (FC) layers - mathematical functions operations usually take place for the final prediction</vt:lpstr>
      <vt:lpstr>PowerPoint Presentation</vt:lpstr>
      <vt:lpstr>https://cs231n.github.io/convolutional-networks/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CNNs &amp; HPC workshop Feb 16, 2023  Tayyibah Khanam</dc:title>
  <cp:lastModifiedBy>Tayyibah Khanam</cp:lastModifiedBy>
  <cp:revision>2</cp:revision>
  <dcterms:modified xsi:type="dcterms:W3CDTF">2023-02-16T21:52:30Z</dcterms:modified>
</cp:coreProperties>
</file>