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93" r:id="rId4"/>
    <p:sldId id="295" r:id="rId5"/>
    <p:sldId id="296" r:id="rId6"/>
    <p:sldId id="297" r:id="rId7"/>
    <p:sldId id="298" r:id="rId8"/>
    <p:sldId id="299" r:id="rId9"/>
    <p:sldId id="300" r:id="rId10"/>
    <p:sldId id="301" r:id="rId11"/>
    <p:sldId id="258" r:id="rId12"/>
    <p:sldId id="260" r:id="rId13"/>
    <p:sldId id="259" r:id="rId14"/>
    <p:sldId id="302" r:id="rId1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1F67"/>
    <a:srgbClr val="3C1A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14" autoAdjust="0"/>
  </p:normalViewPr>
  <p:slideViewPr>
    <p:cSldViewPr>
      <p:cViewPr varScale="1">
        <p:scale>
          <a:sx n="84" d="100"/>
          <a:sy n="84" d="100"/>
        </p:scale>
        <p:origin x="-23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77AC05F-AA22-4E5D-B4C1-A006E5BB77D4}" type="datetimeFigureOut">
              <a:rPr lang="en-US" smtClean="0"/>
              <a:t>4/24/2014</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944785E-6803-416A-9779-2C15722627E8}" type="slidenum">
              <a:rPr lang="en-US" smtClean="0"/>
              <a:t>‹#›</a:t>
            </a:fld>
            <a:endParaRPr lang="en-US"/>
          </a:p>
        </p:txBody>
      </p:sp>
    </p:spTree>
    <p:extLst>
      <p:ext uri="{BB962C8B-B14F-4D97-AF65-F5344CB8AC3E}">
        <p14:creationId xmlns:p14="http://schemas.microsoft.com/office/powerpoint/2010/main" val="1440956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06C7119-4D20-4701-A117-8122C16BB954}" type="datetimeFigureOut">
              <a:rPr lang="en-US" smtClean="0"/>
              <a:t>4/23/2014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8155C49-75D6-4AEC-A2C1-055CE7EB1C9E}" type="slidenum">
              <a:rPr lang="en-US" smtClean="0"/>
              <a:t>‹#›</a:t>
            </a:fld>
            <a:endParaRPr lang="en-US"/>
          </a:p>
        </p:txBody>
      </p:sp>
    </p:spTree>
    <p:extLst>
      <p:ext uri="{BB962C8B-B14F-4D97-AF65-F5344CB8AC3E}">
        <p14:creationId xmlns:p14="http://schemas.microsoft.com/office/powerpoint/2010/main" val="415761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purpose of C++ programming is to add object orientation to the C programming language and classes are the central feature of C++ that supports object-oriented programming and are often called user-defined types.</a:t>
            </a:r>
          </a:p>
          <a:p>
            <a:r>
              <a:rPr lang="en-US" sz="1200" b="0" i="0" kern="1200" dirty="0" smtClean="0">
                <a:solidFill>
                  <a:schemeClr val="tx1"/>
                </a:solidFill>
                <a:effectLst/>
                <a:latin typeface="+mn-lt"/>
                <a:ea typeface="+mn-ea"/>
                <a:cs typeface="+mn-cs"/>
              </a:rPr>
              <a:t>A class is used to specify the form of an object and it combines data representation and methods for manipulating that data into one neat package. The data and functions within a class are called members of the class.</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1</a:t>
            </a:fld>
            <a:endParaRPr lang="en-US"/>
          </a:p>
        </p:txBody>
      </p:sp>
    </p:spTree>
    <p:extLst>
      <p:ext uri="{BB962C8B-B14F-4D97-AF65-F5344CB8AC3E}">
        <p14:creationId xmlns:p14="http://schemas.microsoft.com/office/powerpoint/2010/main" val="873300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10</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word </a:t>
            </a:r>
            <a:r>
              <a:rPr lang="en-US" sz="1200" b="1" i="0" kern="1200" dirty="0" smtClean="0">
                <a:solidFill>
                  <a:schemeClr val="tx1"/>
                </a:solidFill>
                <a:effectLst/>
                <a:latin typeface="+mn-lt"/>
                <a:ea typeface="+mn-ea"/>
                <a:cs typeface="+mn-cs"/>
              </a:rPr>
              <a:t>polymorphism</a:t>
            </a:r>
            <a:r>
              <a:rPr lang="en-US" sz="1200" b="0" i="0" kern="1200" dirty="0" smtClean="0">
                <a:solidFill>
                  <a:schemeClr val="tx1"/>
                </a:solidFill>
                <a:effectLst/>
                <a:latin typeface="+mn-lt"/>
                <a:ea typeface="+mn-ea"/>
                <a:cs typeface="+mn-cs"/>
              </a:rPr>
              <a:t> means having many forms. Typically, polymorphism occurs when there is a hierarchy of classes and they are related by inheritance.</a:t>
            </a:r>
          </a:p>
          <a:p>
            <a:r>
              <a:rPr lang="en-US" sz="1200" b="0" i="0" kern="1200" dirty="0" smtClean="0">
                <a:solidFill>
                  <a:schemeClr val="tx1"/>
                </a:solidFill>
                <a:effectLst/>
                <a:latin typeface="+mn-lt"/>
                <a:ea typeface="+mn-ea"/>
                <a:cs typeface="+mn-cs"/>
              </a:rPr>
              <a:t>C++ polymorphism means that a call to a member function will cause a different function to be executed depending on the type of object that invokes the function.</a:t>
            </a:r>
          </a:p>
          <a:p>
            <a:endParaRPr lang="en-US" dirty="0" smtClean="0"/>
          </a:p>
          <a:p>
            <a:r>
              <a:rPr lang="en-US" sz="1200" b="0" i="0" kern="1200" dirty="0" smtClean="0">
                <a:solidFill>
                  <a:schemeClr val="tx1"/>
                </a:solidFill>
                <a:effectLst/>
                <a:latin typeface="+mn-lt"/>
                <a:ea typeface="+mn-ea"/>
                <a:cs typeface="+mn-cs"/>
              </a:rPr>
              <a:t>C++ polymorphism means that a call to a member function will cause a different function to be executed depending on the type of object that invokes the function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 the parent base class</a:t>
            </a:r>
            <a:r>
              <a:rPr lang="en-US" sz="1200" b="0" i="0" kern="1200" baseline="0" dirty="0" smtClean="0">
                <a:solidFill>
                  <a:schemeClr val="tx1"/>
                </a:solidFill>
                <a:effectLst/>
                <a:latin typeface="+mn-lt"/>
                <a:ea typeface="+mn-ea"/>
                <a:cs typeface="+mn-cs"/>
              </a:rPr>
              <a:t> access the derived base.</a:t>
            </a:r>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11</a:t>
            </a:fld>
            <a:endParaRPr lang="en-US"/>
          </a:p>
        </p:txBody>
      </p:sp>
    </p:spTree>
    <p:extLst>
      <p:ext uri="{BB962C8B-B14F-4D97-AF65-F5344CB8AC3E}">
        <p14:creationId xmlns:p14="http://schemas.microsoft.com/office/powerpoint/2010/main" val="406406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12</a:t>
            </a:fld>
            <a:endParaRPr lang="en-US"/>
          </a:p>
        </p:txBody>
      </p:sp>
    </p:spTree>
    <p:extLst>
      <p:ext uri="{BB962C8B-B14F-4D97-AF65-F5344CB8AC3E}">
        <p14:creationId xmlns:p14="http://schemas.microsoft.com/office/powerpoint/2010/main" val="402853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2</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C++ Inheritance: </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3</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4</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5</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6</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7</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8</a:t>
            </a:fld>
            <a:endParaRPr lang="en-US"/>
          </a:p>
        </p:txBody>
      </p:sp>
    </p:spTree>
    <p:extLst>
      <p:ext uri="{BB962C8B-B14F-4D97-AF65-F5344CB8AC3E}">
        <p14:creationId xmlns:p14="http://schemas.microsoft.com/office/powerpoint/2010/main" val="1512118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important concepts in object-oriented programming is that of inheritance. Inheritance allows us to define a class in terms of another class, which makes it easier to create and maintain an application. This also provides an opportunity to reuse the code functionality and fast implementation time.</a:t>
            </a:r>
          </a:p>
          <a:p>
            <a:r>
              <a:rPr lang="en-US" sz="1200" b="0" i="0" kern="1200" dirty="0" smtClean="0">
                <a:solidFill>
                  <a:schemeClr val="tx1"/>
                </a:solidFill>
                <a:effectLst/>
                <a:latin typeface="+mn-lt"/>
                <a:ea typeface="+mn-ea"/>
                <a:cs typeface="+mn-cs"/>
              </a:rPr>
              <a:t>When creating a class, instead of writing completely new data members and member functions, the programmer can designate that the new class should inherit the members of an existing class. This existing class is called the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class, and the new class is referred to as the </a:t>
            </a:r>
            <a:r>
              <a:rPr lang="en-US" sz="1200" b="1" i="0" kern="1200" dirty="0" smtClean="0">
                <a:solidFill>
                  <a:schemeClr val="tx1"/>
                </a:solidFill>
                <a:effectLst/>
                <a:latin typeface="+mn-lt"/>
                <a:ea typeface="+mn-ea"/>
                <a:cs typeface="+mn-cs"/>
              </a:rPr>
              <a:t>derived</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The idea of inheritance implements the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For example, mammal IS-A animal, dog IS-A mammal hence dog IS-A animal as well and so on.</a:t>
            </a:r>
          </a:p>
          <a:p>
            <a:endParaRPr lang="en-US" dirty="0"/>
          </a:p>
        </p:txBody>
      </p:sp>
      <p:sp>
        <p:nvSpPr>
          <p:cNvPr id="4" name="Slide Number Placeholder 3"/>
          <p:cNvSpPr>
            <a:spLocks noGrp="1"/>
          </p:cNvSpPr>
          <p:nvPr>
            <p:ph type="sldNum" sz="quarter" idx="10"/>
          </p:nvPr>
        </p:nvSpPr>
        <p:spPr/>
        <p:txBody>
          <a:bodyPr/>
          <a:lstStyle/>
          <a:p>
            <a:fld id="{18155C49-75D6-4AEC-A2C1-055CE7EB1C9E}" type="slidenum">
              <a:rPr lang="en-US" smtClean="0"/>
              <a:t>9</a:t>
            </a:fld>
            <a:endParaRPr lang="en-US"/>
          </a:p>
        </p:txBody>
      </p:sp>
    </p:spTree>
    <p:extLst>
      <p:ext uri="{BB962C8B-B14F-4D97-AF65-F5344CB8AC3E}">
        <p14:creationId xmlns:p14="http://schemas.microsoft.com/office/powerpoint/2010/main" val="1512118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www.cplusplus.com/doc/tutorial/polymorphism/"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hyperlink" Target="http://www.cplusplus.com/doc/tutorial/polymorphism/"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www.cplusplus.com/doc/tutorial/polymorphism/"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5" name="TextBox 4"/>
          <p:cNvSpPr txBox="1"/>
          <p:nvPr/>
        </p:nvSpPr>
        <p:spPr>
          <a:xfrm>
            <a:off x="0" y="-1"/>
            <a:ext cx="6781800" cy="769441"/>
          </a:xfrm>
          <a:prstGeom prst="rect">
            <a:avLst/>
          </a:prstGeom>
          <a:noFill/>
        </p:spPr>
        <p:txBody>
          <a:bodyPr wrap="square" rtlCol="0">
            <a:spAutoFit/>
          </a:bodyPr>
          <a:lstStyle/>
          <a:p>
            <a:r>
              <a:rPr lang="en-US" sz="4400" dirty="0" smtClean="0">
                <a:solidFill>
                  <a:srgbClr val="0070C0"/>
                </a:solidFill>
                <a:latin typeface="Times New Roman" panose="02020603050405020304" pitchFamily="18" charset="0"/>
                <a:cs typeface="Times New Roman" panose="02020603050405020304" pitchFamily="18" charset="0"/>
              </a:rPr>
              <a:t>C++ Classes and Objects II</a:t>
            </a:r>
          </a:p>
        </p:txBody>
      </p:sp>
      <p:sp>
        <p:nvSpPr>
          <p:cNvPr id="6" name="TextBox 5"/>
          <p:cNvSpPr txBox="1"/>
          <p:nvPr/>
        </p:nvSpPr>
        <p:spPr>
          <a:xfrm>
            <a:off x="457199" y="1828798"/>
            <a:ext cx="3776611" cy="1354217"/>
          </a:xfrm>
          <a:prstGeom prst="rect">
            <a:avLst/>
          </a:prstGeom>
          <a:noFill/>
        </p:spPr>
        <p:txBody>
          <a:bodyPr wrap="none" rtlCol="0">
            <a:spAutoFit/>
          </a:bodyPr>
          <a:lstStyle/>
          <a:p>
            <a:pPr marL="457200" indent="-457200">
              <a:buFont typeface="Arial" panose="020B0604020202020204" pitchFamily="34" charset="0"/>
              <a:buChar char="•"/>
            </a:pPr>
            <a:r>
              <a:rPr lang="en-US" sz="3200" dirty="0" smtClean="0"/>
              <a:t>C++ Inheritance</a:t>
            </a:r>
          </a:p>
          <a:p>
            <a:pPr marL="457200" indent="-457200">
              <a:buFont typeface="Arial" panose="020B0604020202020204" pitchFamily="34" charset="0"/>
              <a:buChar char="•"/>
            </a:pPr>
            <a:r>
              <a:rPr lang="en-US" sz="3200" dirty="0" smtClean="0"/>
              <a:t>C++ Polymorphism</a:t>
            </a:r>
          </a:p>
          <a:p>
            <a:endParaRPr lang="en-US" dirty="0"/>
          </a:p>
        </p:txBody>
      </p:sp>
    </p:spTree>
    <p:extLst>
      <p:ext uri="{BB962C8B-B14F-4D97-AF65-F5344CB8AC3E}">
        <p14:creationId xmlns:p14="http://schemas.microsoft.com/office/powerpoint/2010/main" val="170523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9682"/>
            <a:ext cx="6655808" cy="614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4038600" y="3733800"/>
            <a:ext cx="3276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64711" y="3364468"/>
            <a:ext cx="2459135" cy="369332"/>
          </a:xfrm>
          <a:prstGeom prst="rect">
            <a:avLst/>
          </a:prstGeom>
          <a:noFill/>
        </p:spPr>
        <p:txBody>
          <a:bodyPr wrap="none" rtlCol="0">
            <a:spAutoFit/>
          </a:bodyPr>
          <a:lstStyle/>
          <a:p>
            <a:r>
              <a:rPr lang="en-US" b="1" dirty="0" smtClean="0"/>
              <a:t>Pointer to Derived Class</a:t>
            </a:r>
            <a:endParaRPr lang="en-US" b="1" dirty="0"/>
          </a:p>
        </p:txBody>
      </p:sp>
      <p:sp>
        <p:nvSpPr>
          <p:cNvPr id="7" name="TextBox 6"/>
          <p:cNvSpPr txBox="1"/>
          <p:nvPr/>
        </p:nvSpPr>
        <p:spPr>
          <a:xfrm>
            <a:off x="5641041" y="4692134"/>
            <a:ext cx="3593741" cy="461665"/>
          </a:xfrm>
          <a:prstGeom prst="rect">
            <a:avLst/>
          </a:prstGeom>
          <a:noFill/>
        </p:spPr>
        <p:txBody>
          <a:bodyPr wrap="none" rtlCol="0">
            <a:spAutoFit/>
          </a:bodyPr>
          <a:lstStyle/>
          <a:p>
            <a:r>
              <a:rPr lang="en-US" sz="2400" b="1" dirty="0" smtClean="0">
                <a:solidFill>
                  <a:srgbClr val="FF0000"/>
                </a:solidFill>
              </a:rPr>
              <a:t>What is the problem here?</a:t>
            </a:r>
            <a:endParaRPr lang="en-US" sz="2400" b="1" dirty="0">
              <a:solidFill>
                <a:srgbClr val="FF0000"/>
              </a:solidFill>
            </a:endParaRPr>
          </a:p>
        </p:txBody>
      </p:sp>
      <p:sp>
        <p:nvSpPr>
          <p:cNvPr id="11" name="TextBox 10"/>
          <p:cNvSpPr txBox="1"/>
          <p:nvPr/>
        </p:nvSpPr>
        <p:spPr>
          <a:xfrm>
            <a:off x="0" y="6488668"/>
            <a:ext cx="6810198" cy="369332"/>
          </a:xfrm>
          <a:prstGeom prst="rect">
            <a:avLst/>
          </a:prstGeom>
          <a:noFill/>
        </p:spPr>
        <p:txBody>
          <a:bodyPr wrap="none" rtlCol="0">
            <a:spAutoFit/>
          </a:bodyPr>
          <a:lstStyle/>
          <a:p>
            <a:r>
              <a:rPr lang="en-US" dirty="0" smtClean="0">
                <a:hlinkClick r:id="rId5"/>
              </a:rPr>
              <a:t>Acknowledge: http</a:t>
            </a:r>
            <a:r>
              <a:rPr lang="en-US" dirty="0">
                <a:hlinkClick r:id="rId5"/>
              </a:rPr>
              <a:t>://www.cplusplus.com/doc/tutorial/polymorphism/</a:t>
            </a:r>
            <a:endParaRPr lang="en-US" dirty="0"/>
          </a:p>
        </p:txBody>
      </p:sp>
    </p:spTree>
    <p:extLst>
      <p:ext uri="{BB962C8B-B14F-4D97-AF65-F5344CB8AC3E}">
        <p14:creationId xmlns:p14="http://schemas.microsoft.com/office/powerpoint/2010/main" val="102536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5" name="TextBox 4"/>
          <p:cNvSpPr txBox="1"/>
          <p:nvPr/>
        </p:nvSpPr>
        <p:spPr>
          <a:xfrm>
            <a:off x="609600" y="1828800"/>
            <a:ext cx="3776611" cy="1354217"/>
          </a:xfrm>
          <a:prstGeom prst="rect">
            <a:avLst/>
          </a:prstGeom>
          <a:noFill/>
        </p:spPr>
        <p:txBody>
          <a:bodyPr wrap="none" rtlCol="0">
            <a:spAutoFit/>
          </a:bodyPr>
          <a:lstStyle/>
          <a:p>
            <a:pPr marL="457200" indent="-457200">
              <a:buFont typeface="Arial" panose="020B0604020202020204" pitchFamily="34" charset="0"/>
              <a:buChar char="•"/>
            </a:pPr>
            <a:r>
              <a:rPr lang="en-US" sz="3200" dirty="0" smtClean="0"/>
              <a:t>C++ Inheritance</a:t>
            </a:r>
          </a:p>
          <a:p>
            <a:pPr marL="457200" indent="-457200">
              <a:buFont typeface="Arial" panose="020B0604020202020204" pitchFamily="34" charset="0"/>
              <a:buChar char="•"/>
            </a:pPr>
            <a:r>
              <a:rPr lang="en-US" sz="3200" dirty="0" smtClean="0">
                <a:solidFill>
                  <a:srgbClr val="FF0000"/>
                </a:solidFill>
              </a:rPr>
              <a:t>C++ Polymorphism</a:t>
            </a:r>
          </a:p>
          <a:p>
            <a:endParaRPr lang="en-US" dirty="0"/>
          </a:p>
        </p:txBody>
      </p:sp>
      <p:sp>
        <p:nvSpPr>
          <p:cNvPr id="6" name="TextBox 5"/>
          <p:cNvSpPr txBox="1"/>
          <p:nvPr/>
        </p:nvSpPr>
        <p:spPr>
          <a:xfrm>
            <a:off x="0" y="-1"/>
            <a:ext cx="6781800" cy="769441"/>
          </a:xfrm>
          <a:prstGeom prst="rect">
            <a:avLst/>
          </a:prstGeom>
          <a:noFill/>
        </p:spPr>
        <p:txBody>
          <a:bodyPr wrap="square" rtlCol="0">
            <a:spAutoFit/>
          </a:bodyPr>
          <a:lstStyle/>
          <a:p>
            <a:r>
              <a:rPr lang="en-US" sz="4400" dirty="0">
                <a:solidFill>
                  <a:srgbClr val="0070C0"/>
                </a:solidFill>
                <a:latin typeface="Times New Roman" panose="02020603050405020304" pitchFamily="18" charset="0"/>
                <a:cs typeface="Times New Roman" panose="02020603050405020304" pitchFamily="18" charset="0"/>
              </a:rPr>
              <a:t>C++ Polymorphism</a:t>
            </a:r>
          </a:p>
        </p:txBody>
      </p:sp>
    </p:spTree>
    <p:extLst>
      <p:ext uri="{BB962C8B-B14F-4D97-AF65-F5344CB8AC3E}">
        <p14:creationId xmlns:p14="http://schemas.microsoft.com/office/powerpoint/2010/main" val="278215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2" name="TextBox 1"/>
          <p:cNvSpPr txBox="1"/>
          <p:nvPr/>
        </p:nvSpPr>
        <p:spPr>
          <a:xfrm>
            <a:off x="0" y="1904146"/>
            <a:ext cx="9237722" cy="2554545"/>
          </a:xfrm>
          <a:prstGeom prst="rect">
            <a:avLst/>
          </a:prstGeom>
          <a:noFill/>
        </p:spPr>
        <p:txBody>
          <a:bodyPr wrap="none" rtlCol="0">
            <a:spAutoFit/>
          </a:bodyPr>
          <a:lstStyle/>
          <a:p>
            <a:r>
              <a:rPr lang="en-US" sz="3200" dirty="0" smtClean="0"/>
              <a:t>Polymorphism </a:t>
            </a:r>
            <a:r>
              <a:rPr lang="en-US" sz="3200" dirty="0"/>
              <a:t>means that some code or operations </a:t>
            </a:r>
            <a:endParaRPr lang="en-US" sz="3200" dirty="0" smtClean="0"/>
          </a:p>
          <a:p>
            <a:r>
              <a:rPr lang="en-US" sz="3200" dirty="0" smtClean="0"/>
              <a:t>or </a:t>
            </a:r>
            <a:r>
              <a:rPr lang="en-US" sz="3200" dirty="0"/>
              <a:t>objects behave differently </a:t>
            </a:r>
            <a:r>
              <a:rPr lang="en-US" sz="3200" dirty="0" smtClean="0"/>
              <a:t>in </a:t>
            </a:r>
            <a:r>
              <a:rPr lang="en-US" sz="3200" dirty="0"/>
              <a:t>different contexts</a:t>
            </a:r>
            <a:r>
              <a:rPr lang="en-US" sz="3200" dirty="0" smtClean="0"/>
              <a:t>. </a:t>
            </a:r>
          </a:p>
          <a:p>
            <a:endParaRPr lang="en-US" sz="3200" dirty="0"/>
          </a:p>
          <a:p>
            <a:r>
              <a:rPr lang="en-US" sz="3200" dirty="0" smtClean="0"/>
              <a:t>Normally, </a:t>
            </a:r>
            <a:r>
              <a:rPr lang="en-US" sz="3200" dirty="0"/>
              <a:t>when the term </a:t>
            </a:r>
            <a:r>
              <a:rPr lang="en-US" sz="3200" dirty="0" smtClean="0"/>
              <a:t>polymorphism in C++, refers </a:t>
            </a:r>
          </a:p>
          <a:p>
            <a:r>
              <a:rPr lang="en-US" sz="3200" dirty="0" smtClean="0"/>
              <a:t>to </a:t>
            </a:r>
            <a:r>
              <a:rPr lang="en-US" sz="3200" dirty="0"/>
              <a:t>using virtual methods</a:t>
            </a:r>
          </a:p>
        </p:txBody>
      </p:sp>
      <p:sp>
        <p:nvSpPr>
          <p:cNvPr id="5" name="TextBox 4"/>
          <p:cNvSpPr txBox="1"/>
          <p:nvPr/>
        </p:nvSpPr>
        <p:spPr>
          <a:xfrm>
            <a:off x="0" y="-1"/>
            <a:ext cx="6781800" cy="769441"/>
          </a:xfrm>
          <a:prstGeom prst="rect">
            <a:avLst/>
          </a:prstGeom>
          <a:noFill/>
        </p:spPr>
        <p:txBody>
          <a:bodyPr wrap="square" rtlCol="0">
            <a:spAutoFit/>
          </a:bodyPr>
          <a:lstStyle/>
          <a:p>
            <a:r>
              <a:rPr lang="en-US" sz="4400" dirty="0">
                <a:solidFill>
                  <a:srgbClr val="0070C0"/>
                </a:solidFill>
                <a:latin typeface="Times New Roman" panose="02020603050405020304" pitchFamily="18" charset="0"/>
                <a:cs typeface="Times New Roman" panose="02020603050405020304" pitchFamily="18" charset="0"/>
              </a:rPr>
              <a:t>C++ Polymorphism</a:t>
            </a:r>
          </a:p>
        </p:txBody>
      </p:sp>
    </p:spTree>
    <p:extLst>
      <p:ext uri="{BB962C8B-B14F-4D97-AF65-F5344CB8AC3E}">
        <p14:creationId xmlns:p14="http://schemas.microsoft.com/office/powerpoint/2010/main" val="2936741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2" name="TextBox 1"/>
          <p:cNvSpPr txBox="1"/>
          <p:nvPr/>
        </p:nvSpPr>
        <p:spPr>
          <a:xfrm>
            <a:off x="0" y="1516716"/>
            <a:ext cx="9144000" cy="1569660"/>
          </a:xfrm>
          <a:prstGeom prst="rect">
            <a:avLst/>
          </a:prstGeom>
          <a:noFill/>
        </p:spPr>
        <p:txBody>
          <a:bodyPr wrap="square" rtlCol="0">
            <a:spAutoFit/>
          </a:bodyPr>
          <a:lstStyle/>
          <a:p>
            <a:r>
              <a:rPr lang="en-US" sz="3200" dirty="0"/>
              <a:t>A virtual member is a member function that can be redefined </a:t>
            </a:r>
            <a:r>
              <a:rPr lang="en-US" sz="3200" dirty="0" smtClean="0"/>
              <a:t>in a </a:t>
            </a:r>
            <a:r>
              <a:rPr lang="en-US" sz="3200" dirty="0"/>
              <a:t>derived class, while preserving its calling properties through </a:t>
            </a:r>
            <a:r>
              <a:rPr lang="en-US" sz="3200" dirty="0" smtClean="0"/>
              <a:t>references.</a:t>
            </a:r>
            <a:endParaRPr lang="en-US" sz="3200" dirty="0"/>
          </a:p>
        </p:txBody>
      </p:sp>
      <p:sp>
        <p:nvSpPr>
          <p:cNvPr id="5" name="TextBox 4"/>
          <p:cNvSpPr txBox="1"/>
          <p:nvPr/>
        </p:nvSpPr>
        <p:spPr>
          <a:xfrm>
            <a:off x="0" y="-1"/>
            <a:ext cx="6781800" cy="769441"/>
          </a:xfrm>
          <a:prstGeom prst="rect">
            <a:avLst/>
          </a:prstGeom>
          <a:noFill/>
        </p:spPr>
        <p:txBody>
          <a:bodyPr wrap="square" rtlCol="0">
            <a:spAutoFit/>
          </a:bodyPr>
          <a:lstStyle/>
          <a:p>
            <a:r>
              <a:rPr lang="en-US" sz="4400" dirty="0" smtClean="0">
                <a:solidFill>
                  <a:srgbClr val="0070C0"/>
                </a:solidFill>
                <a:latin typeface="Times New Roman" panose="02020603050405020304" pitchFamily="18" charset="0"/>
                <a:cs typeface="Times New Roman" panose="02020603050405020304" pitchFamily="18" charset="0"/>
              </a:rPr>
              <a:t>Virtual member</a:t>
            </a:r>
            <a:endParaRPr lang="en-US" sz="4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526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5" name="TextBox 4"/>
          <p:cNvSpPr txBox="1"/>
          <p:nvPr/>
        </p:nvSpPr>
        <p:spPr>
          <a:xfrm>
            <a:off x="0" y="-1"/>
            <a:ext cx="6781800" cy="769441"/>
          </a:xfrm>
          <a:prstGeom prst="rect">
            <a:avLst/>
          </a:prstGeom>
          <a:noFill/>
        </p:spPr>
        <p:txBody>
          <a:bodyPr wrap="square" rtlCol="0">
            <a:spAutoFit/>
          </a:bodyPr>
          <a:lstStyle/>
          <a:p>
            <a:r>
              <a:rPr lang="en-US" sz="4400" dirty="0" smtClean="0">
                <a:solidFill>
                  <a:srgbClr val="0070C0"/>
                </a:solidFill>
                <a:latin typeface="Times New Roman" panose="02020603050405020304" pitchFamily="18" charset="0"/>
                <a:cs typeface="Times New Roman" panose="02020603050405020304" pitchFamily="18" charset="0"/>
              </a:rPr>
              <a:t>Virtual member</a:t>
            </a:r>
            <a:endParaRPr lang="en-US" sz="4400" dirty="0">
              <a:solidFill>
                <a:srgbClr val="0070C0"/>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7" y="1066800"/>
            <a:ext cx="4710953" cy="537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800928"/>
            <a:ext cx="3768497" cy="3906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0" y="6488668"/>
            <a:ext cx="6810198" cy="369332"/>
          </a:xfrm>
          <a:prstGeom prst="rect">
            <a:avLst/>
          </a:prstGeom>
          <a:noFill/>
        </p:spPr>
        <p:txBody>
          <a:bodyPr wrap="none" rtlCol="0">
            <a:spAutoFit/>
          </a:bodyPr>
          <a:lstStyle/>
          <a:p>
            <a:r>
              <a:rPr lang="en-US" dirty="0" smtClean="0">
                <a:hlinkClick r:id="rId5"/>
              </a:rPr>
              <a:t>Acknowledge: http</a:t>
            </a:r>
            <a:r>
              <a:rPr lang="en-US" dirty="0">
                <a:hlinkClick r:id="rId5"/>
              </a:rPr>
              <a:t>://www.cplusplus.com/doc/tutorial/polymorphism/</a:t>
            </a:r>
            <a:endParaRPr lang="en-US" dirty="0"/>
          </a:p>
        </p:txBody>
      </p:sp>
    </p:spTree>
    <p:extLst>
      <p:ext uri="{BB962C8B-B14F-4D97-AF65-F5344CB8AC3E}">
        <p14:creationId xmlns:p14="http://schemas.microsoft.com/office/powerpoint/2010/main" val="3005847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5" name="TextBox 4"/>
          <p:cNvSpPr txBox="1"/>
          <p:nvPr/>
        </p:nvSpPr>
        <p:spPr>
          <a:xfrm>
            <a:off x="609600" y="1828800"/>
            <a:ext cx="3776611" cy="1354217"/>
          </a:xfrm>
          <a:prstGeom prst="rect">
            <a:avLst/>
          </a:prstGeom>
          <a:noFill/>
        </p:spPr>
        <p:txBody>
          <a:bodyPr wrap="none" rtlCol="0">
            <a:spAutoFit/>
          </a:bodyPr>
          <a:lstStyle/>
          <a:p>
            <a:pPr marL="457200" indent="-457200">
              <a:buFont typeface="Arial" panose="020B0604020202020204" pitchFamily="34" charset="0"/>
              <a:buChar char="•"/>
            </a:pPr>
            <a:r>
              <a:rPr lang="en-US" sz="3200" dirty="0" smtClean="0">
                <a:solidFill>
                  <a:srgbClr val="FF0000"/>
                </a:solidFill>
              </a:rPr>
              <a:t>C++ Inheritance</a:t>
            </a:r>
          </a:p>
          <a:p>
            <a:pPr marL="457200" indent="-457200">
              <a:buFont typeface="Arial" panose="020B0604020202020204" pitchFamily="34" charset="0"/>
              <a:buChar char="•"/>
            </a:pPr>
            <a:r>
              <a:rPr lang="en-US" sz="3200" dirty="0" smtClean="0"/>
              <a:t>C++ Polymorphism</a:t>
            </a:r>
          </a:p>
          <a:p>
            <a:endParaRPr lang="en-US" dirty="0"/>
          </a:p>
        </p:txBody>
      </p:sp>
    </p:spTree>
    <p:extLst>
      <p:ext uri="{BB962C8B-B14F-4D97-AF65-F5344CB8AC3E}">
        <p14:creationId xmlns:p14="http://schemas.microsoft.com/office/powerpoint/2010/main" val="2244044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5" name="TextBox 4"/>
          <p:cNvSpPr txBox="1"/>
          <p:nvPr/>
        </p:nvSpPr>
        <p:spPr>
          <a:xfrm>
            <a:off x="87488" y="1510242"/>
            <a:ext cx="8991600" cy="3323987"/>
          </a:xfrm>
          <a:prstGeom prst="rect">
            <a:avLst/>
          </a:prstGeom>
          <a:noFill/>
        </p:spPr>
        <p:txBody>
          <a:bodyPr wrap="square" rtlCol="0">
            <a:spAutoFit/>
          </a:bodyPr>
          <a:lstStyle/>
          <a:p>
            <a:endParaRPr lang="en-US" dirty="0" smtClean="0"/>
          </a:p>
          <a:p>
            <a:r>
              <a:rPr lang="en-US" sz="3200" dirty="0"/>
              <a:t>Classes in C++ can be extended, creating new classes </a:t>
            </a:r>
            <a:endParaRPr lang="en-US" sz="3200" dirty="0" smtClean="0"/>
          </a:p>
          <a:p>
            <a:r>
              <a:rPr lang="en-US" sz="3200" dirty="0" smtClean="0"/>
              <a:t>which </a:t>
            </a:r>
            <a:r>
              <a:rPr lang="en-US" sz="3200" dirty="0"/>
              <a:t>retain characteristics of </a:t>
            </a:r>
            <a:r>
              <a:rPr lang="en-US" sz="3200" dirty="0" smtClean="0"/>
              <a:t>the base </a:t>
            </a:r>
            <a:r>
              <a:rPr lang="en-US" sz="3200" dirty="0"/>
              <a:t>class. This </a:t>
            </a:r>
            <a:endParaRPr lang="en-US" sz="3200" dirty="0" smtClean="0"/>
          </a:p>
          <a:p>
            <a:r>
              <a:rPr lang="en-US" sz="3200" dirty="0" smtClean="0"/>
              <a:t>process</a:t>
            </a:r>
            <a:r>
              <a:rPr lang="en-US" sz="3200" dirty="0"/>
              <a:t>, known as inheritance, involves a base class </a:t>
            </a:r>
            <a:endParaRPr lang="en-US" sz="3200" dirty="0" smtClean="0"/>
          </a:p>
          <a:p>
            <a:r>
              <a:rPr lang="en-US" sz="3200" dirty="0" smtClean="0"/>
              <a:t>and </a:t>
            </a:r>
            <a:r>
              <a:rPr lang="en-US" sz="3200" dirty="0"/>
              <a:t>a derived class: </a:t>
            </a:r>
            <a:r>
              <a:rPr lang="en-US" sz="3200" dirty="0" smtClean="0"/>
              <a:t>The </a:t>
            </a:r>
            <a:r>
              <a:rPr lang="en-US" sz="3200" dirty="0"/>
              <a:t>derived class inherits the </a:t>
            </a:r>
            <a:endParaRPr lang="en-US" sz="3200" dirty="0" smtClean="0"/>
          </a:p>
          <a:p>
            <a:r>
              <a:rPr lang="en-US" sz="3200" dirty="0" smtClean="0"/>
              <a:t>members </a:t>
            </a:r>
            <a:r>
              <a:rPr lang="en-US" sz="3200" dirty="0"/>
              <a:t>of the base class, on top of which it can adds </a:t>
            </a:r>
            <a:r>
              <a:rPr lang="en-US" sz="3200" dirty="0" smtClean="0"/>
              <a:t>its own </a:t>
            </a:r>
            <a:r>
              <a:rPr lang="en-US" sz="3200" dirty="0"/>
              <a:t>members.</a:t>
            </a:r>
            <a:endParaRPr lang="en-US" sz="3200" dirty="0"/>
          </a:p>
        </p:txBody>
      </p:sp>
      <p:sp>
        <p:nvSpPr>
          <p:cNvPr id="6" name="TextBox 5"/>
          <p:cNvSpPr txBox="1"/>
          <p:nvPr/>
        </p:nvSpPr>
        <p:spPr>
          <a:xfrm>
            <a:off x="0" y="-1"/>
            <a:ext cx="6781800" cy="769441"/>
          </a:xfrm>
          <a:prstGeom prst="rect">
            <a:avLst/>
          </a:prstGeom>
          <a:noFill/>
        </p:spPr>
        <p:txBody>
          <a:bodyPr wrap="square" rtlCol="0">
            <a:spAutoFit/>
          </a:bodyPr>
          <a:lstStyle/>
          <a:p>
            <a:r>
              <a:rPr lang="en-US" sz="4400" dirty="0" smtClean="0">
                <a:solidFill>
                  <a:srgbClr val="0070C0"/>
                </a:solidFill>
                <a:latin typeface="Times New Roman" panose="02020603050405020304" pitchFamily="18" charset="0"/>
                <a:cs typeface="Times New Roman" panose="02020603050405020304" pitchFamily="18" charset="0"/>
              </a:rPr>
              <a:t>C</a:t>
            </a:r>
            <a:r>
              <a:rPr lang="en-US" sz="4400" dirty="0">
                <a:solidFill>
                  <a:srgbClr val="0070C0"/>
                </a:solidFill>
                <a:latin typeface="Times New Roman" panose="02020603050405020304" pitchFamily="18" charset="0"/>
                <a:cs typeface="Times New Roman" panose="02020603050405020304" pitchFamily="18" charset="0"/>
              </a:rPr>
              <a:t>++ Inheritance</a:t>
            </a:r>
            <a:endParaRPr lang="en-US" sz="44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60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2" name="Rectangle 1"/>
          <p:cNvSpPr/>
          <p:nvPr/>
        </p:nvSpPr>
        <p:spPr>
          <a:xfrm>
            <a:off x="3566230" y="690562"/>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Animal</a:t>
            </a:r>
            <a:endParaRPr lang="en-US" b="1"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971800"/>
            <a:ext cx="146685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743" y="2934229"/>
            <a:ext cx="17811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7887" y="3028949"/>
            <a:ext cx="244792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859877" y="4558947"/>
            <a:ext cx="1077539" cy="369332"/>
          </a:xfrm>
          <a:prstGeom prst="rect">
            <a:avLst/>
          </a:prstGeom>
          <a:noFill/>
        </p:spPr>
        <p:txBody>
          <a:bodyPr wrap="none" rtlCol="0">
            <a:spAutoFit/>
          </a:bodyPr>
          <a:lstStyle/>
          <a:p>
            <a:r>
              <a:rPr lang="en-US" dirty="0" smtClean="0"/>
              <a:t>Class Dog</a:t>
            </a:r>
            <a:endParaRPr lang="en-US" dirty="0"/>
          </a:p>
        </p:txBody>
      </p:sp>
      <p:sp>
        <p:nvSpPr>
          <p:cNvPr id="11" name="TextBox 10"/>
          <p:cNvSpPr txBox="1"/>
          <p:nvPr/>
        </p:nvSpPr>
        <p:spPr>
          <a:xfrm>
            <a:off x="651855" y="4558947"/>
            <a:ext cx="1012906" cy="369332"/>
          </a:xfrm>
          <a:prstGeom prst="rect">
            <a:avLst/>
          </a:prstGeom>
          <a:noFill/>
        </p:spPr>
        <p:txBody>
          <a:bodyPr wrap="none" rtlCol="0">
            <a:spAutoFit/>
          </a:bodyPr>
          <a:lstStyle/>
          <a:p>
            <a:r>
              <a:rPr lang="en-US" dirty="0" smtClean="0"/>
              <a:t>Class Cat</a:t>
            </a:r>
            <a:endParaRPr lang="en-US" dirty="0"/>
          </a:p>
        </p:txBody>
      </p:sp>
      <p:sp>
        <p:nvSpPr>
          <p:cNvPr id="12" name="TextBox 11"/>
          <p:cNvSpPr txBox="1"/>
          <p:nvPr/>
        </p:nvSpPr>
        <p:spPr>
          <a:xfrm>
            <a:off x="6643079" y="4540250"/>
            <a:ext cx="1572097" cy="369332"/>
          </a:xfrm>
          <a:prstGeom prst="rect">
            <a:avLst/>
          </a:prstGeom>
          <a:noFill/>
        </p:spPr>
        <p:txBody>
          <a:bodyPr wrap="none" rtlCol="0">
            <a:spAutoFit/>
          </a:bodyPr>
          <a:lstStyle/>
          <a:p>
            <a:r>
              <a:rPr lang="en-US" dirty="0"/>
              <a:t>Class kangaroo</a:t>
            </a:r>
          </a:p>
        </p:txBody>
      </p:sp>
      <p:cxnSp>
        <p:nvCxnSpPr>
          <p:cNvPr id="8" name="Straight Arrow Connector 7"/>
          <p:cNvCxnSpPr>
            <a:stCxn id="2" idx="2"/>
            <a:endCxn id="3" idx="0"/>
          </p:cNvCxnSpPr>
          <p:nvPr/>
        </p:nvCxnSpPr>
        <p:spPr>
          <a:xfrm flipH="1">
            <a:off x="1190625" y="1528762"/>
            <a:ext cx="3175705" cy="14430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2" idx="2"/>
            <a:endCxn id="1027" idx="0"/>
          </p:cNvCxnSpPr>
          <p:nvPr/>
        </p:nvCxnSpPr>
        <p:spPr>
          <a:xfrm>
            <a:off x="4366330" y="1528762"/>
            <a:ext cx="1" cy="1405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a:endCxn id="1028" idx="0"/>
          </p:cNvCxnSpPr>
          <p:nvPr/>
        </p:nvCxnSpPr>
        <p:spPr>
          <a:xfrm>
            <a:off x="4366330" y="1528762"/>
            <a:ext cx="2815520" cy="1500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86496" y="254000"/>
            <a:ext cx="1359668" cy="369332"/>
          </a:xfrm>
          <a:prstGeom prst="rect">
            <a:avLst/>
          </a:prstGeom>
          <a:noFill/>
        </p:spPr>
        <p:txBody>
          <a:bodyPr wrap="none" rtlCol="0">
            <a:spAutoFit/>
          </a:bodyPr>
          <a:lstStyle/>
          <a:p>
            <a:r>
              <a:rPr lang="en-US" dirty="0" smtClean="0"/>
              <a:t>Class Animal</a:t>
            </a:r>
            <a:endParaRPr lang="en-US" dirty="0"/>
          </a:p>
        </p:txBody>
      </p:sp>
    </p:spTree>
    <p:extLst>
      <p:ext uri="{BB962C8B-B14F-4D97-AF65-F5344CB8AC3E}">
        <p14:creationId xmlns:p14="http://schemas.microsoft.com/office/powerpoint/2010/main" val="3716254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5" name="TextBox 4"/>
          <p:cNvSpPr txBox="1"/>
          <p:nvPr/>
        </p:nvSpPr>
        <p:spPr>
          <a:xfrm>
            <a:off x="152400" y="990600"/>
            <a:ext cx="5603650" cy="3785652"/>
          </a:xfrm>
          <a:prstGeom prst="rect">
            <a:avLst/>
          </a:prstGeom>
          <a:noFill/>
        </p:spPr>
        <p:txBody>
          <a:bodyPr wrap="none" rtlCol="0">
            <a:spAutoFit/>
          </a:bodyPr>
          <a:lstStyle/>
          <a:p>
            <a:r>
              <a:rPr lang="en-US" sz="2000" b="1" dirty="0"/>
              <a:t>class </a:t>
            </a:r>
            <a:r>
              <a:rPr lang="en-US" sz="2000" b="1" dirty="0" err="1"/>
              <a:t>derived_class_name</a:t>
            </a:r>
            <a:r>
              <a:rPr lang="en-US" sz="2000" b="1" dirty="0"/>
              <a:t>: public </a:t>
            </a:r>
            <a:r>
              <a:rPr lang="en-US" sz="2000" b="1" dirty="0" err="1"/>
              <a:t>base_class_name</a:t>
            </a:r>
            <a:endParaRPr lang="en-US" sz="2000" b="1" dirty="0"/>
          </a:p>
          <a:p>
            <a:r>
              <a:rPr lang="en-US" sz="2000" b="1" dirty="0" smtClean="0"/>
              <a:t>{</a:t>
            </a:r>
          </a:p>
          <a:p>
            <a:endParaRPr lang="en-US" sz="2000" b="1" dirty="0" smtClean="0"/>
          </a:p>
          <a:p>
            <a:r>
              <a:rPr lang="en-US" sz="2000" b="1" dirty="0" smtClean="0"/>
              <a:t> /*...*/</a:t>
            </a:r>
          </a:p>
          <a:p>
            <a:endParaRPr lang="en-US" sz="2000" b="1" dirty="0"/>
          </a:p>
          <a:p>
            <a:endParaRPr lang="en-US" sz="2000" b="1" dirty="0" smtClean="0"/>
          </a:p>
          <a:p>
            <a:r>
              <a:rPr lang="en-US" sz="2000" b="1" dirty="0" smtClean="0"/>
              <a:t> };</a:t>
            </a:r>
          </a:p>
          <a:p>
            <a:endParaRPr lang="en-US" sz="2000" b="1" dirty="0"/>
          </a:p>
          <a:p>
            <a:r>
              <a:rPr lang="en-US" sz="2000" b="1" dirty="0" smtClean="0"/>
              <a:t>class Cat: public Animal</a:t>
            </a:r>
          </a:p>
          <a:p>
            <a:r>
              <a:rPr lang="en-US" sz="2000" b="1" dirty="0" smtClean="0"/>
              <a:t>{</a:t>
            </a:r>
          </a:p>
          <a:p>
            <a:r>
              <a:rPr lang="en-US" sz="2000" b="1" dirty="0" smtClean="0"/>
              <a:t>/*…*/</a:t>
            </a:r>
          </a:p>
          <a:p>
            <a:r>
              <a:rPr lang="en-US" sz="2000" b="1" dirty="0" smtClean="0"/>
              <a:t>}</a:t>
            </a:r>
            <a:endParaRPr lang="en-US" sz="2000" b="1" dirty="0"/>
          </a:p>
        </p:txBody>
      </p:sp>
      <p:sp>
        <p:nvSpPr>
          <p:cNvPr id="17" name="TextBox 16"/>
          <p:cNvSpPr txBox="1"/>
          <p:nvPr/>
        </p:nvSpPr>
        <p:spPr>
          <a:xfrm>
            <a:off x="0" y="-1"/>
            <a:ext cx="6781800" cy="769441"/>
          </a:xfrm>
          <a:prstGeom prst="rect">
            <a:avLst/>
          </a:prstGeom>
          <a:noFill/>
        </p:spPr>
        <p:txBody>
          <a:bodyPr wrap="square" rtlCol="0">
            <a:spAutoFit/>
          </a:bodyPr>
          <a:lstStyle/>
          <a:p>
            <a:r>
              <a:rPr lang="en-US" sz="4400" dirty="0" smtClean="0">
                <a:solidFill>
                  <a:srgbClr val="0070C0"/>
                </a:solidFill>
                <a:latin typeface="Times New Roman" panose="02020603050405020304" pitchFamily="18" charset="0"/>
                <a:cs typeface="Times New Roman" panose="02020603050405020304" pitchFamily="18" charset="0"/>
              </a:rPr>
              <a:t>C</a:t>
            </a:r>
            <a:r>
              <a:rPr lang="en-US" sz="4400" dirty="0">
                <a:solidFill>
                  <a:srgbClr val="0070C0"/>
                </a:solidFill>
                <a:latin typeface="Times New Roman" panose="02020603050405020304" pitchFamily="18" charset="0"/>
                <a:cs typeface="Times New Roman" panose="02020603050405020304" pitchFamily="18" charset="0"/>
              </a:rPr>
              <a:t>++ Inheritance</a:t>
            </a:r>
            <a:endParaRPr lang="en-US" sz="44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59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17" name="TextBox 16"/>
          <p:cNvSpPr txBox="1"/>
          <p:nvPr/>
        </p:nvSpPr>
        <p:spPr>
          <a:xfrm>
            <a:off x="0" y="-1"/>
            <a:ext cx="6781800" cy="769441"/>
          </a:xfrm>
          <a:prstGeom prst="rect">
            <a:avLst/>
          </a:prstGeom>
          <a:noFill/>
        </p:spPr>
        <p:txBody>
          <a:bodyPr wrap="square" rtlCol="0">
            <a:spAutoFit/>
          </a:bodyPr>
          <a:lstStyle/>
          <a:p>
            <a:r>
              <a:rPr lang="en-US" sz="4400" dirty="0" smtClean="0">
                <a:solidFill>
                  <a:srgbClr val="0070C0"/>
                </a:solidFill>
                <a:latin typeface="Times New Roman" panose="02020603050405020304" pitchFamily="18" charset="0"/>
                <a:cs typeface="Times New Roman" panose="02020603050405020304" pitchFamily="18" charset="0"/>
              </a:rPr>
              <a:t>Example</a:t>
            </a:r>
            <a:endParaRPr lang="en-US" sz="4400" dirty="0" smtClean="0">
              <a:solidFill>
                <a:srgbClr val="0070C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892880"/>
            <a:ext cx="487680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0" y="6488668"/>
            <a:ext cx="6810198" cy="369332"/>
          </a:xfrm>
          <a:prstGeom prst="rect">
            <a:avLst/>
          </a:prstGeom>
          <a:noFill/>
        </p:spPr>
        <p:txBody>
          <a:bodyPr wrap="none" rtlCol="0">
            <a:spAutoFit/>
          </a:bodyPr>
          <a:lstStyle/>
          <a:p>
            <a:r>
              <a:rPr lang="en-US" dirty="0" smtClean="0">
                <a:hlinkClick r:id="rId5"/>
              </a:rPr>
              <a:t>Acknowledge: http</a:t>
            </a:r>
            <a:r>
              <a:rPr lang="en-US" dirty="0">
                <a:hlinkClick r:id="rId5"/>
              </a:rPr>
              <a:t>://www.cplusplus.com/doc/tutorial/polymorphism/</a:t>
            </a:r>
            <a:endParaRPr lang="en-US" dirty="0"/>
          </a:p>
        </p:txBody>
      </p:sp>
    </p:spTree>
    <p:extLst>
      <p:ext uri="{BB962C8B-B14F-4D97-AF65-F5344CB8AC3E}">
        <p14:creationId xmlns:p14="http://schemas.microsoft.com/office/powerpoint/2010/main" val="2112541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17" name="TextBox 16"/>
          <p:cNvSpPr txBox="1"/>
          <p:nvPr/>
        </p:nvSpPr>
        <p:spPr>
          <a:xfrm>
            <a:off x="0" y="-1"/>
            <a:ext cx="6781800"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What is inherited from the base class?</a:t>
            </a:r>
            <a:endParaRPr lang="en-US" sz="3200" dirty="0" smtClean="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43550" y="1535642"/>
            <a:ext cx="8262262" cy="1354217"/>
          </a:xfrm>
          <a:prstGeom prst="rect">
            <a:avLst/>
          </a:prstGeom>
          <a:noFill/>
        </p:spPr>
        <p:txBody>
          <a:bodyPr wrap="none" rtlCol="0">
            <a:spAutoFit/>
          </a:bodyPr>
          <a:lstStyle/>
          <a:p>
            <a:endParaRPr lang="en-US" dirty="0"/>
          </a:p>
          <a:p>
            <a:pPr marL="457200" indent="-457200">
              <a:buFont typeface="Arial" panose="020B0604020202020204" pitchFamily="34" charset="0"/>
              <a:buChar char="•"/>
            </a:pPr>
            <a:r>
              <a:rPr lang="en-US" sz="3200" dirty="0" smtClean="0"/>
              <a:t>Its </a:t>
            </a:r>
            <a:r>
              <a:rPr lang="en-US" sz="3200" dirty="0"/>
              <a:t>constructors and its destructor</a:t>
            </a:r>
          </a:p>
          <a:p>
            <a:pPr marL="457200" indent="-457200">
              <a:buFont typeface="Arial" panose="020B0604020202020204" pitchFamily="34" charset="0"/>
              <a:buChar char="•"/>
            </a:pPr>
            <a:r>
              <a:rPr lang="en-US" sz="3200" dirty="0" smtClean="0"/>
              <a:t>Its </a:t>
            </a:r>
            <a:r>
              <a:rPr lang="en-US" sz="3200" dirty="0"/>
              <a:t>assignment operator members (operator=)</a:t>
            </a:r>
          </a:p>
        </p:txBody>
      </p:sp>
    </p:spTree>
    <p:extLst>
      <p:ext uri="{BB962C8B-B14F-4D97-AF65-F5344CB8AC3E}">
        <p14:creationId xmlns:p14="http://schemas.microsoft.com/office/powerpoint/2010/main" val="3621783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17" name="TextBox 16"/>
          <p:cNvSpPr txBox="1"/>
          <p:nvPr/>
        </p:nvSpPr>
        <p:spPr>
          <a:xfrm>
            <a:off x="0" y="-1"/>
            <a:ext cx="6781800"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What is inherited from the base class?</a:t>
            </a:r>
            <a:endParaRPr lang="en-US" sz="3200" dirty="0" smtClean="0">
              <a:solidFill>
                <a:srgbClr val="0070C0"/>
              </a:solidFill>
              <a:latin typeface="Times New Roman" panose="02020603050405020304" pitchFamily="18" charset="0"/>
              <a:cs typeface="Times New Roman" panose="02020603050405020304" pitchFamily="18"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6" y="738187"/>
            <a:ext cx="5081764" cy="565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738186"/>
            <a:ext cx="2541518" cy="124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016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 Abu Dha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0"/>
            <a:ext cx="147637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77000"/>
            <a:ext cx="9144000" cy="381000"/>
          </a:xfrm>
          <a:prstGeom prst="rect">
            <a:avLst/>
          </a:prstGeom>
          <a:solidFill>
            <a:srgbClr val="481F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Engineering</a:t>
            </a:r>
            <a:endParaRPr lang="en-US" dirty="0"/>
          </a:p>
        </p:txBody>
      </p:sp>
      <p:sp>
        <p:nvSpPr>
          <p:cNvPr id="17" name="TextBox 16"/>
          <p:cNvSpPr txBox="1"/>
          <p:nvPr/>
        </p:nvSpPr>
        <p:spPr>
          <a:xfrm>
            <a:off x="0" y="-1"/>
            <a:ext cx="6781800" cy="584775"/>
          </a:xfrm>
          <a:prstGeom prst="rect">
            <a:avLst/>
          </a:prstGeom>
          <a:noFill/>
        </p:spPr>
        <p:txBody>
          <a:bodyPr wrap="square" rtlCol="0">
            <a:spAutoFit/>
          </a:bodyPr>
          <a:lstStyle/>
          <a:p>
            <a:r>
              <a:rPr lang="en-US" sz="3200" dirty="0" smtClean="0">
                <a:solidFill>
                  <a:srgbClr val="0070C0"/>
                </a:solidFill>
                <a:latin typeface="Times New Roman" panose="02020603050405020304" pitchFamily="18" charset="0"/>
                <a:cs typeface="Times New Roman" panose="02020603050405020304" pitchFamily="18" charset="0"/>
              </a:rPr>
              <a:t>Pointers </a:t>
            </a:r>
            <a:r>
              <a:rPr lang="en-US" sz="3200" dirty="0">
                <a:solidFill>
                  <a:srgbClr val="0070C0"/>
                </a:solidFill>
                <a:latin typeface="Times New Roman" panose="02020603050405020304" pitchFamily="18" charset="0"/>
                <a:cs typeface="Times New Roman" panose="02020603050405020304" pitchFamily="18" charset="0"/>
              </a:rPr>
              <a:t>to base class</a:t>
            </a:r>
            <a:endParaRPr lang="en-US" sz="3200" dirty="0" smtClean="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7929" y="1517606"/>
            <a:ext cx="7906871" cy="1077218"/>
          </a:xfrm>
          <a:prstGeom prst="rect">
            <a:avLst/>
          </a:prstGeom>
          <a:noFill/>
        </p:spPr>
        <p:txBody>
          <a:bodyPr wrap="square" rtlCol="0">
            <a:spAutoFit/>
          </a:bodyPr>
          <a:lstStyle/>
          <a:p>
            <a:r>
              <a:rPr lang="en-US" sz="3200" dirty="0" smtClean="0"/>
              <a:t>A </a:t>
            </a:r>
            <a:r>
              <a:rPr lang="en-US" sz="3200" dirty="0"/>
              <a:t>pointer to a derived </a:t>
            </a:r>
            <a:r>
              <a:rPr lang="en-US" sz="3200" dirty="0"/>
              <a:t> </a:t>
            </a:r>
            <a:r>
              <a:rPr lang="en-US" sz="3200" dirty="0" smtClean="0"/>
              <a:t>class </a:t>
            </a:r>
            <a:r>
              <a:rPr lang="en-US" sz="3200" dirty="0"/>
              <a:t>is type-compatible with a pointer to its base </a:t>
            </a:r>
            <a:r>
              <a:rPr lang="en-US" sz="3200" dirty="0" smtClean="0"/>
              <a:t>class. </a:t>
            </a:r>
            <a:endParaRPr lang="en-US" sz="3200" dirty="0"/>
          </a:p>
        </p:txBody>
      </p:sp>
    </p:spTree>
    <p:extLst>
      <p:ext uri="{BB962C8B-B14F-4D97-AF65-F5344CB8AC3E}">
        <p14:creationId xmlns:p14="http://schemas.microsoft.com/office/powerpoint/2010/main" val="1741352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2416</TotalTime>
  <Words>1188</Words>
  <Application>Microsoft Office PowerPoint</Application>
  <PresentationFormat>On-screen Show (4:3)</PresentationFormat>
  <Paragraphs>119</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YFang</dc:creator>
  <cp:lastModifiedBy>Yi Fang</cp:lastModifiedBy>
  <cp:revision>87</cp:revision>
  <cp:lastPrinted>2014-04-24T05:55:13Z</cp:lastPrinted>
  <dcterms:created xsi:type="dcterms:W3CDTF">2006-08-16T00:00:00Z</dcterms:created>
  <dcterms:modified xsi:type="dcterms:W3CDTF">2014-04-24T09:43:39Z</dcterms:modified>
</cp:coreProperties>
</file>