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4" r:id="rId3"/>
    <p:sldId id="280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1F67"/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14" autoAdjust="0"/>
  </p:normalViewPr>
  <p:slideViewPr>
    <p:cSldViewPr>
      <p:cViewPr varScale="1">
        <p:scale>
          <a:sx n="88" d="100"/>
          <a:sy n="88" d="100"/>
        </p:scale>
        <p:origin x="-23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88765-AEC7-4180-A970-92A31F1DD906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A170F-7D74-45CA-ADCA-116E857F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2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C7119-4D20-4701-A117-8122C16BB954}" type="datetimeFigureOut">
              <a:rPr lang="en-US" smtClean="0"/>
              <a:t>4/20/2014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55C49-75D6-4AEC-A2C1-055CE7EB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 string is actually a character array.</a:t>
            </a:r>
          </a:p>
          <a:p>
            <a:pPr lvl="1" eaLnBrk="1" hangingPunct="1">
              <a:defRPr/>
            </a:pPr>
            <a:r>
              <a:rPr lang="en-US" dirty="0" smtClean="0"/>
              <a:t>You can use it like a regular array of characters.</a:t>
            </a:r>
          </a:p>
          <a:p>
            <a:pPr lvl="1" eaLnBrk="1" hangingPunct="1">
              <a:defRPr/>
            </a:pPr>
            <a:r>
              <a:rPr lang="en-US" dirty="0" smtClean="0"/>
              <a:t>However, it has also some unique features that make string processing easy.</a:t>
            </a:r>
          </a:p>
        </p:txBody>
      </p:sp>
      <p:pic>
        <p:nvPicPr>
          <p:cNvPr id="4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5256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strcat()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you want to attach two strings, use strcat().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char *strcat(char *dest, char *source)</a:t>
            </a:r>
          </a:p>
          <a:p>
            <a:pPr lvl="1" eaLnBrk="1" hangingPunct="1"/>
            <a:r>
              <a:rPr lang="en-US" altLang="en-US" smtClean="0"/>
              <a:t>Attaches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source</a:t>
            </a:r>
            <a:r>
              <a:rPr lang="en-US" altLang="en-US" smtClean="0"/>
              <a:t> to the tail of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dest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Chars in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dest</a:t>
            </a:r>
            <a:r>
              <a:rPr lang="en-US" altLang="en-US" smtClean="0"/>
              <a:t> are not lost.</a:t>
            </a:r>
          </a:p>
          <a:p>
            <a:pPr lvl="1" eaLnBrk="1" hangingPunct="1"/>
            <a:r>
              <a:rPr lang="en-US" altLang="en-US" smtClean="0"/>
              <a:t>Returns starting address of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dest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Assignment:</a:t>
            </a:r>
            <a:r>
              <a:rPr lang="en-US" altLang="en-US" smtClean="0"/>
              <a:t> Do it yourself.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strcat()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Write a function that reads a name from the input, prepends it with "Hello ", and updates its parameter to contain this greeting string. (You may assume the caller passes a parameter that is large enough.)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void greet(char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g_st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[])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{  char name[20];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scanf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("%s", name);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strcpy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(g_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st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,"Hello ");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strcat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g_st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, name);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  <a:endParaRPr lang="en-US" altLang="en-US" sz="1800" dirty="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133600" y="5203825"/>
            <a:ext cx="5562600" cy="1044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Why didn't we simply write</a:t>
            </a:r>
          </a:p>
          <a:p>
            <a:pPr algn="ctr">
              <a:defRPr/>
            </a:pPr>
            <a:r>
              <a:rPr lang="en-US" sz="2400" b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g_st=strcat("Hello ",name);</a:t>
            </a:r>
          </a:p>
        </p:txBody>
      </p:sp>
      <p:pic>
        <p:nvPicPr>
          <p:cNvPr id="8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strcmp()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may also check if the lexicographical ordering of two strings.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int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strcmp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(char *st1, char *st2)</a:t>
            </a:r>
          </a:p>
          <a:p>
            <a:pPr lvl="1" eaLnBrk="1" hangingPunct="1"/>
            <a:r>
              <a:rPr lang="en-US" altLang="en-US" dirty="0" smtClean="0"/>
              <a:t>Returns </a:t>
            </a:r>
            <a:r>
              <a:rPr lang="en-US" altLang="en-US" sz="3200" b="1" dirty="0" smtClean="0">
                <a:solidFill>
                  <a:schemeClr val="accent2"/>
                </a:solidFill>
                <a:latin typeface="Courier New" pitchFamily="49" charset="0"/>
              </a:rPr>
              <a:t>&lt;0</a:t>
            </a:r>
            <a:r>
              <a:rPr lang="en-US" altLang="en-US" dirty="0" smtClean="0"/>
              <a:t> if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st1</a:t>
            </a:r>
            <a:r>
              <a:rPr lang="en-US" altLang="en-US" dirty="0" smtClean="0"/>
              <a:t> comes before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st2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Returns </a:t>
            </a:r>
            <a:r>
              <a:rPr lang="en-US" altLang="en-US" sz="3200" b="1" dirty="0" smtClean="0">
                <a:solidFill>
                  <a:schemeClr val="accent2"/>
                </a:solidFill>
                <a:latin typeface="Courier New" pitchFamily="49" charset="0"/>
              </a:rPr>
              <a:t> 0</a:t>
            </a:r>
            <a:r>
              <a:rPr lang="en-US" altLang="en-US" dirty="0" smtClean="0"/>
              <a:t> if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st1</a:t>
            </a:r>
            <a:r>
              <a:rPr lang="en-US" altLang="en-US" dirty="0" smtClean="0"/>
              <a:t> is identical to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st2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Returns </a:t>
            </a:r>
            <a:r>
              <a:rPr lang="en-US" altLang="en-US" sz="3200" b="1" dirty="0" smtClean="0">
                <a:solidFill>
                  <a:schemeClr val="accent2"/>
                </a:solidFill>
                <a:latin typeface="Courier New" pitchFamily="49" charset="0"/>
              </a:rPr>
              <a:t>&gt;0</a:t>
            </a:r>
            <a:r>
              <a:rPr lang="en-US" altLang="en-US" dirty="0" smtClean="0"/>
              <a:t> if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st1</a:t>
            </a:r>
            <a:r>
              <a:rPr lang="en-US" altLang="en-US" dirty="0" smtClean="0"/>
              <a:t> comes after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st2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Assignment:</a:t>
            </a:r>
            <a:r>
              <a:rPr lang="en-US" altLang="en-US" dirty="0" smtClean="0"/>
              <a:t> Do it yourself.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Safe Operation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As we discussed before, string functions are not safe in general since the size of the string is not controlled (everything depends on the occurrence of the null character).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Safe Operation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solution is the use of safer functions: strncpy(), strncat(), strncmp()</a:t>
            </a:r>
          </a:p>
          <a:p>
            <a:pPr lvl="1" eaLnBrk="1" hangingPunct="1"/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strncpy(dest,src,n)</a:t>
            </a:r>
          </a:p>
          <a:p>
            <a:pPr lvl="2" eaLnBrk="1" hangingPunct="1"/>
            <a:r>
              <a:rPr lang="en-US" altLang="en-US" smtClean="0"/>
              <a:t>Copy at most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altLang="en-US" smtClean="0"/>
              <a:t> characters of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src</a:t>
            </a:r>
            <a:r>
              <a:rPr lang="en-US" altLang="en-US" smtClean="0"/>
              <a:t> to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dest.</a:t>
            </a:r>
            <a:endParaRPr lang="en-US" altLang="en-US" smtClean="0"/>
          </a:p>
          <a:p>
            <a:pPr lvl="1" eaLnBrk="1" hangingPunct="1"/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strncat(dest,src,n)</a:t>
            </a:r>
          </a:p>
          <a:p>
            <a:pPr lvl="2" eaLnBrk="1" hangingPunct="1"/>
            <a:r>
              <a:rPr lang="en-US" altLang="en-US" smtClean="0"/>
              <a:t>Concatenate at most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altLang="en-US" smtClean="0"/>
              <a:t> characters of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src</a:t>
            </a:r>
            <a:r>
              <a:rPr lang="en-US" altLang="en-US" smtClean="0"/>
              <a:t> to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dest.</a:t>
            </a:r>
            <a:endParaRPr lang="en-US" altLang="en-US" smtClean="0"/>
          </a:p>
          <a:p>
            <a:pPr lvl="1" eaLnBrk="1" hangingPunct="1"/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strncmp(dest,src,n)</a:t>
            </a:r>
          </a:p>
          <a:p>
            <a:pPr lvl="2" eaLnBrk="1" hangingPunct="1"/>
            <a:r>
              <a:rPr lang="en-US" altLang="en-US" smtClean="0"/>
              <a:t>Compare at most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altLang="en-US" smtClean="0"/>
              <a:t> characters of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dest.</a:t>
            </a:r>
            <a:endParaRPr lang="en-US" altLang="en-US" smtClean="0"/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20574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Initializing Strings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Instead of initializing the elements of a string one-by-one, you can initialize it using a string.</a:t>
            </a:r>
          </a:p>
          <a:p>
            <a:pPr eaLnBrk="1" hangingPunct="1"/>
            <a:r>
              <a:rPr lang="en-US" altLang="en-US" dirty="0" err="1" smtClean="0"/>
              <a:t>Eg</a:t>
            </a:r>
            <a:r>
              <a:rPr lang="en-US" altLang="en-US" dirty="0" smtClean="0"/>
              <a:t>: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char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st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[]=”New York University";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is equivalent to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char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st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[]={’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N',’e',’w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',’ ',’</a:t>
            </a:r>
            <a:r>
              <a:rPr lang="en-US" altLang="ja-JP" sz="2000" b="1" dirty="0" err="1" smtClean="0">
                <a:solidFill>
                  <a:schemeClr val="accent2"/>
                </a:solidFill>
                <a:latin typeface="Courier New" pitchFamily="49" charset="0"/>
              </a:rPr>
              <a:t>Y',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’</a:t>
            </a:r>
            <a:r>
              <a:rPr lang="en-US" altLang="ja-JP" sz="2000" b="1" dirty="0" err="1" smtClean="0">
                <a:solidFill>
                  <a:schemeClr val="accent2"/>
                </a:solidFill>
                <a:latin typeface="Courier New" pitchFamily="49" charset="0"/>
              </a:rPr>
              <a:t>o',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’</a:t>
            </a:r>
            <a:r>
              <a:rPr lang="en-US" altLang="ja-JP" sz="2000" b="1" dirty="0" err="1" smtClean="0">
                <a:solidFill>
                  <a:schemeClr val="accent2"/>
                </a:solidFill>
                <a:latin typeface="Courier New" pitchFamily="49" charset="0"/>
              </a:rPr>
              <a:t>r',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’</a:t>
            </a:r>
            <a:r>
              <a:rPr lang="en-US" altLang="ja-JP" sz="2000" b="1" dirty="0" err="1" smtClean="0">
                <a:solidFill>
                  <a:schemeClr val="accent2"/>
                </a:solidFill>
                <a:latin typeface="Courier New" pitchFamily="49" charset="0"/>
              </a:rPr>
              <a:t>k</a:t>
            </a:r>
            <a:r>
              <a:rPr lang="en-US" altLang="ja-JP" sz="2000" b="1" dirty="0" smtClean="0">
                <a:solidFill>
                  <a:schemeClr val="accent2"/>
                </a:solidFill>
                <a:latin typeface="Courier New" pitchFamily="49" charset="0"/>
              </a:rPr>
              <a:t>',</a:t>
            </a:r>
          </a:p>
          <a:p>
            <a:pPr lvl="1"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   ' ','U','n','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','v','e','r','s','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','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t',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'y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‘,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itchFamily="49" charset="0"/>
              </a:rPr>
              <a:t>‘\0‘};</a:t>
            </a:r>
            <a:endParaRPr lang="en-US" altLang="en-US" sz="2000" dirty="0" smtClean="0"/>
          </a:p>
          <a:p>
            <a:pPr lvl="1" eaLnBrk="1" hangingPunct="1">
              <a:buFontTx/>
              <a:buNone/>
            </a:pPr>
            <a:endParaRPr lang="en-US" alt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4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89" y="1447800"/>
            <a:ext cx="4487333" cy="437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29630" y="-33867"/>
            <a:ext cx="2122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56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74711" y="-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1"/>
                </a:solidFill>
                <a:cs typeface="+mj-cs"/>
              </a:rPr>
              <a:t>String Functions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You can find several string functions in </a:t>
            </a:r>
            <a:r>
              <a:rPr lang="en-US" b="1" smtClean="0">
                <a:solidFill>
                  <a:schemeClr val="accent2"/>
                </a:solidFill>
                <a:latin typeface="Courier New" charset="0"/>
                <a:cs typeface="+mn-cs"/>
              </a:rPr>
              <a:t>string.h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strlen(), strcpy(), strcat(), strcmp()</a:t>
            </a:r>
          </a:p>
        </p:txBody>
      </p:sp>
      <p:pic>
        <p:nvPicPr>
          <p:cNvPr id="4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j-cs"/>
              </a:rPr>
              <a:t>strlen</a:t>
            </a:r>
            <a:r>
              <a:rPr lang="en-US" dirty="0" smtClean="0">
                <a:cs typeface="+mj-cs"/>
              </a:rPr>
              <a:t>()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int strlen(char *st)</a:t>
            </a:r>
          </a:p>
          <a:p>
            <a:pPr lvl="1" eaLnBrk="1" hangingPunct="1"/>
            <a:r>
              <a:rPr lang="en-US" altLang="en-US" smtClean="0"/>
              <a:t>Returns the length of its string parameter (excluding null character).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Assignment:</a:t>
            </a:r>
            <a:r>
              <a:rPr lang="en-US" altLang="en-US" smtClean="0"/>
              <a:t> Implement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strlen()</a:t>
            </a:r>
            <a:r>
              <a:rPr lang="en-US" altLang="en-US" smtClean="0"/>
              <a:t> yourself.</a:t>
            </a:r>
          </a:p>
        </p:txBody>
      </p:sp>
      <p:pic>
        <p:nvPicPr>
          <p:cNvPr id="8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69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strlen()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Then, we can rewrite the lower-to-uppercase conversion as follows: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/* Convert lowercase to uppercase */</a:t>
            </a:r>
          </a:p>
          <a:p>
            <a:pPr eaLnBrk="1" hangingPunct="1"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	for (j=0; j&lt;strlen(st); j++)</a:t>
            </a:r>
          </a:p>
          <a:p>
            <a:pPr eaLnBrk="1" hangingPunct="1"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		if (('a'&lt;=st[j]) &amp;&amp; (st[j]&lt;='z'))</a:t>
            </a:r>
          </a:p>
          <a:p>
            <a:pPr eaLnBrk="1" hangingPunct="1"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			st[j] += 'A'-'a';</a:t>
            </a:r>
            <a:endParaRPr lang="en-US" altLang="en-US" sz="24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133600" y="4975225"/>
            <a:ext cx="3962400" cy="1044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Which one is better?</a:t>
            </a:r>
          </a:p>
        </p:txBody>
      </p:sp>
      <p:pic>
        <p:nvPicPr>
          <p:cNvPr id="8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strcpy()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If you want to copy the contents of a string variable to another, simple assignment does not work !</a:t>
            </a:r>
          </a:p>
          <a:p>
            <a:pPr lvl="1" eaLnBrk="1" hangingPunct="1"/>
            <a:r>
              <a:rPr lang="en-US" altLang="en-US" smtClean="0"/>
              <a:t>Eg:</a:t>
            </a:r>
          </a:p>
          <a:p>
            <a:pPr lvl="3" eaLnBrk="1" hangingPunct="1"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char st1[5]="abcd", st2[5]="xyz";</a:t>
            </a:r>
          </a:p>
          <a:p>
            <a:pPr lvl="3" eaLnBrk="1" hangingPunct="1">
              <a:buFontTx/>
              <a:buNone/>
            </a:pP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st1=st2;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is wrong. </a:t>
            </a:r>
          </a:p>
          <a:p>
            <a:pPr lvl="2" eaLnBrk="1" hangingPunct="1">
              <a:buFontTx/>
              <a:buNone/>
            </a:pPr>
            <a:endParaRPr lang="en-US" altLang="en-US" smtClean="0"/>
          </a:p>
          <a:p>
            <a:pPr lvl="2" eaLnBrk="1" hangingPunct="1">
              <a:buFontTx/>
              <a:buNone/>
            </a:pPr>
            <a:r>
              <a:rPr lang="en-US" altLang="en-US" smtClean="0"/>
              <a:t>You have to copy the characters one-by-one.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There is a specific function that does this.</a:t>
            </a:r>
            <a:endParaRPr lang="en-US" altLang="en-US" b="1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strcpy()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char *strcpy(char *dest, char *source)</a:t>
            </a:r>
          </a:p>
          <a:p>
            <a:pPr lvl="1" eaLnBrk="1" hangingPunct="1"/>
            <a:r>
              <a:rPr lang="en-US" altLang="en-US" smtClean="0"/>
              <a:t>Copies all characters in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source</a:t>
            </a:r>
            <a:r>
              <a:rPr lang="en-US" altLang="en-US" smtClean="0"/>
              <a:t> into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dest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Of course terminates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dest</a:t>
            </a:r>
            <a:r>
              <a:rPr lang="en-US" altLang="en-US" smtClean="0"/>
              <a:t> with null char.</a:t>
            </a:r>
          </a:p>
          <a:p>
            <a:pPr lvl="1" eaLnBrk="1" hangingPunct="1"/>
            <a:r>
              <a:rPr lang="en-US" altLang="en-US" smtClean="0"/>
              <a:t>Returns starting address of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dest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Assignment:</a:t>
            </a:r>
            <a:r>
              <a:rPr lang="en-US" altLang="en-US" smtClean="0"/>
              <a:t> Implement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strcpy()</a:t>
            </a:r>
            <a:r>
              <a:rPr lang="en-US" altLang="en-US" smtClean="0"/>
              <a:t> yourself.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strcpy()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char st1[5]="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abdef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", st2[5]="xyz";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strcpy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(st1,st2);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st1[2]='M';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st2[3]='N';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("&lt;st1:%s&gt;\n",st1);</a:t>
            </a:r>
          </a:p>
          <a:p>
            <a:pPr lvl="1" eaLnBrk="1" hangingPunct="1">
              <a:buFontTx/>
              <a:buNone/>
            </a:pP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("&lt;st2:%s&gt;\n",st2);</a:t>
            </a:r>
          </a:p>
          <a:p>
            <a:pPr lvl="1" eaLnBrk="1" hangingPunct="1">
              <a:buFontTx/>
              <a:buNone/>
            </a:pPr>
            <a:endParaRPr lang="en-US" altLang="en-US" sz="24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What is the output?</a:t>
            </a:r>
          </a:p>
        </p:txBody>
      </p:sp>
      <p:pic>
        <p:nvPicPr>
          <p:cNvPr id="7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593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Initializing Strings</vt:lpstr>
      <vt:lpstr>PowerPoint Presentation</vt:lpstr>
      <vt:lpstr>String Functions</vt:lpstr>
      <vt:lpstr>strlen()</vt:lpstr>
      <vt:lpstr>strlen()</vt:lpstr>
      <vt:lpstr>strcpy()</vt:lpstr>
      <vt:lpstr>strcpy()</vt:lpstr>
      <vt:lpstr>strcpy()</vt:lpstr>
      <vt:lpstr>strcat()</vt:lpstr>
      <vt:lpstr>strcat()</vt:lpstr>
      <vt:lpstr>strcmp()</vt:lpstr>
      <vt:lpstr>Safe Operation</vt:lpstr>
      <vt:lpstr>Safe Operation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YFang</dc:creator>
  <cp:lastModifiedBy>Yi Fang</cp:lastModifiedBy>
  <cp:revision>62</cp:revision>
  <cp:lastPrinted>2014-04-20T09:59:06Z</cp:lastPrinted>
  <dcterms:created xsi:type="dcterms:W3CDTF">2006-08-16T00:00:00Z</dcterms:created>
  <dcterms:modified xsi:type="dcterms:W3CDTF">2014-04-20T10:04:54Z</dcterms:modified>
</cp:coreProperties>
</file>