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28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4" r:id="rId26"/>
    <p:sldId id="286" r:id="rId27"/>
    <p:sldId id="287" r:id="rId28"/>
    <p:sldId id="288" r:id="rId29"/>
    <p:sldId id="289" r:id="rId30"/>
    <p:sldId id="290" r:id="rId31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1F67"/>
    <a:srgbClr val="3C1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613" autoAdjust="0"/>
  </p:normalViewPr>
  <p:slideViewPr>
    <p:cSldViewPr>
      <p:cViewPr varScale="1">
        <p:scale>
          <a:sx n="100" d="100"/>
          <a:sy n="100" d="100"/>
        </p:scale>
        <p:origin x="-19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E406E-2A10-4CE5-BA96-9BA54E0DB44E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32BA4-E059-470A-AEAD-84BA85C46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89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C7119-4D20-4701-A117-8122C16BB954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55C49-75D6-4AEC-A2C1-055CE7EB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1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 error can be found during compilation. Runtime error can be found only when you are trying to execute your program.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 errors are those which are caused by incorrect usage of the programming language. All programming language compilers are designed to detect and report such errors done by the programmer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 errors are those which are caused by incorrect usage of programming logic. for example a runtime divide method will throw a run time error if the divisor is '0' because numerically you cannot divide a number by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55C49-75D6-4AEC-A2C1-055CE7EB1C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7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1529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1529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Summer '12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System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089126-9743-4294-B51A-BD9B20F087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026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1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399" y="1600200"/>
            <a:ext cx="802655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specific data structure stores </a:t>
            </a:r>
            <a:r>
              <a:rPr lang="en-US" sz="2800" dirty="0"/>
              <a:t>a fixed-size sequential </a:t>
            </a:r>
            <a:endParaRPr lang="en-US" sz="2800" dirty="0" smtClean="0"/>
          </a:p>
          <a:p>
            <a:r>
              <a:rPr lang="en-US" sz="2800" dirty="0" smtClean="0"/>
              <a:t>collection </a:t>
            </a:r>
            <a:r>
              <a:rPr lang="en-US" sz="2800" dirty="0"/>
              <a:t>of elements of the same type. </a:t>
            </a:r>
            <a:r>
              <a:rPr lang="en-US" sz="2800" dirty="0" smtClean="0"/>
              <a:t>An </a:t>
            </a:r>
            <a:r>
              <a:rPr lang="en-US" sz="2800" dirty="0"/>
              <a:t>array is </a:t>
            </a:r>
            <a:endParaRPr lang="en-US" sz="2800" dirty="0" smtClean="0"/>
          </a:p>
          <a:p>
            <a:r>
              <a:rPr lang="en-US" sz="2800" dirty="0" smtClean="0"/>
              <a:t>used </a:t>
            </a:r>
            <a:r>
              <a:rPr lang="en-US" sz="2800" dirty="0"/>
              <a:t>to store a collection of </a:t>
            </a:r>
            <a:r>
              <a:rPr lang="en-US" sz="2800" dirty="0" smtClean="0"/>
              <a:t>variables with the same</a:t>
            </a:r>
          </a:p>
          <a:p>
            <a:r>
              <a:rPr lang="en-US" sz="2800" dirty="0" smtClean="0"/>
              <a:t>data type.</a:t>
            </a:r>
          </a:p>
        </p:txBody>
      </p:sp>
    </p:spTree>
    <p:extLst>
      <p:ext uri="{BB962C8B-B14F-4D97-AF65-F5344CB8AC3E}">
        <p14:creationId xmlns:p14="http://schemas.microsoft.com/office/powerpoint/2010/main" val="346173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-3352800" y="-304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tabLst>
                <a:tab pos="1139825" algn="l"/>
              </a:tabLst>
            </a:pPr>
            <a:r>
              <a:rPr lang="en-US" altLang="en-US" sz="2000" dirty="0" smtClean="0"/>
              <a:t>An array is a variable that is a collection of multiple values of the same type.</a:t>
            </a:r>
          </a:p>
          <a:p>
            <a:pPr eaLnBrk="1" hangingPunct="1">
              <a:lnSpc>
                <a:spcPct val="80000"/>
              </a:lnSpc>
              <a:tabLst>
                <a:tab pos="1139825" algn="l"/>
              </a:tabLst>
            </a:pPr>
            <a:r>
              <a:rPr lang="en-US" altLang="en-US" sz="2000" dirty="0" smtClean="0"/>
              <a:t>Syntax:</a:t>
            </a:r>
          </a:p>
          <a:p>
            <a:pPr lvl="2" eaLnBrk="1" hangingPunct="1">
              <a:lnSpc>
                <a:spcPct val="80000"/>
              </a:lnSpc>
              <a:buFontTx/>
              <a:buNone/>
              <a:tabLst>
                <a:tab pos="1139825" algn="l"/>
              </a:tabLst>
            </a:pPr>
            <a:r>
              <a:rPr lang="en-US" altLang="en-US" sz="1400" b="1" dirty="0" smtClean="0">
                <a:solidFill>
                  <a:srgbClr val="0000AA"/>
                </a:solidFill>
                <a:latin typeface="Courier New" pitchFamily="49" charset="0"/>
              </a:rPr>
              <a:t>type </a:t>
            </a:r>
            <a:r>
              <a:rPr lang="en-US" altLang="en-US" sz="1400" b="1" dirty="0" err="1" smtClean="0">
                <a:solidFill>
                  <a:srgbClr val="0000AA"/>
                </a:solidFill>
                <a:latin typeface="Courier New" pitchFamily="49" charset="0"/>
              </a:rPr>
              <a:t>array_name</a:t>
            </a:r>
            <a:r>
              <a:rPr lang="en-US" altLang="en-US" sz="1400" b="1" dirty="0" smtClean="0">
                <a:solidFill>
                  <a:srgbClr val="0000AA"/>
                </a:solidFill>
                <a:latin typeface="Courier New" pitchFamily="49" charset="0"/>
              </a:rPr>
              <a:t>[</a:t>
            </a:r>
            <a:r>
              <a:rPr lang="en-US" altLang="en-US" sz="1400" b="1" dirty="0" err="1" smtClean="0">
                <a:solidFill>
                  <a:srgbClr val="0000AA"/>
                </a:solidFill>
                <a:latin typeface="Courier New" pitchFamily="49" charset="0"/>
              </a:rPr>
              <a:t>int_constant_value</a:t>
            </a:r>
            <a:r>
              <a:rPr lang="en-US" altLang="en-US" sz="1400" b="1" dirty="0" smtClean="0">
                <a:solidFill>
                  <a:srgbClr val="0000AA"/>
                </a:solidFill>
                <a:latin typeface="Courier New" pitchFamily="49" charset="0"/>
              </a:rPr>
              <a:t>]</a:t>
            </a:r>
            <a:r>
              <a:rPr lang="en-US" altLang="en-US" sz="1400" b="1" dirty="0" smtClean="0">
                <a:solidFill>
                  <a:srgbClr val="00A800"/>
                </a:solidFill>
                <a:latin typeface="Courier New" pitchFamily="49" charset="0"/>
              </a:rPr>
              <a:t>={</a:t>
            </a:r>
            <a:r>
              <a:rPr lang="en-US" altLang="en-US" sz="1400" b="1" dirty="0" err="1" smtClean="0">
                <a:solidFill>
                  <a:srgbClr val="00A800"/>
                </a:solidFill>
                <a:latin typeface="Courier New" pitchFamily="49" charset="0"/>
              </a:rPr>
              <a:t>initializer_list</a:t>
            </a:r>
            <a:r>
              <a:rPr lang="en-US" altLang="en-US" sz="1400" b="1" dirty="0" smtClean="0">
                <a:solidFill>
                  <a:srgbClr val="00A800"/>
                </a:solidFill>
                <a:latin typeface="Courier New" pitchFamily="49" charset="0"/>
              </a:rPr>
              <a:t>}</a:t>
            </a:r>
            <a:r>
              <a:rPr lang="en-US" altLang="en-US" sz="1400" b="1" dirty="0" smtClean="0">
                <a:solidFill>
                  <a:srgbClr val="0000AA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tabLst>
                <a:tab pos="1139825" algn="l"/>
              </a:tabLst>
            </a:pPr>
            <a:r>
              <a:rPr lang="en-US" altLang="en-US" sz="2000" dirty="0" smtClean="0"/>
              <a:t>The size has to be of </a:t>
            </a:r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 type and must be a fixed value (i.e., known at compile time). </a:t>
            </a:r>
          </a:p>
          <a:p>
            <a:pPr eaLnBrk="1" hangingPunct="1">
              <a:lnSpc>
                <a:spcPct val="80000"/>
              </a:lnSpc>
              <a:tabLst>
                <a:tab pos="1139825" algn="l"/>
              </a:tabLst>
            </a:pPr>
            <a:r>
              <a:rPr lang="en-US" altLang="en-US" sz="2000" dirty="0" smtClean="0"/>
              <a:t>You can define an array of any type (</a:t>
            </a:r>
            <a:r>
              <a:rPr lang="en-US" altLang="en-US" sz="2000" dirty="0" err="1" smtClean="0"/>
              <a:t>eg</a:t>
            </a:r>
            <a:r>
              <a:rPr lang="en-US" altLang="en-US" sz="2000" dirty="0" smtClean="0"/>
              <a:t>: </a:t>
            </a:r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, float, </a:t>
            </a:r>
            <a:r>
              <a:rPr lang="en-US" altLang="en-US" sz="2000" dirty="0" err="1" smtClean="0"/>
              <a:t>enum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student_type</a:t>
            </a:r>
            <a:r>
              <a:rPr lang="en-US" altLang="en-US" sz="2000" dirty="0" smtClean="0"/>
              <a:t>, etc.)</a:t>
            </a:r>
          </a:p>
          <a:p>
            <a:pPr eaLnBrk="1" hangingPunct="1">
              <a:lnSpc>
                <a:spcPct val="80000"/>
              </a:lnSpc>
              <a:tabLst>
                <a:tab pos="1139825" algn="l"/>
              </a:tabLst>
            </a:pPr>
            <a:r>
              <a:rPr lang="en-US" altLang="en-US" sz="2000" dirty="0" smtClean="0"/>
              <a:t>All elements of the array have the same type.</a:t>
            </a:r>
          </a:p>
          <a:p>
            <a:pPr eaLnBrk="1" hangingPunct="1">
              <a:lnSpc>
                <a:spcPct val="80000"/>
              </a:lnSpc>
              <a:tabLst>
                <a:tab pos="1139825" algn="l"/>
              </a:tabLst>
            </a:pPr>
            <a:r>
              <a:rPr lang="en-US" altLang="en-US" sz="2000" dirty="0" smtClean="0"/>
              <a:t>You cannot use the </a:t>
            </a:r>
            <a:r>
              <a:rPr lang="en-US" altLang="en-US" sz="2000" dirty="0" smtClean="0">
                <a:solidFill>
                  <a:srgbClr val="0000AA"/>
                </a:solidFill>
              </a:rPr>
              <a:t>{}</a:t>
            </a:r>
            <a:r>
              <a:rPr lang="en-US" altLang="en-US" sz="2000" dirty="0" smtClean="0"/>
              <a:t> format for initialization after variable definition,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1139825" algn="l"/>
              </a:tabLst>
            </a:pPr>
            <a:r>
              <a:rPr lang="en-US" altLang="en-US" sz="2000" dirty="0" err="1" smtClean="0"/>
              <a:t>ie</a:t>
            </a:r>
            <a:r>
              <a:rPr lang="en-US" altLang="en-US" sz="2000" dirty="0" smtClean="0"/>
              <a:t>, </a:t>
            </a:r>
            <a:r>
              <a:rPr lang="en-US" altLang="en-US" sz="1800" dirty="0" smtClean="0"/>
              <a:t>	</a:t>
            </a:r>
            <a:r>
              <a:rPr lang="en-US" altLang="en-US" sz="2000" b="1" dirty="0" err="1" smtClean="0">
                <a:solidFill>
                  <a:srgbClr val="0000AA"/>
                </a:solidFill>
                <a:latin typeface="Courier New" pitchFamily="49" charset="0"/>
              </a:rPr>
              <a:t>int</a:t>
            </a:r>
            <a:r>
              <a:rPr lang="en-US" altLang="en-US" sz="2000" b="1" dirty="0" smtClean="0">
                <a:solidFill>
                  <a:srgbClr val="0000AA"/>
                </a:solidFill>
                <a:latin typeface="Courier New" pitchFamily="49" charset="0"/>
              </a:rPr>
              <a:t> a[3]={5,8,2} </a:t>
            </a:r>
            <a:r>
              <a:rPr lang="en-US" altLang="en-US" sz="2000" dirty="0" smtClean="0"/>
              <a:t>is correct, but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1139825" algn="l"/>
              </a:tabLst>
            </a:pPr>
            <a:endParaRPr lang="en-US" altLang="en-US" sz="2000" dirty="0" smtClean="0"/>
          </a:p>
          <a:p>
            <a:pPr lvl="1" eaLnBrk="1" hangingPunct="1">
              <a:spcBef>
                <a:spcPct val="0"/>
              </a:spcBef>
              <a:buFontTx/>
              <a:buNone/>
              <a:tabLst>
                <a:tab pos="1139825" algn="l"/>
              </a:tabLst>
            </a:pPr>
            <a:r>
              <a:rPr lang="en-US" altLang="en-US" sz="1800" dirty="0" smtClean="0"/>
              <a:t>		</a:t>
            </a:r>
            <a:r>
              <a:rPr lang="en-US" altLang="en-US" sz="2000" b="1" dirty="0" err="1" smtClean="0">
                <a:solidFill>
                  <a:srgbClr val="0000AA"/>
                </a:solidFill>
                <a:latin typeface="Courier New" pitchFamily="49" charset="0"/>
              </a:rPr>
              <a:t>int</a:t>
            </a:r>
            <a:r>
              <a:rPr lang="en-US" altLang="en-US" sz="2000" b="1" dirty="0" smtClean="0">
                <a:solidFill>
                  <a:srgbClr val="0000AA"/>
                </a:solidFill>
                <a:latin typeface="Courier New" pitchFamily="49" charset="0"/>
              </a:rPr>
              <a:t> a[3];</a:t>
            </a:r>
          </a:p>
          <a:p>
            <a:pPr lvl="1" eaLnBrk="1" hangingPunct="1">
              <a:spcBef>
                <a:spcPct val="0"/>
              </a:spcBef>
              <a:buFontTx/>
              <a:buNone/>
              <a:tabLst>
                <a:tab pos="1139825" algn="l"/>
              </a:tabLst>
            </a:pPr>
            <a:r>
              <a:rPr lang="en-US" altLang="en-US" sz="1800" dirty="0" smtClean="0"/>
              <a:t>		</a:t>
            </a:r>
            <a:r>
              <a:rPr lang="en-US" altLang="en-US" sz="2000" b="1" dirty="0" smtClean="0">
                <a:solidFill>
                  <a:srgbClr val="0000AA"/>
                </a:solidFill>
                <a:latin typeface="Courier New" pitchFamily="49" charset="0"/>
              </a:rPr>
              <a:t>...</a:t>
            </a:r>
          </a:p>
          <a:p>
            <a:pPr lvl="1" eaLnBrk="1" hangingPunct="1">
              <a:spcBef>
                <a:spcPct val="0"/>
              </a:spcBef>
              <a:buFontTx/>
              <a:buNone/>
              <a:tabLst>
                <a:tab pos="1139825" algn="l"/>
              </a:tabLst>
            </a:pPr>
            <a:r>
              <a:rPr lang="en-US" altLang="en-US" sz="1800" dirty="0" smtClean="0"/>
              <a:t>		</a:t>
            </a:r>
            <a:r>
              <a:rPr lang="en-US" alt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a={5,8,2}  </a:t>
            </a:r>
            <a:r>
              <a:rPr lang="en-US" altLang="en-US" sz="2000" dirty="0" smtClean="0"/>
              <a:t>is wrong.</a:t>
            </a:r>
          </a:p>
        </p:txBody>
      </p:sp>
      <p:pic>
        <p:nvPicPr>
          <p:cNvPr id="7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66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-3352800" y="-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index must of int type.</a:t>
            </a:r>
            <a:endParaRPr lang="nn-NO" altLang="en-US" sz="1800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nn-NO" altLang="en-US" sz="1600" b="1" smtClean="0">
                <a:solidFill>
                  <a:schemeClr val="accent2"/>
                </a:solidFill>
                <a:latin typeface="Courier New" pitchFamily="49" charset="0"/>
              </a:rPr>
              <a:t>int k[5];</a:t>
            </a:r>
          </a:p>
          <a:p>
            <a:pPr eaLnBrk="1" hangingPunct="1">
              <a:buFontTx/>
              <a:buNone/>
            </a:pPr>
            <a:r>
              <a:rPr lang="nn-NO" altLang="en-US" sz="1600" b="1" smtClean="0">
                <a:solidFill>
                  <a:schemeClr val="accent2"/>
                </a:solidFill>
                <a:latin typeface="Courier New" pitchFamily="49" charset="0"/>
              </a:rPr>
              <a:t>k[k[4]/k[1]]=2; </a:t>
            </a:r>
            <a:r>
              <a:rPr lang="nn-NO" altLang="en-US" sz="1600" b="1" smtClean="0">
                <a:solidFill>
                  <a:srgbClr val="00A800"/>
                </a:solidFill>
                <a:latin typeface="Courier New" pitchFamily="49" charset="0"/>
              </a:rPr>
              <a:t>/* Correct as long as k[4]/k[1] is nonnegative*/</a:t>
            </a:r>
          </a:p>
          <a:p>
            <a:pPr eaLnBrk="1" hangingPunct="1">
              <a:buFontTx/>
              <a:buNone/>
            </a:pPr>
            <a:r>
              <a:rPr lang="nn-NO" altLang="en-US" sz="1600" b="1" smtClean="0">
                <a:solidFill>
                  <a:schemeClr val="accent2"/>
                </a:solidFill>
                <a:latin typeface="Courier New" pitchFamily="49" charset="0"/>
              </a:rPr>
              <a:t>k[1.5] = 3;     </a:t>
            </a:r>
            <a:r>
              <a:rPr lang="nn-NO" altLang="en-US" sz="1600" b="1" smtClean="0">
                <a:solidFill>
                  <a:srgbClr val="00A800"/>
                </a:solidFill>
                <a:latin typeface="Courier New" pitchFamily="49" charset="0"/>
              </a:rPr>
              <a:t>/* Error since 1.5 is not int */</a:t>
            </a:r>
          </a:p>
          <a:p>
            <a:pPr eaLnBrk="1" hangingPunct="1">
              <a:buFontTx/>
              <a:buNone/>
            </a:pPr>
            <a:endParaRPr lang="nn-NO" altLang="en-US" sz="1600" b="1" smtClean="0">
              <a:solidFill>
                <a:srgbClr val="00A800"/>
              </a:solidFill>
              <a:latin typeface="Courier New" pitchFamily="49" charset="0"/>
            </a:endParaRPr>
          </a:p>
        </p:txBody>
      </p:sp>
      <p:pic>
        <p:nvPicPr>
          <p:cNvPr id="7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69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-3352800" y="-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lower bound must be nonnegative.</a:t>
            </a:r>
          </a:p>
          <a:p>
            <a:pPr lvl="1" eaLnBrk="1" hangingPunct="1">
              <a:buFontTx/>
              <a:buNone/>
            </a:pPr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float m[8];   int i;</a:t>
            </a:r>
          </a:p>
          <a:p>
            <a:pPr lvl="1" eaLnBrk="1" hangingPunct="1">
              <a:buFontTx/>
              <a:buNone/>
            </a:pPr>
            <a:endParaRPr lang="en-US" altLang="en-US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m[-2] = 9.2;  /* Syntax error */</a:t>
            </a:r>
          </a:p>
          <a:p>
            <a:pPr lvl="1" eaLnBrk="1" hangingPunct="1">
              <a:buFontTx/>
              <a:buNone/>
            </a:pPr>
            <a:endParaRPr lang="en-US" altLang="en-US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i=-2;</a:t>
            </a:r>
          </a:p>
          <a:p>
            <a:pPr lvl="1" eaLnBrk="1" hangingPunct="1">
              <a:buFontTx/>
              <a:buNone/>
            </a:pPr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m[i] = 9.2;  /* Run-time error */</a:t>
            </a:r>
          </a:p>
        </p:txBody>
      </p:sp>
      <p:pic>
        <p:nvPicPr>
          <p:cNvPr id="7" name="Picture 2" descr="NYU Abu Dhab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4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-2057400" y="-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1"/>
                </a:solidFill>
                <a:cs typeface="+mj-cs"/>
              </a:rPr>
              <a:t>Initializing Arrays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The elements of a </a:t>
            </a:r>
            <a:r>
              <a:rPr lang="en-US" u="sng" smtClean="0">
                <a:cs typeface="+mn-cs"/>
              </a:rPr>
              <a:t>local</a:t>
            </a:r>
            <a:r>
              <a:rPr lang="en-US" smtClean="0">
                <a:cs typeface="+mn-cs"/>
              </a:rPr>
              <a:t> array are arbitrary (as all other local variables).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The elements of a </a:t>
            </a:r>
            <a:r>
              <a:rPr lang="en-US" u="sng" smtClean="0">
                <a:cs typeface="+mn-cs"/>
              </a:rPr>
              <a:t>global</a:t>
            </a:r>
            <a:r>
              <a:rPr lang="en-US" smtClean="0">
                <a:cs typeface="+mn-cs"/>
              </a:rPr>
              <a:t> array are initialized to zero by default (as all other global variables).</a:t>
            </a:r>
          </a:p>
        </p:txBody>
      </p:sp>
      <p:pic>
        <p:nvPicPr>
          <p:cNvPr id="7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0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-2057400" y="-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1"/>
                </a:solidFill>
                <a:cs typeface="+mj-cs"/>
              </a:rPr>
              <a:t>Initializing Arrays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You may initialize an array during definition as follows:</a:t>
            </a:r>
          </a:p>
          <a:p>
            <a:pPr lvl="2" eaLnBrk="1" hangingPunct="1">
              <a:buFontTx/>
              <a:buNone/>
            </a:pPr>
            <a:r>
              <a:rPr lang="en-US" altLang="en-US" smtClean="0">
                <a:solidFill>
                  <a:schemeClr val="accent2"/>
                </a:solidFill>
              </a:rPr>
              <a:t>int array[5] = {10, 8, 36, 9, 13};</a:t>
            </a:r>
          </a:p>
          <a:p>
            <a:pPr eaLnBrk="1" hangingPunct="1"/>
            <a:r>
              <a:rPr lang="en-US" altLang="en-US" smtClean="0"/>
              <a:t>However, you cannot perform such an initialization </a:t>
            </a:r>
            <a:r>
              <a:rPr lang="en-US" altLang="en-US" u="sng" smtClean="0"/>
              <a:t>after</a:t>
            </a:r>
            <a:r>
              <a:rPr lang="en-US" altLang="en-US" smtClean="0"/>
              <a:t> the definition, i.e.,</a:t>
            </a:r>
          </a:p>
          <a:p>
            <a:pPr lvl="2" eaLnBrk="1" hangingPunct="1">
              <a:buFontTx/>
              <a:buNone/>
            </a:pPr>
            <a:r>
              <a:rPr lang="en-US" altLang="en-US" smtClean="0">
                <a:solidFill>
                  <a:schemeClr val="accent2"/>
                </a:solidFill>
              </a:rPr>
              <a:t>int array[5];</a:t>
            </a:r>
          </a:p>
          <a:p>
            <a:pPr lvl="2" eaLnBrk="1" hangingPunct="1">
              <a:buFontTx/>
              <a:buNone/>
            </a:pPr>
            <a:r>
              <a:rPr lang="en-US" altLang="en-US" smtClean="0">
                <a:solidFill>
                  <a:schemeClr val="accent2"/>
                </a:solidFill>
              </a:rPr>
              <a:t>array = {10, 8, 36, 9, 13};</a:t>
            </a:r>
            <a:endParaRPr lang="en-US" altLang="en-US" smtClean="0"/>
          </a:p>
          <a:p>
            <a:pPr lvl="1" eaLnBrk="1" hangingPunct="1">
              <a:buFontTx/>
              <a:buNone/>
            </a:pPr>
            <a:r>
              <a:rPr lang="en-US" altLang="en-US" sz="3200" smtClean="0"/>
              <a:t>is syntactically wrong.</a:t>
            </a:r>
          </a:p>
        </p:txBody>
      </p:sp>
      <p:pic>
        <p:nvPicPr>
          <p:cNvPr id="7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44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-2133600" y="-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1"/>
                </a:solidFill>
                <a:cs typeface="+mj-cs"/>
              </a:rPr>
              <a:t>Initializing Arrays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If the number of initializers is less than the size of the array:</a:t>
            </a:r>
          </a:p>
          <a:p>
            <a:pPr lvl="1" eaLnBrk="1" hangingPunct="1"/>
            <a:r>
              <a:rPr lang="en-US" altLang="en-US" sz="2400" smtClean="0"/>
              <a:t>initialization starts by assigning the first value to the first element and continues as such,</a:t>
            </a:r>
          </a:p>
          <a:p>
            <a:pPr lvl="1" eaLnBrk="1" hangingPunct="1"/>
            <a:r>
              <a:rPr lang="en-US" altLang="en-US" sz="2400" smtClean="0"/>
              <a:t>remaining elements are initialized to zero (even if the array was local)</a:t>
            </a:r>
          </a:p>
          <a:p>
            <a:pPr eaLnBrk="1" hangingPunct="1"/>
            <a:r>
              <a:rPr lang="en-US" altLang="en-US" sz="2800" smtClean="0"/>
              <a:t>Eg: For the definition</a:t>
            </a:r>
          </a:p>
          <a:p>
            <a:pPr lvl="2" eaLnBrk="1" hangingPunct="1">
              <a:buFontTx/>
              <a:buNone/>
            </a:pPr>
            <a:r>
              <a:rPr lang="en-US" altLang="en-US" sz="2000" smtClean="0">
                <a:solidFill>
                  <a:schemeClr val="accent2"/>
                </a:solidFill>
              </a:rPr>
              <a:t>int array[5] = {10, 8, 36};</a:t>
            </a:r>
            <a:endParaRPr lang="en-US" altLang="en-US" sz="2000" smtClean="0"/>
          </a:p>
          <a:p>
            <a:pPr lvl="1" eaLnBrk="1" hangingPunct="1">
              <a:buFontTx/>
              <a:buNone/>
            </a:pPr>
            <a:r>
              <a:rPr lang="en-US" altLang="en-US" sz="2400" smtClean="0"/>
              <a:t>the first 3 elements get the values 10, 8, and 36, respectively. array[3] and array[4] become 0.</a:t>
            </a:r>
          </a:p>
        </p:txBody>
      </p:sp>
      <p:pic>
        <p:nvPicPr>
          <p:cNvPr id="7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07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-2057400" y="-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1"/>
                </a:solidFill>
                <a:cs typeface="+mj-cs"/>
              </a:rPr>
              <a:t>Initializing Arrays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If the number of initializers is more than the size of the array, it is a syntax error.</a:t>
            </a:r>
          </a:p>
          <a:p>
            <a:pPr eaLnBrk="1" hangingPunct="1"/>
            <a:r>
              <a:rPr lang="en-US" altLang="en-US" sz="2800" smtClean="0"/>
              <a:t>It is also possible to skip the size of the array </a:t>
            </a:r>
            <a:r>
              <a:rPr lang="en-US" altLang="en-US" sz="2800" u="sng" smtClean="0"/>
              <a:t>iff</a:t>
            </a:r>
            <a:r>
              <a:rPr lang="en-US" altLang="en-US" sz="2800" smtClean="0"/>
              <a:t> the array is explicitly initialized.</a:t>
            </a:r>
          </a:p>
          <a:p>
            <a:pPr lvl="1" eaLnBrk="1" hangingPunct="1"/>
            <a:r>
              <a:rPr lang="en-US" altLang="en-US" sz="2400" smtClean="0"/>
              <a:t>In this case, the compiler fills in the size to the number of initializers.</a:t>
            </a:r>
          </a:p>
          <a:p>
            <a:pPr lvl="1" eaLnBrk="1" hangingPunct="1"/>
            <a:r>
              <a:rPr lang="en-US" altLang="en-US" sz="2400" smtClean="0"/>
              <a:t>Eg: For the definition</a:t>
            </a:r>
          </a:p>
          <a:p>
            <a:pPr lvl="2" eaLnBrk="1" hangingPunct="1">
              <a:buFontTx/>
              <a:buNone/>
            </a:pPr>
            <a:r>
              <a:rPr lang="en-US" altLang="en-US" sz="2000" smtClean="0">
                <a:solidFill>
                  <a:schemeClr val="accent2"/>
                </a:solidFill>
              </a:rPr>
              <a:t>int array[ ] = {5, 9, 16, 3, 5, 2, 4};</a:t>
            </a:r>
            <a:endParaRPr lang="en-US" altLang="en-US" sz="2000" smtClean="0"/>
          </a:p>
          <a:p>
            <a:pPr lvl="1" eaLnBrk="1" hangingPunct="1">
              <a:buFontTx/>
              <a:buNone/>
            </a:pPr>
            <a:r>
              <a:rPr lang="en-US" altLang="en-US" sz="2400" smtClean="0"/>
              <a:t>the compiler acts as if the array was defined as follows:</a:t>
            </a:r>
          </a:p>
          <a:p>
            <a:pPr lvl="2" eaLnBrk="1" hangingPunct="1">
              <a:buFontTx/>
              <a:buNone/>
            </a:pPr>
            <a:r>
              <a:rPr lang="en-US" altLang="en-US" sz="2000" smtClean="0">
                <a:solidFill>
                  <a:schemeClr val="accent2"/>
                </a:solidFill>
              </a:rPr>
              <a:t>int array[</a:t>
            </a:r>
            <a:r>
              <a:rPr lang="en-US" altLang="en-US" sz="2000" smtClean="0">
                <a:solidFill>
                  <a:srgbClr val="FF0000"/>
                </a:solidFill>
              </a:rPr>
              <a:t>7</a:t>
            </a:r>
            <a:r>
              <a:rPr lang="en-US" altLang="en-US" sz="2000" smtClean="0">
                <a:solidFill>
                  <a:schemeClr val="accent2"/>
                </a:solidFill>
              </a:rPr>
              <a:t>] = {5, 9, 16, 3, 5, 2, 4};</a:t>
            </a:r>
            <a:endParaRPr lang="en-US" altLang="en-US" sz="2000" smtClean="0"/>
          </a:p>
        </p:txBody>
      </p:sp>
      <p:pic>
        <p:nvPicPr>
          <p:cNvPr id="7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43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-2895600" y="-228600"/>
            <a:ext cx="84582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1"/>
                </a:solidFill>
                <a:cs typeface="+mj-cs"/>
              </a:rPr>
              <a:t>Example #3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455025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Read 100 integers and find the unbiased variance.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solidFill>
                  <a:schemeClr val="accent2"/>
                </a:solidFill>
                <a:latin typeface="Courier New" pitchFamily="49" charset="0"/>
              </a:rPr>
              <a:t>#include&lt;stdio.h&gt;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600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solidFill>
                  <a:schemeClr val="accent2"/>
                </a:solidFill>
                <a:latin typeface="Courier New" pitchFamily="49" charset="0"/>
              </a:rPr>
              <a:t>int main()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solidFill>
                  <a:schemeClr val="accent2"/>
                </a:solidFill>
                <a:latin typeface="Courier New" pitchFamily="49" charset="0"/>
              </a:rPr>
              <a:t>{  int X[100], i;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solidFill>
                  <a:schemeClr val="accent2"/>
                </a:solidFill>
                <a:latin typeface="Courier New" pitchFamily="49" charset="0"/>
              </a:rPr>
              <a:t>   float avg=0,var=0;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600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solidFill>
                  <a:schemeClr val="accent2"/>
                </a:solidFill>
                <a:latin typeface="Courier New" pitchFamily="49" charset="0"/>
              </a:rPr>
              <a:t>   for (i=0; i&lt;100; i++)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solidFill>
                  <a:schemeClr val="accent2"/>
                </a:solidFill>
                <a:latin typeface="Courier New" pitchFamily="49" charset="0"/>
              </a:rPr>
              <a:t>   {  scanf("%d",&amp;X[i]);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solidFill>
                  <a:schemeClr val="accent2"/>
                </a:solidFill>
                <a:latin typeface="Courier New" pitchFamily="49" charset="0"/>
              </a:rPr>
              <a:t>      avg += X[i];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solidFill>
                  <a:schemeClr val="accent2"/>
                </a:solidFill>
                <a:latin typeface="Courier New" pitchFamily="49" charset="0"/>
              </a:rPr>
              <a:t>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solidFill>
                  <a:schemeClr val="accent2"/>
                </a:solidFill>
                <a:latin typeface="Courier New" pitchFamily="49" charset="0"/>
              </a:rPr>
              <a:t>   avg /= 100;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solidFill>
                  <a:schemeClr val="accent2"/>
                </a:solidFill>
                <a:latin typeface="Courier New" pitchFamily="49" charset="0"/>
              </a:rPr>
              <a:t>   for (i=0; i&lt;100; i++)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solidFill>
                  <a:schemeClr val="accent2"/>
                </a:solidFill>
                <a:latin typeface="Courier New" pitchFamily="49" charset="0"/>
              </a:rPr>
              <a:t>      var += (X[i]-avg) * (X[i]-avg);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solidFill>
                  <a:schemeClr val="accent2"/>
                </a:solidFill>
                <a:latin typeface="Courier New" pitchFamily="49" charset="0"/>
              </a:rPr>
              <a:t>   var /= 99;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solidFill>
                  <a:schemeClr val="accent2"/>
                </a:solidFill>
                <a:latin typeface="Courier New" pitchFamily="49" charset="0"/>
              </a:rPr>
              <a:t>   printf("variance:%f\n", var);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solidFill>
                  <a:schemeClr val="accent2"/>
                </a:solidFill>
                <a:latin typeface="Courier New" pitchFamily="49" charset="0"/>
              </a:rPr>
              <a:t>   return 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25607" name="Group 7"/>
          <p:cNvGrpSpPr>
            <a:grpSpLocks/>
          </p:cNvGrpSpPr>
          <p:nvPr/>
        </p:nvGrpSpPr>
        <p:grpSpPr bwMode="auto">
          <a:xfrm>
            <a:off x="5562600" y="2667000"/>
            <a:ext cx="2971800" cy="1905000"/>
            <a:chOff x="3504" y="1680"/>
            <a:chExt cx="1872" cy="1200"/>
          </a:xfrm>
        </p:grpSpPr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3504" y="1680"/>
              <a:ext cx="1872" cy="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en-US">
                  <a:solidFill>
                    <a:schemeClr val="accent2"/>
                  </a:solidFill>
                  <a:latin typeface="Comic Sans MS" charset="0"/>
                  <a:ea typeface="ＭＳ Ｐゴシック" charset="0"/>
                </a:rPr>
                <a:t>Unbiased variance of a sample is defined as</a:t>
              </a:r>
            </a:p>
          </p:txBody>
        </p:sp>
        <p:graphicFrame>
          <p:nvGraphicFramePr>
            <p:cNvPr id="30728" name="Object 4"/>
            <p:cNvGraphicFramePr>
              <a:graphicFrameLocks noChangeAspect="1"/>
            </p:cNvGraphicFramePr>
            <p:nvPr/>
          </p:nvGraphicFramePr>
          <p:xfrm>
            <a:off x="3984" y="2064"/>
            <a:ext cx="864" cy="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Equation" r:id="rId3" imgW="825500" imgH="609600" progId="Equation.3">
                    <p:embed/>
                  </p:oleObj>
                </mc:Choice>
                <mc:Fallback>
                  <p:oleObj name="Equation" r:id="rId3" imgW="825500" imgH="609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064"/>
                          <a:ext cx="864" cy="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0442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-2819400" y="-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1"/>
                </a:solidFill>
                <a:cs typeface="+mj-cs"/>
              </a:rPr>
              <a:t>Example #4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Find the histogram of the scores in Midterm 1.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#include &lt;stdio.h&gt;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int main()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{  int i, hist[101]={0}, score;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   for (i=0; i&lt;350; i++)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   {  scanf("%d", &amp;score);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      hist[score]++;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   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   for (i=0; i&lt;101; i++)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      printf("%d student(s) got %d\n", hist[i], i);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   return 0;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</p:txBody>
      </p:sp>
      <p:pic>
        <p:nvPicPr>
          <p:cNvPr id="7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61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2743200" y="-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1"/>
                </a:solidFill>
                <a:cs typeface="+mj-cs"/>
              </a:rPr>
              <a:t>Example #5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1700" dirty="0" smtClean="0"/>
              <a:t>Check if the array in the input is symmetric (</a:t>
            </a:r>
            <a:r>
              <a:rPr lang="en-US" altLang="en-US" sz="1700" dirty="0" err="1" smtClean="0"/>
              <a:t>eg</a:t>
            </a:r>
            <a:r>
              <a:rPr lang="en-US" altLang="en-US" sz="1700" dirty="0" smtClean="0"/>
              <a:t>: 8, 10, 6, 2, 6, 10, 8)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6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#include &lt;</a:t>
            </a:r>
            <a:r>
              <a:rPr lang="en-US" alt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stdio.h</a:t>
            </a: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#define SIZE 10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6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int main()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{  int numbers[SIZE], </a:t>
            </a:r>
            <a:r>
              <a:rPr lang="en-US" alt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6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   for (</a:t>
            </a:r>
            <a:r>
              <a:rPr lang="en-US" alt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=0; </a:t>
            </a:r>
            <a:r>
              <a:rPr lang="en-US" alt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&lt;SIZE; </a:t>
            </a:r>
            <a:r>
              <a:rPr lang="en-US" alt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++)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      </a:t>
            </a:r>
            <a:r>
              <a:rPr lang="en-US" alt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scanf</a:t>
            </a: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("%</a:t>
            </a:r>
            <a:r>
              <a:rPr lang="en-US" alt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d",&amp;numbers</a:t>
            </a: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[</a:t>
            </a:r>
            <a:r>
              <a:rPr lang="en-US" alt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]);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   for (</a:t>
            </a:r>
            <a:r>
              <a:rPr lang="en-US" alt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=0; </a:t>
            </a:r>
            <a:r>
              <a:rPr lang="en-US" alt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&lt;SIZE/2; </a:t>
            </a:r>
            <a:r>
              <a:rPr lang="en-US" alt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++)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      if (numbers[</a:t>
            </a:r>
            <a:r>
              <a:rPr lang="en-US" alt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] != numbers[SIZE-1-i])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         break;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   </a:t>
            </a:r>
            <a:r>
              <a:rPr lang="en-US" alt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printf</a:t>
            </a: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("It is ");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   if (</a:t>
            </a:r>
            <a:r>
              <a:rPr lang="en-US" alt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!=SIZE/2)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      </a:t>
            </a:r>
            <a:r>
              <a:rPr lang="en-US" alt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printf</a:t>
            </a: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("not 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   </a:t>
            </a:r>
            <a:r>
              <a:rPr lang="en-US" alt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printf</a:t>
            </a: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("symmetric\n");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   return 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</p:txBody>
      </p:sp>
      <p:pic>
        <p:nvPicPr>
          <p:cNvPr id="7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6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-2667000" y="-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You may need to define many variables of the same type.</a:t>
            </a:r>
          </a:p>
          <a:p>
            <a:pPr lvl="1" eaLnBrk="1" hangingPunct="1">
              <a:defRPr/>
            </a:pPr>
            <a:r>
              <a:rPr lang="en-US" dirty="0" smtClean="0"/>
              <a:t>Defining so many variables one by one is cumbersome.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Probably you would like to execute similar statements on these variables.</a:t>
            </a:r>
          </a:p>
          <a:p>
            <a:pPr lvl="1" eaLnBrk="1" hangingPunct="1">
              <a:defRPr/>
            </a:pPr>
            <a:r>
              <a:rPr lang="en-US" dirty="0" smtClean="0"/>
              <a:t>You wouldn't want to write the same statements over and over for each variable.</a:t>
            </a:r>
          </a:p>
        </p:txBody>
      </p:sp>
      <p:pic>
        <p:nvPicPr>
          <p:cNvPr id="4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1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-1447800" y="-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1"/>
                </a:solidFill>
                <a:cs typeface="+mj-cs"/>
              </a:rPr>
              <a:t>Arrays Have Fixed Size!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The size of an array must be stated at compile time.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This means you cannot define the size when you run the program. You should fix it while writing the program.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  <a:cs typeface="+mn-cs"/>
              </a:rPr>
              <a:t>This is a very serious limitation for arrays.</a:t>
            </a:r>
            <a:r>
              <a:rPr lang="en-US" dirty="0" smtClean="0">
                <a:cs typeface="+mn-cs"/>
              </a:rPr>
              <a:t> Arrays are not fit for dynamic programming.</a:t>
            </a:r>
          </a:p>
          <a:p>
            <a:pPr lvl="1" eaLnBrk="1" hangingPunct="1">
              <a:defRPr/>
            </a:pPr>
            <a:r>
              <a:rPr lang="en-US" dirty="0" smtClean="0"/>
              <a:t>You should use pointers for this purpose.</a:t>
            </a:r>
          </a:p>
        </p:txBody>
      </p:sp>
      <p:pic>
        <p:nvPicPr>
          <p:cNvPr id="7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16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-1447800" y="-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1"/>
                </a:solidFill>
                <a:cs typeface="+mj-cs"/>
              </a:rPr>
              <a:t>Arrays Have Fixed Size!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What you can do is to define very large arrays, making the size practically infinite </a:t>
            </a:r>
            <a:r>
              <a:rPr lang="en-US" smtClean="0">
                <a:cs typeface="+mn-cs"/>
                <a:sym typeface="Wingdings" charset="0"/>
              </a:rPr>
              <a:t> </a:t>
            </a:r>
            <a:r>
              <a:rPr lang="en-US" smtClean="0">
                <a:solidFill>
                  <a:srgbClr val="00A800"/>
                </a:solidFill>
                <a:cs typeface="+mn-cs"/>
                <a:sym typeface="Wingdings" charset="0"/>
              </a:rPr>
              <a:t>Wastes too much memory.</a:t>
            </a:r>
          </a:p>
          <a:p>
            <a:pPr eaLnBrk="1" hangingPunct="1">
              <a:defRPr/>
            </a:pPr>
            <a:r>
              <a:rPr lang="en-US" smtClean="0">
                <a:cs typeface="+mn-cs"/>
                <a:sym typeface="Wingdings" charset="0"/>
              </a:rPr>
              <a:t>Your program may exceed the maximum memory limit for the process.</a:t>
            </a:r>
          </a:p>
        </p:txBody>
      </p:sp>
      <p:pic>
        <p:nvPicPr>
          <p:cNvPr id="7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40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-1676400" y="-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1"/>
                </a:solidFill>
                <a:cs typeface="+mj-cs"/>
              </a:rPr>
              <a:t>Arrays as Parameters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Although you write like a value parameter, an array is always passed by reference (variable parameter).</a:t>
            </a:r>
          </a:p>
          <a:p>
            <a:pPr lvl="1" eaLnBrk="1" hangingPunct="1">
              <a:defRPr/>
            </a:pPr>
            <a:r>
              <a:rPr lang="en-US" smtClean="0"/>
              <a:t>Therefore, when you make a change in an element of an array in the function, the change is visible from the caller.</a:t>
            </a:r>
          </a:p>
        </p:txBody>
      </p:sp>
      <p:pic>
        <p:nvPicPr>
          <p:cNvPr id="7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39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-2819400" y="-304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1"/>
                </a:solidFill>
                <a:cs typeface="+mj-cs"/>
              </a:rPr>
              <a:t>Example </a:t>
            </a:r>
            <a:r>
              <a:rPr lang="en-US" dirty="0" smtClean="0">
                <a:solidFill>
                  <a:schemeClr val="accent1"/>
                </a:solidFill>
                <a:cs typeface="+mj-cs"/>
              </a:rPr>
              <a:t>#6</a:t>
            </a:r>
            <a:endParaRPr lang="en-US" dirty="0" smtClean="0">
              <a:solidFill>
                <a:schemeClr val="accent1"/>
              </a:solidFill>
              <a:cs typeface="+mj-cs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Fill in an array of integer from input.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#include &lt;stdio.h&gt;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void read_array(int ar[10])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{  int i;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   for (i=0; i&lt;10; i++)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      scanf("%d", &amp;ar[i]);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int main()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{  int a[10], i;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   read_array(a);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   for (i=0; i&lt;10; i++)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      printf("%d ",a[i]);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   return 0;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</p:txBody>
      </p:sp>
      <p:pic>
        <p:nvPicPr>
          <p:cNvPr id="7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73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-1676400" y="-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1"/>
                </a:solidFill>
                <a:cs typeface="+mj-cs"/>
              </a:rPr>
              <a:t>Arrays as Parameters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The size you specify in the function header is not important; you may even skip it.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err="1" smtClean="0"/>
              <a:t>Eg</a:t>
            </a:r>
            <a:r>
              <a:rPr lang="en-US" altLang="en-US" sz="2000" dirty="0" smtClean="0"/>
              <a:t>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void </a:t>
            </a:r>
            <a:r>
              <a:rPr lang="en-US" alt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func</a:t>
            </a: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(int </a:t>
            </a:r>
            <a:r>
              <a:rPr lang="en-US" alt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arr</a:t>
            </a: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[5])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{  int </a:t>
            </a:r>
            <a:r>
              <a:rPr lang="en-US" alt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   for (</a:t>
            </a:r>
            <a:r>
              <a:rPr lang="en-US" alt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=0; </a:t>
            </a:r>
            <a:r>
              <a:rPr lang="en-US" alt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&lt;10; </a:t>
            </a:r>
            <a:r>
              <a:rPr lang="en-US" alt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++)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      </a:t>
            </a:r>
            <a:r>
              <a:rPr lang="en-US" alt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arr</a:t>
            </a: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[</a:t>
            </a:r>
            <a:r>
              <a:rPr lang="en-US" alt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]=</a:t>
            </a:r>
            <a:r>
              <a:rPr lang="en-US" alt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int main()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{  int a[10], </a:t>
            </a:r>
            <a:r>
              <a:rPr lang="en-US" alt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   </a:t>
            </a:r>
            <a:r>
              <a:rPr lang="en-US" alt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func</a:t>
            </a: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(a);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   for (</a:t>
            </a:r>
            <a:r>
              <a:rPr lang="en-US" alt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=0; </a:t>
            </a:r>
            <a:r>
              <a:rPr lang="en-US" alt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&lt;10; </a:t>
            </a:r>
            <a:r>
              <a:rPr lang="en-US" alt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++)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      </a:t>
            </a:r>
            <a:r>
              <a:rPr lang="en-US" alt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printf</a:t>
            </a: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("%d ",a[</a:t>
            </a:r>
            <a:r>
              <a:rPr lang="en-US" alt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]);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   return 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This will work without any problems though the function header is misleading.</a:t>
            </a:r>
            <a:endParaRPr lang="en-US" altLang="en-US" sz="2000" b="1" dirty="0" smtClean="0">
              <a:solidFill>
                <a:schemeClr val="accent2"/>
              </a:solidFill>
              <a:latin typeface="Courier New" pitchFamily="49" charset="0"/>
            </a:endParaRPr>
          </a:p>
        </p:txBody>
      </p:sp>
      <p:pic>
        <p:nvPicPr>
          <p:cNvPr id="4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81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-2819400" y="-304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1"/>
                </a:solidFill>
                <a:cs typeface="+mj-cs"/>
              </a:rPr>
              <a:t>Example #7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Fill in an array of integer from input.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#include &lt;stdio.h&gt;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void read_array(int ar[10])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{  int i;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   for (i=0; i&lt;10; i++)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      scanf("%d", &amp;ar[i]);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int main()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{  int a[10], i;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   read_array(a);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   for (i=0; i&lt;10; i++)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      printf("%d ",a[i]);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   return 0;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657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-2743200" y="-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1"/>
                </a:solidFill>
                <a:cs typeface="+mj-cs"/>
              </a:rPr>
              <a:t>Example #8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Write a function that inverts its array parameter.</a:t>
            </a:r>
          </a:p>
          <a:p>
            <a:pPr lvl="1" eaLnBrk="1" hangingPunct="1">
              <a:buFontTx/>
              <a:buNone/>
              <a:defRPr/>
            </a:pP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void invert(int </a:t>
            </a:r>
            <a:r>
              <a:rPr lang="en-US" b="1" dirty="0" err="1" smtClean="0">
                <a:solidFill>
                  <a:schemeClr val="accent2"/>
                </a:solidFill>
                <a:latin typeface="Courier New" charset="0"/>
              </a:rPr>
              <a:t>ar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[10])</a:t>
            </a:r>
          </a:p>
          <a:p>
            <a:pPr lvl="1" eaLnBrk="1" hangingPunct="1">
              <a:buFontTx/>
              <a:buNone/>
              <a:defRPr/>
            </a:pP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{  int </a:t>
            </a:r>
            <a:r>
              <a:rPr lang="en-US" b="1" dirty="0" err="1" smtClean="0">
                <a:solidFill>
                  <a:schemeClr val="accent2"/>
                </a:solidFill>
                <a:latin typeface="Courier New" charset="0"/>
              </a:rPr>
              <a:t>i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, temp;</a:t>
            </a:r>
          </a:p>
          <a:p>
            <a:pPr lvl="1" eaLnBrk="1" hangingPunct="1">
              <a:buFontTx/>
              <a:buNone/>
              <a:defRPr/>
            </a:pP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   for (</a:t>
            </a:r>
            <a:r>
              <a:rPr lang="en-US" b="1" dirty="0" err="1" smtClean="0">
                <a:solidFill>
                  <a:schemeClr val="accent2"/>
                </a:solidFill>
                <a:latin typeface="Courier New" charset="0"/>
              </a:rPr>
              <a:t>i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=0; </a:t>
            </a:r>
            <a:r>
              <a:rPr lang="en-US" b="1" dirty="0" err="1" smtClean="0">
                <a:solidFill>
                  <a:schemeClr val="accent2"/>
                </a:solidFill>
                <a:latin typeface="Courier New" charset="0"/>
              </a:rPr>
              <a:t>i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&lt;10; </a:t>
            </a:r>
            <a:r>
              <a:rPr lang="en-US" b="1" dirty="0" err="1" smtClean="0">
                <a:solidFill>
                  <a:schemeClr val="accent2"/>
                </a:solidFill>
                <a:latin typeface="Courier New" charset="0"/>
              </a:rPr>
              <a:t>i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++)</a:t>
            </a:r>
          </a:p>
          <a:p>
            <a:pPr lvl="1" eaLnBrk="1" hangingPunct="1">
              <a:buFontTx/>
              <a:buNone/>
              <a:defRPr/>
            </a:pP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   {  temp=</a:t>
            </a:r>
            <a:r>
              <a:rPr lang="en-US" b="1" dirty="0" err="1" smtClean="0">
                <a:solidFill>
                  <a:schemeClr val="accent2"/>
                </a:solidFill>
                <a:latin typeface="Courier New" charset="0"/>
              </a:rPr>
              <a:t>ar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[</a:t>
            </a:r>
            <a:r>
              <a:rPr lang="en-US" b="1" dirty="0" err="1" smtClean="0">
                <a:solidFill>
                  <a:schemeClr val="accent2"/>
                </a:solidFill>
                <a:latin typeface="Courier New" charset="0"/>
              </a:rPr>
              <a:t>i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];</a:t>
            </a:r>
          </a:p>
          <a:p>
            <a:pPr lvl="1" eaLnBrk="1" hangingPunct="1">
              <a:buFontTx/>
              <a:buNone/>
              <a:defRPr/>
            </a:pP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      </a:t>
            </a:r>
            <a:r>
              <a:rPr lang="en-US" b="1" dirty="0" err="1" smtClean="0">
                <a:solidFill>
                  <a:schemeClr val="accent2"/>
                </a:solidFill>
                <a:latin typeface="Courier New" charset="0"/>
              </a:rPr>
              <a:t>ar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[</a:t>
            </a:r>
            <a:r>
              <a:rPr lang="en-US" b="1" dirty="0" err="1" smtClean="0">
                <a:solidFill>
                  <a:schemeClr val="accent2"/>
                </a:solidFill>
                <a:latin typeface="Courier New" charset="0"/>
              </a:rPr>
              <a:t>i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] = </a:t>
            </a:r>
            <a:r>
              <a:rPr lang="en-US" b="1" dirty="0" err="1" smtClean="0">
                <a:solidFill>
                  <a:schemeClr val="accent2"/>
                </a:solidFill>
                <a:latin typeface="Courier New" charset="0"/>
              </a:rPr>
              <a:t>ar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[9-i];</a:t>
            </a:r>
          </a:p>
          <a:p>
            <a:pPr lvl="1" eaLnBrk="1" hangingPunct="1">
              <a:buFontTx/>
              <a:buNone/>
              <a:defRPr/>
            </a:pP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      </a:t>
            </a:r>
            <a:r>
              <a:rPr lang="en-US" b="1" dirty="0" err="1" smtClean="0">
                <a:solidFill>
                  <a:schemeClr val="accent2"/>
                </a:solidFill>
                <a:latin typeface="Courier New" charset="0"/>
              </a:rPr>
              <a:t>ar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[9-i] = temp;</a:t>
            </a:r>
          </a:p>
          <a:p>
            <a:pPr lvl="1" eaLnBrk="1" hangingPunct="1">
              <a:buFontTx/>
              <a:buNone/>
              <a:defRPr/>
            </a:pP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   }</a:t>
            </a:r>
          </a:p>
          <a:p>
            <a:pPr lvl="1" eaLnBrk="1" hangingPunct="1">
              <a:buFontTx/>
              <a:buNone/>
              <a:defRPr/>
            </a:pP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}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6019800" y="3048000"/>
            <a:ext cx="2971800" cy="13716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rgbClr val="FF0000"/>
                </a:solidFill>
                <a:latin typeface="Comic Sans MS" pitchFamily="66" charset="0"/>
              </a:rPr>
              <a:t>What is wrong here?</a:t>
            </a:r>
            <a:endParaRPr lang="en-US" altLang="en-US" sz="3200">
              <a:latin typeface="Comic Sans MS" pitchFamily="66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19800" y="4800600"/>
            <a:ext cx="2971800" cy="16002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rgbClr val="FF0000"/>
                </a:solidFill>
                <a:latin typeface="Comic Sans MS" pitchFamily="66" charset="0"/>
              </a:rPr>
              <a:t>This function changes nothing</a:t>
            </a:r>
            <a:endParaRPr lang="en-US" altLang="en-US" sz="320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50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-1371600" y="-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1"/>
                </a:solidFill>
                <a:cs typeface="+mj-cs"/>
              </a:rPr>
              <a:t>Example #9: Bubble Sort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Sort the values in an array in ascending order.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b="1" smtClean="0">
                <a:solidFill>
                  <a:schemeClr val="accent2"/>
                </a:solidFill>
                <a:latin typeface="Courier New" pitchFamily="49" charset="0"/>
              </a:rPr>
              <a:t>#include &lt;stdio.h&gt;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b="1" smtClean="0">
                <a:solidFill>
                  <a:schemeClr val="accent2"/>
                </a:solidFill>
                <a:latin typeface="Courier New" pitchFamily="49" charset="0"/>
              </a:rPr>
              <a:t>void read_array(int ar[], int size)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b="1" smtClean="0">
                <a:solidFill>
                  <a:schemeClr val="accent2"/>
                </a:solidFill>
                <a:latin typeface="Courier New" pitchFamily="49" charset="0"/>
              </a:rPr>
              <a:t>{  int i;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b="1" smtClean="0">
                <a:solidFill>
                  <a:schemeClr val="accent2"/>
                </a:solidFill>
                <a:latin typeface="Courier New" pitchFamily="49" charset="0"/>
              </a:rPr>
              <a:t>   for (i=0; i&lt;size; i++)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b="1" smtClean="0">
                <a:solidFill>
                  <a:schemeClr val="accent2"/>
                </a:solidFill>
                <a:latin typeface="Courier New" pitchFamily="49" charset="0"/>
              </a:rPr>
              <a:t>      scanf("%d", &amp;ar[i]);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b="1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400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b="1" smtClean="0">
                <a:solidFill>
                  <a:schemeClr val="accent2"/>
                </a:solidFill>
                <a:latin typeface="Courier New" pitchFamily="49" charset="0"/>
              </a:rPr>
              <a:t>void print_array(int ar[], int size)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b="1" smtClean="0">
                <a:solidFill>
                  <a:schemeClr val="accent2"/>
                </a:solidFill>
                <a:latin typeface="Courier New" pitchFamily="49" charset="0"/>
              </a:rPr>
              <a:t>{  int i;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b="1" smtClean="0">
                <a:solidFill>
                  <a:schemeClr val="accent2"/>
                </a:solidFill>
                <a:latin typeface="Courier New" pitchFamily="49" charset="0"/>
              </a:rPr>
              <a:t>   for (i=0; i&lt;size; i++)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b="1" smtClean="0">
                <a:solidFill>
                  <a:schemeClr val="accent2"/>
                </a:solidFill>
                <a:latin typeface="Courier New" pitchFamily="49" charset="0"/>
              </a:rPr>
              <a:t>      printf("%3d", ar[i]);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b="1" smtClean="0">
                <a:solidFill>
                  <a:schemeClr val="accent2"/>
                </a:solidFill>
                <a:latin typeface="Courier New" pitchFamily="49" charset="0"/>
              </a:rPr>
              <a:t>   printf("\n");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b="1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400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b="1" smtClean="0">
                <a:solidFill>
                  <a:schemeClr val="accent2"/>
                </a:solidFill>
                <a:latin typeface="Courier New" pitchFamily="49" charset="0"/>
              </a:rPr>
              <a:t>void swap(int *a, int *b)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b="1" smtClean="0">
                <a:solidFill>
                  <a:schemeClr val="accent2"/>
                </a:solidFill>
                <a:latin typeface="Courier New" pitchFamily="49" charset="0"/>
              </a:rPr>
              <a:t>{  int temp;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b="1" smtClean="0">
                <a:solidFill>
                  <a:schemeClr val="accent2"/>
                </a:solidFill>
                <a:latin typeface="Courier New" pitchFamily="49" charset="0"/>
              </a:rPr>
              <a:t>   temp = *a;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b="1" smtClean="0">
                <a:solidFill>
                  <a:schemeClr val="accent2"/>
                </a:solidFill>
                <a:latin typeface="Courier New" pitchFamily="49" charset="0"/>
              </a:rPr>
              <a:t>   *a = *b;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b="1" smtClean="0">
                <a:solidFill>
                  <a:schemeClr val="accent2"/>
                </a:solidFill>
                <a:latin typeface="Courier New" pitchFamily="49" charset="0"/>
              </a:rPr>
              <a:t>   *b = temp;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b="1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18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-838200" y="-304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1"/>
                </a:solidFill>
                <a:cs typeface="+mj-cs"/>
              </a:rPr>
              <a:t>Example #9: Bubble Sort </a:t>
            </a:r>
            <a:r>
              <a:rPr lang="en-US" sz="2000" i="1" dirty="0" smtClean="0">
                <a:solidFill>
                  <a:schemeClr val="accent1"/>
                </a:solidFill>
                <a:cs typeface="+mj-cs"/>
              </a:rPr>
              <a:t>(cont'd)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void bubble_sort(int ar[], int size)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{  int i, j;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   for (i = 0; i &lt; size; i++)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      for (j = i + 1; j &lt; size; j++)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         if (ar[i] &gt; ar[j])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            swap(&amp;ar[i],&amp;ar[j]);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int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{  int ar[10];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   read_array(ar,10);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   bubble_sort(ar,10);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   print_array(ar,10);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 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51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-990600" y="-304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1"/>
                </a:solidFill>
                <a:cs typeface="+mj-cs"/>
              </a:rPr>
              <a:t>Example #10: Insertion Sort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smtClean="0">
                <a:solidFill>
                  <a:schemeClr val="accent2"/>
                </a:solidFill>
                <a:latin typeface="Courier New" charset="0"/>
              </a:rPr>
              <a:t>void insertion_sort(int ar[], int size)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smtClean="0">
                <a:solidFill>
                  <a:schemeClr val="accent2"/>
                </a:solidFill>
                <a:latin typeface="Courier New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smtClean="0">
                <a:solidFill>
                  <a:schemeClr val="accent2"/>
                </a:solidFill>
                <a:latin typeface="Courier New" charset="0"/>
              </a:rPr>
              <a:t>   int value, i, j;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smtClean="0">
                <a:solidFill>
                  <a:schemeClr val="accent2"/>
                </a:solidFill>
                <a:latin typeface="Courier New" charset="0"/>
              </a:rPr>
              <a:t>   for (i=1; i&lt;size; i++)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smtClean="0">
                <a:solidFill>
                  <a:schemeClr val="accent2"/>
                </a:solidFill>
                <a:latin typeface="Courier New" charset="0"/>
              </a:rPr>
              <a:t>   {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smtClean="0">
                <a:solidFill>
                  <a:schemeClr val="accent2"/>
                </a:solidFill>
                <a:latin typeface="Courier New" charset="0"/>
              </a:rPr>
              <a:t>      value = ar[i];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smtClean="0">
                <a:solidFill>
                  <a:schemeClr val="accent2"/>
                </a:solidFill>
                <a:latin typeface="Courier New" charset="0"/>
              </a:rPr>
              <a:t>      j = i-1;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smtClean="0">
                <a:solidFill>
                  <a:schemeClr val="accent2"/>
                </a:solidFill>
                <a:latin typeface="Courier New" charset="0"/>
              </a:rPr>
              <a:t>      while ((j&gt;=0) &amp;&amp; (ar[j]&gt;value))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smtClean="0">
                <a:solidFill>
                  <a:schemeClr val="accent2"/>
                </a:solidFill>
                <a:latin typeface="Courier New" charset="0"/>
              </a:rPr>
              <a:t>      {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smtClean="0">
                <a:solidFill>
                  <a:schemeClr val="accent2"/>
                </a:solidFill>
                <a:latin typeface="Courier New" charset="0"/>
              </a:rPr>
              <a:t>         ar[j+1] = ar[j];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smtClean="0">
                <a:solidFill>
                  <a:schemeClr val="accent2"/>
                </a:solidFill>
                <a:latin typeface="Courier New" charset="0"/>
              </a:rPr>
              <a:t>         j--;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smtClean="0">
                <a:solidFill>
                  <a:schemeClr val="accent2"/>
                </a:solidFill>
                <a:latin typeface="Courier New" charset="0"/>
              </a:rPr>
              <a:t>      }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smtClean="0">
                <a:solidFill>
                  <a:schemeClr val="accent2"/>
                </a:solidFill>
                <a:latin typeface="Courier New" charset="0"/>
              </a:rPr>
              <a:t>      ar[j+1] = value;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smtClean="0">
                <a:solidFill>
                  <a:schemeClr val="accent2"/>
                </a:solidFill>
                <a:latin typeface="Courier New" charset="0"/>
              </a:rPr>
              <a:t>   }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smtClean="0">
                <a:solidFill>
                  <a:schemeClr val="accent2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302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1629" y="2611397"/>
            <a:ext cx="37893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sz="2400" dirty="0"/>
              <a:t>type arrayName [ arraySize ];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00" y="1005007"/>
            <a:ext cx="814344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sz="2800" dirty="0"/>
              <a:t>To declare an array in C</a:t>
            </a:r>
            <a:r>
              <a:rPr lang="en-US" sz="2800" dirty="0" smtClean="0"/>
              <a:t>++, we should specify the </a:t>
            </a:r>
            <a:r>
              <a:rPr lang="en-US" sz="2800" dirty="0"/>
              <a:t>type </a:t>
            </a:r>
            <a:endParaRPr lang="en-US" sz="2800" dirty="0" smtClean="0"/>
          </a:p>
          <a:p>
            <a:r>
              <a:rPr lang="en-US" sz="2800" dirty="0" smtClean="0"/>
              <a:t>of </a:t>
            </a:r>
            <a:r>
              <a:rPr lang="en-US" sz="2800" dirty="0"/>
              <a:t>the elements and </a:t>
            </a:r>
            <a:r>
              <a:rPr lang="en-US" sz="2800" dirty="0" smtClean="0"/>
              <a:t>the </a:t>
            </a:r>
            <a:r>
              <a:rPr lang="en-US" sz="2800" dirty="0"/>
              <a:t>number of elements required </a:t>
            </a:r>
            <a:endParaRPr lang="en-US" sz="2800" dirty="0" smtClean="0"/>
          </a:p>
          <a:p>
            <a:r>
              <a:rPr lang="en-US" sz="2800" dirty="0" smtClean="0"/>
              <a:t>by </a:t>
            </a:r>
            <a:r>
              <a:rPr lang="en-US" sz="2800" dirty="0"/>
              <a:t>an </a:t>
            </a:r>
            <a:r>
              <a:rPr lang="en-US" sz="2800" dirty="0" smtClean="0"/>
              <a:t>array:</a:t>
            </a:r>
            <a:endParaRPr lang="en-US" sz="28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0"/>
            <a:ext cx="314522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838200" y="3276600"/>
            <a:ext cx="76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052" idx="0"/>
          </p:cNvCxnSpPr>
          <p:nvPr/>
        </p:nvCxnSpPr>
        <p:spPr>
          <a:xfrm flipH="1" flipV="1">
            <a:off x="1828800" y="3350061"/>
            <a:ext cx="277211" cy="4599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124200" y="3350061"/>
            <a:ext cx="152400" cy="6123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NYU Abu Dhab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3" y="9525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69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-990600" y="-3810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1"/>
                </a:solidFill>
                <a:cs typeface="+mj-cs"/>
              </a:rPr>
              <a:t>Example #11: Binary Search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Given a sorted array, search for a specific value and return its index.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int binary_search(int A[], int number, int N)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{  int low = 0, high = N - 1, mid;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   while (low &lt;= high)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   {  mid = (low + high) / 2;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      if (A[mid] == number)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         return mid;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      if (A[mid] &lt; number)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         low = mid + 1;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      else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         high = mid - 1;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   return -1;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79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-2819400" y="-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1"/>
                </a:solidFill>
                <a:cs typeface="+mj-cs"/>
              </a:rPr>
              <a:t>Example #1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Write a program that reads the grades of 350 students in a class and finds the average.</a:t>
            </a:r>
          </a:p>
        </p:txBody>
      </p:sp>
      <p:pic>
        <p:nvPicPr>
          <p:cNvPr id="4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35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0" y="-304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1"/>
                </a:solidFill>
                <a:cs typeface="+mj-cs"/>
              </a:rPr>
              <a:t>Example #1 </a:t>
            </a:r>
            <a:r>
              <a:rPr lang="en-US" sz="2000" i="1" dirty="0" smtClean="0">
                <a:solidFill>
                  <a:schemeClr val="accent1"/>
                </a:solidFill>
                <a:cs typeface="+mj-cs"/>
              </a:rPr>
              <a:t>(cont'd)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Sol</a:t>
            </a:r>
            <a:r>
              <a:rPr lang="en-US" altLang="en-US" sz="2800" baseline="30000" smtClean="0"/>
              <a:t>n</a:t>
            </a:r>
            <a:r>
              <a:rPr lang="en-US" altLang="en-US" sz="2800" smtClean="0"/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solidFill>
                  <a:schemeClr val="accent2"/>
                </a:solidFill>
                <a:latin typeface="Courier New" pitchFamily="49" charset="0"/>
              </a:rPr>
              <a:t>#include &lt;stdio.h&gt;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400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solidFill>
                  <a:schemeClr val="accent2"/>
                </a:solidFill>
                <a:latin typeface="Courier New" pitchFamily="49" charset="0"/>
              </a:rPr>
              <a:t>int main()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solidFill>
                  <a:schemeClr val="accent2"/>
                </a:solidFill>
                <a:latin typeface="Courier New" pitchFamily="49" charset="0"/>
              </a:rPr>
              <a:t>{  int i, sum=0, grade; float avg;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400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solidFill>
                  <a:schemeClr val="accent2"/>
                </a:solidFill>
                <a:latin typeface="Courier New" pitchFamily="49" charset="0"/>
              </a:rPr>
              <a:t>   for (i=0; i&lt;350; i++)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solidFill>
                  <a:schemeClr val="accent2"/>
                </a:solidFill>
                <a:latin typeface="Courier New" pitchFamily="49" charset="0"/>
              </a:rPr>
              <a:t>   {  scanf("%d", &amp;grade);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solidFill>
                  <a:schemeClr val="accent2"/>
                </a:solidFill>
                <a:latin typeface="Courier New" pitchFamily="49" charset="0"/>
              </a:rPr>
              <a:t>      sum += grade;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solidFill>
                  <a:schemeClr val="accent2"/>
                </a:solidFill>
                <a:latin typeface="Courier New" pitchFamily="49" charset="0"/>
              </a:rPr>
              <a:t>   }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solidFill>
                  <a:schemeClr val="accent2"/>
                </a:solidFill>
                <a:latin typeface="Courier New" pitchFamily="49" charset="0"/>
              </a:rPr>
              <a:t>   avg = sum/350.0;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solidFill>
                  <a:schemeClr val="accent2"/>
                </a:solidFill>
                <a:latin typeface="Courier New" pitchFamily="49" charset="0"/>
              </a:rPr>
              <a:t>   printf("Average = %f\n",avg);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solidFill>
                  <a:schemeClr val="accent2"/>
                </a:solidFill>
                <a:latin typeface="Courier New" pitchFamily="49" charset="0"/>
              </a:rPr>
              <a:t>   return 0;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6019800" y="3048000"/>
            <a:ext cx="2971800" cy="19050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0000"/>
                </a:solidFill>
                <a:latin typeface="Comic Sans MS" pitchFamily="66" charset="0"/>
              </a:rPr>
              <a:t>This was simple.</a:t>
            </a:r>
          </a:p>
          <a:p>
            <a:pPr eaLnBrk="1" hangingPunct="1"/>
            <a:r>
              <a:rPr lang="en-US" altLang="en-US" sz="1800">
                <a:solidFill>
                  <a:srgbClr val="FF0000"/>
                </a:solidFill>
                <a:latin typeface="Comic Sans MS" pitchFamily="66" charset="0"/>
              </a:rPr>
              <a:t>Since we don't need to store all values, taking the sum is enough. So, we don't need an array.</a:t>
            </a:r>
            <a:endParaRPr lang="en-US" altLang="en-US" sz="1800">
              <a:latin typeface="Comic Sans MS" pitchFamily="66" charset="0"/>
            </a:endParaRPr>
          </a:p>
        </p:txBody>
      </p:sp>
      <p:pic>
        <p:nvPicPr>
          <p:cNvPr id="5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46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-2819400" y="-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1"/>
                </a:solidFill>
                <a:cs typeface="+mj-cs"/>
              </a:rPr>
              <a:t>Example #2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Write a program that reads the grades of 350 students in a class and finds those that are below the average.</a:t>
            </a:r>
          </a:p>
        </p:txBody>
      </p:sp>
      <p:pic>
        <p:nvPicPr>
          <p:cNvPr id="7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9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0" y="-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1"/>
                </a:solidFill>
                <a:cs typeface="+mj-cs"/>
              </a:rPr>
              <a:t>Example #2 </a:t>
            </a:r>
            <a:r>
              <a:rPr lang="en-US" sz="2000" i="1" dirty="0" smtClean="0">
                <a:solidFill>
                  <a:schemeClr val="accent1"/>
                </a:solidFill>
                <a:cs typeface="+mj-cs"/>
              </a:rPr>
              <a:t>(cont'd)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Sol</a:t>
            </a:r>
            <a:r>
              <a:rPr lang="en-US" altLang="en-US" sz="2800" baseline="30000" smtClean="0"/>
              <a:t>n</a:t>
            </a:r>
            <a:r>
              <a:rPr lang="en-US" altLang="en-US" sz="2800" smtClean="0"/>
              <a:t> #1: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solidFill>
                  <a:schemeClr val="accent2"/>
                </a:solidFill>
                <a:latin typeface="Courier New" pitchFamily="49" charset="0"/>
              </a:rPr>
              <a:t>#include &lt;stdio.h&gt;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400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solidFill>
                  <a:schemeClr val="accent2"/>
                </a:solidFill>
                <a:latin typeface="Courier New" pitchFamily="49" charset="0"/>
              </a:rPr>
              <a:t>int main()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solidFill>
                  <a:schemeClr val="accent2"/>
                </a:solidFill>
                <a:latin typeface="Courier New" pitchFamily="49" charset="0"/>
              </a:rPr>
              <a:t>{  int i, sum=0, grade; float avg;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400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solidFill>
                  <a:schemeClr val="accent2"/>
                </a:solidFill>
                <a:latin typeface="Courier New" pitchFamily="49" charset="0"/>
              </a:rPr>
              <a:t>   for (i=0; i&lt;350; i++)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solidFill>
                  <a:schemeClr val="accent2"/>
                </a:solidFill>
                <a:latin typeface="Courier New" pitchFamily="49" charset="0"/>
              </a:rPr>
              <a:t>   {  scanf("%d", &amp;grade);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solidFill>
                  <a:schemeClr val="accent2"/>
                </a:solidFill>
                <a:latin typeface="Courier New" pitchFamily="49" charset="0"/>
              </a:rPr>
              <a:t>      sum += grade;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solidFill>
                  <a:schemeClr val="accent2"/>
                </a:solidFill>
                <a:latin typeface="Courier New" pitchFamily="49" charset="0"/>
              </a:rPr>
              <a:t>   }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solidFill>
                  <a:schemeClr val="accent2"/>
                </a:solidFill>
                <a:latin typeface="Courier New" pitchFamily="49" charset="0"/>
              </a:rPr>
              <a:t>   avg = sum/350.0;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solidFill>
                  <a:schemeClr val="accent2"/>
                </a:solidFill>
                <a:latin typeface="Courier New" pitchFamily="49" charset="0"/>
              </a:rPr>
              <a:t>   for (i=0; i&lt;350; i++)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solidFill>
                  <a:schemeClr val="accent2"/>
                </a:solidFill>
                <a:latin typeface="Courier New" pitchFamily="49" charset="0"/>
              </a:rPr>
              <a:t>      if (grade&lt;avg)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solidFill>
                  <a:schemeClr val="accent2"/>
                </a:solidFill>
                <a:latin typeface="Courier New" pitchFamily="49" charset="0"/>
              </a:rPr>
              <a:t>         printf("Below avg: %d\n",grade);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solidFill>
                  <a:schemeClr val="accent2"/>
                </a:solidFill>
                <a:latin typeface="Courier New" pitchFamily="49" charset="0"/>
              </a:rPr>
              <a:t>   return 0;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16391" name="Group 7"/>
          <p:cNvGrpSpPr>
            <a:grpSpLocks/>
          </p:cNvGrpSpPr>
          <p:nvPr/>
        </p:nvGrpSpPr>
        <p:grpSpPr bwMode="auto">
          <a:xfrm>
            <a:off x="3581400" y="3124200"/>
            <a:ext cx="5410200" cy="1905000"/>
            <a:chOff x="2256" y="1968"/>
            <a:chExt cx="3408" cy="1200"/>
          </a:xfrm>
        </p:grpSpPr>
        <p:sp>
          <p:nvSpPr>
            <p:cNvPr id="16389" name="Rectangle 5"/>
            <p:cNvSpPr>
              <a:spLocks noChangeArrowheads="1"/>
            </p:cNvSpPr>
            <p:nvPr/>
          </p:nvSpPr>
          <p:spPr bwMode="auto">
            <a:xfrm>
              <a:off x="3792" y="1968"/>
              <a:ext cx="1872" cy="12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rgbClr val="FF0000"/>
                  </a:solidFill>
                  <a:latin typeface="Comic Sans MS" pitchFamily="66" charset="0"/>
                </a:rPr>
                <a:t>WRONG!</a:t>
              </a:r>
            </a:p>
            <a:p>
              <a:pPr eaLnBrk="1" hangingPunct="1"/>
              <a:r>
                <a:rPr lang="en-US" altLang="en-US" sz="1800">
                  <a:solidFill>
                    <a:srgbClr val="FF0000"/>
                  </a:solidFill>
                  <a:latin typeface="Comic Sans MS" pitchFamily="66" charset="0"/>
                </a:rPr>
                <a:t>"grade" contains the score of the last student.</a:t>
              </a:r>
            </a:p>
            <a:p>
              <a:pPr eaLnBrk="1" hangingPunct="1"/>
              <a:r>
                <a:rPr lang="en-US" altLang="en-US" sz="1800">
                  <a:solidFill>
                    <a:srgbClr val="FF0000"/>
                  </a:solidFill>
                  <a:latin typeface="Comic Sans MS" pitchFamily="66" charset="0"/>
                </a:rPr>
                <a:t>You have already lost the previous 349 scores.</a:t>
              </a:r>
              <a:endParaRPr lang="en-US" altLang="en-US" sz="1800">
                <a:latin typeface="Comic Sans MS" pitchFamily="66" charset="0"/>
              </a:endParaRPr>
            </a:p>
          </p:txBody>
        </p:sp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 flipH="1">
              <a:off x="2256" y="2448"/>
              <a:ext cx="1536" cy="62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31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0" y="-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1"/>
                </a:solidFill>
                <a:cs typeface="+mj-cs"/>
              </a:rPr>
              <a:t>Example #2 </a:t>
            </a:r>
            <a:r>
              <a:rPr lang="en-US" sz="2000" i="1" dirty="0" smtClean="0">
                <a:solidFill>
                  <a:schemeClr val="accent1"/>
                </a:solidFill>
                <a:cs typeface="+mj-cs"/>
              </a:rPr>
              <a:t>(cont'd)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1800" dirty="0" err="1" smtClean="0"/>
              <a:t>Sol</a:t>
            </a:r>
            <a:r>
              <a:rPr lang="en-US" altLang="en-US" sz="1800" baseline="30000" dirty="0" err="1" smtClean="0"/>
              <a:t>n</a:t>
            </a:r>
            <a:r>
              <a:rPr lang="en-US" altLang="en-US" sz="1800" dirty="0" smtClean="0"/>
              <a:t> #2: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#include &lt;</a:t>
            </a:r>
            <a:r>
              <a:rPr lang="en-US" alt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stdio.h</a:t>
            </a: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&gt;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6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 main()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{  </a:t>
            </a:r>
            <a:r>
              <a:rPr lang="en-US" alt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 i,sum,gr0,gr1,gr2,...,gr349;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   float </a:t>
            </a:r>
            <a:r>
              <a:rPr lang="en-US" alt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avg</a:t>
            </a: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6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   </a:t>
            </a:r>
            <a:r>
              <a:rPr lang="en-US" alt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scanf</a:t>
            </a: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("%d", &amp;gr0);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   </a:t>
            </a:r>
            <a:r>
              <a:rPr lang="en-US" alt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scanf</a:t>
            </a: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("%d", &amp;gr1);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   </a:t>
            </a:r>
            <a:r>
              <a:rPr lang="en-US" alt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scanf</a:t>
            </a: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("%d", &amp;gr2);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   ...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   </a:t>
            </a:r>
            <a:r>
              <a:rPr lang="en-US" alt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scanf</a:t>
            </a: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("%d", &amp;gr349);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   sum = gr0+gr1+gr2+...+gr349;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   </a:t>
            </a:r>
            <a:r>
              <a:rPr lang="en-US" alt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avg</a:t>
            </a: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 = sum/350.0;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   if (gr0&lt;</a:t>
            </a:r>
            <a:r>
              <a:rPr lang="en-US" alt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avg</a:t>
            </a: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      </a:t>
            </a:r>
            <a:r>
              <a:rPr lang="en-US" alt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printf</a:t>
            </a: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("Below </a:t>
            </a:r>
            <a:r>
              <a:rPr lang="en-US" alt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avg</a:t>
            </a: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: %d\n",gr0);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   if (gr1&lt;</a:t>
            </a:r>
            <a:r>
              <a:rPr lang="en-US" alt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avg</a:t>
            </a: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      </a:t>
            </a:r>
            <a:r>
              <a:rPr lang="en-US" alt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printf</a:t>
            </a: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("Below </a:t>
            </a:r>
            <a:r>
              <a:rPr lang="en-US" alt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avg</a:t>
            </a: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: %d\n",gr1);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   if (gr2&lt;</a:t>
            </a:r>
            <a:r>
              <a:rPr lang="en-US" alt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avg</a:t>
            </a: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      </a:t>
            </a:r>
            <a:r>
              <a:rPr lang="en-US" alt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printf</a:t>
            </a: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("Below </a:t>
            </a:r>
            <a:r>
              <a:rPr lang="en-US" alt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avg</a:t>
            </a: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: %d\n",gr2);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   ...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   if (gr349&lt;</a:t>
            </a:r>
            <a:r>
              <a:rPr lang="en-US" alt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avg</a:t>
            </a: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      </a:t>
            </a:r>
            <a:r>
              <a:rPr lang="en-US" alt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printf</a:t>
            </a: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("Below </a:t>
            </a:r>
            <a:r>
              <a:rPr lang="en-US" alt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avg</a:t>
            </a: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: %d\n",gr349);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   return 0;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17422" name="Group 14"/>
          <p:cNvGrpSpPr>
            <a:grpSpLocks/>
          </p:cNvGrpSpPr>
          <p:nvPr/>
        </p:nvGrpSpPr>
        <p:grpSpPr bwMode="auto">
          <a:xfrm>
            <a:off x="1600200" y="1676400"/>
            <a:ext cx="7315200" cy="3657600"/>
            <a:chOff x="1008" y="1056"/>
            <a:chExt cx="4608" cy="2304"/>
          </a:xfrm>
        </p:grpSpPr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3792" y="1056"/>
              <a:ext cx="1824" cy="96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FF0000"/>
                  </a:solidFill>
                  <a:latin typeface="Comic Sans MS" pitchFamily="66" charset="0"/>
                </a:rPr>
                <a:t>You cannot skip these with "..."</a:t>
              </a:r>
            </a:p>
            <a:p>
              <a:pPr eaLnBrk="1" hangingPunct="1"/>
              <a:r>
                <a:rPr lang="en-US" altLang="en-US" sz="1800">
                  <a:solidFill>
                    <a:srgbClr val="FF0000"/>
                  </a:solidFill>
                  <a:latin typeface="Comic Sans MS" pitchFamily="66" charset="0"/>
                </a:rPr>
                <a:t>You have to repeat each of these statements 350 times.</a:t>
              </a:r>
              <a:endParaRPr lang="en-US" altLang="en-US" sz="1800">
                <a:latin typeface="Comic Sans MS" pitchFamily="66" charset="0"/>
              </a:endParaRPr>
            </a:p>
          </p:txBody>
        </p:sp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 flipV="1">
              <a:off x="1104" y="1440"/>
              <a:ext cx="2688" cy="7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 flipV="1">
              <a:off x="2400" y="1632"/>
              <a:ext cx="1392" cy="7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7416" name="Line 8"/>
            <p:cNvSpPr>
              <a:spLocks noChangeShapeType="1"/>
            </p:cNvSpPr>
            <p:nvPr/>
          </p:nvSpPr>
          <p:spPr bwMode="auto">
            <a:xfrm flipV="1">
              <a:off x="1008" y="1872"/>
              <a:ext cx="2784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 flipV="1">
              <a:off x="2688" y="1104"/>
              <a:ext cx="1104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629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Example #2 </a:t>
            </a:r>
            <a:r>
              <a:rPr lang="en-US" sz="2000" i="1" smtClean="0">
                <a:cs typeface="+mj-cs"/>
              </a:rPr>
              <a:t>(cont'd)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868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err="1" smtClean="0"/>
              <a:t>Sol</a:t>
            </a:r>
            <a:r>
              <a:rPr lang="en-US" altLang="en-US" sz="2800" baseline="30000" dirty="0" err="1" smtClean="0"/>
              <a:t>n</a:t>
            </a:r>
            <a:r>
              <a:rPr lang="en-US" altLang="en-US" sz="2800" dirty="0" smtClean="0"/>
              <a:t> #3: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#include &lt;</a:t>
            </a:r>
            <a:r>
              <a:rPr lang="en-US" alt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stdio.h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&gt;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4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main()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{  </a:t>
            </a:r>
            <a:r>
              <a:rPr lang="en-US" alt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alt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, sum=0, grade[350]; float </a:t>
            </a:r>
            <a:r>
              <a:rPr lang="en-US" alt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avg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4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  for (</a:t>
            </a:r>
            <a:r>
              <a:rPr lang="en-US" alt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=0; </a:t>
            </a:r>
            <a:r>
              <a:rPr lang="en-US" alt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&lt;350; </a:t>
            </a:r>
            <a:r>
              <a:rPr lang="en-US" alt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++)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  {  </a:t>
            </a:r>
            <a:r>
              <a:rPr lang="en-US" alt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scanf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("%d", &amp;grade[</a:t>
            </a:r>
            <a:r>
              <a:rPr lang="en-US" alt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]);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     sum += grade[</a:t>
            </a:r>
            <a:r>
              <a:rPr lang="en-US" alt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];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  }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  </a:t>
            </a:r>
            <a:r>
              <a:rPr lang="en-US" alt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avg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= sum/350.0;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  for (</a:t>
            </a:r>
            <a:r>
              <a:rPr lang="en-US" alt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=0; </a:t>
            </a:r>
            <a:r>
              <a:rPr lang="en-US" alt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&lt;350; </a:t>
            </a:r>
            <a:r>
              <a:rPr lang="en-US" alt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++)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     if (grade[</a:t>
            </a:r>
            <a:r>
              <a:rPr lang="en-US" alt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]&lt;</a:t>
            </a:r>
            <a:r>
              <a:rPr lang="en-US" alt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avg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        </a:t>
            </a:r>
            <a:r>
              <a:rPr lang="en-US" alt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printf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("Below </a:t>
            </a:r>
            <a:r>
              <a:rPr lang="en-US" alt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avg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: %d\</a:t>
            </a:r>
            <a:r>
              <a:rPr lang="en-US" alt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n",grade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[</a:t>
            </a:r>
            <a:r>
              <a:rPr lang="en-US" alt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]);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  return 0;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18445" name="Group 13"/>
          <p:cNvGrpSpPr>
            <a:grpSpLocks/>
          </p:cNvGrpSpPr>
          <p:nvPr/>
        </p:nvGrpSpPr>
        <p:grpSpPr bwMode="auto">
          <a:xfrm>
            <a:off x="4876800" y="419100"/>
            <a:ext cx="3505200" cy="2095500"/>
            <a:chOff x="3072" y="264"/>
            <a:chExt cx="2208" cy="1320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3072" y="264"/>
              <a:ext cx="2208" cy="8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 sz="1600">
                  <a:latin typeface="Comic Sans MS" charset="0"/>
                  <a:ea typeface="ＭＳ Ｐゴシック" charset="0"/>
                </a:rPr>
                <a:t>Defines an array consisting of 350 integer values.</a:t>
              </a:r>
            </a:p>
            <a:p>
              <a:pPr>
                <a:defRPr/>
              </a:pPr>
              <a:r>
                <a:rPr lang="en-US" sz="1600">
                  <a:latin typeface="Comic Sans MS" charset="0"/>
                  <a:ea typeface="ＭＳ Ｐゴシック" charset="0"/>
                </a:rPr>
                <a:t>In the definition, the value in the brackets is the number of elements (size).</a:t>
              </a:r>
            </a:p>
          </p:txBody>
        </p:sp>
        <p:sp>
          <p:nvSpPr>
            <p:cNvPr id="18438" name="Line 6"/>
            <p:cNvSpPr>
              <a:spLocks noChangeShapeType="1"/>
            </p:cNvSpPr>
            <p:nvPr/>
          </p:nvSpPr>
          <p:spPr bwMode="auto">
            <a:xfrm flipH="1">
              <a:off x="3408" y="1104"/>
              <a:ext cx="528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8444" name="Group 12"/>
          <p:cNvGrpSpPr>
            <a:grpSpLocks/>
          </p:cNvGrpSpPr>
          <p:nvPr/>
        </p:nvGrpSpPr>
        <p:grpSpPr bwMode="auto">
          <a:xfrm>
            <a:off x="4038600" y="2990850"/>
            <a:ext cx="4953000" cy="2190750"/>
            <a:chOff x="2544" y="1884"/>
            <a:chExt cx="3120" cy="1380"/>
          </a:xfrm>
        </p:grpSpPr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4128" y="1884"/>
              <a:ext cx="1536" cy="8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 sz="1600">
                  <a:latin typeface="Comic Sans MS" charset="0"/>
                  <a:ea typeface="ＭＳ Ｐゴシック" charset="0"/>
                </a:rPr>
                <a:t>This means the </a:t>
              </a:r>
              <a:r>
                <a:rPr lang="en-US" sz="1600" i="1">
                  <a:latin typeface="Comic Sans MS" charset="0"/>
                  <a:ea typeface="ＭＳ Ｐゴシック" charset="0"/>
                </a:rPr>
                <a:t>i</a:t>
              </a:r>
              <a:r>
                <a:rPr lang="en-US" sz="1600" i="1" baseline="30000">
                  <a:latin typeface="Comic Sans MS" charset="0"/>
                  <a:ea typeface="ＭＳ Ｐゴシック" charset="0"/>
                </a:rPr>
                <a:t>th</a:t>
              </a:r>
              <a:r>
                <a:rPr lang="en-US" sz="1600">
                  <a:latin typeface="Comic Sans MS" charset="0"/>
                  <a:ea typeface="ＭＳ Ｐゴシック" charset="0"/>
                </a:rPr>
                <a:t> element of the array.</a:t>
              </a:r>
            </a:p>
            <a:p>
              <a:pPr>
                <a:defRPr/>
              </a:pPr>
              <a:r>
                <a:rPr lang="en-US" sz="1600">
                  <a:latin typeface="Comic Sans MS" charset="0"/>
                  <a:ea typeface="ＭＳ Ｐゴシック" charset="0"/>
                </a:rPr>
                <a:t>Here, the value in the brackets is the index, not the size.</a:t>
              </a:r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 flipH="1">
              <a:off x="3600" y="1920"/>
              <a:ext cx="528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 flipH="1">
              <a:off x="3024" y="2352"/>
              <a:ext cx="1104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 flipH="1">
              <a:off x="2544" y="2592"/>
              <a:ext cx="1584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>
              <a:off x="4896" y="2736"/>
              <a:ext cx="192" cy="5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498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2318</TotalTime>
  <Words>2306</Words>
  <Application>Microsoft Office PowerPoint</Application>
  <PresentationFormat>On-screen Show (4:3)</PresentationFormat>
  <Paragraphs>359</Paragraphs>
  <Slides>30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Equation</vt:lpstr>
      <vt:lpstr>PowerPoint Presentation</vt:lpstr>
      <vt:lpstr>Motivation</vt:lpstr>
      <vt:lpstr>PowerPoint Presentation</vt:lpstr>
      <vt:lpstr>Example #1</vt:lpstr>
      <vt:lpstr>Example #1 (cont'd)</vt:lpstr>
      <vt:lpstr>Example #2</vt:lpstr>
      <vt:lpstr>Example #2 (cont'd)</vt:lpstr>
      <vt:lpstr>Example #2 (cont'd)</vt:lpstr>
      <vt:lpstr>Example #2 (cont'd)</vt:lpstr>
      <vt:lpstr>Arrays</vt:lpstr>
      <vt:lpstr>Arrays</vt:lpstr>
      <vt:lpstr>Arrays</vt:lpstr>
      <vt:lpstr>Initializing Arrays</vt:lpstr>
      <vt:lpstr>Initializing Arrays</vt:lpstr>
      <vt:lpstr>Initializing Arrays</vt:lpstr>
      <vt:lpstr>Initializing Arrays</vt:lpstr>
      <vt:lpstr>Example #3</vt:lpstr>
      <vt:lpstr>Example #4</vt:lpstr>
      <vt:lpstr>Example #5</vt:lpstr>
      <vt:lpstr>Arrays Have Fixed Size!</vt:lpstr>
      <vt:lpstr>Arrays Have Fixed Size!</vt:lpstr>
      <vt:lpstr>Arrays as Parameters</vt:lpstr>
      <vt:lpstr>Example #6</vt:lpstr>
      <vt:lpstr>Arrays as Parameters</vt:lpstr>
      <vt:lpstr>Example #7</vt:lpstr>
      <vt:lpstr>Example #8</vt:lpstr>
      <vt:lpstr>Example #9: Bubble Sort</vt:lpstr>
      <vt:lpstr>Example #9: Bubble Sort (cont'd)</vt:lpstr>
      <vt:lpstr>Example #10: Insertion Sort</vt:lpstr>
      <vt:lpstr>Example #11: Binary Search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YFang</dc:creator>
  <cp:lastModifiedBy>Yi Fang</cp:lastModifiedBy>
  <cp:revision>64</cp:revision>
  <cp:lastPrinted>2014-04-20T04:59:32Z</cp:lastPrinted>
  <dcterms:created xsi:type="dcterms:W3CDTF">2006-08-16T00:00:00Z</dcterms:created>
  <dcterms:modified xsi:type="dcterms:W3CDTF">2014-04-20T13:22:49Z</dcterms:modified>
</cp:coreProperties>
</file>