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0" r:id="rId2"/>
    <p:sldId id="317" r:id="rId3"/>
    <p:sldId id="361" r:id="rId4"/>
    <p:sldId id="370" r:id="rId5"/>
    <p:sldId id="322" r:id="rId6"/>
    <p:sldId id="365" r:id="rId7"/>
    <p:sldId id="366" r:id="rId8"/>
    <p:sldId id="367" r:id="rId9"/>
    <p:sldId id="368" r:id="rId10"/>
    <p:sldId id="369" r:id="rId11"/>
    <p:sldId id="283" r:id="rId12"/>
    <p:sldId id="371" r:id="rId13"/>
    <p:sldId id="364" r:id="rId14"/>
    <p:sldId id="363" r:id="rId15"/>
    <p:sldId id="321" r:id="rId16"/>
    <p:sldId id="372" r:id="rId17"/>
    <p:sldId id="373" r:id="rId18"/>
    <p:sldId id="320" r:id="rId19"/>
    <p:sldId id="319" r:id="rId20"/>
    <p:sldId id="374" r:id="rId21"/>
    <p:sldId id="323" r:id="rId22"/>
    <p:sldId id="324" r:id="rId23"/>
    <p:sldId id="383" r:id="rId24"/>
    <p:sldId id="384" r:id="rId25"/>
    <p:sldId id="375" r:id="rId26"/>
    <p:sldId id="326" r:id="rId27"/>
    <p:sldId id="377" r:id="rId28"/>
    <p:sldId id="378" r:id="rId29"/>
    <p:sldId id="379" r:id="rId30"/>
    <p:sldId id="380" r:id="rId31"/>
    <p:sldId id="381" r:id="rId32"/>
    <p:sldId id="382" r:id="rId33"/>
    <p:sldId id="376" r:id="rId34"/>
    <p:sldId id="327" r:id="rId35"/>
    <p:sldId id="328" r:id="rId36"/>
    <p:sldId id="329" r:id="rId37"/>
    <p:sldId id="330" r:id="rId3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1F67"/>
    <a:srgbClr val="3C1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00" autoAdjust="0"/>
  </p:normalViewPr>
  <p:slideViewPr>
    <p:cSldViewPr>
      <p:cViewPr varScale="1">
        <p:scale>
          <a:sx n="91" d="100"/>
          <a:sy n="91" d="100"/>
        </p:scale>
        <p:origin x="-22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60C41-2319-4E17-BEA3-7A9192187F19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1184B-A45D-4D82-B576-653FEBBE0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07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C7119-4D20-4701-A117-8122C16BB954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55C49-75D6-4AEC-A2C1-055CE7EB1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1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main purpose of C++ programming is to add object orientation to the C programming language and classes are the central feature of C++ that supports object-oriented programming and are often called user-defined types.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is used to specify the form of an object and it combines data representation and methods for manipulating that data into one neat package. The data and functions within a class are called members of the class.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A class is used to specify the form of an object and it combines data representation and methods for manipulating that data into  one neat package. The data and functions within a class are called members of the class.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have the built-in type such as char,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and double. A type is called  built-in if the compiler knows how to represent objects of the type and which operations can be done it without being told by declarations supplied by a programmer in a source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Types that are not built-in are called user-defined types (UDTs) . </a:t>
            </a:r>
            <a:endParaRPr lang="en-US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0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1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 operator+(const Box&amp;);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40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keyword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determines the access attributes of the members of the class that follow it. A public member can be accessed from outside the class anywhere within the scope of the class object. You can also specify the members of a class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we will discuss in a sub-section.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When you define a class, you define a blueprint for a data type. This doesn't actually define </a:t>
            </a:r>
          </a:p>
          <a:p>
            <a:r>
              <a:rPr lang="en-US" dirty="0" smtClean="0"/>
              <a:t>any data, but it does define what the class name means, that is, what an object of the class </a:t>
            </a:r>
          </a:p>
          <a:p>
            <a:r>
              <a:rPr lang="en-US" dirty="0" smtClean="0"/>
              <a:t>will consist of and what operations can be performed on such an object.</a:t>
            </a:r>
          </a:p>
          <a:p>
            <a:r>
              <a:rPr lang="en-US" dirty="0" smtClean="0"/>
              <a:t>A class definition starts with the keyword </a:t>
            </a:r>
            <a:r>
              <a:rPr lang="en-US" b="1" dirty="0" smtClean="0"/>
              <a:t>class</a:t>
            </a:r>
            <a:r>
              <a:rPr lang="en-US" dirty="0" smtClean="0"/>
              <a:t> followed by the class name; and the class body, </a:t>
            </a:r>
          </a:p>
          <a:p>
            <a:r>
              <a:rPr lang="en-US" dirty="0" smtClean="0"/>
              <a:t>enclosed by a pair of curly braces. A class definition must be followed either by a semicolon or a</a:t>
            </a:r>
          </a:p>
          <a:p>
            <a:r>
              <a:rPr lang="en-US" dirty="0" smtClean="0"/>
              <a:t> list of declarations. For example, we defined the Box data type using the keyword </a:t>
            </a:r>
            <a:r>
              <a:rPr lang="en-US" b="1" dirty="0" smtClean="0"/>
              <a:t>class</a:t>
            </a:r>
            <a:r>
              <a:rPr lang="en-US" dirty="0" smtClean="0"/>
              <a:t> as follows: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keyword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determines the access attributes of the members of the class that follow it. A public member can be accessed from outside the class anywhere within the scope of the class object. You can also specify the members of a class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we will discuss in a sub-section.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When you define a class, you define a blueprint for a data type. This doesn't actually define </a:t>
            </a:r>
          </a:p>
          <a:p>
            <a:r>
              <a:rPr lang="en-US" dirty="0" smtClean="0"/>
              <a:t>any data, but it does define what the class name means, that is, what an object of the class </a:t>
            </a:r>
          </a:p>
          <a:p>
            <a:r>
              <a:rPr lang="en-US" dirty="0" smtClean="0"/>
              <a:t>will consist of and what operations can be performed on such an object.</a:t>
            </a:r>
          </a:p>
          <a:p>
            <a:r>
              <a:rPr lang="en-US" dirty="0" smtClean="0"/>
              <a:t>A class definition starts with the keyword </a:t>
            </a:r>
            <a:r>
              <a:rPr lang="en-US" b="1" dirty="0" smtClean="0"/>
              <a:t>class</a:t>
            </a:r>
            <a:r>
              <a:rPr lang="en-US" dirty="0" smtClean="0"/>
              <a:t> followed by the class name; and the class body, </a:t>
            </a:r>
          </a:p>
          <a:p>
            <a:r>
              <a:rPr lang="en-US" dirty="0" smtClean="0"/>
              <a:t>enclosed by a pair of curly braces. A class definition must be followed either by a semicolon or a</a:t>
            </a:r>
          </a:p>
          <a:p>
            <a:r>
              <a:rPr lang="en-US" dirty="0" smtClean="0"/>
              <a:t> list of declarations. For example, we defined the Box data type using the keyword </a:t>
            </a:r>
            <a:r>
              <a:rPr lang="en-US" b="1" dirty="0" smtClean="0"/>
              <a:t>class</a:t>
            </a:r>
            <a:r>
              <a:rPr lang="en-US" dirty="0" smtClean="0"/>
              <a:t> as follows: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keyword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determines the access attributes of the members of the class that follow it. A public member can be accessed from outside the class anywhere within the scope of the class object. You can also specify the members of a class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we will discuss in a sub-section.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When you define a class, you define a blueprint for a data type. This doesn't actually define </a:t>
            </a:r>
          </a:p>
          <a:p>
            <a:r>
              <a:rPr lang="en-US" dirty="0" smtClean="0"/>
              <a:t>any data, but it does define what the class name means, that is, what an object of the class </a:t>
            </a:r>
          </a:p>
          <a:p>
            <a:r>
              <a:rPr lang="en-US" dirty="0" smtClean="0"/>
              <a:t>will consist of and what operations can be performed on such an object.</a:t>
            </a:r>
          </a:p>
          <a:p>
            <a:r>
              <a:rPr lang="en-US" dirty="0" smtClean="0"/>
              <a:t>A class definition starts with the keyword </a:t>
            </a:r>
            <a:r>
              <a:rPr lang="en-US" b="1" dirty="0" smtClean="0"/>
              <a:t>class</a:t>
            </a:r>
            <a:r>
              <a:rPr lang="en-US" dirty="0" smtClean="0"/>
              <a:t> followed by the class name; and the class body, </a:t>
            </a:r>
          </a:p>
          <a:p>
            <a:r>
              <a:rPr lang="en-US" dirty="0" smtClean="0"/>
              <a:t>enclosed by a pair of curly braces. A class definition must be followed either by a semicolon or a</a:t>
            </a:r>
          </a:p>
          <a:p>
            <a:r>
              <a:rPr lang="en-US" dirty="0" smtClean="0"/>
              <a:t> list of declarations. For example, we defined the Box data type using the keyword </a:t>
            </a:r>
            <a:r>
              <a:rPr lang="en-US" b="1" dirty="0" smtClean="0"/>
              <a:t>class</a:t>
            </a:r>
            <a:r>
              <a:rPr lang="en-US" dirty="0" smtClean="0"/>
              <a:t> as follows: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9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class provides the blueprints for objects, so basically an object is created from a class. We declare objects of a class with exactly the same sort of declaration that we declare variables of basic types. Following statements declare two objects of class Box: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object is an instance of a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1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keyword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determines the access attributes of the members of the class that follow it. A public member can be accessed from outside the class anywhere within the scope of the class object. You can also specify the members of a class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we will discuss in a sub-section.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When you define a class, you define a blueprint for a data type. This doesn't actually define </a:t>
            </a:r>
          </a:p>
          <a:p>
            <a:r>
              <a:rPr lang="en-US" dirty="0" smtClean="0"/>
              <a:t>any data, but it does define what the class name means, that is, what an object of the class </a:t>
            </a:r>
          </a:p>
          <a:p>
            <a:r>
              <a:rPr lang="en-US" dirty="0" smtClean="0"/>
              <a:t>will consist of and what operations can be performed on such an object.</a:t>
            </a:r>
          </a:p>
          <a:p>
            <a:r>
              <a:rPr lang="en-US" dirty="0" smtClean="0"/>
              <a:t>A class definition starts with the keyword </a:t>
            </a:r>
            <a:r>
              <a:rPr lang="en-US" b="1" dirty="0" smtClean="0"/>
              <a:t>class</a:t>
            </a:r>
            <a:r>
              <a:rPr lang="en-US" dirty="0" smtClean="0"/>
              <a:t> followed by the class name; and the class body, </a:t>
            </a:r>
          </a:p>
          <a:p>
            <a:r>
              <a:rPr lang="en-US" dirty="0" smtClean="0"/>
              <a:t>enclosed by a pair of curly braces. A class definition must be followed either by a semicolon or a</a:t>
            </a:r>
          </a:p>
          <a:p>
            <a:r>
              <a:rPr lang="en-US" dirty="0" smtClean="0"/>
              <a:t> list of declarations. For example, we defined the Box data type using the keyword </a:t>
            </a:r>
            <a:r>
              <a:rPr lang="en-US" b="1" dirty="0" smtClean="0"/>
              <a:t>class</a:t>
            </a:r>
            <a:r>
              <a:rPr lang="en-US" dirty="0" smtClean="0"/>
              <a:t> as follows: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9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keyword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determines the access attributes of the members of the class that follow it. A public member can be accessed from outside the class anywhere within the scope of the class object. You can also specify the members of a class as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we will discuss in a sub-section.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When you define a class, you define a blueprint for a data type. This doesn't actually define </a:t>
            </a:r>
          </a:p>
          <a:p>
            <a:r>
              <a:rPr lang="en-US" dirty="0" smtClean="0"/>
              <a:t>any data, but it does define what the class name means, that is, what an object of the class </a:t>
            </a:r>
          </a:p>
          <a:p>
            <a:r>
              <a:rPr lang="en-US" dirty="0" smtClean="0"/>
              <a:t>will consist of and what operations can be performed on such an object.</a:t>
            </a:r>
          </a:p>
          <a:p>
            <a:r>
              <a:rPr lang="en-US" dirty="0" smtClean="0"/>
              <a:t>A class definition starts with the keyword </a:t>
            </a:r>
            <a:r>
              <a:rPr lang="en-US" b="1" dirty="0" smtClean="0"/>
              <a:t>class</a:t>
            </a:r>
            <a:r>
              <a:rPr lang="en-US" dirty="0" smtClean="0"/>
              <a:t> followed by the class name; and the class body, </a:t>
            </a:r>
          </a:p>
          <a:p>
            <a:r>
              <a:rPr lang="en-US" dirty="0" smtClean="0"/>
              <a:t>enclosed by a pair of curly braces. A class definition must be followed either by a semicolon or a</a:t>
            </a:r>
          </a:p>
          <a:p>
            <a:r>
              <a:rPr lang="en-US" dirty="0" smtClean="0"/>
              <a:t> list of declarations. For example, we defined the Box data type using the keyword </a:t>
            </a:r>
            <a:r>
              <a:rPr lang="en-US" b="1" dirty="0" smtClean="0"/>
              <a:t>class</a:t>
            </a:r>
            <a:r>
              <a:rPr lang="en-US" dirty="0" smtClean="0"/>
              <a:t> as follows: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55C49-75D6-4AEC-A2C1-055CE7EB1C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Classes and Objects 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828800"/>
            <a:ext cx="44642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Class Definitions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Pointers to C++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Overloading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Template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281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Member Function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6068156"/>
            <a:ext cx="653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revisit this with detailed examples after introducing C++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71985"/>
            <a:ext cx="5554133" cy="162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1922" y="1447800"/>
            <a:ext cx="90001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constructor is a member function with the same name as its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destructor is a member function with the same name as its class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prefixed </a:t>
            </a:r>
            <a:r>
              <a:rPr lang="en-US" sz="2400" dirty="0"/>
              <a:t>by a ~ (tilde</a:t>
            </a:r>
            <a:r>
              <a:rPr lang="en-US" sz="2400" dirty="0" smtClean="0"/>
              <a:t>).</a:t>
            </a:r>
            <a:r>
              <a:rPr lang="en-US" sz="2400" dirty="0"/>
              <a:t>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copy constructor is a constructor which creates an object by </a:t>
            </a:r>
          </a:p>
          <a:p>
            <a:r>
              <a:rPr lang="en-US" sz="2400" dirty="0" smtClean="0"/>
              <a:t>      initializing </a:t>
            </a:r>
            <a:r>
              <a:rPr lang="en-US" sz="2400" dirty="0"/>
              <a:t>it with an object of the same class, which has been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created </a:t>
            </a:r>
            <a:r>
              <a:rPr lang="en-US" sz="2400" dirty="0"/>
              <a:t>previously.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59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5809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Public</a:t>
            </a:r>
            <a:r>
              <a:rPr lang="en-US" sz="2800" dirty="0"/>
              <a:t>:</a:t>
            </a:r>
          </a:p>
          <a:p>
            <a:r>
              <a:rPr lang="en-US" sz="2800" dirty="0" smtClean="0"/>
              <a:t>	public members are accessible from any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Private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</a:p>
          <a:p>
            <a:r>
              <a:rPr lang="en-US" sz="2800" dirty="0" smtClean="0"/>
              <a:t>	private members are </a:t>
            </a:r>
            <a:r>
              <a:rPr lang="en-US" sz="2800" dirty="0"/>
              <a:t>accessible only from member </a:t>
            </a:r>
            <a:endParaRPr lang="en-US" sz="2800" dirty="0" smtClean="0"/>
          </a:p>
          <a:p>
            <a:r>
              <a:rPr lang="en-US" sz="2800" dirty="0" smtClean="0"/>
              <a:t>functions of the same class ( or friends </a:t>
            </a:r>
            <a:r>
              <a:rPr lang="en-US" sz="2800" dirty="0"/>
              <a:t>of the </a:t>
            </a:r>
            <a:r>
              <a:rPr lang="en-US" sz="2800" dirty="0" smtClean="0"/>
              <a:t>class).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Protected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	protected members are similar to private members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ut they are accessible from member functions in the</a:t>
            </a:r>
          </a:p>
          <a:p>
            <a:r>
              <a:rPr lang="en-US" sz="2800" dirty="0"/>
              <a:t>d</a:t>
            </a:r>
            <a:r>
              <a:rPr lang="en-US" sz="2800" dirty="0" smtClean="0"/>
              <a:t>erived classes.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068156"/>
            <a:ext cx="6531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revisit this with detailed examples after introducing C++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5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44642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Class Definitions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C++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Pointers to C++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Overloading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Template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87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Objects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61782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 class provides blueprint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 </a:t>
            </a:r>
            <a:r>
              <a:rPr lang="en-US" sz="3200" dirty="0"/>
              <a:t>o</a:t>
            </a:r>
            <a:r>
              <a:rPr lang="en-US" sz="3200" dirty="0" smtClean="0"/>
              <a:t>bject is an instance of a class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429000"/>
            <a:ext cx="5145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For example:</a:t>
            </a:r>
          </a:p>
          <a:p>
            <a:endParaRPr lang="en-US" sz="2400" dirty="0" smtClean="0"/>
          </a:p>
          <a:p>
            <a:r>
              <a:rPr lang="en-US" sz="2400" dirty="0" smtClean="0"/>
              <a:t>Circle  C_1; // Declare C_1 of type Circle</a:t>
            </a:r>
          </a:p>
          <a:p>
            <a:r>
              <a:rPr lang="en-US" sz="2400" dirty="0" smtClean="0"/>
              <a:t>Circle  C_2; // Declare C_2 of type Circle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209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0"/>
            <a:ext cx="6858000" cy="68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5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Revisit </a:t>
            </a: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Destructor  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6330"/>
            <a:ext cx="6324600" cy="558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2743200" y="3842266"/>
            <a:ext cx="3962400" cy="1720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447800" y="5876572"/>
            <a:ext cx="538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87075" y="3657600"/>
            <a:ext cx="246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constructor function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7200" y="5682734"/>
            <a:ext cx="23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destructor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8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1422" y="1462263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sz="2400" b="1" dirty="0"/>
              <a:t>classname (const classname &amp;obj) </a:t>
            </a:r>
            <a:endParaRPr lang="en-US" sz="2400" b="1" dirty="0" smtClean="0"/>
          </a:p>
          <a:p>
            <a:r>
              <a:rPr lang="en-US" sz="2400" b="1" dirty="0" smtClean="0"/>
              <a:t>{</a:t>
            </a:r>
            <a:endParaRPr lang="en-US" sz="2400" b="1" dirty="0"/>
          </a:p>
          <a:p>
            <a:r>
              <a:rPr lang="en-US" sz="2400" b="1" dirty="0"/>
              <a:t>   // body of </a:t>
            </a:r>
            <a:r>
              <a:rPr lang="en-US" sz="2400" b="1" dirty="0" smtClean="0"/>
              <a:t>copy constructor</a:t>
            </a:r>
            <a:endParaRPr lang="en-US" sz="2400" b="1" dirty="0"/>
          </a:p>
          <a:p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533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constructor</a:t>
            </a:r>
            <a:endParaRPr 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6436"/>
            <a:ext cx="41052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07973"/>
            <a:ext cx="41052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6400800" y="3048000"/>
            <a:ext cx="24384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019800" y="4876800"/>
            <a:ext cx="2386012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Revisit Access </a:t>
            </a:r>
            <a:r>
              <a:rPr 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" y="869977"/>
            <a:ext cx="6714067" cy="553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2362200" y="4038600"/>
            <a:ext cx="4343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18875" y="3173723"/>
            <a:ext cx="2494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members can </a:t>
            </a:r>
          </a:p>
          <a:p>
            <a:r>
              <a:rPr lang="en-US" dirty="0" smtClean="0"/>
              <a:t>be accessible without </a:t>
            </a:r>
          </a:p>
          <a:p>
            <a:r>
              <a:rPr lang="en-US" dirty="0" smtClean="0"/>
              <a:t>from a member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5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6" y="76200"/>
            <a:ext cx="6703302" cy="6386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3581400" y="4038600"/>
            <a:ext cx="16764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27411" y="3468469"/>
            <a:ext cx="3897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members can only be accessible</a:t>
            </a:r>
          </a:p>
          <a:p>
            <a:r>
              <a:rPr lang="en-US" dirty="0" smtClean="0"/>
              <a:t>from a member function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7436" y="4876800"/>
            <a:ext cx="3817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members cannot be accessible</a:t>
            </a:r>
          </a:p>
          <a:p>
            <a:r>
              <a:rPr lang="en-US" dirty="0" smtClean="0"/>
              <a:t>from other functions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33800" y="5410200"/>
            <a:ext cx="2895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68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44642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Class Definitions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Pointers to C++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Overloading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Template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46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476375"/>
            <a:ext cx="44642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Class Definitions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Pointers to C++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Overloading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Template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95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to C++ Classes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656" y="1752600"/>
            <a:ext cx="885556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r>
              <a:rPr lang="en-US" sz="2800" dirty="0"/>
              <a:t>A pointer to a C++ class is done exactly the same way as a </a:t>
            </a:r>
            <a:endParaRPr lang="en-US" sz="2800" dirty="0" smtClean="0"/>
          </a:p>
          <a:p>
            <a:r>
              <a:rPr lang="en-US" sz="2800" dirty="0" smtClean="0"/>
              <a:t>pointer </a:t>
            </a:r>
            <a:r>
              <a:rPr lang="en-US" sz="2800" dirty="0"/>
              <a:t>to </a:t>
            </a:r>
            <a:r>
              <a:rPr lang="en-US" sz="2800" dirty="0" smtClean="0"/>
              <a:t>a </a:t>
            </a:r>
            <a:r>
              <a:rPr lang="en-US" sz="2800" dirty="0"/>
              <a:t>structure and to </a:t>
            </a:r>
            <a:r>
              <a:rPr lang="en-US" sz="2800" dirty="0" smtClean="0"/>
              <a:t>access </a:t>
            </a:r>
            <a:r>
              <a:rPr lang="en-US" sz="2800" dirty="0"/>
              <a:t>members of a pointer </a:t>
            </a:r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a class you use </a:t>
            </a:r>
            <a:r>
              <a:rPr lang="en-US" sz="2800" dirty="0" smtClean="0"/>
              <a:t>the </a:t>
            </a:r>
            <a:r>
              <a:rPr lang="en-US" sz="2800" dirty="0"/>
              <a:t>member access operator -&gt; operator, </a:t>
            </a:r>
            <a:endParaRPr lang="en-US" sz="2800" dirty="0" smtClean="0"/>
          </a:p>
          <a:p>
            <a:r>
              <a:rPr lang="en-US" sz="2800" dirty="0" smtClean="0"/>
              <a:t>just </a:t>
            </a:r>
            <a:r>
              <a:rPr lang="en-US" sz="2800" dirty="0"/>
              <a:t>as you do with pointers </a:t>
            </a:r>
            <a:r>
              <a:rPr lang="en-US" sz="2800" dirty="0" smtClean="0"/>
              <a:t>to </a:t>
            </a:r>
            <a:r>
              <a:rPr lang="en-US" sz="2800" dirty="0"/>
              <a:t>structures. Also as with all </a:t>
            </a:r>
            <a:endParaRPr lang="en-US" sz="2800" dirty="0" smtClean="0"/>
          </a:p>
          <a:p>
            <a:r>
              <a:rPr lang="en-US" sz="2800" dirty="0" smtClean="0"/>
              <a:t>pointers</a:t>
            </a:r>
            <a:r>
              <a:rPr lang="en-US" sz="2800" dirty="0"/>
              <a:t>, you must initialize the </a:t>
            </a:r>
            <a:r>
              <a:rPr lang="en-US" sz="2800" dirty="0" smtClean="0"/>
              <a:t>pointer before </a:t>
            </a:r>
            <a:r>
              <a:rPr lang="en-US" sz="2800" dirty="0"/>
              <a:t>using it.</a:t>
            </a:r>
          </a:p>
        </p:txBody>
      </p:sp>
    </p:spTree>
    <p:extLst>
      <p:ext uri="{BB962C8B-B14F-4D97-AF65-F5344CB8AC3E}">
        <p14:creationId xmlns:p14="http://schemas.microsoft.com/office/powerpoint/2010/main" val="50743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887"/>
            <a:ext cx="425767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008" y="1676400"/>
            <a:ext cx="48101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5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“This” Pointer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2185" y="1528461"/>
            <a:ext cx="8171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This</a:t>
            </a:r>
            <a:r>
              <a:rPr lang="en-US" dirty="0" smtClean="0"/>
              <a:t> pointer: The own address of a C</a:t>
            </a:r>
            <a:r>
              <a:rPr lang="en-US" dirty="0"/>
              <a:t>++ </a:t>
            </a:r>
            <a:r>
              <a:rPr lang="en-US" dirty="0" smtClean="0"/>
              <a:t>object (the memory address of every object). </a:t>
            </a:r>
          </a:p>
          <a:p>
            <a:r>
              <a:rPr lang="en-US" b="1" dirty="0" smtClean="0"/>
              <a:t>This</a:t>
            </a:r>
            <a:r>
              <a:rPr lang="en-US" dirty="0"/>
              <a:t> pointer is an implicit </a:t>
            </a:r>
            <a:r>
              <a:rPr lang="en-US" dirty="0" smtClean="0"/>
              <a:t>parameter </a:t>
            </a:r>
            <a:r>
              <a:rPr lang="en-US" dirty="0"/>
              <a:t>to all  </a:t>
            </a:r>
            <a:r>
              <a:rPr lang="en-US" dirty="0" smtClean="0"/>
              <a:t>member </a:t>
            </a:r>
            <a:r>
              <a:rPr lang="en-US" dirty="0"/>
              <a:t>functions.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1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“This” Pointer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6375"/>
            <a:ext cx="653453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61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44642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Class Definitions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Pointers to C++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C++ Class Overloading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Template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24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Overloading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530350"/>
            <a:ext cx="4767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Function Overloading in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Operators Overloading in C++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92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Overloading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6272566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600200"/>
            <a:ext cx="90695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You can redefine or overload most of the built-in </a:t>
            </a:r>
            <a:endParaRPr lang="en-US" sz="3200" dirty="0" smtClean="0"/>
          </a:p>
          <a:p>
            <a:r>
              <a:rPr lang="en-US" sz="3200" dirty="0" smtClean="0"/>
              <a:t>operators </a:t>
            </a:r>
            <a:r>
              <a:rPr lang="en-US" sz="3200" dirty="0"/>
              <a:t>available in C++. </a:t>
            </a:r>
            <a:r>
              <a:rPr lang="en-US" sz="3200" dirty="0" smtClean="0"/>
              <a:t>Thus </a:t>
            </a:r>
            <a:r>
              <a:rPr lang="en-US" sz="3200" dirty="0"/>
              <a:t>a programmer can </a:t>
            </a:r>
            <a:endParaRPr lang="en-US" sz="3200" dirty="0" smtClean="0"/>
          </a:p>
          <a:p>
            <a:r>
              <a:rPr lang="en-US" sz="3200" dirty="0" smtClean="0"/>
              <a:t>use </a:t>
            </a:r>
            <a:r>
              <a:rPr lang="en-US" sz="3200" dirty="0"/>
              <a:t>operators with user-defined types as well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Overloaded operators are functions with special </a:t>
            </a:r>
            <a:endParaRPr lang="en-US" sz="3200" dirty="0" smtClean="0"/>
          </a:p>
          <a:p>
            <a:r>
              <a:rPr lang="en-US" sz="3200" dirty="0" smtClean="0"/>
              <a:t>names </a:t>
            </a:r>
            <a:r>
              <a:rPr lang="en-US" sz="3200" dirty="0"/>
              <a:t>the keyword operator </a:t>
            </a:r>
            <a:r>
              <a:rPr lang="en-US" sz="3200" dirty="0" smtClean="0"/>
              <a:t>followed </a:t>
            </a:r>
            <a:r>
              <a:rPr lang="en-US" sz="3200" dirty="0"/>
              <a:t>by the symbol </a:t>
            </a:r>
            <a:endParaRPr lang="en-US" sz="3200" dirty="0" smtClean="0"/>
          </a:p>
          <a:p>
            <a:r>
              <a:rPr lang="en-US" sz="3200" dirty="0" smtClean="0"/>
              <a:t>for </a:t>
            </a:r>
            <a:r>
              <a:rPr lang="en-US" sz="3200" dirty="0"/>
              <a:t>the operator being defined.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1376" y="5600366"/>
            <a:ext cx="552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Circle operator</a:t>
            </a:r>
            <a:r>
              <a:rPr lang="en-US" sz="2000" b="1" dirty="0">
                <a:solidFill>
                  <a:srgbClr val="FF0000"/>
                </a:solidFill>
              </a:rPr>
              <a:t>+(const </a:t>
            </a:r>
            <a:r>
              <a:rPr lang="en-US" sz="2000" b="1" dirty="0" smtClean="0">
                <a:solidFill>
                  <a:srgbClr val="FF0000"/>
                </a:solidFill>
              </a:rPr>
              <a:t>Circle&amp; other);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Overloading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117450"/>
            <a:ext cx="90754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example,  if we want to add two circle we defined</a:t>
            </a:r>
          </a:p>
          <a:p>
            <a:r>
              <a:rPr lang="en-US" sz="3200" dirty="0" smtClean="0"/>
              <a:t> above together, how to overload the operator +?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700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14800"/>
            <a:ext cx="536786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6773333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class </a:t>
            </a:r>
            <a:r>
              <a:rPr lang="en-US" sz="2800" dirty="0" smtClean="0"/>
              <a:t>class_name</a:t>
            </a:r>
          </a:p>
          <a:p>
            <a:r>
              <a:rPr lang="en-US" sz="2800" dirty="0" smtClean="0"/>
              <a:t>{</a:t>
            </a:r>
            <a:endParaRPr lang="en-US" sz="2800" dirty="0"/>
          </a:p>
          <a:p>
            <a:pPr lvl="1"/>
            <a:r>
              <a:rPr lang="en-US" sz="2800" dirty="0"/>
              <a:t>access_specifier:</a:t>
            </a:r>
          </a:p>
          <a:p>
            <a:pPr lvl="1"/>
            <a:r>
              <a:rPr lang="en-US" sz="2800" dirty="0" smtClean="0"/>
              <a:t>	member</a:t>
            </a:r>
            <a:r>
              <a:rPr lang="en-US" sz="2800" dirty="0"/>
              <a:t>;</a:t>
            </a:r>
          </a:p>
          <a:p>
            <a:r>
              <a:rPr lang="en-US" sz="2800" dirty="0"/>
              <a:t>};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1676400"/>
            <a:ext cx="152400" cy="2438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24000" y="2481084"/>
            <a:ext cx="1066800" cy="2243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57400" y="2819400"/>
            <a:ext cx="1524000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2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" y="152400"/>
            <a:ext cx="5457473" cy="62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600200"/>
            <a:ext cx="36290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5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7000" y="1936714"/>
            <a:ext cx="8017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How to overload the operator &gt; for class circle?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43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44642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Class Definitions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Pointers to C++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Overloading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C++ Class Template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1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Class Template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29" y="1531097"/>
            <a:ext cx="84789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can also define class templates. The general form of </a:t>
            </a:r>
            <a:r>
              <a:rPr lang="en-US" sz="2800" dirty="0" smtClean="0"/>
              <a:t>a</a:t>
            </a:r>
          </a:p>
          <a:p>
            <a:r>
              <a:rPr lang="en-US" sz="2800" dirty="0" smtClean="0"/>
              <a:t>generic class </a:t>
            </a:r>
            <a:r>
              <a:rPr lang="en-US" sz="2800" dirty="0"/>
              <a:t>declaration is shown here</a:t>
            </a:r>
            <a:r>
              <a:rPr lang="en-US" sz="2800" dirty="0" smtClean="0"/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3281566" cy="165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612" y="774046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07419"/>
            <a:ext cx="6426013" cy="344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69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4" y="704850"/>
            <a:ext cx="253365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3514725"/>
            <a:ext cx="50863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67400" y="1786621"/>
            <a:ext cx="1747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IntArray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3" idx="1"/>
          </p:cNvCxnSpPr>
          <p:nvPr/>
        </p:nvCxnSpPr>
        <p:spPr>
          <a:xfrm flipH="1">
            <a:off x="2895600" y="2109787"/>
            <a:ext cx="2971800" cy="1092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0"/>
            <a:ext cx="15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231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44849"/>
            <a:ext cx="30003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420036"/>
            <a:ext cx="516255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7400" y="1786621"/>
            <a:ext cx="2602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DoubleArray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895600" y="2109787"/>
            <a:ext cx="2971800" cy="1092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323850"/>
            <a:ext cx="516255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" y="4800600"/>
            <a:ext cx="53244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7400" y="1786621"/>
            <a:ext cx="309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Template Array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895600" y="2109787"/>
            <a:ext cx="2971800" cy="1092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3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828800"/>
            <a:ext cx="44642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Class Definitions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</a:rPr>
              <a:t>C++ Class Members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Objects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Pointers to C++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Overloading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C++ Class Template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49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2188218"/>
            <a:ext cx="34724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Data 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Function Member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1664998"/>
            <a:ext cx="9133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parts used to define the class are called members</a:t>
            </a:r>
          </a:p>
        </p:txBody>
      </p:sp>
    </p:spTree>
    <p:extLst>
      <p:ext uri="{BB962C8B-B14F-4D97-AF65-F5344CB8AC3E}">
        <p14:creationId xmlns:p14="http://schemas.microsoft.com/office/powerpoint/2010/main" val="30737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" y="2362200"/>
            <a:ext cx="64130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1905000"/>
            <a:ext cx="2667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752600" y="4343400"/>
            <a:ext cx="2971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4400" y="1706223"/>
            <a:ext cx="14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Member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84420" y="54864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Member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5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Member Function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" y="1665982"/>
            <a:ext cx="8753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Member function defined within class definition</a:t>
            </a:r>
          </a:p>
          <a:p>
            <a:endParaRPr lang="en-US" sz="3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Member function defined outside class definition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86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Member Function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6" y="1447800"/>
            <a:ext cx="5943600" cy="452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3276600" y="2362200"/>
            <a:ext cx="3505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1800" y="2177534"/>
            <a:ext cx="18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 in 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29293" y="4800600"/>
            <a:ext cx="235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 outside class</a:t>
            </a:r>
            <a:endParaRPr lang="en-US" dirty="0"/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2590801" y="4985266"/>
            <a:ext cx="4338492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219200" y="3810000"/>
            <a:ext cx="5410200" cy="1175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77000" y="3593068"/>
            <a:ext cx="28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name :: function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2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YU Abu Dha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481F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1"/>
            <a:ext cx="678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Member Function</a:t>
            </a:r>
            <a:endParaRPr lang="en-US" sz="4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704" y="1530727"/>
            <a:ext cx="9197133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Class Constructor: </a:t>
            </a:r>
          </a:p>
          <a:p>
            <a:r>
              <a:rPr lang="en-US" sz="3200" dirty="0" smtClean="0"/>
              <a:t>A special </a:t>
            </a:r>
            <a:r>
              <a:rPr lang="en-US" sz="3200" dirty="0"/>
              <a:t>member </a:t>
            </a:r>
            <a:r>
              <a:rPr lang="en-US" sz="3200" dirty="0" smtClean="0"/>
              <a:t>function of </a:t>
            </a:r>
            <a:r>
              <a:rPr lang="en-US" sz="3200" dirty="0"/>
              <a:t>a class that is executed </a:t>
            </a:r>
            <a:endParaRPr lang="en-US" sz="3200" dirty="0" smtClean="0"/>
          </a:p>
          <a:p>
            <a:r>
              <a:rPr lang="en-US" sz="3200" dirty="0" smtClean="0"/>
              <a:t>whenever </a:t>
            </a:r>
            <a:r>
              <a:rPr lang="en-US" sz="3200" dirty="0"/>
              <a:t>we create </a:t>
            </a:r>
            <a:r>
              <a:rPr lang="en-US" sz="3200" dirty="0" smtClean="0"/>
              <a:t>new objects </a:t>
            </a:r>
            <a:r>
              <a:rPr lang="en-US" sz="3200" dirty="0"/>
              <a:t>of that class.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Class Destructor:</a:t>
            </a:r>
          </a:p>
          <a:p>
            <a:r>
              <a:rPr lang="en-US" sz="3200" dirty="0" smtClean="0"/>
              <a:t>A special </a:t>
            </a:r>
            <a:r>
              <a:rPr lang="en-US" sz="3200" dirty="0"/>
              <a:t>member function of a </a:t>
            </a:r>
            <a:r>
              <a:rPr lang="en-US" sz="3200" dirty="0" smtClean="0"/>
              <a:t>class that </a:t>
            </a:r>
            <a:r>
              <a:rPr lang="en-US" sz="3200" dirty="0"/>
              <a:t>is </a:t>
            </a:r>
            <a:r>
              <a:rPr lang="en-US" sz="3200" dirty="0" smtClean="0"/>
              <a:t>called</a:t>
            </a:r>
          </a:p>
          <a:p>
            <a:r>
              <a:rPr lang="en-US" sz="3200" dirty="0" smtClean="0"/>
              <a:t>whenever </a:t>
            </a:r>
            <a:r>
              <a:rPr lang="en-US" sz="3200" dirty="0"/>
              <a:t>an object </a:t>
            </a:r>
            <a:r>
              <a:rPr lang="en-US" sz="3200" dirty="0" smtClean="0"/>
              <a:t>passes out </a:t>
            </a:r>
            <a:r>
              <a:rPr lang="en-US" sz="3200" dirty="0"/>
              <a:t>of scope </a:t>
            </a:r>
            <a:r>
              <a:rPr lang="en-US" sz="3200" dirty="0" smtClean="0"/>
              <a:t>or is explicitly</a:t>
            </a:r>
          </a:p>
          <a:p>
            <a:r>
              <a:rPr lang="en-US" sz="3200" dirty="0" smtClean="0"/>
              <a:t>deleted.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40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988</Words>
  <Application>Microsoft Office PowerPoint</Application>
  <PresentationFormat>On-screen Show (4:3)</PresentationFormat>
  <Paragraphs>262</Paragraphs>
  <Slides>37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YFang</dc:creator>
  <cp:lastModifiedBy>Yi Fang</cp:lastModifiedBy>
  <cp:revision>108</cp:revision>
  <cp:lastPrinted>2014-04-23T04:37:58Z</cp:lastPrinted>
  <dcterms:created xsi:type="dcterms:W3CDTF">2006-08-16T00:00:00Z</dcterms:created>
  <dcterms:modified xsi:type="dcterms:W3CDTF">2015-04-27T08:34:10Z</dcterms:modified>
</cp:coreProperties>
</file>