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460" r:id="rId4"/>
    <p:sldId id="461" r:id="rId5"/>
    <p:sldId id="443" r:id="rId6"/>
    <p:sldId id="381" r:id="rId7"/>
    <p:sldId id="382" r:id="rId8"/>
    <p:sldId id="465" r:id="rId9"/>
    <p:sldId id="466" r:id="rId10"/>
    <p:sldId id="467" r:id="rId11"/>
    <p:sldId id="351" r:id="rId12"/>
    <p:sldId id="352" r:id="rId13"/>
    <p:sldId id="514" r:id="rId14"/>
    <p:sldId id="311" r:id="rId15"/>
    <p:sldId id="312" r:id="rId16"/>
    <p:sldId id="313" r:id="rId17"/>
    <p:sldId id="472" r:id="rId18"/>
    <p:sldId id="477" r:id="rId19"/>
    <p:sldId id="497" r:id="rId20"/>
    <p:sldId id="500" r:id="rId21"/>
    <p:sldId id="503" r:id="rId22"/>
    <p:sldId id="501" r:id="rId23"/>
    <p:sldId id="507" r:id="rId24"/>
    <p:sldId id="504" r:id="rId25"/>
    <p:sldId id="505" r:id="rId26"/>
    <p:sldId id="506" r:id="rId27"/>
    <p:sldId id="508" r:id="rId28"/>
    <p:sldId id="509" r:id="rId29"/>
    <p:sldId id="513" r:id="rId30"/>
    <p:sldId id="511" r:id="rId31"/>
    <p:sldId id="444" r:id="rId32"/>
    <p:sldId id="495" r:id="rId33"/>
    <p:sldId id="494" r:id="rId34"/>
    <p:sldId id="493" r:id="rId35"/>
    <p:sldId id="510" r:id="rId36"/>
    <p:sldId id="512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200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A6AF6C-D5EC-4382-A818-3E33375EAC4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CDE29C4-AAF5-4265-AB85-2E8BCCD9D255}">
      <dgm:prSet phldrT="[文本]"/>
      <dgm:spPr/>
      <dgm:t>
        <a:bodyPr/>
        <a:lstStyle/>
        <a:p>
          <a:r>
            <a:rPr lang="en-US" altLang="zh-CN" dirty="0" smtClean="0"/>
            <a:t>Build maps between </a:t>
          </a:r>
          <a:r>
            <a:rPr lang="en-US" altLang="zh-CN" b="1" dirty="0" smtClean="0"/>
            <a:t>similar</a:t>
          </a:r>
          <a:r>
            <a:rPr lang="en-US" altLang="zh-CN" dirty="0" smtClean="0"/>
            <a:t> shapes</a:t>
          </a:r>
          <a:endParaRPr lang="zh-CN" altLang="en-US" dirty="0"/>
        </a:p>
      </dgm:t>
    </dgm:pt>
    <dgm:pt modelId="{EFD09C1E-B693-4F16-B9C8-4452A92FD96C}" type="parTrans" cxnId="{6A40683E-B627-484B-A71A-EC12911E12E5}">
      <dgm:prSet/>
      <dgm:spPr/>
      <dgm:t>
        <a:bodyPr/>
        <a:lstStyle/>
        <a:p>
          <a:endParaRPr lang="zh-CN" altLang="en-US"/>
        </a:p>
      </dgm:t>
    </dgm:pt>
    <dgm:pt modelId="{A4C06E23-519C-4654-BFA6-81D094353761}" type="sibTrans" cxnId="{6A40683E-B627-484B-A71A-EC12911E12E5}">
      <dgm:prSet/>
      <dgm:spPr/>
      <dgm:t>
        <a:bodyPr/>
        <a:lstStyle/>
        <a:p>
          <a:endParaRPr lang="zh-CN" altLang="en-US"/>
        </a:p>
      </dgm:t>
    </dgm:pt>
    <dgm:pt modelId="{42CD29AA-EA0D-4441-8C84-804A3F0CBD8A}">
      <dgm:prSet phldrT="[文本]"/>
      <dgm:spPr/>
      <dgm:t>
        <a:bodyPr/>
        <a:lstStyle/>
        <a:p>
          <a:r>
            <a:rPr lang="en-US" altLang="zh-CN" dirty="0" smtClean="0"/>
            <a:t>Obtain maps between </a:t>
          </a:r>
          <a:r>
            <a:rPr lang="en-US" altLang="zh-CN" b="1" dirty="0" smtClean="0"/>
            <a:t>less similar</a:t>
          </a:r>
          <a:r>
            <a:rPr lang="en-US" altLang="zh-CN" dirty="0" smtClean="0"/>
            <a:t> shapes</a:t>
          </a:r>
          <a:endParaRPr lang="zh-CN" altLang="en-US" dirty="0"/>
        </a:p>
      </dgm:t>
    </dgm:pt>
    <dgm:pt modelId="{5744F299-B896-45E9-902C-1397783CB17A}" type="parTrans" cxnId="{3C543FA8-605C-4F66-ADC6-004A598121AE}">
      <dgm:prSet/>
      <dgm:spPr/>
      <dgm:t>
        <a:bodyPr/>
        <a:lstStyle/>
        <a:p>
          <a:endParaRPr lang="zh-CN" altLang="en-US"/>
        </a:p>
      </dgm:t>
    </dgm:pt>
    <dgm:pt modelId="{E36FD8A3-49E9-49C5-946D-3EEE05AFB46A}" type="sibTrans" cxnId="{3C543FA8-605C-4F66-ADC6-004A598121AE}">
      <dgm:prSet/>
      <dgm:spPr/>
      <dgm:t>
        <a:bodyPr/>
        <a:lstStyle/>
        <a:p>
          <a:endParaRPr lang="zh-CN" altLang="en-US"/>
        </a:p>
      </dgm:t>
    </dgm:pt>
    <dgm:pt modelId="{8EDE1E0E-66BB-4E0B-8782-BE2D957FD8DE}" type="pres">
      <dgm:prSet presAssocID="{C6A6AF6C-D5EC-4382-A818-3E33375EAC4D}" presName="Name0" presStyleCnt="0">
        <dgm:presLayoutVars>
          <dgm:dir/>
          <dgm:resizeHandles val="exact"/>
        </dgm:presLayoutVars>
      </dgm:prSet>
      <dgm:spPr/>
    </dgm:pt>
    <dgm:pt modelId="{BB10436F-1C3B-49A5-AD4E-66261F674990}" type="pres">
      <dgm:prSet presAssocID="{2CDE29C4-AAF5-4265-AB85-2E8BCCD9D255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0C3981-2A11-4FE2-B8A6-107029540137}" type="pres">
      <dgm:prSet presAssocID="{A4C06E23-519C-4654-BFA6-81D094353761}" presName="sibTrans" presStyleLbl="sibTrans2D1" presStyleIdx="0" presStyleCnt="1"/>
      <dgm:spPr/>
      <dgm:t>
        <a:bodyPr/>
        <a:lstStyle/>
        <a:p>
          <a:endParaRPr lang="zh-CN" altLang="en-US"/>
        </a:p>
      </dgm:t>
    </dgm:pt>
    <dgm:pt modelId="{8A2E381A-3571-42A1-89D2-C7BB81B81401}" type="pres">
      <dgm:prSet presAssocID="{A4C06E23-519C-4654-BFA6-81D094353761}" presName="connectorText" presStyleLbl="sibTrans2D1" presStyleIdx="0" presStyleCnt="1"/>
      <dgm:spPr/>
      <dgm:t>
        <a:bodyPr/>
        <a:lstStyle/>
        <a:p>
          <a:endParaRPr lang="zh-CN" altLang="en-US"/>
        </a:p>
      </dgm:t>
    </dgm:pt>
    <dgm:pt modelId="{18E6ACBC-BC68-486A-A41D-F4244D420475}" type="pres">
      <dgm:prSet presAssocID="{42CD29AA-EA0D-4441-8C84-804A3F0CBD8A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7C49D3B-3449-4548-BC6D-015F2793F234}" type="presOf" srcId="{A4C06E23-519C-4654-BFA6-81D094353761}" destId="{380C3981-2A11-4FE2-B8A6-107029540137}" srcOrd="0" destOrd="0" presId="urn:microsoft.com/office/officeart/2005/8/layout/process1"/>
    <dgm:cxn modelId="{89FEC54B-3D5C-4F52-8E56-6C9EEB04A1E5}" type="presOf" srcId="{2CDE29C4-AAF5-4265-AB85-2E8BCCD9D255}" destId="{BB10436F-1C3B-49A5-AD4E-66261F674990}" srcOrd="0" destOrd="0" presId="urn:microsoft.com/office/officeart/2005/8/layout/process1"/>
    <dgm:cxn modelId="{9E63A3C7-6F9C-4CC5-B00D-A996ED87AD66}" type="presOf" srcId="{A4C06E23-519C-4654-BFA6-81D094353761}" destId="{8A2E381A-3571-42A1-89D2-C7BB81B81401}" srcOrd="1" destOrd="0" presId="urn:microsoft.com/office/officeart/2005/8/layout/process1"/>
    <dgm:cxn modelId="{EFBABC9D-0C9D-4288-8457-6561AC2BFC57}" type="presOf" srcId="{C6A6AF6C-D5EC-4382-A818-3E33375EAC4D}" destId="{8EDE1E0E-66BB-4E0B-8782-BE2D957FD8DE}" srcOrd="0" destOrd="0" presId="urn:microsoft.com/office/officeart/2005/8/layout/process1"/>
    <dgm:cxn modelId="{6A40683E-B627-484B-A71A-EC12911E12E5}" srcId="{C6A6AF6C-D5EC-4382-A818-3E33375EAC4D}" destId="{2CDE29C4-AAF5-4265-AB85-2E8BCCD9D255}" srcOrd="0" destOrd="0" parTransId="{EFD09C1E-B693-4F16-B9C8-4452A92FD96C}" sibTransId="{A4C06E23-519C-4654-BFA6-81D094353761}"/>
    <dgm:cxn modelId="{3C543FA8-605C-4F66-ADC6-004A598121AE}" srcId="{C6A6AF6C-D5EC-4382-A818-3E33375EAC4D}" destId="{42CD29AA-EA0D-4441-8C84-804A3F0CBD8A}" srcOrd="1" destOrd="0" parTransId="{5744F299-B896-45E9-902C-1397783CB17A}" sibTransId="{E36FD8A3-49E9-49C5-946D-3EEE05AFB46A}"/>
    <dgm:cxn modelId="{7B0714D7-8B19-44F5-9C18-6CDC141EE263}" type="presOf" srcId="{42CD29AA-EA0D-4441-8C84-804A3F0CBD8A}" destId="{18E6ACBC-BC68-486A-A41D-F4244D420475}" srcOrd="0" destOrd="0" presId="urn:microsoft.com/office/officeart/2005/8/layout/process1"/>
    <dgm:cxn modelId="{B9B6CB65-FC47-4B7B-8825-043ED3E25B1E}" type="presParOf" srcId="{8EDE1E0E-66BB-4E0B-8782-BE2D957FD8DE}" destId="{BB10436F-1C3B-49A5-AD4E-66261F674990}" srcOrd="0" destOrd="0" presId="urn:microsoft.com/office/officeart/2005/8/layout/process1"/>
    <dgm:cxn modelId="{FAFE78E7-74D8-46F9-A5FB-FCA1E21ABFC3}" type="presParOf" srcId="{8EDE1E0E-66BB-4E0B-8782-BE2D957FD8DE}" destId="{380C3981-2A11-4FE2-B8A6-107029540137}" srcOrd="1" destOrd="0" presId="urn:microsoft.com/office/officeart/2005/8/layout/process1"/>
    <dgm:cxn modelId="{6C03F5FD-BD71-4FDF-BEA7-037F00C8A13D}" type="presParOf" srcId="{380C3981-2A11-4FE2-B8A6-107029540137}" destId="{8A2E381A-3571-42A1-89D2-C7BB81B81401}" srcOrd="0" destOrd="0" presId="urn:microsoft.com/office/officeart/2005/8/layout/process1"/>
    <dgm:cxn modelId="{D4B84DBD-425F-428D-B8EF-67710C7ADB5C}" type="presParOf" srcId="{8EDE1E0E-66BB-4E0B-8782-BE2D957FD8DE}" destId="{18E6ACBC-BC68-486A-A41D-F4244D420475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0436F-1C3B-49A5-AD4E-66261F674990}">
      <dsp:nvSpPr>
        <dsp:cNvPr id="0" name=""/>
        <dsp:cNvSpPr/>
      </dsp:nvSpPr>
      <dsp:spPr>
        <a:xfrm>
          <a:off x="1190" y="1270297"/>
          <a:ext cx="2539007" cy="1523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smtClean="0"/>
            <a:t>Build maps between </a:t>
          </a:r>
          <a:r>
            <a:rPr lang="en-US" altLang="zh-CN" sz="2900" b="1" kern="1200" dirty="0" smtClean="0"/>
            <a:t>similar</a:t>
          </a:r>
          <a:r>
            <a:rPr lang="en-US" altLang="zh-CN" sz="2900" kern="1200" dirty="0" smtClean="0"/>
            <a:t> shapes</a:t>
          </a:r>
          <a:endParaRPr lang="zh-CN" altLang="en-US" sz="2900" kern="1200" dirty="0"/>
        </a:p>
      </dsp:txBody>
      <dsp:txXfrm>
        <a:off x="45809" y="1314916"/>
        <a:ext cx="2449769" cy="1434166"/>
      </dsp:txXfrm>
    </dsp:sp>
    <dsp:sp modelId="{380C3981-2A11-4FE2-B8A6-107029540137}">
      <dsp:nvSpPr>
        <dsp:cNvPr id="0" name=""/>
        <dsp:cNvSpPr/>
      </dsp:nvSpPr>
      <dsp:spPr>
        <a:xfrm>
          <a:off x="2794099" y="1717163"/>
          <a:ext cx="538269" cy="6296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300" kern="1200"/>
        </a:p>
      </dsp:txBody>
      <dsp:txXfrm>
        <a:off x="2794099" y="1843098"/>
        <a:ext cx="376788" cy="377803"/>
      </dsp:txXfrm>
    </dsp:sp>
    <dsp:sp modelId="{18E6ACBC-BC68-486A-A41D-F4244D420475}">
      <dsp:nvSpPr>
        <dsp:cNvPr id="0" name=""/>
        <dsp:cNvSpPr/>
      </dsp:nvSpPr>
      <dsp:spPr>
        <a:xfrm>
          <a:off x="3555801" y="1270297"/>
          <a:ext cx="2539007" cy="1523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smtClean="0"/>
            <a:t>Obtain maps between </a:t>
          </a:r>
          <a:r>
            <a:rPr lang="en-US" altLang="zh-CN" sz="2900" b="1" kern="1200" dirty="0" smtClean="0"/>
            <a:t>less similar</a:t>
          </a:r>
          <a:r>
            <a:rPr lang="en-US" altLang="zh-CN" sz="2900" kern="1200" dirty="0" smtClean="0"/>
            <a:t> shapes</a:t>
          </a:r>
          <a:endParaRPr lang="zh-CN" altLang="en-US" sz="2900" kern="1200" dirty="0"/>
        </a:p>
      </dsp:txBody>
      <dsp:txXfrm>
        <a:off x="3600420" y="1314916"/>
        <a:ext cx="2449769" cy="14341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AE65B-5133-4DAB-A01C-6FF524209417}" type="datetimeFigureOut">
              <a:rPr lang="en-US" smtClean="0"/>
              <a:t>3/3/16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579A1-4839-4768-A58B-4442FDB5E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99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FC1A98D-DC3D-4677-9551-1C9C93172F0A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5084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4D9AAD84-BC70-4043-9407-E25726EABB4A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recall the Many-to-One We talk before for</a:t>
            </a:r>
            <a:r>
              <a:rPr lang="en-US" baseline="0" dirty="0" smtClean="0"/>
              <a:t> the shape </a:t>
            </a:r>
            <a:r>
              <a:rPr lang="en-US" baseline="0" dirty="0" err="1" smtClean="0"/>
              <a:t>retreival</a:t>
            </a:r>
            <a:r>
              <a:rPr lang="en-US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579A1-4839-4768-A58B-4442FDB5EF1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96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76B9-0A03-4361-A7DE-446225172FAF}" type="datetimeFigureOut">
              <a:rPr lang="en-US" smtClean="0"/>
              <a:t>3/3/16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FCC2D-FEC5-4821-9B93-CBBC9E771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0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76B9-0A03-4361-A7DE-446225172FAF}" type="datetimeFigureOut">
              <a:rPr lang="en-US" smtClean="0"/>
              <a:t>3/3/16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FCC2D-FEC5-4821-9B93-CBBC9E771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4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76B9-0A03-4361-A7DE-446225172FAF}" type="datetimeFigureOut">
              <a:rPr lang="en-US" smtClean="0"/>
              <a:t>3/3/16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FCC2D-FEC5-4821-9B93-CBBC9E771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6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76B9-0A03-4361-A7DE-446225172FAF}" type="datetimeFigureOut">
              <a:rPr lang="en-US" smtClean="0"/>
              <a:t>3/3/16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FCC2D-FEC5-4821-9B93-CBBC9E771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80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76B9-0A03-4361-A7DE-446225172FAF}" type="datetimeFigureOut">
              <a:rPr lang="en-US" smtClean="0"/>
              <a:t>3/3/16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FCC2D-FEC5-4821-9B93-CBBC9E771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76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76B9-0A03-4361-A7DE-446225172FAF}" type="datetimeFigureOut">
              <a:rPr lang="en-US" smtClean="0"/>
              <a:t>3/3/16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FCC2D-FEC5-4821-9B93-CBBC9E771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04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76B9-0A03-4361-A7DE-446225172FAF}" type="datetimeFigureOut">
              <a:rPr lang="en-US" smtClean="0"/>
              <a:t>3/3/16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FCC2D-FEC5-4821-9B93-CBBC9E771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28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76B9-0A03-4361-A7DE-446225172FAF}" type="datetimeFigureOut">
              <a:rPr lang="en-US" smtClean="0"/>
              <a:t>3/3/16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FCC2D-FEC5-4821-9B93-CBBC9E771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79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76B9-0A03-4361-A7DE-446225172FAF}" type="datetimeFigureOut">
              <a:rPr lang="en-US" smtClean="0"/>
              <a:t>3/3/16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FCC2D-FEC5-4821-9B93-CBBC9E771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76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76B9-0A03-4361-A7DE-446225172FAF}" type="datetimeFigureOut">
              <a:rPr lang="en-US" smtClean="0"/>
              <a:t>3/3/16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FCC2D-FEC5-4821-9B93-CBBC9E771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5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76B9-0A03-4361-A7DE-446225172FAF}" type="datetimeFigureOut">
              <a:rPr lang="en-US" smtClean="0"/>
              <a:t>3/3/16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FCC2D-FEC5-4821-9B93-CBBC9E771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3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B76B9-0A03-4361-A7DE-446225172FAF}" type="datetimeFigureOut">
              <a:rPr lang="en-US" smtClean="0"/>
              <a:t>3/3/16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FCC2D-FEC5-4821-9B93-CBBC9E771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10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yfang@nyu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rxiv.org/abs/1505.04845" TargetMode="External"/><Relationship Id="rId3" Type="http://schemas.openxmlformats.org/officeDocument/2006/relationships/hyperlink" Target="http://cv.snu.ac.kr/research/~RRWM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Relationship Id="rId11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09600"/>
            <a:ext cx="7772400" cy="1470025"/>
          </a:xfrm>
        </p:spPr>
        <p:txBody>
          <a:bodyPr/>
          <a:lstStyle/>
          <a:p>
            <a:r>
              <a:rPr lang="en-US" dirty="0" smtClean="0"/>
              <a:t>Data-Driven 3D Shape Processing</a:t>
            </a:r>
            <a:br>
              <a:rPr lang="en-US" dirty="0" smtClean="0"/>
            </a:br>
            <a:r>
              <a:rPr lang="en-US" dirty="0" smtClean="0"/>
              <a:t>Shape Registration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Prof. Yi Fang</a:t>
            </a:r>
          </a:p>
          <a:p>
            <a:r>
              <a:rPr lang="en-US" dirty="0" smtClean="0">
                <a:hlinkClick r:id="rId2"/>
              </a:rPr>
              <a:t>yfang@nyu.edu</a:t>
            </a:r>
            <a:endParaRPr lang="en-US" dirty="0" smtClean="0"/>
          </a:p>
          <a:p>
            <a:r>
              <a:rPr lang="en-US" altLang="zh-CN" dirty="0" smtClean="0"/>
              <a:t>Spring</a:t>
            </a:r>
            <a:r>
              <a:rPr lang="en-US" dirty="0" smtClean="0"/>
              <a:t>, </a:t>
            </a:r>
            <a:r>
              <a:rPr lang="en-US" altLang="zh-CN" dirty="0" smtClean="0"/>
              <a:t>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620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Pairwise shape matching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Low rank matrix for multi-shape registration</a:t>
            </a:r>
          </a:p>
          <a:p>
            <a:r>
              <a:rPr lang="en-US" dirty="0" smtClean="0"/>
              <a:t>Learning better registration from multi-shape correspondence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9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 among them?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138" y="1295400"/>
            <a:ext cx="2695723" cy="2590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4038600"/>
            <a:ext cx="67532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262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/>
          <p:cNvPicPr>
            <a:picLocks noChangeAspect="1"/>
          </p:cNvPicPr>
          <p:nvPr/>
        </p:nvPicPr>
        <p:blipFill rotWithShape="1">
          <a:blip r:embed="rId2"/>
          <a:srcRect t="9773"/>
          <a:stretch/>
        </p:blipFill>
        <p:spPr>
          <a:xfrm>
            <a:off x="1115417" y="838200"/>
            <a:ext cx="7114183" cy="454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417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alibri" charset="0"/>
                <a:ea typeface="宋体" charset="0"/>
                <a:cs typeface="宋体" charset="0"/>
              </a:rPr>
              <a:t>Background</a:t>
            </a:r>
            <a:endParaRPr lang="zh-CN" altLang="en-US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624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Calibri" charset="0"/>
                <a:ea typeface="宋体" charset="0"/>
                <a:cs typeface="宋体" charset="0"/>
              </a:rPr>
              <a:t>Pairwise shape matching techniques we introduced before are limited to shapes that </a:t>
            </a:r>
            <a:r>
              <a:rPr lang="en-US" altLang="zh-CN" b="1">
                <a:latin typeface="Calibri" charset="0"/>
                <a:ea typeface="宋体" charset="0"/>
                <a:cs typeface="宋体" charset="0"/>
              </a:rPr>
              <a:t>similar to each other</a:t>
            </a:r>
            <a:r>
              <a:rPr lang="en-US" altLang="zh-CN">
                <a:latin typeface="Calibri" charset="0"/>
                <a:ea typeface="宋体" charset="0"/>
                <a:cs typeface="宋体" charset="0"/>
              </a:rPr>
              <a:t>. </a:t>
            </a:r>
          </a:p>
          <a:p>
            <a:r>
              <a:rPr lang="en-US" altLang="zh-CN">
                <a:latin typeface="Calibri" charset="0"/>
                <a:ea typeface="宋体" charset="0"/>
                <a:cs typeface="宋体" charset="0"/>
              </a:rPr>
              <a:t>These methods tend to be insufficient for shapes that undergo </a:t>
            </a:r>
            <a:r>
              <a:rPr lang="en-US" altLang="zh-CN" b="1">
                <a:latin typeface="Calibri" charset="0"/>
                <a:ea typeface="宋体" charset="0"/>
                <a:cs typeface="宋体" charset="0"/>
              </a:rPr>
              <a:t>large geometric and topological variations</a:t>
            </a:r>
            <a:r>
              <a:rPr lang="en-US" altLang="zh-CN">
                <a:latin typeface="Calibri" charset="0"/>
                <a:ea typeface="宋体" charset="0"/>
                <a:cs typeface="宋体" charset="0"/>
              </a:rPr>
              <a:t>.</a:t>
            </a:r>
            <a:endParaRPr lang="zh-CN" altLang="en-US">
              <a:latin typeface="Calibri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113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Data-driven shape registration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Pairwise shape matching techniques we introduced before are limited to shapes that </a:t>
            </a:r>
            <a:r>
              <a:rPr lang="en-US" altLang="zh-CN" b="1" dirty="0" smtClean="0"/>
              <a:t>similar to each other</a:t>
            </a:r>
            <a:r>
              <a:rPr lang="en-US" altLang="zh-CN" dirty="0" smtClean="0"/>
              <a:t>. </a:t>
            </a:r>
          </a:p>
          <a:p>
            <a:r>
              <a:rPr lang="en-US" altLang="zh-CN" dirty="0" smtClean="0"/>
              <a:t>These methods tend to be insufficient for shapes that undergo </a:t>
            </a:r>
            <a:r>
              <a:rPr lang="en-US" altLang="zh-CN" b="1" dirty="0" smtClean="0"/>
              <a:t>large geometric and topological variations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7708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Intuition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availability of large shape collections offers opportunities to address this issue.</a:t>
            </a:r>
          </a:p>
          <a:p>
            <a:r>
              <a:rPr lang="en-US" altLang="zh-CN" dirty="0" smtClean="0"/>
              <a:t>When matching two </a:t>
            </a:r>
            <a:r>
              <a:rPr lang="en-US" altLang="zh-CN" b="1" dirty="0" smtClean="0"/>
              <a:t>dissimilar shapes</a:t>
            </a:r>
            <a:r>
              <a:rPr lang="en-US" altLang="zh-CN" dirty="0" smtClean="0"/>
              <a:t>, we may utilize </a:t>
            </a:r>
            <a:r>
              <a:rPr lang="en-US" altLang="zh-CN" b="1" dirty="0" smtClean="0"/>
              <a:t>intermediate</a:t>
            </a:r>
            <a:r>
              <a:rPr lang="en-US" altLang="zh-CN" dirty="0" smtClean="0"/>
              <a:t> shapes to transfer maps.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377882262"/>
              </p:ext>
            </p:extLst>
          </p:nvPr>
        </p:nvGraphicFramePr>
        <p:xfrm>
          <a:off x="1371600" y="3048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0594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 as cycle consistency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This intuition can be generalized to enforcing a </a:t>
            </a:r>
            <a:r>
              <a:rPr lang="en-US" altLang="zh-CN" b="1" dirty="0" smtClean="0"/>
              <a:t>cycle-consistency</a:t>
            </a:r>
            <a:r>
              <a:rPr lang="en-US" altLang="zh-CN" dirty="0" smtClean="0"/>
              <a:t> constraint, namely composite maps along cycles should be identity map.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657600"/>
            <a:ext cx="5505869" cy="293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822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alibri" charset="0"/>
                <a:ea typeface="宋体" charset="0"/>
                <a:cs typeface="宋体" charset="0"/>
              </a:rPr>
              <a:t>How does cycle consistency work</a:t>
            </a:r>
            <a:endParaRPr lang="zh-CN" altLang="en-US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655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Calibri" charset="0"/>
                <a:ea typeface="宋体" charset="0"/>
                <a:cs typeface="宋体" charset="0"/>
              </a:rPr>
              <a:t>We do not know which maps or correspondences are incorrect, but we can </a:t>
            </a:r>
            <a:r>
              <a:rPr lang="en-US" altLang="zh-CN" b="1">
                <a:latin typeface="Calibri" charset="0"/>
                <a:ea typeface="宋体" charset="0"/>
                <a:cs typeface="宋体" charset="0"/>
              </a:rPr>
              <a:t>detect inconsistent cycles</a:t>
            </a:r>
            <a:r>
              <a:rPr lang="en-US" altLang="zh-CN">
                <a:latin typeface="Calibri" charset="0"/>
                <a:ea typeface="宋体" charset="0"/>
                <a:cs typeface="宋体" charset="0"/>
              </a:rPr>
              <a:t>. </a:t>
            </a:r>
          </a:p>
          <a:p>
            <a:r>
              <a:rPr lang="en-US" altLang="zh-CN">
                <a:latin typeface="Calibri" charset="0"/>
                <a:ea typeface="宋体" charset="0"/>
                <a:cs typeface="宋体" charset="0"/>
              </a:rPr>
              <a:t>An inconsistent cycle indicates that at least </a:t>
            </a:r>
            <a:r>
              <a:rPr lang="en-US" altLang="zh-CN" b="1">
                <a:latin typeface="Calibri" charset="0"/>
                <a:ea typeface="宋体" charset="0"/>
                <a:cs typeface="宋体" charset="0"/>
              </a:rPr>
              <a:t>one of the participating maps</a:t>
            </a:r>
            <a:r>
              <a:rPr lang="en-US" altLang="zh-CN">
                <a:latin typeface="Calibri" charset="0"/>
                <a:ea typeface="宋体" charset="0"/>
                <a:cs typeface="宋体" charset="0"/>
              </a:rPr>
              <a:t> or correspondences is incorrect. </a:t>
            </a:r>
            <a:endParaRPr lang="zh-CN" altLang="en-US">
              <a:latin typeface="Calibri" charset="0"/>
              <a:ea typeface="宋体" charset="0"/>
              <a:cs typeface="宋体" charset="0"/>
            </a:endParaRPr>
          </a:p>
          <a:p>
            <a:endParaRPr lang="zh-CN" altLang="en-US">
              <a:latin typeface="Calibri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944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505200" y="1828800"/>
            <a:ext cx="2438400" cy="2743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54100" y="1154113"/>
            <a:ext cx="914400" cy="101441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295400" y="1371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600200" y="1447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295400" y="1676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600200" y="1752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343400" y="2743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648200" y="2819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4343400" y="3048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648200" y="3124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876800" y="3124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181600" y="3200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76800" y="3429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181600" y="3505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553200" y="1016000"/>
            <a:ext cx="914400" cy="10160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781800" y="1270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086600" y="1346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6781800" y="1574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086600" y="165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4038600" y="303213"/>
            <a:ext cx="914400" cy="10160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4267200" y="557213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4572000" y="633413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4267200" y="862013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4572000" y="938213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2581275" y="5181600"/>
            <a:ext cx="914400" cy="10160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2809875" y="5435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3114675" y="5511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2809875" y="5740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3114675" y="5816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6400800" y="5080000"/>
            <a:ext cx="914400" cy="10160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6629400" y="5334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6934200" y="5410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6629400" y="5638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6934200" y="5715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</a:endParaRPr>
          </a:p>
        </p:txBody>
      </p:sp>
      <p:sp>
        <p:nvSpPr>
          <p:cNvPr id="70692" name="TextBox 44"/>
          <p:cNvSpPr txBox="1">
            <a:spLocks noChangeArrowheads="1"/>
          </p:cNvSpPr>
          <p:nvPr/>
        </p:nvSpPr>
        <p:spPr bwMode="auto">
          <a:xfrm>
            <a:off x="4275138" y="3467100"/>
            <a:ext cx="288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/>
              <a:t>k</a:t>
            </a:r>
          </a:p>
        </p:txBody>
      </p:sp>
      <p:sp>
        <p:nvSpPr>
          <p:cNvPr id="70693" name="TextBox 45"/>
          <p:cNvSpPr txBox="1">
            <a:spLocks noChangeArrowheads="1"/>
          </p:cNvSpPr>
          <p:nvPr/>
        </p:nvSpPr>
        <p:spPr bwMode="auto">
          <a:xfrm>
            <a:off x="1333500" y="1131888"/>
            <a:ext cx="355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/>
              <a:t>Pi</a:t>
            </a:r>
          </a:p>
        </p:txBody>
      </p:sp>
      <p:cxnSp>
        <p:nvCxnSpPr>
          <p:cNvPr id="48" name="Curved Connector 47"/>
          <p:cNvCxnSpPr>
            <a:stCxn id="16" idx="3"/>
            <a:endCxn id="19" idx="3"/>
          </p:cNvCxnSpPr>
          <p:nvPr/>
        </p:nvCxnSpPr>
        <p:spPr>
          <a:xfrm rot="16200000" flipH="1">
            <a:off x="2335213" y="1093788"/>
            <a:ext cx="1295400" cy="2743200"/>
          </a:xfrm>
          <a:prstGeom prst="curvedConnector3">
            <a:avLst>
              <a:gd name="adj1" fmla="val 1185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28" idx="3"/>
            <a:endCxn id="19" idx="7"/>
          </p:cNvCxnSpPr>
          <p:nvPr/>
        </p:nvCxnSpPr>
        <p:spPr>
          <a:xfrm rot="5400000">
            <a:off x="4891088" y="1157288"/>
            <a:ext cx="1419225" cy="238442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44" idx="3"/>
            <a:endCxn id="20" idx="7"/>
          </p:cNvCxnSpPr>
          <p:nvPr/>
        </p:nvCxnSpPr>
        <p:spPr>
          <a:xfrm rot="5400000" flipH="1">
            <a:off x="4506913" y="3341688"/>
            <a:ext cx="2644775" cy="2232025"/>
          </a:xfrm>
          <a:prstGeom prst="curvedConnector5">
            <a:avLst>
              <a:gd name="adj1" fmla="val -8645"/>
              <a:gd name="adj2" fmla="val 50000"/>
              <a:gd name="adj3" fmla="val 1086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37" idx="5"/>
            <a:endCxn id="20" idx="5"/>
          </p:cNvCxnSpPr>
          <p:nvPr/>
        </p:nvCxnSpPr>
        <p:spPr>
          <a:xfrm rot="5400000" flipH="1" flipV="1">
            <a:off x="2752726" y="3616325"/>
            <a:ext cx="2387600" cy="1533525"/>
          </a:xfrm>
          <a:prstGeom prst="curvedConnector3">
            <a:avLst>
              <a:gd name="adj1" fmla="val -100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36" idx="2"/>
            <a:endCxn id="19" idx="3"/>
          </p:cNvCxnSpPr>
          <p:nvPr/>
        </p:nvCxnSpPr>
        <p:spPr>
          <a:xfrm rot="10800000" flipH="1">
            <a:off x="2809875" y="3113088"/>
            <a:ext cx="1544638" cy="2360612"/>
          </a:xfrm>
          <a:prstGeom prst="curvedConnector4">
            <a:avLst>
              <a:gd name="adj1" fmla="val -14798"/>
              <a:gd name="adj2" fmla="val 505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699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914400"/>
            <a:ext cx="84931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700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730"/>
          <a:stretch>
            <a:fillRect/>
          </a:stretch>
        </p:blipFill>
        <p:spPr bwMode="auto">
          <a:xfrm>
            <a:off x="1676400" y="4641850"/>
            <a:ext cx="811213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701" name="Picture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05"/>
          <a:stretch>
            <a:fillRect/>
          </a:stretch>
        </p:blipFill>
        <p:spPr bwMode="auto">
          <a:xfrm>
            <a:off x="5029200" y="36513"/>
            <a:ext cx="128270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702" name="Picture 4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53" r="27393"/>
          <a:stretch>
            <a:fillRect/>
          </a:stretch>
        </p:blipFill>
        <p:spPr bwMode="auto">
          <a:xfrm>
            <a:off x="7543800" y="685800"/>
            <a:ext cx="1147763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703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7" r="57089"/>
          <a:stretch>
            <a:fillRect/>
          </a:stretch>
        </p:blipFill>
        <p:spPr bwMode="auto">
          <a:xfrm>
            <a:off x="7543800" y="4572000"/>
            <a:ext cx="1017588" cy="177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4564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formulate the cost function?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Pairwise matching</a:t>
            </a:r>
          </a:p>
          <a:p>
            <a:r>
              <a:rPr lang="en-US" dirty="0" smtClean="0"/>
              <a:t>Find a virtual universe where the potential correspondence candidates </a:t>
            </a:r>
          </a:p>
          <a:p>
            <a:r>
              <a:rPr lang="en-US" dirty="0" smtClean="0"/>
              <a:t>Cycle consistency condition</a:t>
            </a:r>
          </a:p>
          <a:p>
            <a:r>
              <a:rPr lang="en-US" dirty="0" smtClean="0"/>
              <a:t>Minimizing the number of the potential correspondence via low rank optimization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208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934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1800" dirty="0" smtClean="0"/>
          </a:p>
          <a:p>
            <a:r>
              <a:rPr lang="en-US" sz="1800" dirty="0" smtClean="0"/>
              <a:t>Reading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Assignments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for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low-rank optimization</a:t>
            </a:r>
          </a:p>
          <a:p>
            <a:pPr lvl="1">
              <a:buFont typeface="+mj-lt"/>
              <a:buAutoNum type="arabicPeriod"/>
            </a:pPr>
            <a:r>
              <a:rPr lang="en-US" altLang="zh-CN" sz="1100" dirty="0">
                <a:hlinkClick r:id="rId2"/>
              </a:rPr>
              <a:t>Multi-Image Matching via Fast Alternating </a:t>
            </a:r>
            <a:r>
              <a:rPr lang="en-US" altLang="zh-CN" sz="1100" dirty="0" smtClean="0">
                <a:hlinkClick r:id="rId2"/>
              </a:rPr>
              <a:t>Minimization</a:t>
            </a:r>
            <a:endParaRPr lang="en-US" altLang="zh-CN" sz="1100" dirty="0" smtClean="0"/>
          </a:p>
          <a:p>
            <a:pPr lvl="1">
              <a:buFont typeface="+mj-lt"/>
              <a:buAutoNum type="arabicPeriod"/>
            </a:pPr>
            <a:r>
              <a:rPr lang="en-US" altLang="zh-CN" sz="1100" dirty="0" smtClean="0">
                <a:hlinkClick r:id="rId3"/>
              </a:rPr>
              <a:t>Reweighted Random Walks for Graph Matching</a:t>
            </a:r>
            <a:endParaRPr lang="en-US" altLang="zh-CN" sz="1100" dirty="0"/>
          </a:p>
          <a:p>
            <a:r>
              <a:rPr lang="en-US" sz="1800" dirty="0" smtClean="0"/>
              <a:t>Project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will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be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assigned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for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data-driven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shape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registration</a:t>
            </a:r>
            <a:r>
              <a:rPr lang="zh-CN" altLang="en-US" sz="1800" dirty="0" smtClean="0"/>
              <a:t> </a:t>
            </a:r>
            <a:endParaRPr lang="en-US" altLang="zh-CN" sz="1800" dirty="0" smtClean="0"/>
          </a:p>
          <a:p>
            <a:pPr lvl="1"/>
            <a:r>
              <a:rPr lang="en-US" sz="1400" dirty="0" smtClean="0"/>
              <a:t>Provide the bi-harmonic features for all of 3D shape to be registered</a:t>
            </a:r>
          </a:p>
          <a:p>
            <a:pPr lvl="1"/>
            <a:r>
              <a:rPr lang="en-US" sz="1400" dirty="0" smtClean="0"/>
              <a:t>Provide the graph matching for all pairwise shape matching</a:t>
            </a:r>
          </a:p>
          <a:p>
            <a:pPr lvl="1"/>
            <a:r>
              <a:rPr lang="en-US" sz="1400" dirty="0" smtClean="0"/>
              <a:t>Provide the low-rank optimization package </a:t>
            </a:r>
          </a:p>
          <a:p>
            <a:r>
              <a:rPr lang="en-US" altLang="zh-CN" sz="1800" dirty="0" smtClean="0"/>
              <a:t>Move class on Mar. 24 to Mar. 25 </a:t>
            </a:r>
            <a:endParaRPr lang="en-US" altLang="zh-CN" sz="1800" dirty="0"/>
          </a:p>
          <a:p>
            <a:pPr lvl="1"/>
            <a:r>
              <a:rPr lang="en-US" sz="1400" dirty="0" smtClean="0"/>
              <a:t>Speaker: Dr. </a:t>
            </a:r>
            <a:r>
              <a:rPr lang="en-US" sz="1400" dirty="0" err="1" smtClean="0"/>
              <a:t>Hui</a:t>
            </a:r>
            <a:r>
              <a:rPr lang="en-US" sz="1400" dirty="0" smtClean="0"/>
              <a:t> Wu, IBM</a:t>
            </a:r>
            <a:endParaRPr lang="en-US" sz="1400" dirty="0"/>
          </a:p>
          <a:p>
            <a:pPr lvl="1"/>
            <a:r>
              <a:rPr lang="en-US" sz="1400" dirty="0" smtClean="0"/>
              <a:t>Topic: Manifold learning in image and shape processing</a:t>
            </a:r>
            <a:endParaRPr lang="en-US" sz="1400" dirty="0"/>
          </a:p>
          <a:p>
            <a:pPr lvl="1"/>
            <a:r>
              <a:rPr lang="en-US" sz="1400" dirty="0" smtClean="0"/>
              <a:t>Room: 2MTC, 10.099</a:t>
            </a:r>
          </a:p>
          <a:p>
            <a:pPr lvl="1"/>
            <a:r>
              <a:rPr lang="en-US" sz="1400" dirty="0" smtClean="0"/>
              <a:t>Date and Time: 3:00PM to 5:30PM, Mar. 25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58825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Pairwise Matching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2057400"/>
            <a:ext cx="8610600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Suppose we have n 3D shapes and </a:t>
            </a:r>
            <a:r>
              <a:rPr lang="en-US" i="1" dirty="0" smtClean="0"/>
              <a:t>p</a:t>
            </a:r>
            <a:r>
              <a:rPr lang="en-US" i="1" baseline="-25000" dirty="0" smtClean="0"/>
              <a:t>i </a:t>
            </a:r>
            <a:r>
              <a:rPr lang="en-US" dirty="0" smtClean="0"/>
              <a:t>features from each 3D shape </a:t>
            </a:r>
            <a:r>
              <a:rPr lang="en-US" i="1" dirty="0" err="1" smtClean="0"/>
              <a:t>i</a:t>
            </a:r>
            <a:r>
              <a:rPr lang="en-US" i="1" dirty="0" smtClean="0"/>
              <a:t>.</a:t>
            </a:r>
            <a:r>
              <a:rPr lang="en-US" dirty="0"/>
              <a:t> </a:t>
            </a:r>
            <a:r>
              <a:rPr lang="en-US" dirty="0" smtClean="0"/>
              <a:t>The objective is to</a:t>
            </a:r>
          </a:p>
          <a:p>
            <a:r>
              <a:rPr lang="en-US" dirty="0" smtClean="0"/>
              <a:t>find feature correspondences between pairs of  3D shapes.</a:t>
            </a:r>
          </a:p>
          <a:p>
            <a:endParaRPr lang="en-US" dirty="0" smtClean="0"/>
          </a:p>
          <a:p>
            <a:r>
              <a:rPr lang="en-US" dirty="0" smtClean="0"/>
              <a:t>2. Match a 3D shape pair (</a:t>
            </a:r>
            <a:r>
              <a:rPr lang="en-US" i="1" dirty="0" err="1" smtClean="0"/>
              <a:t>i</a:t>
            </a:r>
            <a:r>
              <a:rPr lang="en-US" i="1" dirty="0" smtClean="0"/>
              <a:t>, j</a:t>
            </a:r>
            <a:r>
              <a:rPr lang="en-US" dirty="0" smtClean="0"/>
              <a:t>), one can compute similarities for all pairs of feature</a:t>
            </a:r>
          </a:p>
          <a:p>
            <a:r>
              <a:rPr lang="en-US" dirty="0"/>
              <a:t>p</a:t>
            </a:r>
            <a:r>
              <a:rPr lang="en-US" dirty="0" smtClean="0"/>
              <a:t>oints from two shapes and store them in a matrix   </a:t>
            </a:r>
          </a:p>
          <a:p>
            <a:endParaRPr lang="en-US" dirty="0"/>
          </a:p>
          <a:p>
            <a:r>
              <a:rPr lang="en-US" dirty="0"/>
              <a:t>3</a:t>
            </a:r>
            <a:r>
              <a:rPr lang="en-US" dirty="0" smtClean="0"/>
              <a:t>. Represent the feature correspondence for 3D shape pair (</a:t>
            </a:r>
            <a:r>
              <a:rPr lang="en-US" i="1" dirty="0" err="1"/>
              <a:t>i</a:t>
            </a:r>
            <a:r>
              <a:rPr lang="en-US" i="1" dirty="0" smtClean="0"/>
              <a:t>, j</a:t>
            </a:r>
            <a:r>
              <a:rPr lang="en-US" dirty="0" smtClean="0"/>
              <a:t>) by a partial permutation </a:t>
            </a:r>
          </a:p>
          <a:p>
            <a:r>
              <a:rPr lang="en-US" dirty="0" smtClean="0"/>
              <a:t>matrix</a:t>
            </a:r>
          </a:p>
          <a:p>
            <a:endParaRPr lang="en-US" dirty="0"/>
          </a:p>
          <a:p>
            <a:r>
              <a:rPr lang="en-US" dirty="0" smtClean="0"/>
              <a:t>4. The doubly stochastic constraints satisfies: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5. To find </a:t>
            </a:r>
            <a:r>
              <a:rPr lang="en-US" dirty="0" err="1" smtClean="0"/>
              <a:t>X</a:t>
            </a:r>
            <a:r>
              <a:rPr lang="en-US" i="1" baseline="-25000" dirty="0" err="1" smtClean="0"/>
              <a:t>ij</a:t>
            </a:r>
            <a:r>
              <a:rPr lang="en-US" dirty="0" smtClean="0"/>
              <a:t>, we can maximize the inner product between resulting in a linear assignment problem, which can efficiently solved by Hungarian algorithm. </a:t>
            </a:r>
            <a:endParaRPr lang="en-US" i="1" baseline="-25000" dirty="0" smtClean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5760"/>
          <a:stretch/>
        </p:blipFill>
        <p:spPr>
          <a:xfrm>
            <a:off x="5181600" y="3276600"/>
            <a:ext cx="914400" cy="1881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3336"/>
          <a:stretch/>
        </p:blipFill>
        <p:spPr>
          <a:xfrm>
            <a:off x="1066800" y="4099218"/>
            <a:ext cx="1296834" cy="1998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4800600"/>
            <a:ext cx="2438400" cy="38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316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Cycle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199"/>
          </a:xfrm>
        </p:spPr>
        <p:txBody>
          <a:bodyPr>
            <a:normAutofit/>
          </a:bodyPr>
          <a:lstStyle/>
          <a:p>
            <a:r>
              <a:rPr lang="en-US" dirty="0" smtClean="0"/>
              <a:t>The cycle consistency as a constraint to match a bunch of 3D shapes. The cycle consistency can be described by: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any three shapes           and can be extended to multi-shapes. We can introduce virtual “universe” that is defined as the set of virtual unique features.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0" y="3162300"/>
            <a:ext cx="2019300" cy="533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3886200"/>
            <a:ext cx="8890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098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76200"/>
            <a:ext cx="8229600" cy="1143000"/>
          </a:xfrm>
        </p:spPr>
        <p:txBody>
          <a:bodyPr/>
          <a:lstStyle/>
          <a:p>
            <a:r>
              <a:rPr lang="en-US" dirty="0" smtClean="0"/>
              <a:t>Virtual Universe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600200"/>
            <a:ext cx="6200775" cy="48006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324600" y="3505200"/>
            <a:ext cx="1663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Virtual </a:t>
            </a:r>
            <a:r>
              <a:rPr lang="en-US" dirty="0"/>
              <a:t>universe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181600" y="3733800"/>
            <a:ext cx="1143000" cy="30480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180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09800"/>
            <a:ext cx="8229600" cy="1143000"/>
          </a:xfrm>
        </p:spPr>
        <p:txBody>
          <a:bodyPr/>
          <a:lstStyle/>
          <a:p>
            <a:r>
              <a:rPr lang="en-US" dirty="0" smtClean="0"/>
              <a:t>Low </a:t>
            </a:r>
            <a:r>
              <a:rPr lang="en-US" dirty="0"/>
              <a:t>rank optimization</a:t>
            </a:r>
          </a:p>
        </p:txBody>
      </p:sp>
    </p:spTree>
    <p:extLst>
      <p:ext uri="{BB962C8B-B14F-4D97-AF65-F5344CB8AC3E}">
        <p14:creationId xmlns:p14="http://schemas.microsoft.com/office/powerpoint/2010/main" val="34468811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1905000"/>
            <a:ext cx="1447800" cy="3910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381000"/>
            <a:ext cx="8600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Let’s define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map from shape</a:t>
            </a:r>
            <a:r>
              <a:rPr lang="en-US" altLang="zh-CN" i="1" dirty="0" smtClean="0"/>
              <a:t> </a:t>
            </a:r>
            <a:r>
              <a:rPr lang="en-US" altLang="zh-CN" i="1" dirty="0" err="1" smtClean="0"/>
              <a:t>i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to the universe,  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 is the number of points in the universe, </a:t>
            </a:r>
          </a:p>
          <a:p>
            <a:r>
              <a:rPr lang="en-US" dirty="0"/>
              <a:t>a</a:t>
            </a:r>
            <a:r>
              <a:rPr lang="en-US" dirty="0" smtClean="0"/>
              <a:t>nd                     for all </a:t>
            </a:r>
            <a:r>
              <a:rPr lang="en-US" i="1" dirty="0" err="1" smtClean="0"/>
              <a:t>i</a:t>
            </a:r>
            <a:r>
              <a:rPr lang="en-US" i="1" dirty="0" smtClean="0"/>
              <a:t> ,  </a:t>
            </a:r>
            <a:r>
              <a:rPr lang="en-US" dirty="0" smtClean="0"/>
              <a:t>the map can be written: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143000"/>
            <a:ext cx="1676400" cy="3352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762000"/>
            <a:ext cx="889000" cy="304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85800" y="2514600"/>
            <a:ext cx="83279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Suppose the correspondence for all</a:t>
            </a:r>
            <a:r>
              <a:rPr lang="zh-CN" altLang="en-US" dirty="0" smtClean="0"/>
              <a:t>                            </a:t>
            </a:r>
            <a:r>
              <a:rPr lang="en-US" altLang="zh-CN" dirty="0" smtClean="0"/>
              <a:t>features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 </a:t>
            </a:r>
            <a:r>
              <a:rPr lang="en-US" altLang="zh-CN" dirty="0" smtClean="0"/>
              <a:t>shape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denoted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0555" y="2542260"/>
            <a:ext cx="1367483" cy="304800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762000" y="2971800"/>
            <a:ext cx="1371600" cy="304800"/>
            <a:chOff x="3962400" y="3200400"/>
            <a:chExt cx="2882900" cy="53340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62400" y="3276600"/>
              <a:ext cx="1143000" cy="3810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05400" y="3200400"/>
              <a:ext cx="1739900" cy="533400"/>
            </a:xfrm>
            <a:prstGeom prst="rect">
              <a:avLst/>
            </a:prstGeom>
          </p:spPr>
        </p:pic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38400" y="3581400"/>
            <a:ext cx="3957485" cy="16002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38200" y="6172200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 all</a:t>
            </a:r>
            <a:r>
              <a:rPr lang="zh-CN" altLang="en-US" dirty="0" smtClean="0"/>
              <a:t>            </a:t>
            </a:r>
            <a:r>
              <a:rPr lang="zh-CN" altLang="zh-CN" dirty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concatenated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rows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matrix</a:t>
            </a:r>
            <a:r>
              <a:rPr lang="zh-CN" altLang="en-US" dirty="0" smtClean="0"/>
              <a:t>  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76400" y="6172200"/>
            <a:ext cx="400538" cy="381000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6096000" y="6248400"/>
            <a:ext cx="1168400" cy="319940"/>
            <a:chOff x="1295400" y="1927960"/>
            <a:chExt cx="2006600" cy="396140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95400" y="1981200"/>
              <a:ext cx="812800" cy="3429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057400" y="1927960"/>
              <a:ext cx="1244600" cy="38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9002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62000" y="914400"/>
            <a:ext cx="24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Then</a:t>
            </a:r>
            <a:r>
              <a:rPr lang="en-US" altLang="zh-CN" dirty="0" smtClean="0"/>
              <a:t>, we can write      as </a:t>
            </a:r>
            <a:r>
              <a:rPr lang="zh-CN" altLang="en-US" dirty="0" smtClean="0"/>
              <a:t>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732" y="962937"/>
            <a:ext cx="295564" cy="304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524000"/>
            <a:ext cx="1371600" cy="50180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62000" y="2362200"/>
            <a:ext cx="7144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 is clear to see that X should be both positive semi-definite and low-rank: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2971800"/>
            <a:ext cx="3352800" cy="48053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38200" y="3962400"/>
            <a:ext cx="3010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Then the final cost function is: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200" y="4572000"/>
            <a:ext cx="5257800" cy="122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244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Then: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1743"/>
          <a:stretch/>
        </p:blipFill>
        <p:spPr>
          <a:xfrm>
            <a:off x="2514600" y="2209800"/>
            <a:ext cx="3568700" cy="8804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3200400"/>
            <a:ext cx="1955800" cy="482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57400" y="3276600"/>
            <a:ext cx="883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76400" y="3886200"/>
            <a:ext cx="1191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Subject to: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9800" y="3733800"/>
            <a:ext cx="4837246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420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52400"/>
            <a:ext cx="5214257" cy="64792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67000" y="228600"/>
            <a:ext cx="3586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Pipeline of Multiple Shape Matching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233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09600"/>
            <a:ext cx="8763000" cy="526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6725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914400"/>
            <a:ext cx="6854615" cy="482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946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Pairwise shape matching</a:t>
            </a:r>
          </a:p>
          <a:p>
            <a:r>
              <a:rPr lang="en-US" dirty="0" smtClean="0"/>
              <a:t>Low rank matrix for multi-shape registration</a:t>
            </a:r>
          </a:p>
          <a:p>
            <a:r>
              <a:rPr lang="en-US" dirty="0" smtClean="0"/>
              <a:t>Learning better registration from multi-shape correspondence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0079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Pairwise shape matching</a:t>
            </a:r>
          </a:p>
          <a:p>
            <a:r>
              <a:rPr lang="en-US" dirty="0" smtClean="0"/>
              <a:t>Low rank matrix for multi-shape registration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Learning better registration from multi-shape correspondence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7587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ctrTitle"/>
          </p:nvPr>
        </p:nvSpPr>
        <p:spPr>
          <a:xfrm>
            <a:off x="685800" y="2514600"/>
            <a:ext cx="7772400" cy="1470025"/>
          </a:xfrm>
        </p:spPr>
        <p:txBody>
          <a:bodyPr/>
          <a:lstStyle/>
          <a:p>
            <a:r>
              <a:rPr lang="en-US" altLang="zh-CN" dirty="0" smtClean="0">
                <a:latin typeface="Calibri" charset="0"/>
                <a:ea typeface="宋体" charset="0"/>
                <a:cs typeface="宋体" charset="0"/>
              </a:rPr>
              <a:t>Deep Learning in Shape Registration</a:t>
            </a:r>
            <a:endParaRPr lang="zh-CN" altLang="en-US" dirty="0">
              <a:latin typeface="Calibri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26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Box 1"/>
          <p:cNvSpPr txBox="1">
            <a:spLocks noChangeArrowheads="1"/>
          </p:cNvSpPr>
          <p:nvPr/>
        </p:nvSpPr>
        <p:spPr bwMode="auto">
          <a:xfrm>
            <a:off x="609600" y="-6546"/>
            <a:ext cx="823814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fontAlgn="base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fontAlgn="base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fontAlgn="base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fontAlgn="base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ＭＳ Ｐゴシック" charset="0"/>
              </a:rPr>
              <a:t>Many-to-one encoder: Deep Neural Network</a:t>
            </a:r>
          </a:p>
        </p:txBody>
      </p:sp>
      <p:pic>
        <p:nvPicPr>
          <p:cNvPr id="4608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80" t="5119" r="18088" b="55165"/>
          <a:stretch>
            <a:fillRect/>
          </a:stretch>
        </p:blipFill>
        <p:spPr bwMode="auto">
          <a:xfrm>
            <a:off x="2819400" y="2057400"/>
            <a:ext cx="37338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22" r="86667"/>
          <a:stretch>
            <a:fillRect/>
          </a:stretch>
        </p:blipFill>
        <p:spPr bwMode="auto">
          <a:xfrm>
            <a:off x="304801" y="762000"/>
            <a:ext cx="1219200" cy="548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5" name="Right Arrow 5"/>
          <p:cNvSpPr>
            <a:spLocks noChangeArrowheads="1"/>
          </p:cNvSpPr>
          <p:nvPr/>
        </p:nvSpPr>
        <p:spPr bwMode="auto">
          <a:xfrm>
            <a:off x="1752600" y="3124200"/>
            <a:ext cx="9144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5" tIns="45718" rIns="91435" bIns="45718"/>
          <a:lstStyle/>
          <a:p>
            <a:endParaRPr lang="en-US" sz="2400">
              <a:latin typeface="Arial" charset="0"/>
              <a:cs typeface="ＭＳ Ｐゴシック" charset="0"/>
            </a:endParaRPr>
          </a:p>
        </p:txBody>
      </p:sp>
      <p:sp>
        <p:nvSpPr>
          <p:cNvPr id="46086" name="Right Arrow 6"/>
          <p:cNvSpPr>
            <a:spLocks noChangeArrowheads="1"/>
          </p:cNvSpPr>
          <p:nvPr/>
        </p:nvSpPr>
        <p:spPr bwMode="auto">
          <a:xfrm>
            <a:off x="6553200" y="3106738"/>
            <a:ext cx="9144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5" tIns="45718" rIns="91435" bIns="45718"/>
          <a:lstStyle/>
          <a:p>
            <a:endParaRPr lang="en-US" sz="2400">
              <a:latin typeface="Arial" charset="0"/>
              <a:cs typeface="ＭＳ Ｐゴシック" charset="0"/>
            </a:endParaRP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7494588" y="2782888"/>
            <a:ext cx="1192212" cy="741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5" tIns="45718" rIns="91435" bIns="45718"/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Arial" charset="0"/>
                <a:cs typeface="ＭＳ Ｐゴシック" charset="0"/>
              </a:rPr>
              <a:t>Unique Shape</a:t>
            </a:r>
          </a:p>
        </p:txBody>
      </p:sp>
      <p:sp>
        <p:nvSpPr>
          <p:cNvPr id="46088" name="TextBox 8"/>
          <p:cNvSpPr txBox="1">
            <a:spLocks noChangeArrowheads="1"/>
          </p:cNvSpPr>
          <p:nvPr/>
        </p:nvSpPr>
        <p:spPr bwMode="auto">
          <a:xfrm>
            <a:off x="3570135" y="4343400"/>
            <a:ext cx="2110095" cy="341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fontAlgn="base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fontAlgn="base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fontAlgn="base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fontAlgn="base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600" dirty="0">
                <a:latin typeface="Arial" charset="0"/>
                <a:cs typeface="ＭＳ Ｐゴシック" charset="0"/>
              </a:rPr>
              <a:t>Deep Shape Feature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2995" y="6330601"/>
            <a:ext cx="1937125" cy="333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7" tIns="35717" rIns="35717" bIns="35717" numCol="1" spcCol="26788" rtlCol="0" anchor="ctr">
            <a:spAutoFit/>
          </a:bodyPr>
          <a:lstStyle/>
          <a:p>
            <a:pPr algn="ctr" defTabSz="410751" hangingPunct="0"/>
            <a:r>
              <a:rPr lang="en-US" sz="1700" dirty="0"/>
              <a:t>Fang, </a:t>
            </a:r>
            <a:r>
              <a:rPr lang="en-US" sz="1700" dirty="0" err="1"/>
              <a:t>etc</a:t>
            </a:r>
            <a:r>
              <a:rPr lang="en-US" sz="1700" dirty="0"/>
              <a:t>, CVPR 2015</a:t>
            </a:r>
            <a:endParaRPr lang="en-US" sz="1700" dirty="0">
              <a:solidFill>
                <a:srgbClr val="000000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55434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1524000"/>
            <a:ext cx="7182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to model our shape registration as a many-to-one? </a:t>
            </a:r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429000"/>
            <a:ext cx="84931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730"/>
          <a:stretch>
            <a:fillRect/>
          </a:stretch>
        </p:blipFill>
        <p:spPr bwMode="auto">
          <a:xfrm>
            <a:off x="4114800" y="3429000"/>
            <a:ext cx="811213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7" r="57089"/>
          <a:stretch>
            <a:fillRect/>
          </a:stretch>
        </p:blipFill>
        <p:spPr bwMode="auto">
          <a:xfrm>
            <a:off x="1981200" y="3124200"/>
            <a:ext cx="1017588" cy="177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reeform 9"/>
          <p:cNvSpPr/>
          <p:nvPr/>
        </p:nvSpPr>
        <p:spPr>
          <a:xfrm>
            <a:off x="2605557" y="2788199"/>
            <a:ext cx="3908336" cy="891010"/>
          </a:xfrm>
          <a:custGeom>
            <a:avLst/>
            <a:gdLst>
              <a:gd name="connsiteX0" fmla="*/ 0 w 3908336"/>
              <a:gd name="connsiteY0" fmla="*/ 609297 h 891010"/>
              <a:gd name="connsiteX1" fmla="*/ 844515 w 3908336"/>
              <a:gd name="connsiteY1" fmla="*/ 92145 h 891010"/>
              <a:gd name="connsiteX2" fmla="*/ 1977081 w 3908336"/>
              <a:gd name="connsiteY2" fmla="*/ 890785 h 891010"/>
              <a:gd name="connsiteX3" fmla="*/ 3201300 w 3908336"/>
              <a:gd name="connsiteY3" fmla="*/ 497 h 891010"/>
              <a:gd name="connsiteX4" fmla="*/ 3908336 w 3908336"/>
              <a:gd name="connsiteY4" fmla="*/ 753314 h 891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8336" h="891010">
                <a:moveTo>
                  <a:pt x="0" y="609297"/>
                </a:moveTo>
                <a:cubicBezTo>
                  <a:pt x="257501" y="327263"/>
                  <a:pt x="515002" y="45230"/>
                  <a:pt x="844515" y="92145"/>
                </a:cubicBezTo>
                <a:cubicBezTo>
                  <a:pt x="1174028" y="139060"/>
                  <a:pt x="1584284" y="906060"/>
                  <a:pt x="1977081" y="890785"/>
                </a:cubicBezTo>
                <a:cubicBezTo>
                  <a:pt x="2369878" y="875510"/>
                  <a:pt x="2879424" y="23409"/>
                  <a:pt x="3201300" y="497"/>
                </a:cubicBezTo>
                <a:cubicBezTo>
                  <a:pt x="3523176" y="-22415"/>
                  <a:pt x="3908336" y="753314"/>
                  <a:pt x="3908336" y="753314"/>
                </a:cubicBezTo>
              </a:path>
            </a:pathLst>
          </a:cu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089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648200"/>
            <a:ext cx="84931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730"/>
          <a:stretch>
            <a:fillRect/>
          </a:stretch>
        </p:blipFill>
        <p:spPr bwMode="auto">
          <a:xfrm>
            <a:off x="609600" y="1905000"/>
            <a:ext cx="811213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7" r="57089"/>
          <a:stretch>
            <a:fillRect/>
          </a:stretch>
        </p:blipFill>
        <p:spPr bwMode="auto">
          <a:xfrm>
            <a:off x="533400" y="0"/>
            <a:ext cx="1017588" cy="177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/>
          <p:nvPr/>
        </p:nvSpPr>
        <p:spPr>
          <a:xfrm>
            <a:off x="1066800" y="3505200"/>
            <a:ext cx="76200" cy="76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66800" y="3810000"/>
            <a:ext cx="76200" cy="76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66800" y="4114800"/>
            <a:ext cx="76200" cy="76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80" t="5119" r="18088" b="55165"/>
          <a:stretch>
            <a:fillRect/>
          </a:stretch>
        </p:blipFill>
        <p:spPr bwMode="auto">
          <a:xfrm>
            <a:off x="3124200" y="1371600"/>
            <a:ext cx="37338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7696200" y="2057400"/>
            <a:ext cx="1192212" cy="741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5" tIns="45718" rIns="91435" bIns="45718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Arial" charset="0"/>
                <a:cs typeface="ＭＳ Ｐゴシック" charset="0"/>
              </a:rPr>
              <a:t>Unique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  <a:latin typeface="Arial" charset="0"/>
                <a:cs typeface="ＭＳ Ｐゴシック" charset="0"/>
              </a:rPr>
              <a:t>Label</a:t>
            </a:r>
            <a:endParaRPr lang="en-US" sz="2400" dirty="0">
              <a:solidFill>
                <a:srgbClr val="FF0000"/>
              </a:solidFill>
              <a:latin typeface="Arial" charset="0"/>
              <a:cs typeface="ＭＳ Ｐゴシック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219200" y="685800"/>
            <a:ext cx="1905000" cy="1828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3" idx="1"/>
          </p:cNvCxnSpPr>
          <p:nvPr/>
        </p:nvCxnSpPr>
        <p:spPr>
          <a:xfrm>
            <a:off x="1066800" y="2133600"/>
            <a:ext cx="2057400" cy="419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3" idx="1"/>
          </p:cNvCxnSpPr>
          <p:nvPr/>
        </p:nvCxnSpPr>
        <p:spPr>
          <a:xfrm flipV="1">
            <a:off x="1143000" y="2552700"/>
            <a:ext cx="1981200" cy="2171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ight Arrow 22"/>
          <p:cNvSpPr/>
          <p:nvPr/>
        </p:nvSpPr>
        <p:spPr>
          <a:xfrm>
            <a:off x="6934200" y="2362200"/>
            <a:ext cx="6096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0" y="-3175"/>
            <a:ext cx="2613025" cy="6027738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14000"/>
                </a:schemeClr>
              </a:gs>
              <a:gs pos="80000">
                <a:schemeClr val="accent1">
                  <a:shade val="93000"/>
                  <a:satMod val="130000"/>
                  <a:alpha val="14000"/>
                </a:schemeClr>
              </a:gs>
              <a:gs pos="100000">
                <a:schemeClr val="accent1">
                  <a:shade val="94000"/>
                  <a:satMod val="135000"/>
                  <a:alpha val="14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894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022" y="2361767"/>
            <a:ext cx="8229600" cy="1143000"/>
          </a:xfrm>
        </p:spPr>
        <p:txBody>
          <a:bodyPr/>
          <a:lstStyle/>
          <a:p>
            <a:r>
              <a:rPr lang="en-US" dirty="0" smtClean="0"/>
              <a:t>Discussion on Final 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4140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4343400"/>
          </a:xfrm>
        </p:spPr>
        <p:txBody>
          <a:bodyPr>
            <a:normAutofit fontScale="400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Deep random shape Descriptor for shape retrieval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Learning Shape correspondence via Many-To-One encoder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Deep learning in consistent shape correspondence map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Robust active shape modeling via multi-shape registration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Robust 3D statistical shape model via consistent shape correspondence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Learning Correspondence Manifold for multi-shape registration (With IBM)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Learning Correspondence Manifold for multi-image matching (With IBM)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Learning Joint Sketch-Image Retrieval Using CNN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Learning Joint DepthImage-3D Shape Retrieval Using CNN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Learning Joint Sketch-3D Shape Retrieval Using CNN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Reconstruction of 3D Shape from a single view of image using CNN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3D Street Navigator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Deep Learning on 3D shape analysis via conformal mapped </a:t>
            </a:r>
            <a:r>
              <a:rPr lang="en-US" dirty="0" smtClean="0"/>
              <a:t>images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3D object recognition using depth image, deep learning and mobile devices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Implement and Present: </a:t>
            </a:r>
            <a:r>
              <a:rPr lang="en-US" dirty="0" err="1"/>
              <a:t>Qixing</a:t>
            </a:r>
            <a:r>
              <a:rPr lang="en-US" dirty="0"/>
              <a:t> Huang and Leonidas </a:t>
            </a:r>
            <a:r>
              <a:rPr lang="en-US" dirty="0" err="1"/>
              <a:t>Guibas</a:t>
            </a:r>
            <a:r>
              <a:rPr lang="en-US" dirty="0"/>
              <a:t>. Consistent Shape Maps via Semi-definite Programming. Computer Graphics Forum, Volume 32(5)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Implement and Present: </a:t>
            </a:r>
            <a:r>
              <a:rPr lang="en-US" dirty="0" err="1"/>
              <a:t>Qixing</a:t>
            </a:r>
            <a:r>
              <a:rPr lang="en-US" dirty="0"/>
              <a:t> Huang, </a:t>
            </a:r>
            <a:r>
              <a:rPr lang="en-US" dirty="0" err="1"/>
              <a:t>Vladlen</a:t>
            </a:r>
            <a:r>
              <a:rPr lang="en-US" dirty="0"/>
              <a:t> </a:t>
            </a:r>
            <a:r>
              <a:rPr lang="en-US" dirty="0" err="1"/>
              <a:t>Koltun</a:t>
            </a:r>
            <a:r>
              <a:rPr lang="en-US" dirty="0"/>
              <a:t>, and Leonidas </a:t>
            </a:r>
            <a:r>
              <a:rPr lang="en-US" dirty="0" err="1"/>
              <a:t>Guibas</a:t>
            </a:r>
            <a:r>
              <a:rPr lang="en-US" dirty="0"/>
              <a:t>. Joint-Shape Segmentation with Linear Programming. ACM Transactions on Graphics 30(5)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Implement and Present: </a:t>
            </a:r>
            <a:r>
              <a:rPr lang="en-US" dirty="0" err="1"/>
              <a:t>Qixing</a:t>
            </a:r>
            <a:r>
              <a:rPr lang="en-US" dirty="0"/>
              <a:t> Huang, </a:t>
            </a:r>
            <a:r>
              <a:rPr lang="en-US" dirty="0" err="1"/>
              <a:t>Hai</a:t>
            </a:r>
            <a:r>
              <a:rPr lang="en-US" dirty="0"/>
              <a:t> Wang, and </a:t>
            </a:r>
            <a:r>
              <a:rPr lang="en-US" dirty="0" err="1"/>
              <a:t>Vladlen</a:t>
            </a:r>
            <a:r>
              <a:rPr lang="en-US" dirty="0"/>
              <a:t> </a:t>
            </a:r>
            <a:r>
              <a:rPr lang="en-US" dirty="0" err="1"/>
              <a:t>Koltun</a:t>
            </a:r>
            <a:r>
              <a:rPr lang="en-US" dirty="0"/>
              <a:t>. Single-View Reconstruction via Joint Analysis of Image and Shape Collections. ACM Transaction on Graphics 34(4) (Proc. </a:t>
            </a:r>
            <a:r>
              <a:rPr lang="en-US" dirty="0" err="1"/>
              <a:t>Siggraph</a:t>
            </a:r>
            <a:r>
              <a:rPr lang="en-US" dirty="0"/>
              <a:t> 2015)</a:t>
            </a:r>
            <a:r>
              <a:rPr lang="en-US" dirty="0" smtClean="0"/>
              <a:t>.</a:t>
            </a:r>
          </a:p>
          <a:p>
            <a:pPr marL="514350" lvl="0" indent="-514350">
              <a:buFont typeface="+mj-lt"/>
              <a:buAutoNum type="arabicPeriod"/>
            </a:pPr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567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FF0000"/>
                </a:solidFill>
              </a:rPr>
              <a:t>Pairwise shape matching</a:t>
            </a:r>
          </a:p>
          <a:p>
            <a:r>
              <a:rPr lang="en-US" dirty="0" smtClean="0"/>
              <a:t>Low rank matrix for multi-shape registration</a:t>
            </a:r>
          </a:p>
          <a:p>
            <a:r>
              <a:rPr lang="en-US" dirty="0" smtClean="0"/>
              <a:t>Learning better registration from multi-shape correspondence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340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dirty="0" smtClean="0"/>
              <a:t>3D Point S</a:t>
            </a:r>
            <a:r>
              <a:rPr lang="en-US" altLang="zh-CN" dirty="0" smtClean="0"/>
              <a:t>igna</a:t>
            </a:r>
            <a:r>
              <a:rPr lang="en-US" dirty="0" smtClean="0"/>
              <a:t>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GPS Shape Signature</a:t>
            </a:r>
          </a:p>
          <a:p>
            <a:endParaRPr lang="en-US" dirty="0" smtClean="0"/>
          </a:p>
          <a:p>
            <a:r>
              <a:rPr lang="en-US" dirty="0" smtClean="0"/>
              <a:t>Heat Kernel Signature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870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GPS Shape Signature</a:t>
            </a:r>
          </a:p>
        </p:txBody>
      </p:sp>
      <p:pic>
        <p:nvPicPr>
          <p:cNvPr id="37891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60550"/>
            <a:ext cx="593407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2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276600"/>
            <a:ext cx="2066925" cy="316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>
            <a:off x="5029200" y="2747963"/>
            <a:ext cx="2405063" cy="6858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Oval 9"/>
          <p:cNvSpPr/>
          <p:nvPr/>
        </p:nvSpPr>
        <p:spPr>
          <a:xfrm>
            <a:off x="7434263" y="3419475"/>
            <a:ext cx="109537" cy="1111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ＭＳ Ｐゴシック" charset="0"/>
            </a:endParaRPr>
          </a:p>
        </p:txBody>
      </p:sp>
      <p:sp>
        <p:nvSpPr>
          <p:cNvPr id="37895" name="Rectangle 10"/>
          <p:cNvSpPr>
            <a:spLocks noChangeArrowheads="1"/>
          </p:cNvSpPr>
          <p:nvPr/>
        </p:nvSpPr>
        <p:spPr bwMode="auto">
          <a:xfrm>
            <a:off x="53975" y="5867400"/>
            <a:ext cx="88836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/>
              <a:t>1. Raif, Laplace-Beltrami Eigenfunctions for Deformation Invariant</a:t>
            </a:r>
          </a:p>
          <a:p>
            <a:pPr eaLnBrk="1" hangingPunct="1"/>
            <a:r>
              <a:rPr lang="en-US"/>
              <a:t>Shape Representation, 2007</a:t>
            </a:r>
          </a:p>
        </p:txBody>
      </p:sp>
      <p:sp>
        <p:nvSpPr>
          <p:cNvPr id="37896" name="TextBox 11"/>
          <p:cNvSpPr txBox="1">
            <a:spLocks noChangeArrowheads="1"/>
          </p:cNvSpPr>
          <p:nvPr/>
        </p:nvSpPr>
        <p:spPr bwMode="auto">
          <a:xfrm>
            <a:off x="31750" y="6486525"/>
            <a:ext cx="3622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Note, GPS is a point shape signature </a:t>
            </a:r>
          </a:p>
        </p:txBody>
      </p:sp>
    </p:spTree>
    <p:extLst>
      <p:ext uri="{BB962C8B-B14F-4D97-AF65-F5344CB8AC3E}">
        <p14:creationId xmlns:p14="http://schemas.microsoft.com/office/powerpoint/2010/main" val="57899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Heat Kernel Signature</a:t>
            </a:r>
          </a:p>
        </p:txBody>
      </p:sp>
      <p:pic>
        <p:nvPicPr>
          <p:cNvPr id="3891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2514600"/>
            <a:ext cx="6743700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36688"/>
            <a:ext cx="47625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27225"/>
            <a:ext cx="372427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8" name="TextBox 1"/>
          <p:cNvSpPr txBox="1">
            <a:spLocks noChangeArrowheads="1"/>
          </p:cNvSpPr>
          <p:nvPr/>
        </p:nvSpPr>
        <p:spPr bwMode="auto">
          <a:xfrm>
            <a:off x="152400" y="6513513"/>
            <a:ext cx="9128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/>
              <a:t>1. Jian, A Concise and Provably Informative Multi-Scale Signature Based on Heat Diffusion, 2009</a:t>
            </a:r>
          </a:p>
        </p:txBody>
      </p:sp>
    </p:spTree>
    <p:extLst>
      <p:ext uri="{BB962C8B-B14F-4D97-AF65-F5344CB8AC3E}">
        <p14:creationId xmlns:p14="http://schemas.microsoft.com/office/powerpoint/2010/main" val="2622653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26" y="1752600"/>
            <a:ext cx="8741548" cy="2686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4876800"/>
            <a:ext cx="5507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to define the cost of correspondence assignment?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78" y="6449199"/>
            <a:ext cx="4566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1. A Game-Theoretic Approach to Deformable Shape </a:t>
            </a:r>
            <a:r>
              <a:rPr lang="en-US" sz="1200" b="1" dirty="0" smtClean="0"/>
              <a:t>Matching, 2015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808170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algorithm</a:t>
            </a:r>
            <a:endParaRPr 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86000"/>
            <a:ext cx="38862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Three Workers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Three jobs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How to assign three jobs to three workers obtain the minimum time?</a:t>
            </a:r>
          </a:p>
        </p:txBody>
      </p:sp>
      <p:graphicFrame>
        <p:nvGraphicFramePr>
          <p:cNvPr id="5161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57100"/>
              </p:ext>
            </p:extLst>
          </p:nvPr>
        </p:nvGraphicFramePr>
        <p:xfrm>
          <a:off x="4495800" y="2286000"/>
          <a:ext cx="3657600" cy="2274887"/>
        </p:xfrm>
        <a:graphic>
          <a:graphicData uri="http://schemas.openxmlformats.org/drawingml/2006/table">
            <a:tbl>
              <a:tblPr/>
              <a:tblGrid>
                <a:gridCol w="381000"/>
                <a:gridCol w="1066800"/>
                <a:gridCol w="1066800"/>
                <a:gridCol w="1143000"/>
              </a:tblGrid>
              <a:tr h="60968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rPr>
                        <a:t>Job 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rPr>
                        <a:t>Job 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rPr>
                        <a:t>Job 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rPr>
                        <a:t>A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rPr>
                        <a:t>53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rPr>
                        <a:t>96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rPr>
                        <a:t>37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rPr>
                        <a:t>B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rPr>
                        <a:t>47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rPr>
                        <a:t>87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rPr>
                        <a:t>41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8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rPr>
                        <a:t>C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rPr>
                        <a:t>60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rPr>
                        <a:t>92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rPr>
                        <a:t>36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0" y="5943600"/>
            <a:ext cx="92915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Some of materials here are modified based on online video and online lecture notes for example:</a:t>
            </a:r>
          </a:p>
          <a:p>
            <a:pPr marL="342900" indent="-342900">
              <a:buAutoNum type="arabicPeriod"/>
            </a:pPr>
            <a:r>
              <a:rPr lang="en-US" dirty="0" smtClean="0"/>
              <a:t>Math </a:t>
            </a:r>
            <a:r>
              <a:rPr lang="en-US" dirty="0"/>
              <a:t>20, Linear Algebra and Multivariable </a:t>
            </a:r>
            <a:r>
              <a:rPr lang="en-US" dirty="0" smtClean="0"/>
              <a:t>Calculus, 2014, Harvard University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Youtube</a:t>
            </a:r>
            <a:r>
              <a:rPr lang="en-US" dirty="0" smtClean="0"/>
              <a:t>: </a:t>
            </a:r>
            <a:r>
              <a:rPr lang="en-US" dirty="0"/>
              <a:t>https://www.youtube.com/watch?v=dQDZNHwuuOY</a:t>
            </a:r>
          </a:p>
        </p:txBody>
      </p:sp>
    </p:spTree>
    <p:extLst>
      <p:ext uri="{BB962C8B-B14F-4D97-AF65-F5344CB8AC3E}">
        <p14:creationId xmlns:p14="http://schemas.microsoft.com/office/powerpoint/2010/main" val="1153561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5089</TotalTime>
  <Words>1159</Words>
  <Application>Microsoft Macintosh PowerPoint</Application>
  <PresentationFormat>On-screen Show (4:3)</PresentationFormat>
  <Paragraphs>155</Paragraphs>
  <Slides>36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Data-Driven 3D Shape Processing Shape Registration</vt:lpstr>
      <vt:lpstr>Announcement</vt:lpstr>
      <vt:lpstr>Today’s content</vt:lpstr>
      <vt:lpstr>PowerPoint Presentation</vt:lpstr>
      <vt:lpstr>Review of 3D Point Signature</vt:lpstr>
      <vt:lpstr>GPS Shape Signature</vt:lpstr>
      <vt:lpstr>Heat Kernel Signature</vt:lpstr>
      <vt:lpstr>Assignment algorithm</vt:lpstr>
      <vt:lpstr>Assignment algorithm</vt:lpstr>
      <vt:lpstr>PowerPoint Presentation</vt:lpstr>
      <vt:lpstr>Registration among them?</vt:lpstr>
      <vt:lpstr>PowerPoint Presentation</vt:lpstr>
      <vt:lpstr>Background</vt:lpstr>
      <vt:lpstr>Data-driven shape registration</vt:lpstr>
      <vt:lpstr>Intuition</vt:lpstr>
      <vt:lpstr>Model as cycle consistency</vt:lpstr>
      <vt:lpstr>How does cycle consistency work</vt:lpstr>
      <vt:lpstr>PowerPoint Presentation</vt:lpstr>
      <vt:lpstr>How to formulate the cost function?</vt:lpstr>
      <vt:lpstr>Pairwise Matching</vt:lpstr>
      <vt:lpstr>Cycle consistency</vt:lpstr>
      <vt:lpstr>Virtual Universe </vt:lpstr>
      <vt:lpstr>Low rank optimization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Deep Learning in Shape Registration</vt:lpstr>
      <vt:lpstr>PowerPoint Presentation</vt:lpstr>
      <vt:lpstr>PowerPoint Presentation</vt:lpstr>
      <vt:lpstr>PowerPoint Presentation</vt:lpstr>
      <vt:lpstr>Discussion on Final Projects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Computer Vision</dc:title>
  <dc:creator>Yi Fang</dc:creator>
  <cp:lastModifiedBy>MMVC</cp:lastModifiedBy>
  <cp:revision>200</cp:revision>
  <dcterms:created xsi:type="dcterms:W3CDTF">2015-08-18T09:31:10Z</dcterms:created>
  <dcterms:modified xsi:type="dcterms:W3CDTF">2016-03-04T03:00:22Z</dcterms:modified>
</cp:coreProperties>
</file>