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9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0059988" cy="7773988"/>
  <p:notesSz cx="6797675" cy="9928225"/>
  <p:defaultTextStyle>
    <a:defPPr>
      <a:defRPr lang="zh-CN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519"/>
    <a:srgbClr val="CBAA7B"/>
    <a:srgbClr val="BFBFBF"/>
    <a:srgbClr val="DF9753"/>
    <a:srgbClr val="DECEA6"/>
    <a:srgbClr val="ECECEC"/>
    <a:srgbClr val="E7B17E"/>
    <a:srgbClr val="BEC0C2"/>
    <a:srgbClr val="C7674B"/>
    <a:srgbClr val="8A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883" autoAdjust="0"/>
  </p:normalViewPr>
  <p:slideViewPr>
    <p:cSldViewPr>
      <p:cViewPr varScale="1">
        <p:scale>
          <a:sx n="101" d="100"/>
          <a:sy n="101" d="100"/>
        </p:scale>
        <p:origin x="-1650" y="-84"/>
      </p:cViewPr>
      <p:guideLst>
        <p:guide orient="horz" pos="2448"/>
        <p:guide pos="31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chart_1</a:t>
            </a:r>
            <a:endParaRPr lang="en-US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3191314717429479"/>
          <c:y val="0.11392278680943828"/>
          <c:w val="0.56559353283222236"/>
          <c:h val="0.824780948034087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含量</c:v>
                </c:pt>
              </c:strCache>
            </c:strRef>
          </c:tx>
          <c:spPr>
            <a:solidFill>
              <a:srgbClr val="CBAA7B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explosion val="1"/>
          </c:dPt>
          <c:dPt>
            <c:idx val="1"/>
            <c:bubble3D val="0"/>
            <c:spPr>
              <a:solidFill>
                <a:srgbClr val="BEC0C2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C7674B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8A90A5"/>
              </a:solidFill>
              <a:ln>
                <a:solidFill>
                  <a:schemeClr val="bg1"/>
                </a:solidFill>
              </a:ln>
            </c:spPr>
          </c:dPt>
          <c:dPt>
            <c:idx val="4"/>
            <c:bubble3D val="0"/>
            <c:spPr>
              <a:solidFill>
                <a:srgbClr val="DF9753"/>
              </a:solidFill>
              <a:ln>
                <a:solidFill>
                  <a:schemeClr val="bg1"/>
                </a:solidFill>
              </a:ln>
            </c:spPr>
          </c:dPt>
          <c:dPt>
            <c:idx val="5"/>
            <c:bubble3D val="0"/>
            <c:spPr>
              <a:solidFill>
                <a:srgbClr val="DEC9AC"/>
              </a:solidFill>
              <a:ln>
                <a:solidFill>
                  <a:schemeClr val="bg1"/>
                </a:solidFill>
              </a:ln>
            </c:spPr>
          </c:dPt>
          <c:dPt>
            <c:idx val="6"/>
            <c:bubble3D val="0"/>
            <c:spPr>
              <a:solidFill>
                <a:srgbClr val="E5E6E7"/>
              </a:solidFill>
              <a:ln>
                <a:solidFill>
                  <a:schemeClr val="bg1"/>
                </a:solidFill>
              </a:ln>
            </c:spPr>
          </c:dPt>
          <c:dPt>
            <c:idx val="7"/>
            <c:bubble3D val="0"/>
            <c:spPr>
              <a:solidFill>
                <a:srgbClr val="D58D78"/>
              </a:solidFill>
              <a:ln>
                <a:solidFill>
                  <a:schemeClr val="bg1"/>
                </a:solidFill>
              </a:ln>
            </c:spPr>
          </c:dPt>
          <c:dPt>
            <c:idx val="8"/>
            <c:bubble3D val="0"/>
            <c:spPr>
              <a:solidFill>
                <a:srgbClr val="B1B5C3"/>
              </a:solidFill>
              <a:ln>
                <a:solidFill>
                  <a:schemeClr val="bg1"/>
                </a:solidFill>
              </a:ln>
            </c:spPr>
          </c:dPt>
          <c:dPt>
            <c:idx val="9"/>
            <c:bubble3D val="0"/>
            <c:spPr>
              <a:solidFill>
                <a:srgbClr val="E7B17E"/>
              </a:solidFill>
              <a:ln>
                <a:solidFill>
                  <a:schemeClr val="bg1"/>
                </a:solidFill>
              </a:ln>
            </c:spPr>
          </c:dPt>
          <c:dLbls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猪肉</c:v>
                </c:pt>
                <c:pt idx="1">
                  <c:v>白菜</c:v>
                </c:pt>
                <c:pt idx="2">
                  <c:v>粉条</c:v>
                </c:pt>
                <c:pt idx="3">
                  <c:v>水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800">
          <a:latin typeface="+mn-lt"/>
          <a:ea typeface="+mn-ea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chart_2</a:t>
            </a:r>
            <a:endParaRPr lang="zh-CN" altLang="en-US" dirty="0"/>
          </a:p>
        </c:rich>
      </c:tx>
      <c:layout>
        <c:manualLayout>
          <c:xMode val="edge"/>
          <c:yMode val="edge"/>
          <c:x val="7.3321301250613855E-2"/>
          <c:y val="4.1788549937317176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4.1651687682520998E-2"/>
          <c:y val="0.12573161942325817"/>
          <c:w val="0.94684807461571552"/>
          <c:h val="0.7154589501112774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猪肉</c:v>
                </c:pt>
              </c:strCache>
            </c:strRef>
          </c:tx>
          <c:spPr>
            <a:solidFill>
              <a:srgbClr val="CBAA7B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2"/>
                <c:pt idx="0">
                  <c:v>2019/1</c:v>
                </c:pt>
                <c:pt idx="1">
                  <c:v>2019/2</c:v>
                </c:pt>
                <c:pt idx="2">
                  <c:v>2019/3</c:v>
                </c:pt>
                <c:pt idx="3">
                  <c:v>2019/4</c:v>
                </c:pt>
                <c:pt idx="4">
                  <c:v>2019/5</c:v>
                </c:pt>
                <c:pt idx="5">
                  <c:v>2019/6</c:v>
                </c:pt>
                <c:pt idx="6">
                  <c:v>2019/7</c:v>
                </c:pt>
                <c:pt idx="7">
                  <c:v>2019/8</c:v>
                </c:pt>
                <c:pt idx="8">
                  <c:v>2019/9</c:v>
                </c:pt>
                <c:pt idx="9">
                  <c:v>2019/10</c:v>
                </c:pt>
                <c:pt idx="10">
                  <c:v>2019/11</c:v>
                </c:pt>
                <c:pt idx="11">
                  <c:v>2019/12</c:v>
                </c:pt>
              </c:strCache>
            </c:strRef>
          </c:cat>
          <c:val>
            <c:numRef>
              <c:f>Sheet1!$B$2:$M$2</c:f>
              <c:numCache>
                <c:formatCode>_ * #,##0_ ;_ * \-#,##0_ ;_ * "-"??_ ;_ @_ </c:formatCode>
                <c:ptCount val="1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粉条</c:v>
                </c:pt>
              </c:strCache>
            </c:strRef>
          </c:tx>
          <c:spPr>
            <a:solidFill>
              <a:srgbClr val="BEC0C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2"/>
                <c:pt idx="0">
                  <c:v>2019/1</c:v>
                </c:pt>
                <c:pt idx="1">
                  <c:v>2019/2</c:v>
                </c:pt>
                <c:pt idx="2">
                  <c:v>2019/3</c:v>
                </c:pt>
                <c:pt idx="3">
                  <c:v>2019/4</c:v>
                </c:pt>
                <c:pt idx="4">
                  <c:v>2019/5</c:v>
                </c:pt>
                <c:pt idx="5">
                  <c:v>2019/6</c:v>
                </c:pt>
                <c:pt idx="6">
                  <c:v>2019/7</c:v>
                </c:pt>
                <c:pt idx="7">
                  <c:v>2019/8</c:v>
                </c:pt>
                <c:pt idx="8">
                  <c:v>2019/9</c:v>
                </c:pt>
                <c:pt idx="9">
                  <c:v>2019/10</c:v>
                </c:pt>
                <c:pt idx="10">
                  <c:v>2019/11</c:v>
                </c:pt>
                <c:pt idx="11">
                  <c:v>2019/12</c:v>
                </c:pt>
              </c:strCache>
            </c:strRef>
          </c:cat>
          <c:val>
            <c:numRef>
              <c:f>Sheet1!$B$3:$M$3</c:f>
              <c:numCache>
                <c:formatCode>_ * #,##0_ ;_ * \-#,##0_ ;_ * "-"??_ ;_ @_ 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白菜</c:v>
                </c:pt>
              </c:strCache>
            </c:strRef>
          </c:tx>
          <c:spPr>
            <a:solidFill>
              <a:srgbClr val="C7674B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Sheet1!$B$1:$M$1</c:f>
              <c:strCache>
                <c:ptCount val="12"/>
                <c:pt idx="0">
                  <c:v>2019/1</c:v>
                </c:pt>
                <c:pt idx="1">
                  <c:v>2019/2</c:v>
                </c:pt>
                <c:pt idx="2">
                  <c:v>2019/3</c:v>
                </c:pt>
                <c:pt idx="3">
                  <c:v>2019/4</c:v>
                </c:pt>
                <c:pt idx="4">
                  <c:v>2019/5</c:v>
                </c:pt>
                <c:pt idx="5">
                  <c:v>2019/6</c:v>
                </c:pt>
                <c:pt idx="6">
                  <c:v>2019/7</c:v>
                </c:pt>
                <c:pt idx="7">
                  <c:v>2019/8</c:v>
                </c:pt>
                <c:pt idx="8">
                  <c:v>2019/9</c:v>
                </c:pt>
                <c:pt idx="9">
                  <c:v>2019/10</c:v>
                </c:pt>
                <c:pt idx="10">
                  <c:v>2019/11</c:v>
                </c:pt>
                <c:pt idx="11">
                  <c:v>2019/12</c:v>
                </c:pt>
              </c:strCache>
            </c:strRef>
          </c:cat>
          <c:val>
            <c:numRef>
              <c:f>Sheet1!$B$4:$M$4</c:f>
              <c:numCache>
                <c:formatCode>_ * #,##0_ ;_ * \-#,##0_ ;_ * "-"??_ ;_ @_ 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水</c:v>
                </c:pt>
              </c:strCache>
            </c:strRef>
          </c:tx>
          <c:spPr>
            <a:solidFill>
              <a:srgbClr val="8A90A5"/>
            </a:solidFill>
            <a:ln>
              <a:solidFill>
                <a:schemeClr val="bg1"/>
              </a:solidFill>
            </a:ln>
          </c:spPr>
          <c:invertIfNegative val="0"/>
          <c:dLbls>
            <c:delete val="1"/>
          </c:dLbls>
          <c:cat>
            <c:strRef>
              <c:f>Sheet1!$B$1:$M$1</c:f>
              <c:strCache>
                <c:ptCount val="12"/>
                <c:pt idx="0">
                  <c:v>2019/1</c:v>
                </c:pt>
                <c:pt idx="1">
                  <c:v>2019/2</c:v>
                </c:pt>
                <c:pt idx="2">
                  <c:v>2019/3</c:v>
                </c:pt>
                <c:pt idx="3">
                  <c:v>2019/4</c:v>
                </c:pt>
                <c:pt idx="4">
                  <c:v>2019/5</c:v>
                </c:pt>
                <c:pt idx="5">
                  <c:v>2019/6</c:v>
                </c:pt>
                <c:pt idx="6">
                  <c:v>2019/7</c:v>
                </c:pt>
                <c:pt idx="7">
                  <c:v>2019/8</c:v>
                </c:pt>
                <c:pt idx="8">
                  <c:v>2019/9</c:v>
                </c:pt>
                <c:pt idx="9">
                  <c:v>2019/10</c:v>
                </c:pt>
                <c:pt idx="10">
                  <c:v>2019/11</c:v>
                </c:pt>
                <c:pt idx="11">
                  <c:v>2019/12</c:v>
                </c:pt>
              </c:strCache>
            </c:strRef>
          </c:cat>
          <c:val>
            <c:numRef>
              <c:f>Sheet1!$B$5:$M$5</c:f>
              <c:numCache>
                <c:formatCode>_ * #,##0_ ;_ * \-#,##0_ ;_ * "-"??_ ;_ @_ 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4144256"/>
        <c:axId val="314146176"/>
      </c:barChart>
      <c:lineChart>
        <c:grouping val="standard"/>
        <c:varyColors val="0"/>
        <c:ser>
          <c:idx val="4"/>
          <c:order val="4"/>
          <c:tx>
            <c:strRef>
              <c:f>Sheet1!$A$6</c:f>
              <c:strCache>
                <c:ptCount val="1"/>
                <c:pt idx="0">
                  <c:v>当月每份价格</c:v>
                </c:pt>
              </c:strCache>
            </c:strRef>
          </c:tx>
          <c:spPr>
            <a:ln w="12700">
              <a:solidFill>
                <a:srgbClr val="9B3519"/>
              </a:solidFill>
            </a:ln>
          </c:spPr>
          <c:marker>
            <c:symbol val="diamond"/>
            <c:size val="5"/>
            <c:spPr>
              <a:solidFill>
                <a:srgbClr val="731E00"/>
              </a:solidFill>
              <a:ln w="6350">
                <a:solidFill>
                  <a:schemeClr val="bg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2019/1</c:v>
                </c:pt>
                <c:pt idx="1">
                  <c:v>2019/2</c:v>
                </c:pt>
                <c:pt idx="2">
                  <c:v>2019/3</c:v>
                </c:pt>
                <c:pt idx="3">
                  <c:v>2019/4</c:v>
                </c:pt>
                <c:pt idx="4">
                  <c:v>2019/5</c:v>
                </c:pt>
                <c:pt idx="5">
                  <c:v>2019/6</c:v>
                </c:pt>
                <c:pt idx="6">
                  <c:v>2019/7</c:v>
                </c:pt>
                <c:pt idx="7">
                  <c:v>2019/8</c:v>
                </c:pt>
                <c:pt idx="8">
                  <c:v>2019/9</c:v>
                </c:pt>
                <c:pt idx="9">
                  <c:v>2019/10</c:v>
                </c:pt>
                <c:pt idx="10">
                  <c:v>2019/11</c:v>
                </c:pt>
                <c:pt idx="11">
                  <c:v>2019/12</c:v>
                </c:pt>
              </c:strCache>
            </c:strRef>
          </c:cat>
          <c:val>
            <c:numRef>
              <c:f>Sheet1!$B$6:$M$6</c:f>
              <c:numCache>
                <c:formatCode>_(* #,##0.00_);_(* \(#,##0.00\);_(* "-"??_);_(@_)</c:formatCode>
                <c:ptCount val="12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175744"/>
        <c:axId val="113117056"/>
      </c:lineChart>
      <c:catAx>
        <c:axId val="314144256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crossAx val="314146176"/>
        <c:crosses val="autoZero"/>
        <c:auto val="1"/>
        <c:lblAlgn val="ctr"/>
        <c:lblOffset val="100"/>
        <c:noMultiLvlLbl val="0"/>
      </c:catAx>
      <c:valAx>
        <c:axId val="314146176"/>
        <c:scaling>
          <c:orientation val="minMax"/>
        </c:scaling>
        <c:delete val="0"/>
        <c:axPos val="l"/>
        <c:numFmt formatCode="0,," sourceLinked="0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crossAx val="314144256"/>
        <c:crosses val="autoZero"/>
        <c:crossBetween val="between"/>
      </c:valAx>
      <c:valAx>
        <c:axId val="113117056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crossAx val="110175744"/>
        <c:crosses val="max"/>
        <c:crossBetween val="between"/>
      </c:valAx>
      <c:catAx>
        <c:axId val="110175744"/>
        <c:scaling>
          <c:orientation val="minMax"/>
        </c:scaling>
        <c:delete val="1"/>
        <c:axPos val="b"/>
        <c:majorTickMark val="out"/>
        <c:minorTickMark val="none"/>
        <c:tickLblPos val="nextTo"/>
        <c:crossAx val="113117056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800">
          <a:latin typeface="+mn-lt"/>
          <a:ea typeface="+mn-ea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7B3F-AB52-4920-8143-6976A1C2FF1C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D558F-4890-4BDC-AF88-17E819671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59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5FDF6-0CF1-4814-960E-15EE4B708CA9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44538"/>
            <a:ext cx="48164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AA49-83AC-4085-9B82-9DBB79953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6800" y="2681330"/>
            <a:ext cx="3870000" cy="432000"/>
          </a:xfrm>
        </p:spPr>
        <p:txBody>
          <a:bodyPr anchor="ctr">
            <a:norm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6800" y="3218654"/>
            <a:ext cx="9159698" cy="6912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700" b="1">
                <a:solidFill>
                  <a:srgbClr val="000000"/>
                </a:solidFill>
              </a:defRPr>
            </a:lvl1pPr>
            <a:lvl2pPr marL="5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414692" y="3122753"/>
            <a:ext cx="9576000" cy="72000"/>
          </a:xfrm>
          <a:prstGeom prst="rect">
            <a:avLst/>
          </a:prstGeom>
          <a:gradFill flip="none" rotWithShape="1">
            <a:gsLst>
              <a:gs pos="50400">
                <a:srgbClr val="9B3519"/>
              </a:gs>
              <a:gs pos="0">
                <a:srgbClr val="9B3519"/>
              </a:gs>
              <a:gs pos="100000">
                <a:schemeClr val="bg1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422475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800" y="1652400"/>
            <a:ext cx="2102400" cy="5115600"/>
          </a:xfrm>
        </p:spPr>
        <p:txBody>
          <a:bodyPr/>
          <a:lstStyle>
            <a:lvl1pPr marL="180975" indent="-180975">
              <a:def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1pPr>
            <a:lvl2pPr marL="371475" indent="-171450">
              <a:def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2pPr>
            <a:lvl3pPr marL="542925" indent="-180975">
              <a:def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3pPr>
            <a:lvl4pPr marL="666750" indent="-171450">
              <a:def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4pPr>
            <a:lvl5pPr marL="828675" indent="-171450">
              <a:defRPr lang="zh-CN" altLang="en-US" sz="1200" kern="12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5pPr>
          </a:lstStyle>
          <a:p>
            <a:pPr marL="180975" lvl="0" indent="-1809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333375" lvl="1" indent="-133350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itchFamily="34" charset="0"/>
              <a:buChar char="–"/>
            </a:pPr>
            <a:r>
              <a:rPr lang="zh-CN" altLang="en-US" dirty="0" smtClean="0"/>
              <a:t>第二级</a:t>
            </a:r>
          </a:p>
          <a:p>
            <a:pPr marL="485775" lvl="2" indent="-12382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marL="638175" lvl="3" indent="-142875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ü"/>
            </a:pPr>
            <a:r>
              <a:rPr lang="zh-CN" altLang="en-US" dirty="0" smtClean="0"/>
              <a:t>第四级</a:t>
            </a:r>
          </a:p>
          <a:p>
            <a:pPr marL="790575" lvl="4" indent="-133350" algn="l" defTabSz="1019007" rtl="0" eaLnBrk="1" latinLnBrk="0" hangingPunct="1">
              <a:lnSpc>
                <a:spcPct val="110000"/>
              </a:lnSpc>
              <a:spcBef>
                <a:spcPts val="300"/>
              </a:spcBef>
              <a:buSzPct val="80000"/>
              <a:buFont typeface="Arial" pitchFamily="34" charset="0"/>
              <a:buChar char="»"/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98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00" y="1652400"/>
            <a:ext cx="2102400" cy="5115600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 marL="333375" indent="-133350">
              <a:lnSpc>
                <a:spcPct val="110000"/>
              </a:lnSpc>
              <a:spcBef>
                <a:spcPts val="300"/>
              </a:spcBef>
              <a:buSzPct val="80000"/>
              <a:defRPr/>
            </a:lvl2pPr>
            <a:lvl3pPr marL="485775" indent="-123825">
              <a:lnSpc>
                <a:spcPct val="110000"/>
              </a:lnSpc>
              <a:spcBef>
                <a:spcPts val="300"/>
              </a:spcBef>
              <a:defRPr/>
            </a:lvl3pPr>
            <a:lvl4pPr marL="638175" indent="-142875">
              <a:lnSpc>
                <a:spcPct val="110000"/>
              </a:lnSpc>
              <a:spcBef>
                <a:spcPts val="300"/>
              </a:spcBef>
              <a:buSzPct val="80000"/>
              <a:buFont typeface="Wingdings" pitchFamily="2" charset="2"/>
              <a:buChar char="ü"/>
              <a:defRPr/>
            </a:lvl4pPr>
            <a:lvl5pPr marL="790575" indent="-133350">
              <a:lnSpc>
                <a:spcPct val="110000"/>
              </a:lnSpc>
              <a:spcBef>
                <a:spcPts val="300"/>
              </a:spcBef>
              <a:buSzPct val="80000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20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63626" y="790650"/>
            <a:ext cx="8997950" cy="561975"/>
          </a:xfrm>
          <a:prstGeom prst="rect">
            <a:avLst/>
          </a:prstGeom>
        </p:spPr>
        <p:txBody>
          <a:bodyPr vert="horz" wrap="square" lIns="100838" tIns="50419" rIns="100838" bIns="50419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800" y="1652400"/>
            <a:ext cx="2102400" cy="4762800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0434" y="7152510"/>
            <a:ext cx="540060" cy="252028"/>
          </a:xfrm>
          <a:prstGeom prst="rect">
            <a:avLst/>
          </a:prstGeom>
          <a:noFill/>
        </p:spPr>
        <p:txBody>
          <a:bodyPr wrap="square" lIns="72000" tIns="18000" rIns="72000" bIns="18000" rtlCol="0" anchor="ctr">
            <a:noAutofit/>
          </a:bodyPr>
          <a:lstStyle/>
          <a:p>
            <a:pPr algn="r"/>
            <a:fld id="{DAEC31D3-4A50-4A4C-86F1-071D92773413}" type="slidenum">
              <a:rPr lang="zh-CN" altLang="en-US" sz="1000" smtClean="0"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800" y="7076458"/>
            <a:ext cx="1672266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7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9007" rtl="0" eaLnBrk="1" latinLnBrk="0" hangingPunct="1">
        <a:spcBef>
          <a:spcPct val="0"/>
        </a:spcBef>
        <a:buNone/>
        <a:defRPr sz="2400" b="1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</p:titleStyle>
    <p:bodyStyle>
      <a:lvl1pPr marL="180975" indent="-180975" algn="l" defTabSz="1019007" rtl="0" eaLnBrk="1" latinLnBrk="0" hangingPunct="1">
        <a:spcBef>
          <a:spcPct val="20000"/>
        </a:spcBef>
        <a:buSzPct val="80000"/>
        <a:buFont typeface="Wingdings" pitchFamily="2" charset="2"/>
        <a:buChar char="n"/>
        <a:defRPr sz="1200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361950" indent="-180975" algn="l" defTabSz="101900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542925" indent="-180975" algn="l" defTabSz="101900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809625" indent="-238125" algn="l" defTabSz="101900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990600" indent="-180975" algn="l" defTabSz="101900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802270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74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04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007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511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015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518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022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526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029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hart" Target="../charts/char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626" y="790650"/>
            <a:ext cx="8997950" cy="561975"/>
          </a:xfrm>
        </p:spPr>
        <p:txBody>
          <a:bodyPr wrap="square" lIns="100838" tIns="50419" rIns="100838" bIns="50419" anchor="t"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生成模板</a:t>
            </a:r>
            <a:r>
              <a:rPr lang="en-US" altLang="zh-CN" dirty="0" smtClean="0"/>
              <a:t>[[month]]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78609"/>
              </p:ext>
            </p:extLst>
          </p:nvPr>
        </p:nvGraphicFramePr>
        <p:xfrm>
          <a:off x="565498" y="2086791"/>
          <a:ext cx="3838866" cy="2448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792088"/>
                <a:gridCol w="936104"/>
                <a:gridCol w="814530"/>
              </a:tblGrid>
              <a:tr h="4299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万</a:t>
                      </a:r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元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楷体_GB2312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35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2019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35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2020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35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同比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3519"/>
                    </a:solidFill>
                  </a:tcPr>
                </a:tc>
              </a:tr>
              <a:tr h="2283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市场</a:t>
                      </a:r>
                      <a:r>
                        <a:rPr lang="zh-CN" alt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日均销量</a:t>
                      </a:r>
                      <a:endParaRPr lang="zh-CN" alt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3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本店日均销量</a:t>
                      </a:r>
                      <a:endParaRPr lang="zh-CN" alt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3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sng" strike="noStrike" dirty="0" smtClean="0">
                          <a:effectLst/>
                        </a:rPr>
                        <a:t>营业支出</a:t>
                      </a:r>
                      <a:endParaRPr lang="zh-CN" alt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</a:rPr>
                        <a:t>15%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3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原材料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</a:endParaRPr>
                    </a:p>
                  </a:txBody>
                  <a:tcPr marL="180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u="none" strike="noStrike" dirty="0">
                          <a:effectLst/>
                        </a:rPr>
                        <a:t>26%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8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猪肉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u="none" strike="noStrike" dirty="0">
                          <a:effectLst/>
                        </a:rPr>
                        <a:t>14%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3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白菜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u="none" strike="noStrike" dirty="0">
                          <a:effectLst/>
                        </a:rPr>
                        <a:t>90%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3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粉条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u="none" strike="noStrike" dirty="0">
                          <a:effectLst/>
                        </a:rPr>
                        <a:t>14%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3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水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u="none" strike="noStrike" dirty="0">
                          <a:effectLst/>
                        </a:rPr>
                        <a:t>82%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78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人工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</a:endParaRPr>
                    </a:p>
                  </a:txBody>
                  <a:tcPr marL="180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019007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endParaRPr lang="en-US" altLang="zh-CN" sz="1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u="none" strike="noStrike" dirty="0">
                          <a:effectLst/>
                        </a:rPr>
                        <a:t>-37%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36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1158.375226.7528.875244.875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706" y="1661993"/>
            <a:ext cx="4289017" cy="3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03" tIns="24447" rIns="65203" bIns="40745" anchor="ctr"/>
          <a:lstStyle/>
          <a:p>
            <a:pPr defTabSz="908493" eaLnBrk="0" hangingPunct="0">
              <a:tabLst>
                <a:tab pos="2641013" algn="r"/>
              </a:tabLst>
              <a:defRPr/>
            </a:pPr>
            <a:r>
              <a:rPr lang="zh-CN" altLang="en-US" sz="1200" b="1" dirty="0" smtClean="0">
                <a:solidFill>
                  <a:srgbClr val="9B3519"/>
                </a:solidFill>
              </a:rPr>
              <a:t>测试表格</a:t>
            </a:r>
            <a:endParaRPr lang="zh-CN" altLang="en-US" sz="1200" b="1" dirty="0">
              <a:solidFill>
                <a:srgbClr val="9B3519"/>
              </a:solidFill>
            </a:endParaRPr>
          </a:p>
        </p:txBody>
      </p:sp>
      <p:grpSp>
        <p:nvGrpSpPr>
          <p:cNvPr id="13" name="组合 28"/>
          <p:cNvGrpSpPr/>
          <p:nvPr/>
        </p:nvGrpSpPr>
        <p:grpSpPr>
          <a:xfrm>
            <a:off x="547606" y="1690600"/>
            <a:ext cx="3856758" cy="288000"/>
            <a:chOff x="413961" y="1673828"/>
            <a:chExt cx="3856758" cy="288000"/>
          </a:xfrm>
        </p:grpSpPr>
        <p:cxnSp>
          <p:nvCxnSpPr>
            <p:cNvPr id="14" name="直接连接符 29"/>
            <p:cNvCxnSpPr/>
            <p:nvPr/>
          </p:nvCxnSpPr>
          <p:spPr>
            <a:xfrm flipV="1">
              <a:off x="549648" y="1947541"/>
              <a:ext cx="3721071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BD8C4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2" descr="C:\Users\dingdi\Desktop\图片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1" y="1673828"/>
              <a:ext cx="298058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1158.375226.7528.875244.875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43162" y="1661993"/>
            <a:ext cx="4289017" cy="3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03" tIns="24447" rIns="65203" bIns="40745" anchor="ctr"/>
          <a:lstStyle/>
          <a:p>
            <a:pPr defTabSz="908493" eaLnBrk="0" hangingPunct="0">
              <a:tabLst>
                <a:tab pos="2641013" algn="r"/>
              </a:tabLst>
              <a:defRPr/>
            </a:pPr>
            <a:r>
              <a:rPr lang="zh-CN" altLang="en-US" sz="1200" b="1" dirty="0" smtClean="0">
                <a:solidFill>
                  <a:srgbClr val="9B3519"/>
                </a:solidFill>
              </a:rPr>
              <a:t>测试图表</a:t>
            </a:r>
            <a:endParaRPr lang="zh-CN" altLang="en-US" sz="1200" b="1" dirty="0">
              <a:solidFill>
                <a:srgbClr val="9B3519"/>
              </a:solidFill>
            </a:endParaRPr>
          </a:p>
        </p:txBody>
      </p:sp>
      <p:grpSp>
        <p:nvGrpSpPr>
          <p:cNvPr id="17" name="组合 28"/>
          <p:cNvGrpSpPr/>
          <p:nvPr/>
        </p:nvGrpSpPr>
        <p:grpSpPr>
          <a:xfrm>
            <a:off x="5022062" y="1690600"/>
            <a:ext cx="3856758" cy="288000"/>
            <a:chOff x="413961" y="1673828"/>
            <a:chExt cx="3856758" cy="288000"/>
          </a:xfrm>
        </p:grpSpPr>
        <p:cxnSp>
          <p:nvCxnSpPr>
            <p:cNvPr id="18" name="直接连接符 29"/>
            <p:cNvCxnSpPr/>
            <p:nvPr/>
          </p:nvCxnSpPr>
          <p:spPr>
            <a:xfrm flipV="1">
              <a:off x="549648" y="1947541"/>
              <a:ext cx="3721071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BD8C4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2" descr="C:\Users\dingdi\Desktop\图片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1" y="1673828"/>
              <a:ext cx="298058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518444273"/>
              </p:ext>
            </p:extLst>
          </p:nvPr>
        </p:nvGraphicFramePr>
        <p:xfrm>
          <a:off x="5028041" y="1964314"/>
          <a:ext cx="3885101" cy="266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30" name="直接连接符 29"/>
          <p:cNvCxnSpPr/>
          <p:nvPr/>
        </p:nvCxnSpPr>
        <p:spPr>
          <a:xfrm>
            <a:off x="549275" y="6760930"/>
            <a:ext cx="893777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826858655"/>
              </p:ext>
            </p:extLst>
          </p:nvPr>
        </p:nvGraphicFramePr>
        <p:xfrm>
          <a:off x="569703" y="4937463"/>
          <a:ext cx="8937771" cy="182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9275" y="4916427"/>
            <a:ext cx="2246632" cy="18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zh-CN" altLang="en-US" sz="800" dirty="0" smtClean="0"/>
              <a:t>单位</a:t>
            </a:r>
            <a:r>
              <a:rPr lang="zh-CN" altLang="en-US" sz="800" dirty="0" smtClean="0"/>
              <a:t>：</a:t>
            </a:r>
            <a:r>
              <a:rPr lang="zh-CN" altLang="en-US" sz="800" dirty="0"/>
              <a:t>元</a:t>
            </a:r>
            <a:endParaRPr lang="zh-CN" altLang="en-US" sz="800" dirty="0"/>
          </a:p>
        </p:txBody>
      </p:sp>
      <p:sp>
        <p:nvSpPr>
          <p:cNvPr id="37" name="1158.375226.7528.875244.875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8706" y="4599914"/>
            <a:ext cx="4289017" cy="3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5203" tIns="24447" rIns="65203" bIns="40745" anchor="ctr"/>
          <a:lstStyle/>
          <a:p>
            <a:pPr defTabSz="908493" eaLnBrk="0" hangingPunct="0">
              <a:tabLst>
                <a:tab pos="2641013" algn="r"/>
              </a:tabLst>
              <a:defRPr/>
            </a:pPr>
            <a:r>
              <a:rPr lang="zh-CN" altLang="en-US" sz="1200" b="1" dirty="0" smtClean="0">
                <a:solidFill>
                  <a:srgbClr val="9B3519"/>
                </a:solidFill>
              </a:rPr>
              <a:t>测试合成图表</a:t>
            </a:r>
            <a:endParaRPr lang="zh-CN" altLang="en-US" sz="1200" b="1" dirty="0">
              <a:solidFill>
                <a:srgbClr val="9B3519"/>
              </a:solidFill>
            </a:endParaRPr>
          </a:p>
        </p:txBody>
      </p:sp>
      <p:grpSp>
        <p:nvGrpSpPr>
          <p:cNvPr id="38" name="组合 28"/>
          <p:cNvGrpSpPr/>
          <p:nvPr/>
        </p:nvGrpSpPr>
        <p:grpSpPr>
          <a:xfrm>
            <a:off x="547606" y="4628521"/>
            <a:ext cx="3856758" cy="288000"/>
            <a:chOff x="413961" y="1673828"/>
            <a:chExt cx="3856758" cy="288000"/>
          </a:xfrm>
        </p:grpSpPr>
        <p:cxnSp>
          <p:nvCxnSpPr>
            <p:cNvPr id="39" name="直接连接符 29"/>
            <p:cNvCxnSpPr/>
            <p:nvPr/>
          </p:nvCxnSpPr>
          <p:spPr>
            <a:xfrm flipV="1">
              <a:off x="549648" y="1947541"/>
              <a:ext cx="3721071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BD8C4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" name="Picture 2" descr="C:\Users\dingdi\Desktop\图片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1" y="1673828"/>
              <a:ext cx="298058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5138787" y="2018264"/>
            <a:ext cx="2246632" cy="1800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zh-CN" altLang="en-US" sz="800" dirty="0" smtClean="0"/>
              <a:t>单位：百万元</a:t>
            </a:r>
            <a:endParaRPr lang="zh-CN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7766298" y="0"/>
            <a:ext cx="2293690" cy="862658"/>
          </a:xfrm>
          <a:prstGeom prst="rect">
            <a:avLst/>
          </a:prstGeom>
          <a:solidFill>
            <a:srgbClr val="FFFF00"/>
          </a:solidFill>
        </p:spPr>
        <p:txBody>
          <a:bodyPr wrap="square" lIns="72000" tIns="18000" rIns="72000" bIns="18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生成人：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[[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update_user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]]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生成日期：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[[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update_date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]]</a:t>
            </a:r>
            <a:endParaRPr lang="zh-CN" alt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LIBVERSION" val="NO VALUE"/>
  <p:tag name="DDVERSION" val="2.0"/>
  <p:tag name="FONTCOLOR" val="NO VALUE"/>
  <p:tag name="LINECOLOR" val="NO VALUE"/>
  <p:tag name="SOURCE" val="NO VALUE"/>
  <p:tag name="TYPE" val="ChartHeading"/>
  <p:tag name="DEVICE" val="Canon Colorpass 1000"/>
  <p:tag name="FILLFORECOLOR" val="TextBox Heading Fill"/>
  <p:tag name="SUBOBJECTID" val="TextBoxHeading"/>
  <p:tag name="OBJECTID" val="TextBoxWH"/>
  <p:tag name="LEFT" val="226.8"/>
  <p:tag name="TOP" val="158.4"/>
  <p:tag name="HEIGHT" val="28.8"/>
  <p:tag name="WIDTH" val="244.8"/>
  <p:tag name="PLACEHOLDERSIZE" val="3"/>
  <p:tag name="ANCHORPOI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LIBVERSION" val="NO VALUE"/>
  <p:tag name="DDVERSION" val="2.0"/>
  <p:tag name="FONTCOLOR" val="NO VALUE"/>
  <p:tag name="LINECOLOR" val="NO VALUE"/>
  <p:tag name="SOURCE" val="NO VALUE"/>
  <p:tag name="TYPE" val="ChartHeading"/>
  <p:tag name="DEVICE" val="Canon Colorpass 1000"/>
  <p:tag name="FILLFORECOLOR" val="TextBox Heading Fill"/>
  <p:tag name="SUBOBJECTID" val="TextBoxHeading"/>
  <p:tag name="OBJECTID" val="TextBoxWH"/>
  <p:tag name="LEFT" val="226.8"/>
  <p:tag name="TOP" val="158.4"/>
  <p:tag name="HEIGHT" val="28.8"/>
  <p:tag name="WIDTH" val="244.8"/>
  <p:tag name="PLACEHOLDERSIZE" val="3"/>
  <p:tag name="ANCHORPOIN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LIBVERSION" val="NO VALUE"/>
  <p:tag name="DDVERSION" val="2.0"/>
  <p:tag name="FONTCOLOR" val="NO VALUE"/>
  <p:tag name="LINECOLOR" val="NO VALUE"/>
  <p:tag name="SOURCE" val="NO VALUE"/>
  <p:tag name="TYPE" val="ChartHeading"/>
  <p:tag name="DEVICE" val="Canon Colorpass 1000"/>
  <p:tag name="FILLFORECOLOR" val="TextBox Heading Fill"/>
  <p:tag name="SUBOBJECTID" val="TextBoxHeading"/>
  <p:tag name="OBJECTID" val="TextBoxWH"/>
  <p:tag name="LEFT" val="226.8"/>
  <p:tag name="TOP" val="158.4"/>
  <p:tag name="HEIGHT" val="28.8"/>
  <p:tag name="WIDTH" val="244.8"/>
  <p:tag name="PLACEHOLDERSIZE" val="3"/>
  <p:tag name="ANCHORPOINT" val="2"/>
</p:tagLst>
</file>

<file path=ppt/theme/theme1.xml><?xml version="1.0" encoding="utf-8"?>
<a:theme xmlns:a="http://schemas.openxmlformats.org/drawingml/2006/main" name="CICC IBD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BAA7B"/>
      </a:accent1>
      <a:accent2>
        <a:srgbClr val="BEC0C2"/>
      </a:accent2>
      <a:accent3>
        <a:srgbClr val="C7674B"/>
      </a:accent3>
      <a:accent4>
        <a:srgbClr val="8A90A5"/>
      </a:accent4>
      <a:accent5>
        <a:srgbClr val="DF9753"/>
      </a:accent5>
      <a:accent6>
        <a:srgbClr val="DEC9AC"/>
      </a:accent6>
      <a:hlink>
        <a:srgbClr val="0000FF"/>
      </a:hlink>
      <a:folHlink>
        <a:srgbClr val="800080"/>
      </a:folHlink>
    </a:clrScheme>
    <a:fontScheme name="IBD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12700">
          <a:solidFill>
            <a:srgbClr val="000000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72000" tIns="18000" rIns="72000" bIns="18000" rtlCol="0">
        <a:noAutofit/>
      </a:bodyPr>
      <a:lstStyle>
        <a:defPP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次要文本色">
      <a:srgbClr val="DECEA6"/>
    </a:custClr>
    <a:custClr name="主要文本色">
      <a:srgbClr val="ECECEC"/>
    </a:custClr>
    <a:custClr name="其他文本色">
      <a:srgbClr val="E7B17E"/>
    </a:custClr>
    <a:custClr name="标题/核心色">
      <a:srgbClr val="9B3519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图表色1">
      <a:srgbClr val="CBAA7B"/>
    </a:custClr>
    <a:custClr name="图表色2">
      <a:srgbClr val="BEC0C2"/>
    </a:custClr>
    <a:custClr name="图表色3">
      <a:srgbClr val="C7674B"/>
    </a:custClr>
    <a:custClr name="图表色4">
      <a:srgbClr val="8A90A5"/>
    </a:custClr>
    <a:custClr name="图表色5">
      <a:srgbClr val="DF9753"/>
    </a:custClr>
    <a:custClr name="图表色6">
      <a:srgbClr val="DEC9AC"/>
    </a:custClr>
    <a:custClr name="图表色7">
      <a:srgbClr val="E5E6E7"/>
    </a:custClr>
    <a:custClr name="图表色8">
      <a:srgbClr val="D58D78"/>
    </a:custClr>
    <a:custClr name="图表色9">
      <a:srgbClr val="B1B5C3"/>
    </a:custClr>
    <a:custClr name="图表色10">
      <a:srgbClr val="E7B17E"/>
    </a:custClr>
    <a:custClr name="补充文本色1">
      <a:srgbClr val="B4A28D"/>
    </a:custClr>
    <a:custClr name="补充文本色2">
      <a:srgbClr val="CDC1B3"/>
    </a:custClr>
    <a:custClr name="补充文本色3">
      <a:srgbClr val="D8BF9A"/>
    </a:custClr>
    <a:custClr name="补充文本色4">
      <a:srgbClr val="D8D9DA"/>
    </a:custClr>
    <a:custClr name="补充文本色5">
      <a:srgbClr val="E5B9AD"/>
    </a:custClr>
    <a:custClr name="补充文本色6">
      <a:srgbClr val="DFD8E6"/>
    </a:custClr>
    <a:custClr name="补充文本色7">
      <a:srgbClr val="636B87"/>
    </a:custClr>
    <a:custClr name="补充文本色8">
      <a:srgbClr val="CFB77B"/>
    </a:custClr>
    <a:custClr name="补充文本色9">
      <a:srgbClr val="B9411E"/>
    </a:custClr>
    <a:custClr name="补充文本色10">
      <a:srgbClr val="D77D28"/>
    </a:custClr>
    <a:custClr name="线条色1">
      <a:srgbClr val="731E00"/>
    </a:custClr>
    <a:custClr name="线条色2">
      <a:srgbClr val="BD8C46"/>
    </a:custClr>
    <a:custClr name="线条色3">
      <a:srgbClr val="3C4669"/>
    </a:custClr>
    <a:custClr name="线条色4">
      <a:srgbClr val="7F7F7F"/>
    </a:custClr>
    <a:custClr name="线条色5">
      <a:srgbClr val="0070C0"/>
    </a:custClr>
    <a:custClr name="线条色6">
      <a:srgbClr val="9B69FF"/>
    </a:custClr>
    <a:custClr name="线条色7">
      <a:srgbClr val="D77D28"/>
    </a:custClr>
    <a:custClr name="线条色8">
      <a:srgbClr val="826441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6389</TotalTime>
  <Words>110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CICC IBD</vt:lpstr>
      <vt:lpstr>PPT生成模板[[month]]标题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 Ding (IB)</dc:creator>
  <cp:lastModifiedBy>Pengcheng Song (WM)</cp:lastModifiedBy>
  <cp:revision>240</cp:revision>
  <cp:lastPrinted>2020-07-14T11:03:32Z</cp:lastPrinted>
  <dcterms:created xsi:type="dcterms:W3CDTF">2011-06-28T01:27:34Z</dcterms:created>
  <dcterms:modified xsi:type="dcterms:W3CDTF">2021-02-20T07:41:09Z</dcterms:modified>
</cp:coreProperties>
</file>