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403" r:id="rId2"/>
    <p:sldId id="413" r:id="rId3"/>
    <p:sldId id="257" r:id="rId4"/>
    <p:sldId id="414" r:id="rId5"/>
    <p:sldId id="415" r:id="rId6"/>
    <p:sldId id="419" r:id="rId7"/>
    <p:sldId id="423" r:id="rId8"/>
    <p:sldId id="422" r:id="rId9"/>
    <p:sldId id="42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151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6"/>
    <p:restoredTop sz="94676"/>
  </p:normalViewPr>
  <p:slideViewPr>
    <p:cSldViewPr snapToGrid="0" snapToObjects="1" showGuides="1">
      <p:cViewPr varScale="1">
        <p:scale>
          <a:sx n="106" d="100"/>
          <a:sy n="106" d="100"/>
        </p:scale>
        <p:origin x="2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3AAEB-9E35-C94A-BFCF-C7ADB7430729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CD51-5318-214D-8A8D-6DA988451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59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994" y="1300918"/>
            <a:ext cx="9144000" cy="205815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600" b="1" i="0" baseline="0"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994" y="3696212"/>
            <a:ext cx="9144000" cy="553042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ヒラギノ角ゴシック W3" panose="020B0300000000000000" pitchFamily="34" charset="-128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6B280EE-EDAA-3847-93C5-E78A82BABFEA}"/>
              </a:ext>
            </a:extLst>
          </p:cNvPr>
          <p:cNvSpPr/>
          <p:nvPr userDrawn="1"/>
        </p:nvSpPr>
        <p:spPr>
          <a:xfrm>
            <a:off x="0" y="-1"/>
            <a:ext cx="596348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49E7772F-EB68-7F8B-BB45-3A48BA7399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5994" y="4270887"/>
            <a:ext cx="9144000" cy="11337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ヒラギノ角ゴシック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50405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58" y="136525"/>
            <a:ext cx="11450423" cy="985266"/>
          </a:xfrm>
        </p:spPr>
        <p:txBody>
          <a:bodyPr>
            <a:normAutofit/>
          </a:bodyPr>
          <a:lstStyle>
            <a:lvl1pPr>
              <a:defRPr sz="3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ヒラギノ角ゴシック W6" panose="020B0400000000000000" pitchFamily="34" charset="-128"/>
                <a:cs typeface="Calibri" panose="020F0502020204030204" pitchFamily="34" charset="0"/>
              </a:defRPr>
            </a:lvl1pPr>
          </a:lstStyle>
          <a:p>
            <a:r>
              <a:rPr lang="ja-JP" altLang="en-US"/>
              <a:t>マスター</a:t>
            </a:r>
            <a:r>
              <a:rPr lang="en-US" altLang="ja-JP" dirty="0"/>
              <a:t> </a:t>
            </a:r>
            <a:r>
              <a:rPr lang="ja-JP" altLang="en-US"/>
              <a:t>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2024/8/9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ドラクエ風</a:t>
            </a:r>
            <a:r>
              <a:rPr kumimoji="1" lang="en-US" altLang="ja-JP" dirty="0"/>
              <a:t> RPG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60000"/>
              <a:lumOff val="40000"/>
              <a:alpha val="90000"/>
            </a:schemeClr>
          </a:solidFill>
        </p:spPr>
        <p:txBody>
          <a:bodyPr/>
          <a:lstStyle/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8176499-3194-0A4A-A386-E49FD5F2E0EB}"/>
              </a:ext>
            </a:extLst>
          </p:cNvPr>
          <p:cNvCxnSpPr/>
          <p:nvPr/>
        </p:nvCxnSpPr>
        <p:spPr>
          <a:xfrm>
            <a:off x="339363" y="136525"/>
            <a:ext cx="0" cy="985266"/>
          </a:xfrm>
          <a:prstGeom prst="line">
            <a:avLst/>
          </a:prstGeom>
          <a:ln w="50800" cap="rnd">
            <a:solidFill>
              <a:schemeClr val="accent1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9879C915-79DD-4646-934A-E8F810B5A2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058" y="1449807"/>
            <a:ext cx="11450423" cy="4847476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>
            <a:lvl1pPr>
              <a:buClr>
                <a:schemeClr val="accent1">
                  <a:lumMod val="60000"/>
                  <a:lumOff val="40000"/>
                </a:schemeClr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1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709743"/>
            <a:ext cx="10433051" cy="274298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4589467"/>
            <a:ext cx="10433051" cy="1055959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60B49E-31B4-F916-EA1C-F58D7BFE00A0}"/>
              </a:ext>
            </a:extLst>
          </p:cNvPr>
          <p:cNvCxnSpPr/>
          <p:nvPr userDrawn="1"/>
        </p:nvCxnSpPr>
        <p:spPr>
          <a:xfrm>
            <a:off x="741699" y="3947134"/>
            <a:ext cx="0" cy="505597"/>
          </a:xfrm>
          <a:prstGeom prst="line">
            <a:avLst/>
          </a:prstGeom>
          <a:ln w="38100" cap="rnd">
            <a:solidFill>
              <a:schemeClr val="bg1">
                <a:lumMod val="9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73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316" y="1391478"/>
            <a:ext cx="5554744" cy="4785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394" y="1391478"/>
            <a:ext cx="5554744" cy="4785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7454-5F6D-604A-9A34-2739FFDF55EE}" type="datetime1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</a:t>
            </a:r>
            <a:r>
              <a:rPr kumimoji="1" lang="en-US" altLang="ja-JP"/>
              <a:t>ID and/or </a:t>
            </a:r>
            <a:r>
              <a:rPr kumimoji="1" lang="ja-JP" altLang="en-US"/>
              <a:t>発表タイトル </a:t>
            </a:r>
            <a:r>
              <a:rPr kumimoji="1" lang="en-US" altLang="ja-JP"/>
              <a:t>| </a:t>
            </a:r>
            <a:r>
              <a:rPr kumimoji="1" lang="ja-JP" altLang="en-US"/>
              <a:t>会議名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E6443D-FC8A-8748-8061-9FA5137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58" y="136525"/>
            <a:ext cx="11450423" cy="985266"/>
          </a:xfrm>
        </p:spPr>
        <p:txBody>
          <a:bodyPr>
            <a:norm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08DEFBA-9187-AB4F-BE11-FE5FB590E4EE}"/>
              </a:ext>
            </a:extLst>
          </p:cNvPr>
          <p:cNvCxnSpPr/>
          <p:nvPr userDrawn="1"/>
        </p:nvCxnSpPr>
        <p:spPr>
          <a:xfrm>
            <a:off x="339363" y="136525"/>
            <a:ext cx="0" cy="985266"/>
          </a:xfrm>
          <a:prstGeom prst="line">
            <a:avLst/>
          </a:prstGeom>
          <a:ln w="50800" cap="rnd">
            <a:solidFill>
              <a:schemeClr val="tx2">
                <a:alpha val="6994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ja-JP" altLang="en-US"/>
              <a:t>マスター</a:t>
            </a:r>
            <a:r>
              <a:rPr lang="en-US" altLang="ja-JP" dirty="0"/>
              <a:t> </a:t>
            </a:r>
            <a:r>
              <a:rPr lang="ja-JP" altLang="en-US"/>
              <a:t>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230-B77F-354E-96AF-A2F96A5C06D6}" type="datetime1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</a:t>
            </a:r>
            <a:r>
              <a:rPr kumimoji="1" lang="en-US" altLang="ja-JP"/>
              <a:t>ID and/or </a:t>
            </a:r>
            <a:r>
              <a:rPr kumimoji="1" lang="ja-JP" altLang="en-US"/>
              <a:t>発表タイトル </a:t>
            </a:r>
            <a:r>
              <a:rPr kumimoji="1" lang="en-US" altLang="ja-JP"/>
              <a:t>| </a:t>
            </a:r>
            <a:r>
              <a:rPr kumimoji="1" lang="ja-JP" altLang="en-US"/>
              <a:t>会議名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88CC13-7E8D-B444-8FA1-A7039972048C}"/>
              </a:ext>
            </a:extLst>
          </p:cNvPr>
          <p:cNvCxnSpPr/>
          <p:nvPr userDrawn="1"/>
        </p:nvCxnSpPr>
        <p:spPr>
          <a:xfrm>
            <a:off x="339363" y="136525"/>
            <a:ext cx="0" cy="985266"/>
          </a:xfrm>
          <a:prstGeom prst="line">
            <a:avLst/>
          </a:prstGeom>
          <a:ln w="50800" cap="rnd">
            <a:solidFill>
              <a:schemeClr val="tx2">
                <a:alpha val="6994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403B-48E6-9647-A82D-754188DA7D81}" type="datetime1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</a:t>
            </a:r>
            <a:r>
              <a:rPr kumimoji="1" lang="en-US" altLang="ja-JP"/>
              <a:t>ID and/or </a:t>
            </a:r>
            <a:r>
              <a:rPr kumimoji="1" lang="ja-JP" altLang="en-US"/>
              <a:t>発表タイトル </a:t>
            </a:r>
            <a:r>
              <a:rPr kumimoji="1" lang="en-US" altLang="ja-JP"/>
              <a:t>| </a:t>
            </a:r>
            <a:r>
              <a:rPr kumimoji="1" lang="ja-JP" altLang="en-US"/>
              <a:t>会議名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3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8C97-300D-474A-8DDE-66041C864F7C}" type="datetime1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発表</a:t>
            </a:r>
            <a:r>
              <a:rPr kumimoji="1" lang="en-US" altLang="ja-JP"/>
              <a:t>ID and/or </a:t>
            </a:r>
            <a:r>
              <a:rPr kumimoji="1" lang="ja-JP" altLang="en-US"/>
              <a:t>発表タイトル </a:t>
            </a:r>
            <a:r>
              <a:rPr kumimoji="1" lang="en-US" altLang="ja-JP"/>
              <a:t>| </a:t>
            </a:r>
            <a:r>
              <a:rPr kumimoji="1" lang="ja-JP" altLang="en-US"/>
              <a:t>会議名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7C234B-557C-0645-88DC-17176AD03C03}"/>
              </a:ext>
            </a:extLst>
          </p:cNvPr>
          <p:cNvCxnSpPr/>
          <p:nvPr userDrawn="1"/>
        </p:nvCxnSpPr>
        <p:spPr>
          <a:xfrm>
            <a:off x="339363" y="136525"/>
            <a:ext cx="0" cy="985266"/>
          </a:xfrm>
          <a:prstGeom prst="line">
            <a:avLst/>
          </a:prstGeom>
          <a:ln w="50800" cap="rnd">
            <a:solidFill>
              <a:schemeClr val="tx2">
                <a:alpha val="6994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056" y="136525"/>
            <a:ext cx="11450424" cy="98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iragino Kaku Gothic Pro W6" panose="020B0300000000000000" pitchFamily="34" charset="-128"/>
                <a:ea typeface="Hiragino Kaku Gothic Pro W6" panose="020B0300000000000000" pitchFamily="34" charset="-128"/>
                <a:cs typeface="Calibri" panose="020F0502020204030204" pitchFamily="34" charset="0"/>
              </a:rPr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56" y="1460667"/>
            <a:ext cx="11450424" cy="482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539" y="6529440"/>
            <a:ext cx="2537296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iragino Maru Gothic ProN W4" panose="020F0400000000000000" pitchFamily="34" charset="-128"/>
                <a:cs typeface="Calibri" panose="020F0502020204030204" pitchFamily="34" charset="0"/>
              </a:defRPr>
            </a:lvl1pPr>
          </a:lstStyle>
          <a:p>
            <a:r>
              <a:rPr kumimoji="1" lang="en-US" altLang="ja-JP" dirty="0"/>
              <a:t>2024/8/9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66177" y="6529440"/>
            <a:ext cx="6024479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ドラクエ風</a:t>
            </a:r>
            <a:r>
              <a:rPr kumimoji="1" lang="en-US" altLang="ja-JP" dirty="0"/>
              <a:t> RPG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0564" y="6334813"/>
            <a:ext cx="602483" cy="532614"/>
          </a:xfrm>
          <a:prstGeom prst="rect">
            <a:avLst/>
          </a:prstGeom>
          <a:solidFill>
            <a:srgbClr val="002060">
              <a:alpha val="95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bg1"/>
                </a:solidFill>
                <a:latin typeface="+mn-lt"/>
                <a:ea typeface="Hiragino Maru Gothic ProN W4" panose="020F0400000000000000" pitchFamily="34" charset="-128"/>
              </a:defRPr>
            </a:lvl1pPr>
          </a:lstStyle>
          <a:p>
            <a:fld id="{EE46B38B-15B9-3C48-BAD2-2E14C1E81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70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3000" b="1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6" panose="020B0400000000000000" pitchFamily="34" charset="-128"/>
          <a:cs typeface="Calibri" panose="020F0502020204030204" pitchFamily="34" charset="0"/>
        </a:defRPr>
      </a:lvl1pPr>
    </p:titleStyle>
    <p:bodyStyle>
      <a:lvl1pPr marL="208800" indent="-208800" algn="l" defTabSz="685800" rtl="0" eaLnBrk="1" latinLnBrk="0" hangingPunct="1">
        <a:lnSpc>
          <a:spcPct val="100000"/>
        </a:lnSpc>
        <a:spcBef>
          <a:spcPts val="750"/>
        </a:spcBef>
        <a:spcAft>
          <a:spcPts val="600"/>
        </a:spcAft>
        <a:buClr>
          <a:srgbClr val="0C2B68"/>
        </a:buClr>
        <a:buSzPct val="150000"/>
        <a:buFont typeface="Arial" panose="020B0604020202020204" pitchFamily="34" charset="0"/>
        <a:buChar char="•"/>
        <a:defRPr kumimoji="1" sz="20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3" panose="020B0300000000000000" pitchFamily="34" charset="-128"/>
          <a:cs typeface="Calibri" panose="020F0502020204030204" pitchFamily="34" charset="0"/>
        </a:defRPr>
      </a:lvl1pPr>
      <a:lvl2pPr marL="576000" indent="-216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C2B68"/>
        </a:buClr>
        <a:buSzPct val="150000"/>
        <a:buFont typeface="システムフォント（レギュラー）"/>
        <a:buChar char="◦"/>
        <a:defRPr kumimoji="1" sz="16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3" panose="020B0300000000000000" pitchFamily="34" charset="-128"/>
          <a:cs typeface="Calibri" panose="020F0502020204030204" pitchFamily="34" charset="0"/>
        </a:defRPr>
      </a:lvl2pPr>
      <a:lvl3pPr marL="90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C2B68"/>
        </a:buClr>
        <a:buSzPct val="150000"/>
        <a:buFont typeface="システムフォント（レギュラー）"/>
        <a:buChar char="-"/>
        <a:defRPr kumimoji="1" sz="14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3" panose="020B0300000000000000" pitchFamily="34" charset="-128"/>
          <a:cs typeface="Calibri" panose="020F0502020204030204" pitchFamily="34" charset="0"/>
        </a:defRPr>
      </a:lvl3pPr>
      <a:lvl4pPr marL="120015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C2B68"/>
        </a:buClr>
        <a:buSzPct val="150000"/>
        <a:buFont typeface="システムフォント（レギュラー）"/>
        <a:buChar char="-"/>
        <a:defRPr kumimoji="1" sz="14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3" panose="020B0300000000000000" pitchFamily="34" charset="-128"/>
          <a:cs typeface="Calibri" panose="020F0502020204030204" pitchFamily="34" charset="0"/>
        </a:defRPr>
      </a:lvl4pPr>
      <a:lvl5pPr marL="154305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C2B68"/>
        </a:buClr>
        <a:buSzPct val="150000"/>
        <a:buFont typeface="システムフォント（レギュラー）"/>
        <a:buChar char="-"/>
        <a:defRPr kumimoji="1" sz="14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ヒラギノ角ゴシック W3" panose="020B0300000000000000" pitchFamily="34" charset="-128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DE454-80C7-A701-8201-B0D01C922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6600"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</a:rPr>
              <a:t>ドラクエ風</a:t>
            </a:r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</a:rPr>
              <a:t> RPG</a:t>
            </a:r>
            <a:r>
              <a:rPr kumimoji="1" lang="en-US" altLang="ja-JP" sz="6600" dirty="0"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</a:rPr>
              <a:t> </a:t>
            </a:r>
            <a:r>
              <a:rPr kumimoji="1" lang="ja-JP" altLang="en-US" sz="6600"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</a:rPr>
              <a:t>操作説明</a:t>
            </a:r>
            <a:endParaRPr kumimoji="1" lang="ja-JP" altLang="en-US" sz="8000">
              <a:solidFill>
                <a:schemeClr val="accent1">
                  <a:lumMod val="60000"/>
                  <a:lumOff val="40000"/>
                  <a:alpha val="9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0EA484-970A-0AFD-596C-C41828B3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94" y="4267789"/>
            <a:ext cx="9144000" cy="553042"/>
          </a:xfrm>
        </p:spPr>
        <p:txBody>
          <a:bodyPr>
            <a:normAutofit/>
          </a:bodyPr>
          <a:lstStyle/>
          <a:p>
            <a:r>
              <a:rPr lang="ja-JP" altLang="en-US" sz="2800" b="1">
                <a:solidFill>
                  <a:schemeClr val="bg2">
                    <a:lumMod val="90000"/>
                  </a:schemeClr>
                </a:solidFill>
                <a:latin typeface="+mn-lt"/>
                <a:ea typeface="Hiragino Kaku Gothic Pro W3" panose="020B0300000000000000" pitchFamily="34" charset="-128"/>
              </a:rPr>
              <a:t>中野</a:t>
            </a:r>
            <a:r>
              <a:rPr lang="en-US" altLang="ja-JP" sz="2800" b="1" dirty="0">
                <a:solidFill>
                  <a:schemeClr val="bg2">
                    <a:lumMod val="90000"/>
                  </a:schemeClr>
                </a:solidFill>
                <a:latin typeface="+mn-lt"/>
                <a:ea typeface="Hiragino Kaku Gothic Pro W3" panose="020B0300000000000000" pitchFamily="34" charset="-128"/>
              </a:rPr>
              <a:t> </a:t>
            </a:r>
            <a:r>
              <a:rPr lang="ja-JP" altLang="en-US" sz="2800" b="1">
                <a:solidFill>
                  <a:schemeClr val="bg2">
                    <a:lumMod val="90000"/>
                  </a:schemeClr>
                </a:solidFill>
                <a:latin typeface="+mn-lt"/>
                <a:ea typeface="Hiragino Kaku Gothic Pro W3" panose="020B0300000000000000" pitchFamily="34" charset="-128"/>
              </a:rPr>
              <a:t>雄斗</a:t>
            </a:r>
          </a:p>
        </p:txBody>
      </p:sp>
    </p:spTree>
    <p:extLst>
      <p:ext uri="{BB962C8B-B14F-4D97-AF65-F5344CB8AC3E}">
        <p14:creationId xmlns:p14="http://schemas.microsoft.com/office/powerpoint/2010/main" val="29099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bg1">
                    <a:lumMod val="75000"/>
                  </a:schemeClr>
                </a:solidFill>
              </a:rPr>
              <a:t>Game State</a:t>
            </a:r>
            <a:endParaRPr kumimoji="1" lang="ja-JP" altLang="en-US" sz="3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66D54-4368-CF44-9BA8-C1B871C27D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244800" indent="-244800"/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Start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ゲームスタート画面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Field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フィールド画面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kumimoji="1" lang="en-US" altLang="ja-JP" sz="2800" b="1" dirty="0">
                <a:solidFill>
                  <a:schemeClr val="bg1">
                    <a:lumMod val="75000"/>
                  </a:schemeClr>
                </a:solidFill>
              </a:rPr>
              <a:t>attle</a:t>
            </a:r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戦闘画面</a:t>
            </a:r>
            <a:endParaRPr kumimoji="1"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Result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勝利画面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kumimoji="1" lang="en-US" altLang="ja-JP" sz="2800" b="1" dirty="0" err="1">
                <a:solidFill>
                  <a:schemeClr val="bg1">
                    <a:lumMod val="75000"/>
                  </a:schemeClr>
                </a:solidFill>
              </a:rPr>
              <a:t>LevelUp</a:t>
            </a:r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レベルアップ画面</a:t>
            </a:r>
            <a:endParaRPr kumimoji="1"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lang="en-US" altLang="ja-JP" sz="2800" b="1" dirty="0" err="1">
                <a:solidFill>
                  <a:schemeClr val="bg1">
                    <a:lumMod val="75000"/>
                  </a:schemeClr>
                </a:solidFill>
              </a:rPr>
              <a:t>GameOver</a:t>
            </a:r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ゲームオーバー画面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44800" indent="-244800"/>
            <a:r>
              <a:rPr kumimoji="1" lang="en-US" altLang="ja-JP" sz="2800" b="1" dirty="0">
                <a:solidFill>
                  <a:schemeClr val="bg1">
                    <a:lumMod val="75000"/>
                  </a:schemeClr>
                </a:solidFill>
              </a:rPr>
              <a:t>End</a:t>
            </a:r>
            <a:r>
              <a:rPr lang="en-US" altLang="ja-JP" sz="28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ja-JP" altLang="en-US" sz="2800">
                <a:solidFill>
                  <a:schemeClr val="bg1">
                    <a:lumMod val="75000"/>
                  </a:schemeClr>
                </a:solidFill>
              </a:rPr>
              <a:t>ゲーム終了画面</a:t>
            </a:r>
            <a:endParaRPr kumimoji="1" lang="ja-JP" altLang="en-US" sz="2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>
                <a:solidFill>
                  <a:schemeClr val="bg2">
                    <a:lumMod val="90000"/>
                  </a:schemeClr>
                </a:solidFill>
              </a:rPr>
              <a:t>2</a:t>
            </a:fld>
            <a:endParaRPr kumimoji="1" lang="ja-JP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Start -&gt; Field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B398C792-169D-E6CB-6A02-30CED770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4" y="1599390"/>
            <a:ext cx="5418460" cy="182961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CFBAFE15-1ECF-DB11-0ADB-672CD740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94" y="1549089"/>
            <a:ext cx="5609720" cy="1985870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30" name="図 29" descr="テキスト&#10;&#10;自動的に生成された説明">
            <a:extLst>
              <a:ext uri="{FF2B5EF4-FFF2-40B4-BE49-F238E27FC236}">
                <a16:creationId xmlns:a16="http://schemas.microsoft.com/office/drawing/2014/main" id="{E2071C4F-CFCE-FC38-20FE-653E76A63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44" y="3429000"/>
            <a:ext cx="9992555" cy="3139185"/>
          </a:xfrm>
          <a:prstGeom prst="rect">
            <a:avLst/>
          </a:prstGeom>
        </p:spPr>
      </p:pic>
      <p:sp>
        <p:nvSpPr>
          <p:cNvPr id="31" name="フレーム 30">
            <a:extLst>
              <a:ext uri="{FF2B5EF4-FFF2-40B4-BE49-F238E27FC236}">
                <a16:creationId xmlns:a16="http://schemas.microsoft.com/office/drawing/2014/main" id="{28A608FA-340D-A898-A033-D1550CFF766C}"/>
              </a:ext>
            </a:extLst>
          </p:cNvPr>
          <p:cNvSpPr/>
          <p:nvPr/>
        </p:nvSpPr>
        <p:spPr>
          <a:xfrm>
            <a:off x="2491760" y="5851153"/>
            <a:ext cx="433953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03E76A-0F13-86AE-EEB6-3DD11417714E}"/>
              </a:ext>
            </a:extLst>
          </p:cNvPr>
          <p:cNvSpPr txBox="1"/>
          <p:nvPr/>
        </p:nvSpPr>
        <p:spPr>
          <a:xfrm>
            <a:off x="3008864" y="5855811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敵</a:t>
            </a:r>
          </a:p>
        </p:txBody>
      </p: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C7834184-9747-94FA-0DFB-583C4F1E7B7F}"/>
              </a:ext>
            </a:extLst>
          </p:cNvPr>
          <p:cNvSpPr/>
          <p:nvPr/>
        </p:nvSpPr>
        <p:spPr>
          <a:xfrm>
            <a:off x="480556" y="3840514"/>
            <a:ext cx="3812474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5B3A40-E0E4-2532-85C9-CA875A557084}"/>
              </a:ext>
            </a:extLst>
          </p:cNvPr>
          <p:cNvSpPr txBox="1"/>
          <p:nvPr/>
        </p:nvSpPr>
        <p:spPr>
          <a:xfrm>
            <a:off x="1197544" y="4966115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ゆうしゃ</a:t>
            </a:r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799D0DF6-6AC9-2977-7C64-792059BC6ED1}"/>
              </a:ext>
            </a:extLst>
          </p:cNvPr>
          <p:cNvSpPr/>
          <p:nvPr/>
        </p:nvSpPr>
        <p:spPr>
          <a:xfrm rot="16200000">
            <a:off x="5603804" y="2346796"/>
            <a:ext cx="404725" cy="6044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839A054-E13F-E6C6-7514-1298E0837F96}"/>
              </a:ext>
            </a:extLst>
          </p:cNvPr>
          <p:cNvSpPr txBox="1"/>
          <p:nvPr/>
        </p:nvSpPr>
        <p:spPr>
          <a:xfrm>
            <a:off x="5312671" y="2123628"/>
            <a:ext cx="2506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名前入力</a:t>
            </a:r>
          </a:p>
        </p:txBody>
      </p:sp>
      <p:sp>
        <p:nvSpPr>
          <p:cNvPr id="37" name="下矢印 36">
            <a:extLst>
              <a:ext uri="{FF2B5EF4-FFF2-40B4-BE49-F238E27FC236}">
                <a16:creationId xmlns:a16="http://schemas.microsoft.com/office/drawing/2014/main" id="{89850C10-9649-8925-2BB8-C9AD95BE2A60}"/>
              </a:ext>
            </a:extLst>
          </p:cNvPr>
          <p:cNvSpPr/>
          <p:nvPr/>
        </p:nvSpPr>
        <p:spPr>
          <a:xfrm>
            <a:off x="6732862" y="3404821"/>
            <a:ext cx="404725" cy="6044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266B65C-8F4F-91F3-0F48-7487E02204B6}"/>
              </a:ext>
            </a:extLst>
          </p:cNvPr>
          <p:cNvSpPr txBox="1"/>
          <p:nvPr/>
        </p:nvSpPr>
        <p:spPr>
          <a:xfrm>
            <a:off x="7147581" y="3471406"/>
            <a:ext cx="4006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エンターキーでフィールド画面へ</a:t>
            </a:r>
          </a:p>
        </p:txBody>
      </p:sp>
      <p:sp>
        <p:nvSpPr>
          <p:cNvPr id="39" name="フレーム 38">
            <a:extLst>
              <a:ext uri="{FF2B5EF4-FFF2-40B4-BE49-F238E27FC236}">
                <a16:creationId xmlns:a16="http://schemas.microsoft.com/office/drawing/2014/main" id="{DBEF84E1-3E85-CD10-34FC-5CF0C6079EC9}"/>
              </a:ext>
            </a:extLst>
          </p:cNvPr>
          <p:cNvSpPr/>
          <p:nvPr/>
        </p:nvSpPr>
        <p:spPr>
          <a:xfrm>
            <a:off x="693358" y="4974374"/>
            <a:ext cx="433953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C81EEDF-D783-330B-3D17-AE39E11DB6E8}"/>
              </a:ext>
            </a:extLst>
          </p:cNvPr>
          <p:cNvSpPr txBox="1"/>
          <p:nvPr/>
        </p:nvSpPr>
        <p:spPr>
          <a:xfrm>
            <a:off x="2708736" y="3454407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フィールド操作</a:t>
            </a:r>
          </a:p>
        </p:txBody>
      </p:sp>
    </p:spTree>
    <p:extLst>
      <p:ext uri="{BB962C8B-B14F-4D97-AF65-F5344CB8AC3E}">
        <p14:creationId xmlns:p14="http://schemas.microsoft.com/office/powerpoint/2010/main" val="257182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Field -&gt; Battle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0CE10AC6-4B96-2ACE-9493-C39D1FE3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3" y="1198412"/>
            <a:ext cx="8173550" cy="2569190"/>
          </a:xfrm>
          <a:prstGeom prst="rect">
            <a:avLst/>
          </a:prstGeom>
        </p:spPr>
      </p:pic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3BCA0380-B854-1705-00A6-9BED7AE8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9" y="3718907"/>
            <a:ext cx="9263315" cy="2859228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sp>
        <p:nvSpPr>
          <p:cNvPr id="10" name="フレーム 9">
            <a:extLst>
              <a:ext uri="{FF2B5EF4-FFF2-40B4-BE49-F238E27FC236}">
                <a16:creationId xmlns:a16="http://schemas.microsoft.com/office/drawing/2014/main" id="{D704EADF-AC2B-25C1-1459-14B0B9B10F03}"/>
              </a:ext>
            </a:extLst>
          </p:cNvPr>
          <p:cNvSpPr/>
          <p:nvPr/>
        </p:nvSpPr>
        <p:spPr>
          <a:xfrm>
            <a:off x="1718827" y="2634448"/>
            <a:ext cx="433953" cy="418455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48BFE5-3710-D52D-C9F5-66A766105280}"/>
              </a:ext>
            </a:extLst>
          </p:cNvPr>
          <p:cNvSpPr txBox="1"/>
          <p:nvPr/>
        </p:nvSpPr>
        <p:spPr>
          <a:xfrm>
            <a:off x="2235931" y="2639106"/>
            <a:ext cx="562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敵とエンカウントしたら戦闘画面へ</a:t>
            </a: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19DB8284-E0DB-6508-B7FB-00D757259BCC}"/>
              </a:ext>
            </a:extLst>
          </p:cNvPr>
          <p:cNvSpPr/>
          <p:nvPr/>
        </p:nvSpPr>
        <p:spPr>
          <a:xfrm>
            <a:off x="4466556" y="3176871"/>
            <a:ext cx="368916" cy="8732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Battle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3BCA0380-B854-1705-00A6-9BED7AE8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1391715"/>
            <a:ext cx="9803485" cy="3025958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12" name="図 11" descr="テキスト&#10;&#10;自動的に生成された説明">
            <a:extLst>
              <a:ext uri="{FF2B5EF4-FFF2-40B4-BE49-F238E27FC236}">
                <a16:creationId xmlns:a16="http://schemas.microsoft.com/office/drawing/2014/main" id="{A7B1AA82-8FE2-9EB2-6274-D5B3912AF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743" y="2942272"/>
            <a:ext cx="5893699" cy="1391351"/>
          </a:xfrm>
          <a:prstGeom prst="rect">
            <a:avLst/>
          </a:prstGeom>
        </p:spPr>
      </p:pic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BBBDE3DB-BCCA-7DEA-FE27-6FD235DCE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21" y="4612518"/>
            <a:ext cx="5759679" cy="1390267"/>
          </a:xfrm>
          <a:prstGeom prst="rect">
            <a:avLst/>
          </a:prstGeom>
        </p:spPr>
      </p:pic>
      <p:pic>
        <p:nvPicPr>
          <p:cNvPr id="20" name="図 19" descr="テキスト&#10;&#10;自動的に生成された説明">
            <a:extLst>
              <a:ext uri="{FF2B5EF4-FFF2-40B4-BE49-F238E27FC236}">
                <a16:creationId xmlns:a16="http://schemas.microsoft.com/office/drawing/2014/main" id="{7577F706-74A1-A530-392F-C478F2EBE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743" y="4553869"/>
            <a:ext cx="5882098" cy="1439566"/>
          </a:xfrm>
          <a:prstGeom prst="rect">
            <a:avLst/>
          </a:prstGeom>
        </p:spPr>
      </p:pic>
      <p:sp>
        <p:nvSpPr>
          <p:cNvPr id="22" name="フレーム 21">
            <a:extLst>
              <a:ext uri="{FF2B5EF4-FFF2-40B4-BE49-F238E27FC236}">
                <a16:creationId xmlns:a16="http://schemas.microsoft.com/office/drawing/2014/main" id="{9D5922FC-A15A-0F90-042E-EDC3E352444F}"/>
              </a:ext>
            </a:extLst>
          </p:cNvPr>
          <p:cNvSpPr/>
          <p:nvPr/>
        </p:nvSpPr>
        <p:spPr>
          <a:xfrm>
            <a:off x="336321" y="2003338"/>
            <a:ext cx="7521320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7A4A9C-FA74-77C7-2656-47A38AAE876A}"/>
              </a:ext>
            </a:extLst>
          </p:cNvPr>
          <p:cNvSpPr txBox="1"/>
          <p:nvPr/>
        </p:nvSpPr>
        <p:spPr>
          <a:xfrm>
            <a:off x="3216160" y="1564572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戦闘コマンド</a:t>
            </a:r>
          </a:p>
        </p:txBody>
      </p:sp>
    </p:spTree>
    <p:extLst>
      <p:ext uri="{BB962C8B-B14F-4D97-AF65-F5344CB8AC3E}">
        <p14:creationId xmlns:p14="http://schemas.microsoft.com/office/powerpoint/2010/main" val="77271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Battle -&gt; Result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3BCA0380-B854-1705-00A6-9BED7AE8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5" y="1121792"/>
            <a:ext cx="9104760" cy="2810288"/>
          </a:xfrm>
          <a:prstGeom prst="rect">
            <a:avLst/>
          </a:prstGeom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18BEC9F-5896-D2E0-A925-AEAF0122F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" y="3817726"/>
            <a:ext cx="8448917" cy="28260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948A4F-4275-9599-A36A-FC8BAE0B504A}"/>
              </a:ext>
            </a:extLst>
          </p:cNvPr>
          <p:cNvSpPr txBox="1"/>
          <p:nvPr/>
        </p:nvSpPr>
        <p:spPr>
          <a:xfrm>
            <a:off x="4689516" y="3857347"/>
            <a:ext cx="562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敵を倒したら結果画面へ</a:t>
            </a:r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B4E3C947-40DD-B365-E22D-FA9454302D44}"/>
              </a:ext>
            </a:extLst>
          </p:cNvPr>
          <p:cNvSpPr/>
          <p:nvPr/>
        </p:nvSpPr>
        <p:spPr>
          <a:xfrm>
            <a:off x="4227329" y="3817725"/>
            <a:ext cx="368916" cy="5478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4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Result -&gt; </a:t>
            </a:r>
            <a:r>
              <a:rPr lang="en-US" altLang="ja-JP" sz="4000" dirty="0" err="1">
                <a:solidFill>
                  <a:schemeClr val="bg1">
                    <a:lumMod val="75000"/>
                  </a:schemeClr>
                </a:solidFill>
              </a:rPr>
              <a:t>LevelUp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18BEC9F-5896-D2E0-A925-AEAF0122F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40" y="2869433"/>
            <a:ext cx="5717279" cy="1912365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86643BA5-D1B9-8EA0-7664-B4691907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981" y="1527130"/>
            <a:ext cx="5974462" cy="1901870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F46AACEE-19BD-F40B-F916-698877253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81" y="3985428"/>
            <a:ext cx="5928848" cy="19662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79DAA0-301A-AF13-B285-FF9ED1DF0C5E}"/>
              </a:ext>
            </a:extLst>
          </p:cNvPr>
          <p:cNvSpPr txBox="1"/>
          <p:nvPr/>
        </p:nvSpPr>
        <p:spPr>
          <a:xfrm>
            <a:off x="3795176" y="2034280"/>
            <a:ext cx="562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経験値がたまったら</a:t>
            </a:r>
            <a:endParaRPr kumimoji="1" lang="en-US" altLang="ja-JP" sz="2000" dirty="0">
              <a:solidFill>
                <a:schemeClr val="accent1">
                  <a:lumMod val="40000"/>
                  <a:lumOff val="60000"/>
                </a:schemeClr>
              </a:solidFill>
              <a:ea typeface="Hiragino Kaku Gothic Pro W3" panose="020B0300000000000000" pitchFamily="34" charset="-128"/>
            </a:endParaRPr>
          </a:p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レベルアップ画面へ</a:t>
            </a: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7FDCA15E-048A-7644-348E-506C65C34F00}"/>
              </a:ext>
            </a:extLst>
          </p:cNvPr>
          <p:cNvSpPr/>
          <p:nvPr/>
        </p:nvSpPr>
        <p:spPr>
          <a:xfrm rot="16200000">
            <a:off x="4862328" y="2572093"/>
            <a:ext cx="368916" cy="8732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9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Battle -&gt; </a:t>
            </a:r>
            <a:r>
              <a:rPr lang="en-US" altLang="ja-JP" sz="4000" dirty="0" err="1">
                <a:solidFill>
                  <a:schemeClr val="bg1">
                    <a:lumMod val="75000"/>
                  </a:schemeClr>
                </a:solidFill>
              </a:rPr>
              <a:t>GameOver</a:t>
            </a:r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 -&gt; Start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27" name="図 26" descr="テキスト&#10;&#10;自動的に生成された説明">
            <a:extLst>
              <a:ext uri="{FF2B5EF4-FFF2-40B4-BE49-F238E27FC236}">
                <a16:creationId xmlns:a16="http://schemas.microsoft.com/office/drawing/2014/main" id="{CD3B986D-A686-9B0B-A748-D9EA1C462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3" y="4053141"/>
            <a:ext cx="6948634" cy="2304272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0845F3A-E947-36FE-441B-49350884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41" y="1538541"/>
            <a:ext cx="7035261" cy="2171514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06E5038-6BF7-E3B2-7E70-0A3075790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587" y="4194847"/>
            <a:ext cx="5374482" cy="18147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B0143F-D389-0392-293F-6E0FDD1A7762}"/>
              </a:ext>
            </a:extLst>
          </p:cNvPr>
          <p:cNvSpPr txBox="1"/>
          <p:nvPr/>
        </p:nvSpPr>
        <p:spPr>
          <a:xfrm>
            <a:off x="1515877" y="3640774"/>
            <a:ext cx="562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自分の</a:t>
            </a:r>
            <a:r>
              <a:rPr kumimoji="1" lang="en-US" altLang="ja-JP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HP</a:t>
            </a:r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が</a:t>
            </a:r>
            <a:r>
              <a:rPr kumimoji="1" lang="en-US" altLang="ja-JP" sz="2000" dirty="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0</a:t>
            </a:r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になったらゲームオーバー画面へ</a:t>
            </a: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D45EC21D-795F-3EA1-14A2-293BDD1C5390}"/>
              </a:ext>
            </a:extLst>
          </p:cNvPr>
          <p:cNvSpPr/>
          <p:nvPr/>
        </p:nvSpPr>
        <p:spPr>
          <a:xfrm>
            <a:off x="3491141" y="4126805"/>
            <a:ext cx="451439" cy="5595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B23D3867-AC5A-37B0-4564-644F5761EAD6}"/>
              </a:ext>
            </a:extLst>
          </p:cNvPr>
          <p:cNvSpPr/>
          <p:nvPr/>
        </p:nvSpPr>
        <p:spPr>
          <a:xfrm rot="16200000">
            <a:off x="6629373" y="5370039"/>
            <a:ext cx="451439" cy="5595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BA814C-8B88-5987-1A58-3B2657771C23}"/>
              </a:ext>
            </a:extLst>
          </p:cNvPr>
          <p:cNvSpPr txBox="1"/>
          <p:nvPr/>
        </p:nvSpPr>
        <p:spPr>
          <a:xfrm>
            <a:off x="5668946" y="5962192"/>
            <a:ext cx="562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リトライを選択したら</a:t>
            </a:r>
            <a:endParaRPr kumimoji="1" lang="en-US" altLang="ja-JP" sz="2000" dirty="0">
              <a:solidFill>
                <a:schemeClr val="accent1">
                  <a:lumMod val="40000"/>
                  <a:lumOff val="60000"/>
                </a:schemeClr>
              </a:solidFill>
              <a:ea typeface="Hiragino Kaku Gothic Pro W3" panose="020B0300000000000000" pitchFamily="34" charset="-128"/>
            </a:endParaRPr>
          </a:p>
          <a:p>
            <a:pPr algn="l"/>
            <a:r>
              <a:rPr kumimoji="1" lang="ja-JP" altLang="en-US" sz="20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スタート画面へ</a:t>
            </a:r>
          </a:p>
        </p:txBody>
      </p:sp>
    </p:spTree>
    <p:extLst>
      <p:ext uri="{BB962C8B-B14F-4D97-AF65-F5344CB8AC3E}">
        <p14:creationId xmlns:p14="http://schemas.microsoft.com/office/powerpoint/2010/main" val="3475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ACE-C758-714D-ABE7-CAE398DE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chemeClr val="bg1">
                    <a:lumMod val="75000"/>
                  </a:schemeClr>
                </a:solidFill>
              </a:rPr>
              <a:t>Result </a:t>
            </a:r>
            <a:r>
              <a:rPr lang="en-US" altLang="ja-JP" sz="4000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kumimoji="1" lang="en-US" altLang="ja-JP" sz="4000" dirty="0" err="1">
                <a:solidFill>
                  <a:schemeClr val="bg1">
                    <a:lumMod val="75000"/>
                  </a:schemeClr>
                </a:solidFill>
              </a:rPr>
              <a:t>LevelUp</a:t>
            </a:r>
            <a:r>
              <a:rPr kumimoji="1" lang="en-US" altLang="ja-JP" sz="4000" dirty="0">
                <a:solidFill>
                  <a:schemeClr val="bg1">
                    <a:lumMod val="75000"/>
                  </a:schemeClr>
                </a:solidFill>
              </a:rPr>
              <a:t> -&gt; </a:t>
            </a:r>
            <a:r>
              <a:rPr kumimoji="1" lang="en-US" altLang="ja-JP" sz="4000" dirty="0" err="1">
                <a:solidFill>
                  <a:schemeClr val="bg1">
                    <a:lumMod val="75000"/>
                  </a:schemeClr>
                </a:solidFill>
              </a:rPr>
              <a:t>FIeld</a:t>
            </a:r>
            <a:endParaRPr kumimoji="1" lang="ja-JP" alt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418FA-7C39-B148-B944-7E89470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38B-15B9-3C48-BAD2-2E14C1E814F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3F36641E-8B55-6699-61A3-D9E66E66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5" y="7175354"/>
            <a:ext cx="7416800" cy="2489200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56C5C06E-09CB-3EA3-7FF4-F44672ED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3813" y="7457881"/>
            <a:ext cx="7391400" cy="2514600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9EFBB1D3-384C-5DB7-80F9-DC541F7A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2" y="3977433"/>
            <a:ext cx="7073253" cy="2244080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AA5EBE77-CB4D-E54D-BBDA-F4E343C87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82" y="1690868"/>
            <a:ext cx="5807094" cy="1942407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1444727-0D15-4811-45CB-F02B050CE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205" y="4748211"/>
            <a:ext cx="2244768" cy="143707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596D67-5231-93F9-6D24-67710021B585}"/>
              </a:ext>
            </a:extLst>
          </p:cNvPr>
          <p:cNvSpPr txBox="1"/>
          <p:nvPr/>
        </p:nvSpPr>
        <p:spPr>
          <a:xfrm>
            <a:off x="8025677" y="3819389"/>
            <a:ext cx="36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戦闘前のフィールド画面</a:t>
            </a: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536D99FE-CDFC-E4BF-6B30-3931A0C3641A}"/>
              </a:ext>
            </a:extLst>
          </p:cNvPr>
          <p:cNvSpPr/>
          <p:nvPr/>
        </p:nvSpPr>
        <p:spPr>
          <a:xfrm>
            <a:off x="1484371" y="5145967"/>
            <a:ext cx="433953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6864AF81-6124-9777-DBCE-EFF1A9EEB438}"/>
              </a:ext>
            </a:extLst>
          </p:cNvPr>
          <p:cNvSpPr/>
          <p:nvPr/>
        </p:nvSpPr>
        <p:spPr>
          <a:xfrm>
            <a:off x="9219795" y="5132280"/>
            <a:ext cx="433953" cy="418455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9FF4A2-9E09-3320-0A51-38FCCD44113A}"/>
              </a:ext>
            </a:extLst>
          </p:cNvPr>
          <p:cNvSpPr txBox="1"/>
          <p:nvPr/>
        </p:nvSpPr>
        <p:spPr>
          <a:xfrm>
            <a:off x="9736899" y="5135472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敵がいたところ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78F400-10BB-33D6-7F91-4030D03DD9DF}"/>
              </a:ext>
            </a:extLst>
          </p:cNvPr>
          <p:cNvSpPr txBox="1"/>
          <p:nvPr/>
        </p:nvSpPr>
        <p:spPr>
          <a:xfrm>
            <a:off x="2001475" y="5150625"/>
            <a:ext cx="25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>
                <a:solidFill>
                  <a:schemeClr val="accent6"/>
                </a:solidFill>
                <a:ea typeface="Hiragino Kaku Gothic Pro W3" panose="020B0300000000000000" pitchFamily="34" charset="-128"/>
              </a:rPr>
              <a:t>倒したらいなくなる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55B73B-8530-F332-D0D6-C80CDC130994}"/>
              </a:ext>
            </a:extLst>
          </p:cNvPr>
          <p:cNvSpPr txBox="1"/>
          <p:nvPr/>
        </p:nvSpPr>
        <p:spPr>
          <a:xfrm>
            <a:off x="2747044" y="3819389"/>
            <a:ext cx="369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ea typeface="Hiragino Kaku Gothic Pro W3" panose="020B0300000000000000" pitchFamily="34" charset="-128"/>
              </a:rPr>
              <a:t>戦闘後のフィールド画面</a:t>
            </a: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A24367A5-6C05-0D58-D468-09B5E78BEA7D}"/>
              </a:ext>
            </a:extLst>
          </p:cNvPr>
          <p:cNvSpPr/>
          <p:nvPr/>
        </p:nvSpPr>
        <p:spPr>
          <a:xfrm>
            <a:off x="2203762" y="3693155"/>
            <a:ext cx="451439" cy="5595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1019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+lightbluegray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mtClean="0">
            <a:solidFill>
              <a:schemeClr val="tx1">
                <a:lumMod val="75000"/>
                <a:lumOff val="25000"/>
              </a:schemeClr>
            </a:solidFill>
            <a:ea typeface="Hiragino Kaku Gothic Pro W3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hite+lightbluegray" id="{9A316AC6-EE53-104C-AD3A-1753768BC223}" vid="{D7E7D84A-BDA8-904A-A065-6D6942FF19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white+lightbluegray</Template>
  <TotalTime>3125</TotalTime>
  <Words>133</Words>
  <Application>Microsoft Macintosh PowerPoint</Application>
  <PresentationFormat>ワイド画面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Hiragino Kaku Gothic Pro W3</vt:lpstr>
      <vt:lpstr>Hiragino Kaku Gothic Pro W6</vt:lpstr>
      <vt:lpstr>システムフォント（レギュラー）</vt:lpstr>
      <vt:lpstr>游ゴシック</vt:lpstr>
      <vt:lpstr>Arial</vt:lpstr>
      <vt:lpstr>Calibri</vt:lpstr>
      <vt:lpstr>white+lightbluegray</vt:lpstr>
      <vt:lpstr>ドラクエ風 RPG 操作説明</vt:lpstr>
      <vt:lpstr>Game State</vt:lpstr>
      <vt:lpstr>Start -&gt; Field</vt:lpstr>
      <vt:lpstr>Field -&gt; Battle</vt:lpstr>
      <vt:lpstr>Battle</vt:lpstr>
      <vt:lpstr>Battle -&gt; Result</vt:lpstr>
      <vt:lpstr>Result -&gt; LevelUp</vt:lpstr>
      <vt:lpstr>Battle -&gt; GameOver -&gt; Start</vt:lpstr>
      <vt:lpstr>Result / LevelUp -&gt;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赤間　怜奈</dc:creator>
  <cp:lastModifiedBy>中野　雄斗</cp:lastModifiedBy>
  <cp:revision>155</cp:revision>
  <dcterms:created xsi:type="dcterms:W3CDTF">2022-08-30T08:49:21Z</dcterms:created>
  <dcterms:modified xsi:type="dcterms:W3CDTF">2024-08-11T08:12:51Z</dcterms:modified>
</cp:coreProperties>
</file>