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75" r:id="rId3"/>
  </p:sldMasterIdLst>
  <p:sldIdLst>
    <p:sldId id="257" r:id="rId4"/>
    <p:sldId id="281" r:id="rId5"/>
    <p:sldId id="287" r:id="rId6"/>
    <p:sldId id="290" r:id="rId7"/>
    <p:sldId id="288" r:id="rId8"/>
    <p:sldId id="294" r:id="rId9"/>
    <p:sldId id="295" r:id="rId10"/>
    <p:sldId id="296" r:id="rId11"/>
    <p:sldId id="297" r:id="rId12"/>
    <p:sldId id="298" r:id="rId13"/>
    <p:sldId id="282" r:id="rId14"/>
    <p:sldId id="266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D1446-90CD-7706-318B-FB1FBA0EF6A3}" v="104" dt="2023-09-07T15:12:07.558"/>
    <p1510:client id="{61D408DA-5416-427C-951F-54E5F9AA5A9E}" v="1863" dt="2022-08-23T09:06:33.971"/>
    <p1510:client id="{693360C2-E631-E175-B34D-284E54CFEAC7}" v="742" dt="2022-08-30T21:12:46.094"/>
    <p1510:client id="{70BFA53C-96E5-98AA-0B90-542C85D804D3}" v="6" dt="2023-09-07T14:22:09.065"/>
    <p1510:client id="{C764C730-D46C-816A-5EB5-4150873ECE88}" v="240" dt="2022-08-30T20:26:03.059"/>
    <p1510:client id="{D9D51D82-8C48-2D89-77BA-FC868918386A}" v="42" dt="2022-08-24T10:08:58.205"/>
    <p1510:client id="{E5FFF537-8012-1795-05DE-B3002866BD4B}" v="1802" dt="2022-08-23T12:25:53.504"/>
    <p1510:client id="{EE4FCAE0-070F-E704-4830-8A3EE5E4AB89}" v="988" dt="2022-09-04T13:05:59.382"/>
    <p1510:client id="{F9082EE3-6E6A-FED0-F34F-D0CB37387B9D}" v="8" dt="2022-08-31T10:11:42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IN5020 - Group Session - Java RMI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MI" TargetMode="External"/><Relationship Id="rId2" Type="http://schemas.openxmlformats.org/officeDocument/2006/relationships/hyperlink" Target="https://docs.oracle.com/javase/tutorial/rmi/index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oracle.com/javase/8/docs/api/java/rmi/registry/LocateRegistry.html" TargetMode="External"/><Relationship Id="rId5" Type="http://schemas.openxmlformats.org/officeDocument/2006/relationships/hyperlink" Target="https://docs.oracle.com/javase/8/docs/api/java/rmi/registry/package-summary.html" TargetMode="External"/><Relationship Id="rId4" Type="http://schemas.openxmlformats.org/officeDocument/2006/relationships/hyperlink" Target="https://docs.oracle.com/javase/8/docs/api/java/rmi/package-summary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rmi/registry/LocateRegistry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269" y="2271813"/>
            <a:ext cx="10515848" cy="97793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FFFF"/>
                </a:solidFill>
                <a:ea typeface="+mj-lt"/>
                <a:cs typeface="+mj-lt"/>
              </a:rPr>
              <a:t>Java RMI 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GB" sz="1600" dirty="0">
                <a:solidFill>
                  <a:srgbClr val="FFFFFF"/>
                </a:solidFill>
                <a:cs typeface="Calibri"/>
              </a:rPr>
              <a:t>Truong-Thanh Le</a:t>
            </a:r>
            <a:endParaRPr lang="en-US" sz="1600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GB" sz="1600" dirty="0" err="1">
                <a:solidFill>
                  <a:srgbClr val="FFFFFF"/>
                </a:solidFill>
                <a:cs typeface="Calibri"/>
              </a:rPr>
              <a:t>truongl@ifi.uio.no</a:t>
            </a:r>
            <a:endParaRPr lang="en-GB" sz="1600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en-GB" sz="1600" dirty="0">
                <a:solidFill>
                  <a:srgbClr val="FFFFFF"/>
                </a:solidFill>
                <a:cs typeface="Calibri"/>
              </a:rPr>
              <a:t>September 4, 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55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Running project with jar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ea typeface="Calibri"/>
                <a:cs typeface="Calibri"/>
              </a:rPr>
              <a:t>Steps: </a:t>
            </a:r>
            <a:r>
              <a:rPr lang="en-GB" sz="2000" dirty="0">
                <a:ea typeface="Calibri"/>
                <a:cs typeface="Calibri"/>
              </a:rPr>
              <a:t>these step is used for </a:t>
            </a:r>
            <a:r>
              <a:rPr lang="en-GB" sz="2000" dirty="0" err="1">
                <a:ea typeface="Calibri"/>
                <a:cs typeface="Calibri"/>
              </a:rPr>
              <a:t>VSCode</a:t>
            </a:r>
            <a:r>
              <a:rPr lang="en-GB" sz="2000" dirty="0">
                <a:ea typeface="Calibri"/>
                <a:cs typeface="Calibri"/>
              </a:rPr>
              <a:t> with Maven extension</a:t>
            </a:r>
          </a:p>
          <a:p>
            <a:r>
              <a:rPr lang="en-GB" sz="2000" dirty="0">
                <a:ea typeface="Calibri"/>
                <a:cs typeface="Calibri"/>
              </a:rPr>
              <a:t>New terminal:</a:t>
            </a:r>
          </a:p>
          <a:p>
            <a:pPr lvl="1"/>
            <a:r>
              <a:rPr lang="en-GB" sz="1600" dirty="0">
                <a:ea typeface="Calibri"/>
                <a:cs typeface="Calibri"/>
              </a:rPr>
              <a:t>java –cp &lt;name&gt;.jar com.&lt;</a:t>
            </a:r>
            <a:r>
              <a:rPr lang="en-GB" sz="1600" dirty="0" err="1">
                <a:ea typeface="Calibri"/>
                <a:cs typeface="Calibri"/>
              </a:rPr>
              <a:t>groupdid</a:t>
            </a:r>
            <a:r>
              <a:rPr lang="en-GB" sz="1600" dirty="0">
                <a:ea typeface="Calibri"/>
                <a:cs typeface="Calibri"/>
              </a:rPr>
              <a:t>&gt;.&lt;folder&gt;.&lt;class&gt;</a:t>
            </a:r>
          </a:p>
          <a:p>
            <a:r>
              <a:rPr lang="en-GB" sz="2000" dirty="0">
                <a:ea typeface="Calibri"/>
                <a:cs typeface="Calibri"/>
              </a:rPr>
              <a:t>For example:</a:t>
            </a:r>
          </a:p>
          <a:p>
            <a:pPr lvl="1"/>
            <a:r>
              <a:rPr lang="en-GB" sz="1600" dirty="0">
                <a:ea typeface="Calibri"/>
                <a:cs typeface="Calibri"/>
              </a:rPr>
              <a:t>Server:</a:t>
            </a:r>
          </a:p>
          <a:p>
            <a:pPr lvl="2"/>
            <a:r>
              <a:rPr lang="en-GB" sz="1600" dirty="0">
                <a:ea typeface="Calibri"/>
                <a:cs typeface="Calibri"/>
              </a:rPr>
              <a:t>java –cp </a:t>
            </a:r>
            <a:r>
              <a:rPr lang="en-GB" sz="1600" dirty="0" err="1">
                <a:ea typeface="Calibri"/>
                <a:cs typeface="Calibri"/>
              </a:rPr>
              <a:t>solution.jar</a:t>
            </a:r>
            <a:r>
              <a:rPr lang="en-GB" sz="1600" dirty="0">
                <a:ea typeface="Calibri"/>
                <a:cs typeface="Calibri"/>
              </a:rPr>
              <a:t> com.ass1.server.Server</a:t>
            </a:r>
          </a:p>
          <a:p>
            <a:pPr lvl="1"/>
            <a:r>
              <a:rPr lang="en-GB" sz="1600" dirty="0">
                <a:ea typeface="Calibri"/>
                <a:cs typeface="Calibri"/>
              </a:rPr>
              <a:t>Client</a:t>
            </a:r>
          </a:p>
          <a:p>
            <a:pPr lvl="2"/>
            <a:r>
              <a:rPr lang="en-GB" sz="1600" dirty="0">
                <a:ea typeface="Calibri"/>
                <a:cs typeface="Calibri"/>
              </a:rPr>
              <a:t>java –cp </a:t>
            </a:r>
            <a:r>
              <a:rPr lang="en-GB" sz="1600" dirty="0" err="1">
                <a:ea typeface="Calibri"/>
                <a:cs typeface="Calibri"/>
              </a:rPr>
              <a:t>solution.jar</a:t>
            </a:r>
            <a:r>
              <a:rPr lang="en-GB" sz="1600" dirty="0">
                <a:ea typeface="Calibri"/>
                <a:cs typeface="Calibri"/>
              </a:rPr>
              <a:t> com.ass1.client.Client</a:t>
            </a: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endParaRPr lang="en-GB" sz="16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</p:spTree>
    <p:extLst>
      <p:ext uri="{BB962C8B-B14F-4D97-AF65-F5344CB8AC3E}">
        <p14:creationId xmlns:p14="http://schemas.microsoft.com/office/powerpoint/2010/main" val="262491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2"/>
              </a:rPr>
              <a:t>https://docs.oracle.com/javase/tutorial/rmi/index.html</a:t>
            </a:r>
            <a:endParaRPr lang="en-US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3"/>
              </a:rPr>
              <a:t>https://www.javatpoint.com/RMI</a:t>
            </a:r>
            <a:endParaRPr lang="en-GB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4"/>
              </a:rPr>
              <a:t>https://docs.oracle.com/javase/8/docs/api/java/rmi/package-summary.html</a:t>
            </a:r>
            <a:endParaRPr lang="en-GB" sz="2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5"/>
              </a:rPr>
              <a:t>https://docs.oracle.com/javase/8/docs/api/java/rmi/registry/package-summary.html</a:t>
            </a:r>
          </a:p>
          <a:p>
            <a:pPr marL="457200" indent="-457200">
              <a:buAutoNum type="arabicPeriod"/>
            </a:pPr>
            <a:r>
              <a:rPr lang="en-GB" sz="2000" dirty="0">
                <a:ea typeface="+mn-lt"/>
                <a:cs typeface="+mn-lt"/>
                <a:hlinkClick r:id="rId6"/>
              </a:rPr>
              <a:t>https://docs.oracle.com/javase/8/docs/api/java/rmi/registry/LocateRegistry.html</a:t>
            </a:r>
            <a:endParaRPr lang="en-GB" sz="2000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ea typeface="Calibri" panose="020F0502020204030204"/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 panose="020F0502020204030204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</p:spTree>
    <p:extLst>
      <p:ext uri="{BB962C8B-B14F-4D97-AF65-F5344CB8AC3E}">
        <p14:creationId xmlns:p14="http://schemas.microsoft.com/office/powerpoint/2010/main" val="199709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544" y="2124380"/>
            <a:ext cx="7201081" cy="1664782"/>
          </a:xfrm>
        </p:spPr>
        <p:txBody>
          <a:bodyPr>
            <a:normAutofit/>
          </a:bodyPr>
          <a:lstStyle/>
          <a:p>
            <a:r>
              <a:rPr lang="en-GB" sz="4800" b="1">
                <a:solidFill>
                  <a:srgbClr val="FFFFFF"/>
                </a:solidFill>
                <a:cs typeface="Calibri Light"/>
              </a:rPr>
              <a:t>Thank You</a:t>
            </a: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GB" sz="160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>
              <a:solidFill>
                <a:srgbClr val="FFFFFF"/>
              </a:solidFill>
              <a:cs typeface="Calibri"/>
            </a:endParaRPr>
          </a:p>
          <a:p>
            <a:pPr algn="l"/>
            <a:endParaRPr lang="en-GB" sz="16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27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Java RMI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cs typeface="Calibri"/>
              </a:rPr>
              <a:t>Local objects can invoke methods in remote objects</a:t>
            </a:r>
          </a:p>
          <a:p>
            <a:r>
              <a:rPr lang="en-GB" sz="2000" dirty="0">
                <a:ea typeface="Calibri"/>
                <a:cs typeface="Calibri"/>
              </a:rPr>
              <a:t>Clients can invoke methods on remote objects held at the Servers</a:t>
            </a:r>
          </a:p>
          <a:p>
            <a:r>
              <a:rPr lang="en-GB" sz="2000" dirty="0">
                <a:ea typeface="Calibri"/>
                <a:cs typeface="Calibri"/>
              </a:rPr>
              <a:t>Don't use JDK 7 or lower </a:t>
            </a: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b="1" dirty="0">
                <a:ea typeface="Calibri"/>
                <a:cs typeface="Calibri"/>
              </a:rPr>
              <a:t>Server:</a:t>
            </a:r>
          </a:p>
          <a:p>
            <a:r>
              <a:rPr lang="en-GB" sz="2000" dirty="0">
                <a:ea typeface="Calibri"/>
                <a:cs typeface="Calibri"/>
              </a:rPr>
              <a:t>Creates remote objects </a:t>
            </a: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b="1" dirty="0">
                <a:ea typeface="Calibri"/>
                <a:cs typeface="Calibri"/>
              </a:rPr>
              <a:t>Clients:</a:t>
            </a:r>
          </a:p>
          <a:p>
            <a:r>
              <a:rPr lang="en-GB" sz="2000" dirty="0">
                <a:ea typeface="Calibri"/>
                <a:cs typeface="Calibri"/>
              </a:rPr>
              <a:t>Invokes methods on remote objects</a:t>
            </a:r>
          </a:p>
          <a:p>
            <a:endParaRPr lang="en-GB" sz="200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</p:spTree>
    <p:extLst>
      <p:ext uri="{BB962C8B-B14F-4D97-AF65-F5344CB8AC3E}">
        <p14:creationId xmlns:p14="http://schemas.microsoft.com/office/powerpoint/2010/main" val="30472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Java RMI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Server:</a:t>
            </a:r>
          </a:p>
          <a:p>
            <a:r>
              <a:rPr lang="en-GB" sz="2000" dirty="0">
                <a:ea typeface="Calibri"/>
                <a:cs typeface="Calibri"/>
              </a:rPr>
              <a:t>Implements remote object </a:t>
            </a:r>
            <a:endParaRPr lang="en-GB" sz="2000" b="1" dirty="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Creates stub (referred as skeleton previously)</a:t>
            </a:r>
          </a:p>
          <a:p>
            <a:pPr marL="0" indent="0">
              <a:buNone/>
            </a:pPr>
            <a:r>
              <a:rPr lang="en-GB" sz="2000" dirty="0">
                <a:ea typeface="Calibri"/>
                <a:cs typeface="Calibri"/>
              </a:rPr>
              <a:t> for the remote object</a:t>
            </a:r>
          </a:p>
          <a:p>
            <a:r>
              <a:rPr lang="en-GB" sz="2000" dirty="0">
                <a:ea typeface="Calibri"/>
                <a:cs typeface="Calibri"/>
              </a:rPr>
              <a:t>Registers the stub in the </a:t>
            </a:r>
            <a:r>
              <a:rPr lang="en-GB" sz="2000" dirty="0" err="1">
                <a:ea typeface="Calibri"/>
                <a:cs typeface="Calibri"/>
              </a:rPr>
              <a:t>rmiregistry</a:t>
            </a: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b="1" dirty="0">
                <a:ea typeface="Calibri"/>
                <a:cs typeface="Calibri"/>
              </a:rPr>
              <a:t>Client:</a:t>
            </a:r>
            <a:endParaRPr lang="en-GB" sz="2000" dirty="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Lookups the stub by using the name</a:t>
            </a:r>
            <a:endParaRPr lang="en-GB" sz="2000" b="1" dirty="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Calls the remote method through the client stub</a:t>
            </a:r>
          </a:p>
          <a:p>
            <a:r>
              <a:rPr lang="en-GB" sz="2000" dirty="0">
                <a:ea typeface="Calibri"/>
                <a:cs typeface="Calibri"/>
              </a:rPr>
              <a:t>Client stub calls the server stub and waits for the server</a:t>
            </a: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b="1" dirty="0">
              <a:ea typeface="Calibri"/>
              <a:cs typeface="Calibri"/>
            </a:endParaRPr>
          </a:p>
          <a:p>
            <a:endParaRPr lang="en-GB" sz="2000" b="1" dirty="0"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pic>
        <p:nvPicPr>
          <p:cNvPr id="9" name="Picture 10" descr="Diagram&#10;&#10;Description automatically generated">
            <a:extLst>
              <a:ext uri="{FF2B5EF4-FFF2-40B4-BE49-F238E27FC236}">
                <a16:creationId xmlns:a16="http://schemas.microsoft.com/office/drawing/2014/main" id="{64BBFE83-2BE0-8DE7-4B4D-A46979DD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558" y="1895885"/>
            <a:ext cx="3856121" cy="39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RMI Registry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/>
            <a:r>
              <a:rPr lang="en-GB" sz="2000" dirty="0">
                <a:ea typeface="Calibri"/>
                <a:cs typeface="Calibri"/>
              </a:rPr>
              <a:t>Contains reference to set of remote objects (referred using server stub(skeleton))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342900" indent="-342900"/>
            <a:r>
              <a:rPr lang="en-GB" sz="2000" dirty="0" err="1">
                <a:ea typeface="Calibri"/>
                <a:cs typeface="Calibri"/>
              </a:rPr>
              <a:t>LocateRegistry</a:t>
            </a:r>
            <a:r>
              <a:rPr lang="en-GB" sz="2000" dirty="0">
                <a:ea typeface="Calibri"/>
                <a:cs typeface="Calibri"/>
              </a:rPr>
              <a:t> – class is used to access the registry</a:t>
            </a:r>
          </a:p>
          <a:p>
            <a:pPr marL="342900" indent="-342900"/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Calibri"/>
                <a:cs typeface="Calibri"/>
              </a:rPr>
              <a:t>Methods on </a:t>
            </a:r>
            <a:r>
              <a:rPr lang="en-GB" sz="2000" dirty="0" err="1">
                <a:ea typeface="Calibri"/>
                <a:cs typeface="Calibri"/>
              </a:rPr>
              <a:t>LocateRegistry</a:t>
            </a:r>
            <a:r>
              <a:rPr lang="en-GB" sz="2000" dirty="0">
                <a:ea typeface="Calibri"/>
                <a:cs typeface="Calibri"/>
              </a:rPr>
              <a:t>: </a:t>
            </a: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342900" indent="-342900"/>
            <a:endParaRPr lang="en-GB" sz="2000" dirty="0">
              <a:ea typeface="Calibri"/>
              <a:cs typeface="Calibri"/>
            </a:endParaRPr>
          </a:p>
          <a:p>
            <a:pPr marL="342900" indent="-342900"/>
            <a:endParaRPr lang="en-GB" sz="2000" dirty="0">
              <a:ea typeface="Calibri"/>
              <a:cs typeface="Calibri"/>
            </a:endParaRPr>
          </a:p>
          <a:p>
            <a:pPr marL="342900" indent="-342900"/>
            <a:endParaRPr lang="en-GB" sz="2000" dirty="0">
              <a:ea typeface="Calibri"/>
              <a:cs typeface="Calibri"/>
            </a:endParaRPr>
          </a:p>
          <a:p>
            <a:pPr marL="342900" indent="-342900"/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  <a:hlinkClick r:id="rId2"/>
              </a:rPr>
              <a:t>https://docs.oracle.com/javase/8/docs/api/java/rmi/registry/LocateRegistry.html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6A0C74E-3179-4909-6F5D-98A478CE3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67888"/>
              </p:ext>
            </p:extLst>
          </p:nvPr>
        </p:nvGraphicFramePr>
        <p:xfrm>
          <a:off x="1590575" y="3519718"/>
          <a:ext cx="10198239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60">
                  <a:extLst>
                    <a:ext uri="{9D8B030D-6E8A-4147-A177-3AD203B41FA5}">
                      <a16:colId xmlns:a16="http://schemas.microsoft.com/office/drawing/2014/main" val="2800534385"/>
                    </a:ext>
                  </a:extLst>
                </a:gridCol>
                <a:gridCol w="8003479">
                  <a:extLst>
                    <a:ext uri="{9D8B030D-6E8A-4147-A177-3AD203B41FA5}">
                      <a16:colId xmlns:a16="http://schemas.microsoft.com/office/drawing/2014/main" val="391976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93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CreateRegistry</a:t>
                      </a:r>
                      <a:r>
                        <a:rPr lang="en-GB" sz="1600" dirty="0"/>
                        <a:t>(int 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Creates and exports a Registry instance on the local host that accepts requests on the specified port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5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GetRegistry</a:t>
                      </a:r>
                      <a:r>
                        <a:rPr lang="en-GB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Returns a reference to the </a:t>
                      </a:r>
                      <a:r>
                        <a:rPr lang="en-GB" sz="1600" b="0" i="0" u="none" strike="noStrike" noProof="0" dirty="0" err="1">
                          <a:latin typeface="Calibri"/>
                        </a:rPr>
                        <a:t>the</a:t>
                      </a:r>
                      <a:r>
                        <a:rPr lang="en-GB" sz="1600" b="0" i="0" u="none" strike="noStrike" noProof="0" dirty="0">
                          <a:latin typeface="Calibri"/>
                        </a:rPr>
                        <a:t> remote object Registry for the local host on the default registry port of 1099.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5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 err="1">
                          <a:latin typeface="Calibri"/>
                        </a:rPr>
                        <a:t>GetRegistry</a:t>
                      </a:r>
                      <a:r>
                        <a:rPr lang="en-GB" sz="1600" b="0" i="0" u="none" strike="noStrike" noProof="0" dirty="0">
                          <a:latin typeface="Calibri"/>
                        </a:rPr>
                        <a:t>(int port)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>
                          <a:latin typeface="Calibri"/>
                        </a:rPr>
                        <a:t>Returns a reference to the </a:t>
                      </a:r>
                      <a:r>
                        <a:rPr lang="en-GB" sz="1600" b="0" i="0" u="none" strike="noStrike" noProof="0" err="1">
                          <a:latin typeface="Calibri"/>
                        </a:rPr>
                        <a:t>the</a:t>
                      </a:r>
                      <a:r>
                        <a:rPr lang="en-GB" sz="1600" b="0" i="0" u="none" strike="noStrike" noProof="0" dirty="0">
                          <a:latin typeface="Calibri"/>
                        </a:rPr>
                        <a:t> remote object Registry for the local host on the specified port.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178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GetRegistry</a:t>
                      </a:r>
                      <a:r>
                        <a:rPr lang="en-US" sz="1600" b="0" i="0" u="none" strike="noStrike" noProof="0" dirty="0">
                          <a:latin typeface="Calibri"/>
                        </a:rPr>
                        <a:t>(String host)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noProof="0" dirty="0"/>
                        <a:t>Returns a reference to the remote object Registry on the specified host on the default registry port of 1099.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4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58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Create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 Requirements:</a:t>
            </a:r>
            <a:endParaRPr lang="en-US" b="1" dirty="0">
              <a:cs typeface="Calibri" panose="020F0502020204030204"/>
            </a:endParaRPr>
          </a:p>
          <a:p>
            <a:r>
              <a:rPr lang="en-GB" sz="2000" dirty="0">
                <a:ea typeface="Calibri"/>
                <a:cs typeface="Calibri"/>
              </a:rPr>
              <a:t>Java SDK</a:t>
            </a:r>
            <a:endParaRPr lang="en-GB" dirty="0">
              <a:cs typeface="Calibri" panose="020F0502020204030204"/>
            </a:endParaRPr>
          </a:p>
          <a:p>
            <a:r>
              <a:rPr lang="en-GB" sz="2000" dirty="0">
                <a:ea typeface="Calibri"/>
                <a:cs typeface="Calibri"/>
              </a:rPr>
              <a:t>Maven. Include path to environment path.</a:t>
            </a:r>
          </a:p>
          <a:p>
            <a:r>
              <a:rPr lang="en-GB" sz="2000" dirty="0">
                <a:ea typeface="Calibri"/>
                <a:cs typeface="Calibri"/>
              </a:rPr>
              <a:t>Install extension for Maven and Java in </a:t>
            </a:r>
            <a:r>
              <a:rPr lang="en-GB" sz="2000" dirty="0" err="1">
                <a:ea typeface="Calibri"/>
                <a:cs typeface="Calibri"/>
              </a:rPr>
              <a:t>VSCode</a:t>
            </a:r>
            <a:r>
              <a:rPr lang="en-GB" sz="2000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GB" sz="2000" b="1" dirty="0">
                <a:ea typeface="Calibri"/>
                <a:cs typeface="Calibri"/>
              </a:rPr>
              <a:t>Steps: </a:t>
            </a:r>
            <a:r>
              <a:rPr lang="en-GB" sz="2000" dirty="0">
                <a:ea typeface="Calibri"/>
                <a:cs typeface="Calibri"/>
              </a:rPr>
              <a:t>these step is used for </a:t>
            </a:r>
            <a:r>
              <a:rPr lang="en-GB" sz="2000" dirty="0" err="1">
                <a:ea typeface="Calibri"/>
                <a:cs typeface="Calibri"/>
              </a:rPr>
              <a:t>VSCode</a:t>
            </a:r>
            <a:r>
              <a:rPr lang="en-GB" sz="2000" dirty="0">
                <a:ea typeface="Calibri"/>
                <a:cs typeface="Calibri"/>
              </a:rPr>
              <a:t> with Maven extension</a:t>
            </a:r>
            <a:endParaRPr lang="en-GB" sz="2000" b="1" dirty="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Press </a:t>
            </a:r>
            <a:r>
              <a:rPr lang="en-GB" sz="2000" dirty="0" err="1">
                <a:ea typeface="Calibri"/>
                <a:cs typeface="Calibri"/>
              </a:rPr>
              <a:t>Ctrl+Shift+P</a:t>
            </a:r>
            <a:endParaRPr lang="en-GB" sz="2000" dirty="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Search “Java” -&gt; “Java: Create new project” -&gt; “Maven” -&gt; ”Create a basic Maven project directly”</a:t>
            </a:r>
          </a:p>
          <a:p>
            <a:r>
              <a:rPr lang="en-GB" sz="2000" dirty="0">
                <a:ea typeface="Calibri"/>
                <a:cs typeface="Calibri"/>
              </a:rPr>
              <a:t>Enter group id. E.g. ”com.ass1”</a:t>
            </a:r>
          </a:p>
          <a:p>
            <a:r>
              <a:rPr lang="en-GB" sz="2000" dirty="0">
                <a:ea typeface="Calibri"/>
                <a:cs typeface="Calibri"/>
              </a:rPr>
              <a:t>Enter artifact id. E.g. “solution”</a:t>
            </a:r>
          </a:p>
          <a:p>
            <a:r>
              <a:rPr lang="en-GB" sz="2000" dirty="0">
                <a:ea typeface="Calibri"/>
                <a:cs typeface="Calibri"/>
              </a:rPr>
              <a:t>Reopen </a:t>
            </a:r>
            <a:r>
              <a:rPr lang="en-GB" sz="2000" dirty="0" err="1">
                <a:ea typeface="Calibri"/>
                <a:cs typeface="Calibri"/>
              </a:rPr>
              <a:t>VSCode</a:t>
            </a:r>
            <a:r>
              <a:rPr lang="en-GB" sz="2000" dirty="0">
                <a:ea typeface="Calibri"/>
                <a:cs typeface="Calibri"/>
              </a:rPr>
              <a:t> at new generated folder.</a:t>
            </a: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</p:spTree>
    <p:extLst>
      <p:ext uri="{BB962C8B-B14F-4D97-AF65-F5344CB8AC3E}">
        <p14:creationId xmlns:p14="http://schemas.microsoft.com/office/powerpoint/2010/main" val="238638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Create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ea typeface="Calibri"/>
                <a:cs typeface="Calibri"/>
              </a:rPr>
              <a:t>Steps: </a:t>
            </a:r>
            <a:r>
              <a:rPr lang="en-GB" sz="2000" dirty="0">
                <a:ea typeface="Calibri"/>
                <a:cs typeface="Calibri"/>
              </a:rPr>
              <a:t>these step is used for </a:t>
            </a:r>
            <a:r>
              <a:rPr lang="en-GB" sz="2000" dirty="0" err="1">
                <a:ea typeface="Calibri"/>
                <a:cs typeface="Calibri"/>
              </a:rPr>
              <a:t>VSCode</a:t>
            </a:r>
            <a:r>
              <a:rPr lang="en-GB" sz="2000" dirty="0">
                <a:ea typeface="Calibri"/>
                <a:cs typeface="Calibri"/>
              </a:rPr>
              <a:t> with Maven extension</a:t>
            </a:r>
            <a:endParaRPr lang="en-GB" sz="2000" b="1" dirty="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The structure of the project is like:</a:t>
            </a:r>
          </a:p>
          <a:p>
            <a:r>
              <a:rPr lang="en-GB" sz="2000" dirty="0">
                <a:ea typeface="Calibri"/>
                <a:cs typeface="Calibri"/>
              </a:rPr>
              <a:t>Create a folder for Server.</a:t>
            </a:r>
          </a:p>
          <a:p>
            <a:pPr lvl="1"/>
            <a:r>
              <a:rPr lang="en-GB" sz="1600" dirty="0">
                <a:ea typeface="Calibri"/>
                <a:cs typeface="Calibri"/>
              </a:rPr>
              <a:t>Create an Interface class for RMI: </a:t>
            </a:r>
            <a:r>
              <a:rPr lang="en-GB" sz="1600" dirty="0" err="1">
                <a:ea typeface="Calibri"/>
                <a:cs typeface="Calibri"/>
              </a:rPr>
              <a:t>ServerInterface.java</a:t>
            </a:r>
            <a:endParaRPr lang="en-GB" sz="16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FA8C8-75DC-6FF6-6796-FA37E2A3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405" y="1622745"/>
            <a:ext cx="2603500" cy="270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68FF1B-CF14-6E86-7BC5-8536C495EC0E}"/>
              </a:ext>
            </a:extLst>
          </p:cNvPr>
          <p:cNvSpPr txBox="1"/>
          <p:nvPr/>
        </p:nvSpPr>
        <p:spPr>
          <a:xfrm>
            <a:off x="2273620" y="3287717"/>
            <a:ext cx="5518658" cy="1323439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Remote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RemoteException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interface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ServerInterface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Remote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num1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num2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throws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RemoteException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1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Create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ea typeface="Calibri"/>
                <a:cs typeface="Calibri"/>
              </a:rPr>
              <a:t>Steps: </a:t>
            </a:r>
            <a:r>
              <a:rPr lang="en-GB" sz="2000" dirty="0">
                <a:ea typeface="Calibri"/>
                <a:cs typeface="Calibri"/>
              </a:rPr>
              <a:t>these step is used for </a:t>
            </a:r>
            <a:r>
              <a:rPr lang="en-GB" sz="2000" dirty="0" err="1">
                <a:ea typeface="Calibri"/>
                <a:cs typeface="Calibri"/>
              </a:rPr>
              <a:t>VSCode</a:t>
            </a:r>
            <a:r>
              <a:rPr lang="en-GB" sz="2000" dirty="0">
                <a:ea typeface="Calibri"/>
                <a:cs typeface="Calibri"/>
              </a:rPr>
              <a:t> with Maven extension.</a:t>
            </a:r>
          </a:p>
          <a:p>
            <a:pPr lvl="1"/>
            <a:r>
              <a:rPr lang="en-GB" sz="1600" dirty="0">
                <a:ea typeface="Calibri"/>
                <a:cs typeface="Calibri"/>
              </a:rPr>
              <a:t>Create a handling class for RMI: </a:t>
            </a:r>
            <a:r>
              <a:rPr lang="en-GB" sz="1600" dirty="0" err="1">
                <a:ea typeface="Calibri"/>
                <a:cs typeface="Calibri"/>
              </a:rPr>
              <a:t>Server.java</a:t>
            </a:r>
            <a:endParaRPr lang="en-GB" sz="16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8FF1B-CF14-6E86-7BC5-8536C495EC0E}"/>
              </a:ext>
            </a:extLst>
          </p:cNvPr>
          <p:cNvSpPr txBox="1"/>
          <p:nvPr/>
        </p:nvSpPr>
        <p:spPr>
          <a:xfrm>
            <a:off x="1096369" y="2628047"/>
            <a:ext cx="10989613" cy="4093428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RemoteException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LocateRegistry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UnicastRemoteObject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AlreadyBoundException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implements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ServerInterface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public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num1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num2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return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num1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num2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CCCCCC"/>
                </a:solidFill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	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	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LocateRegistry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	Server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ServerInterface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serverStub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ServerInterface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UnicastRemoteObject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exportObject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"server"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serverStub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}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RemoteException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AlreadyBoundException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printStackTrace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4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Create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ea typeface="Calibri"/>
                <a:cs typeface="Calibri"/>
              </a:rPr>
              <a:t>Steps: </a:t>
            </a:r>
            <a:r>
              <a:rPr lang="en-GB" sz="2000" dirty="0">
                <a:ea typeface="Calibri"/>
                <a:cs typeface="Calibri"/>
              </a:rPr>
              <a:t>these step is used for </a:t>
            </a:r>
            <a:r>
              <a:rPr lang="en-GB" sz="2000" dirty="0" err="1">
                <a:ea typeface="Calibri"/>
                <a:cs typeface="Calibri"/>
              </a:rPr>
              <a:t>VSCode</a:t>
            </a:r>
            <a:r>
              <a:rPr lang="en-GB" sz="2000" dirty="0">
                <a:ea typeface="Calibri"/>
                <a:cs typeface="Calibri"/>
              </a:rPr>
              <a:t> with Maven extension</a:t>
            </a:r>
          </a:p>
          <a:p>
            <a:r>
              <a:rPr lang="en-GB" sz="2000" dirty="0">
                <a:ea typeface="Calibri"/>
                <a:cs typeface="Calibri"/>
              </a:rPr>
              <a:t>Create a folder for Client.</a:t>
            </a:r>
          </a:p>
          <a:p>
            <a:pPr lvl="1"/>
            <a:r>
              <a:rPr lang="en-GB" sz="1600" dirty="0">
                <a:ea typeface="Calibri"/>
                <a:cs typeface="Calibri"/>
              </a:rPr>
              <a:t>Create a client class for RMI: </a:t>
            </a:r>
            <a:r>
              <a:rPr lang="en-GB" sz="1600" dirty="0" err="1">
                <a:ea typeface="Calibri"/>
                <a:cs typeface="Calibri"/>
              </a:rPr>
              <a:t>Client.java</a:t>
            </a:r>
            <a:endParaRPr lang="en-GB" sz="16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8FF1B-CF14-6E86-7BC5-8536C495EC0E}"/>
              </a:ext>
            </a:extLst>
          </p:cNvPr>
          <p:cNvSpPr txBox="1"/>
          <p:nvPr/>
        </p:nvSpPr>
        <p:spPr>
          <a:xfrm>
            <a:off x="1528185" y="2895839"/>
            <a:ext cx="10070780" cy="3477875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AlreadyBoundException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NotBoundException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RemoteException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LocateRegistry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java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rmi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10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UnicastRemoteObject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dirty="0">
                <a:solidFill>
                  <a:srgbClr val="4EC9B0"/>
                </a:solidFill>
                <a:latin typeface="Menlo" panose="020B0609030804020204" pitchFamily="49" charset="0"/>
              </a:rPr>
              <a:t>ass1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ServerInterface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Client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	public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	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	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LocateRegistry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getRegistry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ServerInterface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ServerInterface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registry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lookup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"server"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} </a:t>
            </a:r>
            <a:r>
              <a:rPr lang="en-US" sz="10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RemoteException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NotBoundException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			</a:t>
            </a:r>
            <a:r>
              <a:rPr lang="en-US" sz="1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printStackTrace</a:t>
            </a:r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}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2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E3D7-D8EC-40BB-BEBF-991E2483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  <a:cs typeface="Calibri Light"/>
              </a:rPr>
              <a:t>Build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2747-B9A5-4973-A9DF-36F8D0C6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8232"/>
            <a:ext cx="9724031" cy="454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b="1" dirty="0">
                <a:ea typeface="Calibri"/>
                <a:cs typeface="Calibri"/>
              </a:rPr>
              <a:t>Steps: </a:t>
            </a:r>
            <a:r>
              <a:rPr lang="en-GB" sz="2000" dirty="0">
                <a:ea typeface="Calibri"/>
                <a:cs typeface="Calibri"/>
              </a:rPr>
              <a:t>these step is used for </a:t>
            </a:r>
            <a:r>
              <a:rPr lang="en-GB" sz="2000" dirty="0" err="1">
                <a:ea typeface="Calibri"/>
                <a:cs typeface="Calibri"/>
              </a:rPr>
              <a:t>VSCode</a:t>
            </a:r>
            <a:r>
              <a:rPr lang="en-GB" sz="2000" dirty="0">
                <a:ea typeface="Calibri"/>
                <a:cs typeface="Calibri"/>
              </a:rPr>
              <a:t> with Maven extension</a:t>
            </a:r>
          </a:p>
          <a:p>
            <a:r>
              <a:rPr lang="en-GB" sz="2000" dirty="0">
                <a:ea typeface="Calibri"/>
                <a:cs typeface="Calibri"/>
              </a:rPr>
              <a:t>Choose Terminal -&gt; Run Build Task -&gt; Build Workspace</a:t>
            </a:r>
          </a:p>
          <a:p>
            <a:pPr lvl="1"/>
            <a:r>
              <a:rPr lang="en-GB" sz="1600" dirty="0">
                <a:ea typeface="Calibri"/>
                <a:cs typeface="Calibri"/>
              </a:rPr>
              <a:t>Perform this action every time you modify the source code</a:t>
            </a:r>
          </a:p>
          <a:p>
            <a:r>
              <a:rPr lang="en-GB" sz="2000" dirty="0">
                <a:ea typeface="Calibri"/>
                <a:cs typeface="Calibri"/>
              </a:rPr>
              <a:t>Optional: On ”Explore” Window -&gt; Java Project -&gt; Export Jar -&gt; </a:t>
            </a:r>
            <a:r>
              <a:rPr lang="en-GB" sz="2000" dirty="0" err="1">
                <a:ea typeface="Calibri"/>
                <a:cs typeface="Calibri"/>
              </a:rPr>
              <a:t>withour</a:t>
            </a:r>
            <a:r>
              <a:rPr lang="en-GB" sz="2000" dirty="0">
                <a:ea typeface="Calibri"/>
                <a:cs typeface="Calibri"/>
              </a:rPr>
              <a:t> Main Class</a:t>
            </a:r>
          </a:p>
          <a:p>
            <a:r>
              <a:rPr lang="en-GB" sz="2000" dirty="0">
                <a:ea typeface="Calibri"/>
                <a:cs typeface="Calibri"/>
              </a:rPr>
              <a:t>Start </a:t>
            </a:r>
            <a:r>
              <a:rPr lang="en-GB" sz="2000" dirty="0" err="1">
                <a:ea typeface="Calibri"/>
                <a:cs typeface="Calibri"/>
              </a:rPr>
              <a:t>rmiregistry</a:t>
            </a:r>
            <a:r>
              <a:rPr lang="en-GB" sz="2000" dirty="0">
                <a:ea typeface="Calibri"/>
                <a:cs typeface="Calibri"/>
              </a:rPr>
              <a:t>: On terminal: </a:t>
            </a:r>
          </a:p>
          <a:p>
            <a:pPr lvl="1"/>
            <a:r>
              <a:rPr lang="en-GB" sz="1600" dirty="0">
                <a:ea typeface="Calibri"/>
                <a:cs typeface="Calibri"/>
              </a:rPr>
              <a:t>cd ./target/classes</a:t>
            </a:r>
          </a:p>
          <a:p>
            <a:pPr lvl="1"/>
            <a:r>
              <a:rPr lang="en-GB" sz="1600" dirty="0" err="1">
                <a:ea typeface="Calibri"/>
                <a:cs typeface="Calibri"/>
              </a:rPr>
              <a:t>rmiregistry</a:t>
            </a:r>
            <a:endParaRPr lang="en-GB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endParaRPr lang="en-GB" sz="16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lvl="1"/>
            <a:endParaRPr lang="en-GB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C866-436D-19B2-0D68-47E7474F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E4FD-8CC2-6DEE-B466-828D798E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IN5020 - Group Session - Java RMI</a:t>
            </a:r>
          </a:p>
        </p:txBody>
      </p:sp>
    </p:spTree>
    <p:extLst>
      <p:ext uri="{BB962C8B-B14F-4D97-AF65-F5344CB8AC3E}">
        <p14:creationId xmlns:p14="http://schemas.microsoft.com/office/powerpoint/2010/main" val="412951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1091</Words>
  <Application>Microsoft Office PowerPoint</Application>
  <PresentationFormat>Widescreen</PresentationFormat>
  <Paragraphs>231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office theme</vt:lpstr>
      <vt:lpstr>office theme</vt:lpstr>
      <vt:lpstr>Java RMI </vt:lpstr>
      <vt:lpstr>Java RMI</vt:lpstr>
      <vt:lpstr>Java RMI</vt:lpstr>
      <vt:lpstr>RMI Registry</vt:lpstr>
      <vt:lpstr>Create Project</vt:lpstr>
      <vt:lpstr>Create Project</vt:lpstr>
      <vt:lpstr>Create Project</vt:lpstr>
      <vt:lpstr>Create Project</vt:lpstr>
      <vt:lpstr>Build Project</vt:lpstr>
      <vt:lpstr>Running project with jar file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Lê Trường Thành</cp:lastModifiedBy>
  <cp:revision>224</cp:revision>
  <dcterms:created xsi:type="dcterms:W3CDTF">2022-08-23T08:27:24Z</dcterms:created>
  <dcterms:modified xsi:type="dcterms:W3CDTF">2025-09-03T17:39:36Z</dcterms:modified>
</cp:coreProperties>
</file>