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54"/>
  </p:notesMasterIdLst>
  <p:sldIdLst>
    <p:sldId id="256" r:id="rId2"/>
    <p:sldId id="258" r:id="rId3"/>
    <p:sldId id="257" r:id="rId4"/>
    <p:sldId id="259" r:id="rId5"/>
    <p:sldId id="282" r:id="rId6"/>
    <p:sldId id="283" r:id="rId7"/>
    <p:sldId id="284" r:id="rId8"/>
    <p:sldId id="285" r:id="rId9"/>
    <p:sldId id="286" r:id="rId10"/>
    <p:sldId id="287" r:id="rId11"/>
    <p:sldId id="288" r:id="rId12"/>
    <p:sldId id="289" r:id="rId13"/>
    <p:sldId id="290" r:id="rId14"/>
    <p:sldId id="291" r:id="rId15"/>
    <p:sldId id="260" r:id="rId16"/>
    <p:sldId id="272" r:id="rId17"/>
    <p:sldId id="273" r:id="rId18"/>
    <p:sldId id="274" r:id="rId19"/>
    <p:sldId id="275" r:id="rId20"/>
    <p:sldId id="276" r:id="rId21"/>
    <p:sldId id="277" r:id="rId22"/>
    <p:sldId id="278" r:id="rId23"/>
    <p:sldId id="279" r:id="rId24"/>
    <p:sldId id="280" r:id="rId25"/>
    <p:sldId id="281" r:id="rId26"/>
    <p:sldId id="261" r:id="rId27"/>
    <p:sldId id="263" r:id="rId28"/>
    <p:sldId id="264" r:id="rId29"/>
    <p:sldId id="265" r:id="rId30"/>
    <p:sldId id="266" r:id="rId31"/>
    <p:sldId id="267" r:id="rId32"/>
    <p:sldId id="268" r:id="rId33"/>
    <p:sldId id="269" r:id="rId34"/>
    <p:sldId id="270" r:id="rId35"/>
    <p:sldId id="271" r:id="rId36"/>
    <p:sldId id="262" r:id="rId37"/>
    <p:sldId id="292" r:id="rId38"/>
    <p:sldId id="293" r:id="rId39"/>
    <p:sldId id="294" r:id="rId40"/>
    <p:sldId id="295" r:id="rId41"/>
    <p:sldId id="296" r:id="rId42"/>
    <p:sldId id="297" r:id="rId43"/>
    <p:sldId id="298" r:id="rId44"/>
    <p:sldId id="299" r:id="rId45"/>
    <p:sldId id="300" r:id="rId46"/>
    <p:sldId id="302" r:id="rId47"/>
    <p:sldId id="303" r:id="rId48"/>
    <p:sldId id="304" r:id="rId49"/>
    <p:sldId id="305" r:id="rId50"/>
    <p:sldId id="306" r:id="rId51"/>
    <p:sldId id="307" r:id="rId52"/>
    <p:sldId id="308" r:id="rId53"/>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94787"/>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0B887-12CD-BE41-83F5-42CC678B47A5}" type="datetimeFigureOut">
              <a:rPr lang="nb-NO" smtClean="0"/>
              <a:t>14.11.2023</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C7CFC-949E-8B44-8FF1-2B4AEEC12585}" type="slidenum">
              <a:rPr lang="nb-NO" smtClean="0"/>
              <a:t>‹#›</a:t>
            </a:fld>
            <a:endParaRPr lang="nb-NO"/>
          </a:p>
        </p:txBody>
      </p:sp>
    </p:spTree>
    <p:extLst>
      <p:ext uri="{BB962C8B-B14F-4D97-AF65-F5344CB8AC3E}">
        <p14:creationId xmlns:p14="http://schemas.microsoft.com/office/powerpoint/2010/main" val="2530569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Graf eksempler: kart, trær, nettverk, bekjentskapsgrafer</a:t>
            </a:r>
          </a:p>
          <a:p>
            <a:r>
              <a:rPr lang="nb-NO" dirty="0"/>
              <a:t>Urettet og asyklisk graf er et tre</a:t>
            </a:r>
          </a:p>
          <a:p>
            <a:r>
              <a:rPr lang="nb-NO" dirty="0"/>
              <a:t>Rettet og asyklisk graf er en anvendelig type graf som kalles DAG, står for </a:t>
            </a:r>
            <a:r>
              <a:rPr lang="nb-NO" dirty="0" err="1"/>
              <a:t>directed</a:t>
            </a:r>
            <a:r>
              <a:rPr lang="nb-NO" dirty="0"/>
              <a:t> </a:t>
            </a:r>
            <a:r>
              <a:rPr lang="nb-NO" dirty="0" err="1"/>
              <a:t>asyclic</a:t>
            </a:r>
            <a:r>
              <a:rPr lang="nb-NO" dirty="0"/>
              <a:t> </a:t>
            </a:r>
            <a:r>
              <a:rPr lang="nb-NO" dirty="0" err="1"/>
              <a:t>graph</a:t>
            </a:r>
            <a:endParaRPr lang="nb-NO" dirty="0"/>
          </a:p>
          <a:p>
            <a:r>
              <a:rPr lang="nb-NO" dirty="0"/>
              <a:t>Grad til en node er hvor mange kanter v er koblet sammen med. I en rettet graf kaller vi det inn eller ut grad og det sier noe om hvor mange pekere den har på seg. </a:t>
            </a:r>
          </a:p>
        </p:txBody>
      </p:sp>
      <p:sp>
        <p:nvSpPr>
          <p:cNvPr id="4" name="Plassholder for lysbildenummer 3"/>
          <p:cNvSpPr>
            <a:spLocks noGrp="1"/>
          </p:cNvSpPr>
          <p:nvPr>
            <p:ph type="sldNum" sz="quarter" idx="5"/>
          </p:nvPr>
        </p:nvSpPr>
        <p:spPr/>
        <p:txBody>
          <a:bodyPr/>
          <a:lstStyle/>
          <a:p>
            <a:fld id="{6F1C7CFC-949E-8B44-8FF1-2B4AEEC12585}" type="slidenum">
              <a:rPr lang="nb-NO" smtClean="0"/>
              <a:t>3</a:t>
            </a:fld>
            <a:endParaRPr lang="nb-NO"/>
          </a:p>
        </p:txBody>
      </p:sp>
    </p:spTree>
    <p:extLst>
      <p:ext uri="{BB962C8B-B14F-4D97-AF65-F5344CB8AC3E}">
        <p14:creationId xmlns:p14="http://schemas.microsoft.com/office/powerpoint/2010/main" val="3604612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13</a:t>
            </a:fld>
            <a:endParaRPr lang="nb-NO"/>
          </a:p>
        </p:txBody>
      </p:sp>
    </p:spTree>
    <p:extLst>
      <p:ext uri="{BB962C8B-B14F-4D97-AF65-F5344CB8AC3E}">
        <p14:creationId xmlns:p14="http://schemas.microsoft.com/office/powerpoint/2010/main" val="4132204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14</a:t>
            </a:fld>
            <a:endParaRPr lang="nb-NO"/>
          </a:p>
        </p:txBody>
      </p:sp>
    </p:spTree>
    <p:extLst>
      <p:ext uri="{BB962C8B-B14F-4D97-AF65-F5344CB8AC3E}">
        <p14:creationId xmlns:p14="http://schemas.microsoft.com/office/powerpoint/2010/main" val="2599233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tenker vi på bredt sånn at vi søker horisontalt før vertikalt</a:t>
            </a:r>
          </a:p>
          <a:p>
            <a:r>
              <a:rPr lang="nb-NO" dirty="0" err="1"/>
              <a:t>Fifo</a:t>
            </a:r>
            <a:r>
              <a:rPr lang="nb-NO" dirty="0"/>
              <a:t> </a:t>
            </a:r>
            <a:r>
              <a:rPr lang="nb-NO" dirty="0" err="1"/>
              <a:t>queue</a:t>
            </a:r>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15</a:t>
            </a:fld>
            <a:endParaRPr lang="nb-NO"/>
          </a:p>
        </p:txBody>
      </p:sp>
    </p:spTree>
    <p:extLst>
      <p:ext uri="{BB962C8B-B14F-4D97-AF65-F5344CB8AC3E}">
        <p14:creationId xmlns:p14="http://schemas.microsoft.com/office/powerpoint/2010/main" val="1939902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tenker vi på bredt sånn at vi søker horisontalt før vertikalt</a:t>
            </a:r>
          </a:p>
          <a:p>
            <a:r>
              <a:rPr lang="nb-NO" dirty="0" err="1"/>
              <a:t>Fifo</a:t>
            </a:r>
            <a:r>
              <a:rPr lang="nb-NO" dirty="0"/>
              <a:t> </a:t>
            </a:r>
            <a:r>
              <a:rPr lang="nb-NO" dirty="0" err="1"/>
              <a:t>queue</a:t>
            </a:r>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16</a:t>
            </a:fld>
            <a:endParaRPr lang="nb-NO"/>
          </a:p>
        </p:txBody>
      </p:sp>
    </p:spTree>
    <p:extLst>
      <p:ext uri="{BB962C8B-B14F-4D97-AF65-F5344CB8AC3E}">
        <p14:creationId xmlns:p14="http://schemas.microsoft.com/office/powerpoint/2010/main" val="2643062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tenker vi på bredt sånn at vi søker horisontalt før vertikalt</a:t>
            </a:r>
          </a:p>
          <a:p>
            <a:r>
              <a:rPr lang="nb-NO" dirty="0" err="1"/>
              <a:t>Fifo</a:t>
            </a:r>
            <a:r>
              <a:rPr lang="nb-NO" dirty="0"/>
              <a:t> </a:t>
            </a:r>
            <a:r>
              <a:rPr lang="nb-NO" dirty="0" err="1"/>
              <a:t>queue</a:t>
            </a:r>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17</a:t>
            </a:fld>
            <a:endParaRPr lang="nb-NO"/>
          </a:p>
        </p:txBody>
      </p:sp>
    </p:spTree>
    <p:extLst>
      <p:ext uri="{BB962C8B-B14F-4D97-AF65-F5344CB8AC3E}">
        <p14:creationId xmlns:p14="http://schemas.microsoft.com/office/powerpoint/2010/main" val="737256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tenker vi på bredt sånn at vi søker horisontalt før vertikalt</a:t>
            </a:r>
          </a:p>
          <a:p>
            <a:r>
              <a:rPr lang="nb-NO" dirty="0" err="1"/>
              <a:t>Fifo</a:t>
            </a:r>
            <a:r>
              <a:rPr lang="nb-NO" dirty="0"/>
              <a:t> </a:t>
            </a:r>
            <a:r>
              <a:rPr lang="nb-NO" dirty="0" err="1"/>
              <a:t>queue</a:t>
            </a:r>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18</a:t>
            </a:fld>
            <a:endParaRPr lang="nb-NO"/>
          </a:p>
        </p:txBody>
      </p:sp>
    </p:spTree>
    <p:extLst>
      <p:ext uri="{BB962C8B-B14F-4D97-AF65-F5344CB8AC3E}">
        <p14:creationId xmlns:p14="http://schemas.microsoft.com/office/powerpoint/2010/main" val="1726280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tenker vi på bredt sånn at vi søker horisontalt før vertikalt</a:t>
            </a:r>
          </a:p>
          <a:p>
            <a:r>
              <a:rPr lang="nb-NO" dirty="0" err="1"/>
              <a:t>Fifo</a:t>
            </a:r>
            <a:r>
              <a:rPr lang="nb-NO" dirty="0"/>
              <a:t> </a:t>
            </a:r>
            <a:r>
              <a:rPr lang="nb-NO" dirty="0" err="1"/>
              <a:t>queue</a:t>
            </a:r>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19</a:t>
            </a:fld>
            <a:endParaRPr lang="nb-NO"/>
          </a:p>
        </p:txBody>
      </p:sp>
    </p:spTree>
    <p:extLst>
      <p:ext uri="{BB962C8B-B14F-4D97-AF65-F5344CB8AC3E}">
        <p14:creationId xmlns:p14="http://schemas.microsoft.com/office/powerpoint/2010/main" val="703991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tenker vi på bredt sånn at vi søker horisontalt før vertikalt</a:t>
            </a:r>
          </a:p>
          <a:p>
            <a:r>
              <a:rPr lang="nb-NO" dirty="0" err="1"/>
              <a:t>Fifo</a:t>
            </a:r>
            <a:r>
              <a:rPr lang="nb-NO" dirty="0"/>
              <a:t> </a:t>
            </a:r>
            <a:r>
              <a:rPr lang="nb-NO" dirty="0" err="1"/>
              <a:t>queue</a:t>
            </a:r>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20</a:t>
            </a:fld>
            <a:endParaRPr lang="nb-NO"/>
          </a:p>
        </p:txBody>
      </p:sp>
    </p:spTree>
    <p:extLst>
      <p:ext uri="{BB962C8B-B14F-4D97-AF65-F5344CB8AC3E}">
        <p14:creationId xmlns:p14="http://schemas.microsoft.com/office/powerpoint/2010/main" val="1716542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tenker vi på bredt sånn at vi søker horisontalt før vertikalt</a:t>
            </a:r>
          </a:p>
          <a:p>
            <a:r>
              <a:rPr lang="nb-NO" dirty="0" err="1"/>
              <a:t>Fifo</a:t>
            </a:r>
            <a:r>
              <a:rPr lang="nb-NO" dirty="0"/>
              <a:t> </a:t>
            </a:r>
            <a:r>
              <a:rPr lang="nb-NO" dirty="0" err="1"/>
              <a:t>queue</a:t>
            </a:r>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21</a:t>
            </a:fld>
            <a:endParaRPr lang="nb-NO"/>
          </a:p>
        </p:txBody>
      </p:sp>
    </p:spTree>
    <p:extLst>
      <p:ext uri="{BB962C8B-B14F-4D97-AF65-F5344CB8AC3E}">
        <p14:creationId xmlns:p14="http://schemas.microsoft.com/office/powerpoint/2010/main" val="3923636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tenker vi på bredt sånn at vi søker horisontalt før vertikalt</a:t>
            </a:r>
          </a:p>
          <a:p>
            <a:r>
              <a:rPr lang="nb-NO" dirty="0" err="1"/>
              <a:t>Fifo</a:t>
            </a:r>
            <a:r>
              <a:rPr lang="nb-NO" dirty="0"/>
              <a:t> </a:t>
            </a:r>
            <a:r>
              <a:rPr lang="nb-NO" dirty="0" err="1"/>
              <a:t>queue</a:t>
            </a:r>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22</a:t>
            </a:fld>
            <a:endParaRPr lang="nb-NO"/>
          </a:p>
        </p:txBody>
      </p:sp>
    </p:spTree>
    <p:extLst>
      <p:ext uri="{BB962C8B-B14F-4D97-AF65-F5344CB8AC3E}">
        <p14:creationId xmlns:p14="http://schemas.microsoft.com/office/powerpoint/2010/main" val="210940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5</a:t>
            </a:fld>
            <a:endParaRPr lang="nb-NO"/>
          </a:p>
        </p:txBody>
      </p:sp>
    </p:spTree>
    <p:extLst>
      <p:ext uri="{BB962C8B-B14F-4D97-AF65-F5344CB8AC3E}">
        <p14:creationId xmlns:p14="http://schemas.microsoft.com/office/powerpoint/2010/main" val="3282525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tenker vi på bredt sånn at vi søker horisontalt før vertikalt</a:t>
            </a:r>
          </a:p>
          <a:p>
            <a:r>
              <a:rPr lang="nb-NO" dirty="0" err="1"/>
              <a:t>Fifo</a:t>
            </a:r>
            <a:r>
              <a:rPr lang="nb-NO" dirty="0"/>
              <a:t> </a:t>
            </a:r>
            <a:r>
              <a:rPr lang="nb-NO" dirty="0" err="1"/>
              <a:t>queue</a:t>
            </a:r>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23</a:t>
            </a:fld>
            <a:endParaRPr lang="nb-NO"/>
          </a:p>
        </p:txBody>
      </p:sp>
    </p:spTree>
    <p:extLst>
      <p:ext uri="{BB962C8B-B14F-4D97-AF65-F5344CB8AC3E}">
        <p14:creationId xmlns:p14="http://schemas.microsoft.com/office/powerpoint/2010/main" val="993205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tenker vi på bredt sånn at vi søker horisontalt før vertikalt</a:t>
            </a:r>
          </a:p>
          <a:p>
            <a:r>
              <a:rPr lang="nb-NO" dirty="0" err="1"/>
              <a:t>Fifo</a:t>
            </a:r>
            <a:r>
              <a:rPr lang="nb-NO" dirty="0"/>
              <a:t> </a:t>
            </a:r>
            <a:r>
              <a:rPr lang="nb-NO" dirty="0" err="1"/>
              <a:t>queue</a:t>
            </a:r>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24</a:t>
            </a:fld>
            <a:endParaRPr lang="nb-NO"/>
          </a:p>
        </p:txBody>
      </p:sp>
    </p:spTree>
    <p:extLst>
      <p:ext uri="{BB962C8B-B14F-4D97-AF65-F5344CB8AC3E}">
        <p14:creationId xmlns:p14="http://schemas.microsoft.com/office/powerpoint/2010/main" val="3722541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tenker vi på bredt sånn at vi søker horisontalt før vertikalt</a:t>
            </a:r>
          </a:p>
          <a:p>
            <a:r>
              <a:rPr lang="nb-NO" dirty="0" err="1"/>
              <a:t>Fifo</a:t>
            </a:r>
            <a:r>
              <a:rPr lang="nb-NO" dirty="0"/>
              <a:t> </a:t>
            </a:r>
            <a:r>
              <a:rPr lang="nb-NO" dirty="0" err="1"/>
              <a:t>queue</a:t>
            </a:r>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25</a:t>
            </a:fld>
            <a:endParaRPr lang="nb-NO"/>
          </a:p>
        </p:txBody>
      </p:sp>
    </p:spTree>
    <p:extLst>
      <p:ext uri="{BB962C8B-B14F-4D97-AF65-F5344CB8AC3E}">
        <p14:creationId xmlns:p14="http://schemas.microsoft.com/office/powerpoint/2010/main" val="3210695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26</a:t>
            </a:fld>
            <a:endParaRPr lang="nb-NO"/>
          </a:p>
        </p:txBody>
      </p:sp>
    </p:spTree>
    <p:extLst>
      <p:ext uri="{BB962C8B-B14F-4D97-AF65-F5344CB8AC3E}">
        <p14:creationId xmlns:p14="http://schemas.microsoft.com/office/powerpoint/2010/main" val="3610241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27</a:t>
            </a:fld>
            <a:endParaRPr lang="nb-NO"/>
          </a:p>
        </p:txBody>
      </p:sp>
    </p:spTree>
    <p:extLst>
      <p:ext uri="{BB962C8B-B14F-4D97-AF65-F5344CB8AC3E}">
        <p14:creationId xmlns:p14="http://schemas.microsoft.com/office/powerpoint/2010/main" val="129068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28</a:t>
            </a:fld>
            <a:endParaRPr lang="nb-NO"/>
          </a:p>
        </p:txBody>
      </p:sp>
    </p:spTree>
    <p:extLst>
      <p:ext uri="{BB962C8B-B14F-4D97-AF65-F5344CB8AC3E}">
        <p14:creationId xmlns:p14="http://schemas.microsoft.com/office/powerpoint/2010/main" val="3107823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29</a:t>
            </a:fld>
            <a:endParaRPr lang="nb-NO"/>
          </a:p>
        </p:txBody>
      </p:sp>
    </p:spTree>
    <p:extLst>
      <p:ext uri="{BB962C8B-B14F-4D97-AF65-F5344CB8AC3E}">
        <p14:creationId xmlns:p14="http://schemas.microsoft.com/office/powerpoint/2010/main" val="3966333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30</a:t>
            </a:fld>
            <a:endParaRPr lang="nb-NO"/>
          </a:p>
        </p:txBody>
      </p:sp>
    </p:spTree>
    <p:extLst>
      <p:ext uri="{BB962C8B-B14F-4D97-AF65-F5344CB8AC3E}">
        <p14:creationId xmlns:p14="http://schemas.microsoft.com/office/powerpoint/2010/main" val="2802313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31</a:t>
            </a:fld>
            <a:endParaRPr lang="nb-NO"/>
          </a:p>
        </p:txBody>
      </p:sp>
    </p:spTree>
    <p:extLst>
      <p:ext uri="{BB962C8B-B14F-4D97-AF65-F5344CB8AC3E}">
        <p14:creationId xmlns:p14="http://schemas.microsoft.com/office/powerpoint/2010/main" val="1272266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32</a:t>
            </a:fld>
            <a:endParaRPr lang="nb-NO"/>
          </a:p>
        </p:txBody>
      </p:sp>
    </p:spTree>
    <p:extLst>
      <p:ext uri="{BB962C8B-B14F-4D97-AF65-F5344CB8AC3E}">
        <p14:creationId xmlns:p14="http://schemas.microsoft.com/office/powerpoint/2010/main" val="4098556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6</a:t>
            </a:fld>
            <a:endParaRPr lang="nb-NO"/>
          </a:p>
        </p:txBody>
      </p:sp>
    </p:spTree>
    <p:extLst>
      <p:ext uri="{BB962C8B-B14F-4D97-AF65-F5344CB8AC3E}">
        <p14:creationId xmlns:p14="http://schemas.microsoft.com/office/powerpoint/2010/main" val="24355288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33</a:t>
            </a:fld>
            <a:endParaRPr lang="nb-NO"/>
          </a:p>
        </p:txBody>
      </p:sp>
    </p:spTree>
    <p:extLst>
      <p:ext uri="{BB962C8B-B14F-4D97-AF65-F5344CB8AC3E}">
        <p14:creationId xmlns:p14="http://schemas.microsoft.com/office/powerpoint/2010/main" val="26064404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34</a:t>
            </a:fld>
            <a:endParaRPr lang="nb-NO"/>
          </a:p>
        </p:txBody>
      </p:sp>
    </p:spTree>
    <p:extLst>
      <p:ext uri="{BB962C8B-B14F-4D97-AF65-F5344CB8AC3E}">
        <p14:creationId xmlns:p14="http://schemas.microsoft.com/office/powerpoint/2010/main" val="2092347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35</a:t>
            </a:fld>
            <a:endParaRPr lang="nb-NO"/>
          </a:p>
        </p:txBody>
      </p:sp>
    </p:spTree>
    <p:extLst>
      <p:ext uri="{BB962C8B-B14F-4D97-AF65-F5344CB8AC3E}">
        <p14:creationId xmlns:p14="http://schemas.microsoft.com/office/powerpoint/2010/main" val="548124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36</a:t>
            </a:fld>
            <a:endParaRPr lang="nb-NO"/>
          </a:p>
        </p:txBody>
      </p:sp>
    </p:spTree>
    <p:extLst>
      <p:ext uri="{BB962C8B-B14F-4D97-AF65-F5344CB8AC3E}">
        <p14:creationId xmlns:p14="http://schemas.microsoft.com/office/powerpoint/2010/main" val="33403270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37</a:t>
            </a:fld>
            <a:endParaRPr lang="nb-NO"/>
          </a:p>
        </p:txBody>
      </p:sp>
    </p:spTree>
    <p:extLst>
      <p:ext uri="{BB962C8B-B14F-4D97-AF65-F5344CB8AC3E}">
        <p14:creationId xmlns:p14="http://schemas.microsoft.com/office/powerpoint/2010/main" val="2924039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38</a:t>
            </a:fld>
            <a:endParaRPr lang="nb-NO"/>
          </a:p>
        </p:txBody>
      </p:sp>
    </p:spTree>
    <p:extLst>
      <p:ext uri="{BB962C8B-B14F-4D97-AF65-F5344CB8AC3E}">
        <p14:creationId xmlns:p14="http://schemas.microsoft.com/office/powerpoint/2010/main" val="3754910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39</a:t>
            </a:fld>
            <a:endParaRPr lang="nb-NO"/>
          </a:p>
        </p:txBody>
      </p:sp>
    </p:spTree>
    <p:extLst>
      <p:ext uri="{BB962C8B-B14F-4D97-AF65-F5344CB8AC3E}">
        <p14:creationId xmlns:p14="http://schemas.microsoft.com/office/powerpoint/2010/main" val="1309745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40</a:t>
            </a:fld>
            <a:endParaRPr lang="nb-NO"/>
          </a:p>
        </p:txBody>
      </p:sp>
    </p:spTree>
    <p:extLst>
      <p:ext uri="{BB962C8B-B14F-4D97-AF65-F5344CB8AC3E}">
        <p14:creationId xmlns:p14="http://schemas.microsoft.com/office/powerpoint/2010/main" val="1237299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41</a:t>
            </a:fld>
            <a:endParaRPr lang="nb-NO"/>
          </a:p>
        </p:txBody>
      </p:sp>
    </p:spTree>
    <p:extLst>
      <p:ext uri="{BB962C8B-B14F-4D97-AF65-F5344CB8AC3E}">
        <p14:creationId xmlns:p14="http://schemas.microsoft.com/office/powerpoint/2010/main" val="3722068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42</a:t>
            </a:fld>
            <a:endParaRPr lang="nb-NO"/>
          </a:p>
        </p:txBody>
      </p:sp>
    </p:spTree>
    <p:extLst>
      <p:ext uri="{BB962C8B-B14F-4D97-AF65-F5344CB8AC3E}">
        <p14:creationId xmlns:p14="http://schemas.microsoft.com/office/powerpoint/2010/main" val="363430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7</a:t>
            </a:fld>
            <a:endParaRPr lang="nb-NO"/>
          </a:p>
        </p:txBody>
      </p:sp>
    </p:spTree>
    <p:extLst>
      <p:ext uri="{BB962C8B-B14F-4D97-AF65-F5344CB8AC3E}">
        <p14:creationId xmlns:p14="http://schemas.microsoft.com/office/powerpoint/2010/main" val="912410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43</a:t>
            </a:fld>
            <a:endParaRPr lang="nb-NO"/>
          </a:p>
        </p:txBody>
      </p:sp>
    </p:spTree>
    <p:extLst>
      <p:ext uri="{BB962C8B-B14F-4D97-AF65-F5344CB8AC3E}">
        <p14:creationId xmlns:p14="http://schemas.microsoft.com/office/powerpoint/2010/main" val="290364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44</a:t>
            </a:fld>
            <a:endParaRPr lang="nb-NO"/>
          </a:p>
        </p:txBody>
      </p:sp>
    </p:spTree>
    <p:extLst>
      <p:ext uri="{BB962C8B-B14F-4D97-AF65-F5344CB8AC3E}">
        <p14:creationId xmlns:p14="http://schemas.microsoft.com/office/powerpoint/2010/main" val="1770020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45</a:t>
            </a:fld>
            <a:endParaRPr lang="nb-NO"/>
          </a:p>
        </p:txBody>
      </p:sp>
    </p:spTree>
    <p:extLst>
      <p:ext uri="{BB962C8B-B14F-4D97-AF65-F5344CB8AC3E}">
        <p14:creationId xmlns:p14="http://schemas.microsoft.com/office/powerpoint/2010/main" val="29543012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46</a:t>
            </a:fld>
            <a:endParaRPr lang="nb-NO"/>
          </a:p>
        </p:txBody>
      </p:sp>
    </p:spTree>
    <p:extLst>
      <p:ext uri="{BB962C8B-B14F-4D97-AF65-F5344CB8AC3E}">
        <p14:creationId xmlns:p14="http://schemas.microsoft.com/office/powerpoint/2010/main" val="29468742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47</a:t>
            </a:fld>
            <a:endParaRPr lang="nb-NO"/>
          </a:p>
        </p:txBody>
      </p:sp>
    </p:spTree>
    <p:extLst>
      <p:ext uri="{BB962C8B-B14F-4D97-AF65-F5344CB8AC3E}">
        <p14:creationId xmlns:p14="http://schemas.microsoft.com/office/powerpoint/2010/main" val="21474887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48</a:t>
            </a:fld>
            <a:endParaRPr lang="nb-NO"/>
          </a:p>
        </p:txBody>
      </p:sp>
    </p:spTree>
    <p:extLst>
      <p:ext uri="{BB962C8B-B14F-4D97-AF65-F5344CB8AC3E}">
        <p14:creationId xmlns:p14="http://schemas.microsoft.com/office/powerpoint/2010/main" val="30529718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49</a:t>
            </a:fld>
            <a:endParaRPr lang="nb-NO"/>
          </a:p>
        </p:txBody>
      </p:sp>
    </p:spTree>
    <p:extLst>
      <p:ext uri="{BB962C8B-B14F-4D97-AF65-F5344CB8AC3E}">
        <p14:creationId xmlns:p14="http://schemas.microsoft.com/office/powerpoint/2010/main" val="26164191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50</a:t>
            </a:fld>
            <a:endParaRPr lang="nb-NO"/>
          </a:p>
        </p:txBody>
      </p:sp>
    </p:spTree>
    <p:extLst>
      <p:ext uri="{BB962C8B-B14F-4D97-AF65-F5344CB8AC3E}">
        <p14:creationId xmlns:p14="http://schemas.microsoft.com/office/powerpoint/2010/main" val="12861894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51</a:t>
            </a:fld>
            <a:endParaRPr lang="nb-NO"/>
          </a:p>
        </p:txBody>
      </p:sp>
    </p:spTree>
    <p:extLst>
      <p:ext uri="{BB962C8B-B14F-4D97-AF65-F5344CB8AC3E}">
        <p14:creationId xmlns:p14="http://schemas.microsoft.com/office/powerpoint/2010/main" val="22576821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Funker på en rettet asyklisk graf. Topologisk sortering er ikke unik, det finnes ofte flere sorteringer på samme graf der flere rekkefølger er riktig, så lenge kravet for topologisk sortert er opprettholdt</a:t>
            </a:r>
          </a:p>
        </p:txBody>
      </p:sp>
      <p:sp>
        <p:nvSpPr>
          <p:cNvPr id="4" name="Plassholder for lysbildenummer 3"/>
          <p:cNvSpPr>
            <a:spLocks noGrp="1"/>
          </p:cNvSpPr>
          <p:nvPr>
            <p:ph type="sldNum" sz="quarter" idx="5"/>
          </p:nvPr>
        </p:nvSpPr>
        <p:spPr/>
        <p:txBody>
          <a:bodyPr/>
          <a:lstStyle/>
          <a:p>
            <a:fld id="{6F1C7CFC-949E-8B44-8FF1-2B4AEEC12585}" type="slidenum">
              <a:rPr lang="nb-NO" smtClean="0"/>
              <a:t>52</a:t>
            </a:fld>
            <a:endParaRPr lang="nb-NO"/>
          </a:p>
        </p:txBody>
      </p:sp>
    </p:spTree>
    <p:extLst>
      <p:ext uri="{BB962C8B-B14F-4D97-AF65-F5344CB8AC3E}">
        <p14:creationId xmlns:p14="http://schemas.microsoft.com/office/powerpoint/2010/main" val="2548710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8</a:t>
            </a:fld>
            <a:endParaRPr lang="nb-NO"/>
          </a:p>
        </p:txBody>
      </p:sp>
    </p:spTree>
    <p:extLst>
      <p:ext uri="{BB962C8B-B14F-4D97-AF65-F5344CB8AC3E}">
        <p14:creationId xmlns:p14="http://schemas.microsoft.com/office/powerpoint/2010/main" val="205797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9</a:t>
            </a:fld>
            <a:endParaRPr lang="nb-NO"/>
          </a:p>
        </p:txBody>
      </p:sp>
    </p:spTree>
    <p:extLst>
      <p:ext uri="{BB962C8B-B14F-4D97-AF65-F5344CB8AC3E}">
        <p14:creationId xmlns:p14="http://schemas.microsoft.com/office/powerpoint/2010/main" val="2800470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10</a:t>
            </a:fld>
            <a:endParaRPr lang="nb-NO"/>
          </a:p>
        </p:txBody>
      </p:sp>
    </p:spTree>
    <p:extLst>
      <p:ext uri="{BB962C8B-B14F-4D97-AF65-F5344CB8AC3E}">
        <p14:creationId xmlns:p14="http://schemas.microsoft.com/office/powerpoint/2010/main" val="3461815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11</a:t>
            </a:fld>
            <a:endParaRPr lang="nb-NO"/>
          </a:p>
        </p:txBody>
      </p:sp>
    </p:spTree>
    <p:extLst>
      <p:ext uri="{BB962C8B-B14F-4D97-AF65-F5344CB8AC3E}">
        <p14:creationId xmlns:p14="http://schemas.microsoft.com/office/powerpoint/2010/main" val="3917688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6F1C7CFC-949E-8B44-8FF1-2B4AEEC12585}" type="slidenum">
              <a:rPr lang="nb-NO" smtClean="0"/>
              <a:t>12</a:t>
            </a:fld>
            <a:endParaRPr lang="nb-NO"/>
          </a:p>
        </p:txBody>
      </p:sp>
    </p:spTree>
    <p:extLst>
      <p:ext uri="{BB962C8B-B14F-4D97-AF65-F5344CB8AC3E}">
        <p14:creationId xmlns:p14="http://schemas.microsoft.com/office/powerpoint/2010/main" val="2356904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11/14/23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12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11/14/23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05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11/14/23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10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11/14/23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5267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11/14/23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109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11/14/23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69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11/14/23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423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11/14/23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37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11/14/23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004412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11/14/23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44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11/14/23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57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11/14/23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91347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D701CE87-6AE0-D06B-51C6-36473D0F1259}"/>
              </a:ext>
            </a:extLst>
          </p:cNvPr>
          <p:cNvPicPr>
            <a:picLocks noChangeAspect="1"/>
          </p:cNvPicPr>
          <p:nvPr/>
        </p:nvPicPr>
        <p:blipFill rotWithShape="1">
          <a:blip r:embed="rId2">
            <a:alphaModFix amt="60000"/>
          </a:blip>
          <a:srcRect t="29687"/>
          <a:stretch/>
        </p:blipFill>
        <p:spPr>
          <a:xfrm>
            <a:off x="20" y="10"/>
            <a:ext cx="12191980" cy="6857990"/>
          </a:xfrm>
          <a:prstGeom prst="rect">
            <a:avLst/>
          </a:prstGeom>
        </p:spPr>
      </p:pic>
      <p:sp>
        <p:nvSpPr>
          <p:cNvPr id="2" name="Tittel 1">
            <a:extLst>
              <a:ext uri="{FF2B5EF4-FFF2-40B4-BE49-F238E27FC236}">
                <a16:creationId xmlns:a16="http://schemas.microsoft.com/office/drawing/2014/main" id="{61FDB670-A317-BF8F-B89F-011A30068ADE}"/>
              </a:ext>
            </a:extLst>
          </p:cNvPr>
          <p:cNvSpPr>
            <a:spLocks noGrp="1"/>
          </p:cNvSpPr>
          <p:nvPr>
            <p:ph type="ctrTitle"/>
          </p:nvPr>
        </p:nvSpPr>
        <p:spPr>
          <a:xfrm>
            <a:off x="521208" y="4819615"/>
            <a:ext cx="6817836" cy="1264936"/>
          </a:xfrm>
        </p:spPr>
        <p:txBody>
          <a:bodyPr anchor="ctr">
            <a:normAutofit/>
          </a:bodyPr>
          <a:lstStyle/>
          <a:p>
            <a:r>
              <a:rPr lang="nb-NO" sz="3400" b="0" i="0">
                <a:solidFill>
                  <a:srgbClr val="FFFFFF"/>
                </a:solidFill>
                <a:effectLst/>
                <a:latin typeface="Helvetica" pitchFamily="2" charset="0"/>
              </a:rPr>
              <a:t>Grafer: Representasjon, traversering og topologisk sortering</a:t>
            </a:r>
            <a:endParaRPr lang="nb-NO" sz="3400">
              <a:solidFill>
                <a:srgbClr val="FFFFFF"/>
              </a:solidFill>
            </a:endParaRPr>
          </a:p>
        </p:txBody>
      </p:sp>
      <p:sp>
        <p:nvSpPr>
          <p:cNvPr id="3" name="Undertittel 2">
            <a:extLst>
              <a:ext uri="{FF2B5EF4-FFF2-40B4-BE49-F238E27FC236}">
                <a16:creationId xmlns:a16="http://schemas.microsoft.com/office/drawing/2014/main" id="{4BD3CB85-FD7B-4BFB-378B-F61D5EFF2E0F}"/>
              </a:ext>
            </a:extLst>
          </p:cNvPr>
          <p:cNvSpPr>
            <a:spLocks noGrp="1"/>
          </p:cNvSpPr>
          <p:nvPr>
            <p:ph type="subTitle" idx="1"/>
          </p:nvPr>
        </p:nvSpPr>
        <p:spPr>
          <a:xfrm>
            <a:off x="8142516" y="4901919"/>
            <a:ext cx="3483615" cy="1100329"/>
          </a:xfrm>
        </p:spPr>
        <p:txBody>
          <a:bodyPr anchor="ctr">
            <a:normAutofit/>
          </a:bodyPr>
          <a:lstStyle/>
          <a:p>
            <a:r>
              <a:rPr lang="nb-NO" sz="1600" dirty="0">
                <a:solidFill>
                  <a:srgbClr val="FFFFFF"/>
                </a:solidFill>
              </a:rPr>
              <a:t>En presentasjon av Jonas</a:t>
            </a:r>
          </a:p>
        </p:txBody>
      </p:sp>
      <p:cxnSp>
        <p:nvCxnSpPr>
          <p:cNvPr id="17" name="Straight Connector 10">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411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3D8C5BA-010A-8BBE-ACBA-84C6EA5D04AD}"/>
              </a:ext>
            </a:extLst>
          </p:cNvPr>
          <p:cNvSpPr>
            <a:spLocks noGrp="1"/>
          </p:cNvSpPr>
          <p:nvPr>
            <p:ph type="title"/>
          </p:nvPr>
        </p:nvSpPr>
        <p:spPr/>
        <p:txBody>
          <a:bodyPr/>
          <a:lstStyle/>
          <a:p>
            <a:r>
              <a:rPr lang="nb-NO" dirty="0" err="1"/>
              <a:t>Dfs</a:t>
            </a:r>
            <a:r>
              <a:rPr lang="nb-NO" dirty="0"/>
              <a:t> – dybde først søk</a:t>
            </a:r>
          </a:p>
        </p:txBody>
      </p:sp>
      <p:sp>
        <p:nvSpPr>
          <p:cNvPr id="3" name="Plassholder for innhold 2">
            <a:extLst>
              <a:ext uri="{FF2B5EF4-FFF2-40B4-BE49-F238E27FC236}">
                <a16:creationId xmlns:a16="http://schemas.microsoft.com/office/drawing/2014/main" id="{CCA0D4FA-040D-EF49-020B-C53C00EF908F}"/>
              </a:ext>
            </a:extLst>
          </p:cNvPr>
          <p:cNvSpPr>
            <a:spLocks noGrp="1"/>
          </p:cNvSpPr>
          <p:nvPr>
            <p:ph sz="half" idx="1"/>
          </p:nvPr>
        </p:nvSpPr>
        <p:spPr/>
        <p:txBody>
          <a:bodyPr/>
          <a:lstStyle/>
          <a:p>
            <a:r>
              <a:rPr lang="nb-NO" dirty="0"/>
              <a:t>FILO kø: C, H</a:t>
            </a:r>
          </a:p>
          <a:p>
            <a:r>
              <a:rPr lang="nb-NO" dirty="0" err="1"/>
              <a:t>Visited</a:t>
            </a:r>
            <a:r>
              <a:rPr lang="nb-NO" dirty="0"/>
              <a:t>: A, B, D, E, F</a:t>
            </a:r>
          </a:p>
        </p:txBody>
      </p:sp>
      <p:sp>
        <p:nvSpPr>
          <p:cNvPr id="5" name="Ellipse 4">
            <a:extLst>
              <a:ext uri="{FF2B5EF4-FFF2-40B4-BE49-F238E27FC236}">
                <a16:creationId xmlns:a16="http://schemas.microsoft.com/office/drawing/2014/main" id="{C3957F86-7EAD-9528-F042-BB7CD277644B}"/>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6" name="Rett linje 5">
            <a:extLst>
              <a:ext uri="{FF2B5EF4-FFF2-40B4-BE49-F238E27FC236}">
                <a16:creationId xmlns:a16="http://schemas.microsoft.com/office/drawing/2014/main" id="{C43D1D0B-6BF4-B7A8-98F0-C60F3D290237}"/>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7" name="Ellipse 6">
            <a:extLst>
              <a:ext uri="{FF2B5EF4-FFF2-40B4-BE49-F238E27FC236}">
                <a16:creationId xmlns:a16="http://schemas.microsoft.com/office/drawing/2014/main" id="{F8386B01-2C3D-2FB1-D5E2-18907CF43A86}"/>
              </a:ext>
            </a:extLst>
          </p:cNvPr>
          <p:cNvSpPr/>
          <p:nvPr/>
        </p:nvSpPr>
        <p:spPr>
          <a:xfrm>
            <a:off x="9489518" y="1968317"/>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C</a:t>
            </a:r>
          </a:p>
        </p:txBody>
      </p:sp>
      <p:sp>
        <p:nvSpPr>
          <p:cNvPr id="8" name="Ellipse 7">
            <a:extLst>
              <a:ext uri="{FF2B5EF4-FFF2-40B4-BE49-F238E27FC236}">
                <a16:creationId xmlns:a16="http://schemas.microsoft.com/office/drawing/2014/main" id="{21E24146-0BF4-4015-EA2E-30F282153A83}"/>
              </a:ext>
            </a:extLst>
          </p:cNvPr>
          <p:cNvSpPr/>
          <p:nvPr/>
        </p:nvSpPr>
        <p:spPr>
          <a:xfrm>
            <a:off x="8012809" y="19683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B</a:t>
            </a:r>
          </a:p>
        </p:txBody>
      </p:sp>
      <p:sp>
        <p:nvSpPr>
          <p:cNvPr id="9" name="Ellipse 8">
            <a:extLst>
              <a:ext uri="{FF2B5EF4-FFF2-40B4-BE49-F238E27FC236}">
                <a16:creationId xmlns:a16="http://schemas.microsoft.com/office/drawing/2014/main" id="{021C6803-03C4-8526-4A80-C9C204910F05}"/>
              </a:ext>
            </a:extLst>
          </p:cNvPr>
          <p:cNvSpPr/>
          <p:nvPr/>
        </p:nvSpPr>
        <p:spPr>
          <a:xfrm>
            <a:off x="8012809" y="28207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E</a:t>
            </a:r>
          </a:p>
        </p:txBody>
      </p:sp>
      <p:sp>
        <p:nvSpPr>
          <p:cNvPr id="10" name="Ellipse 9">
            <a:extLst>
              <a:ext uri="{FF2B5EF4-FFF2-40B4-BE49-F238E27FC236}">
                <a16:creationId xmlns:a16="http://schemas.microsoft.com/office/drawing/2014/main" id="{FE8568AE-806B-362D-9CD2-4BBBC88F020D}"/>
              </a:ext>
            </a:extLst>
          </p:cNvPr>
          <p:cNvSpPr/>
          <p:nvPr/>
        </p:nvSpPr>
        <p:spPr>
          <a:xfrm>
            <a:off x="8811579"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F</a:t>
            </a:r>
          </a:p>
        </p:txBody>
      </p:sp>
      <p:sp>
        <p:nvSpPr>
          <p:cNvPr id="11" name="Ellipse 10">
            <a:extLst>
              <a:ext uri="{FF2B5EF4-FFF2-40B4-BE49-F238E27FC236}">
                <a16:creationId xmlns:a16="http://schemas.microsoft.com/office/drawing/2014/main" id="{12F7FD49-2537-6B59-77D1-318CCE82E0AC}"/>
              </a:ext>
            </a:extLst>
          </p:cNvPr>
          <p:cNvSpPr/>
          <p:nvPr/>
        </p:nvSpPr>
        <p:spPr>
          <a:xfrm>
            <a:off x="7190606"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D</a:t>
            </a:r>
          </a:p>
        </p:txBody>
      </p:sp>
      <p:sp>
        <p:nvSpPr>
          <p:cNvPr id="12" name="Ellipse 11">
            <a:extLst>
              <a:ext uri="{FF2B5EF4-FFF2-40B4-BE49-F238E27FC236}">
                <a16:creationId xmlns:a16="http://schemas.microsoft.com/office/drawing/2014/main" id="{63A30BEB-61F3-71AC-3F26-98EE70ACB133}"/>
              </a:ext>
            </a:extLst>
          </p:cNvPr>
          <p:cNvSpPr/>
          <p:nvPr/>
        </p:nvSpPr>
        <p:spPr>
          <a:xfrm>
            <a:off x="9910366" y="2820715"/>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G</a:t>
            </a:r>
          </a:p>
        </p:txBody>
      </p:sp>
      <p:sp>
        <p:nvSpPr>
          <p:cNvPr id="13" name="Ellipse 12">
            <a:extLst>
              <a:ext uri="{FF2B5EF4-FFF2-40B4-BE49-F238E27FC236}">
                <a16:creationId xmlns:a16="http://schemas.microsoft.com/office/drawing/2014/main" id="{9D60AFEB-55C0-195C-BCE2-8E136A5D0DA1}"/>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14" name="Ellipse 13">
            <a:extLst>
              <a:ext uri="{FF2B5EF4-FFF2-40B4-BE49-F238E27FC236}">
                <a16:creationId xmlns:a16="http://schemas.microsoft.com/office/drawing/2014/main" id="{C502726A-D01C-7C9B-A657-74BED5C67D39}"/>
              </a:ext>
            </a:extLst>
          </p:cNvPr>
          <p:cNvSpPr/>
          <p:nvPr/>
        </p:nvSpPr>
        <p:spPr>
          <a:xfrm>
            <a:off x="9189166" y="3661728"/>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H</a:t>
            </a:r>
          </a:p>
        </p:txBody>
      </p:sp>
      <p:cxnSp>
        <p:nvCxnSpPr>
          <p:cNvPr id="15" name="Rett linje 14">
            <a:extLst>
              <a:ext uri="{FF2B5EF4-FFF2-40B4-BE49-F238E27FC236}">
                <a16:creationId xmlns:a16="http://schemas.microsoft.com/office/drawing/2014/main" id="{DC59FF75-DFF6-401B-D383-4B819E7461B4}"/>
              </a:ext>
            </a:extLst>
          </p:cNvPr>
          <p:cNvCxnSpPr>
            <a:cxnSpLocks/>
            <a:stCxn id="5" idx="4"/>
            <a:endCxn id="8"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6" name="Rett linje 15">
            <a:extLst>
              <a:ext uri="{FF2B5EF4-FFF2-40B4-BE49-F238E27FC236}">
                <a16:creationId xmlns:a16="http://schemas.microsoft.com/office/drawing/2014/main" id="{0BF7F7A2-2147-AC0B-D74A-E67F7FBA3E2F}"/>
              </a:ext>
            </a:extLst>
          </p:cNvPr>
          <p:cNvCxnSpPr>
            <a:cxnSpLocks/>
            <a:stCxn id="7" idx="4"/>
            <a:endCxn id="12"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7" name="Rett linje 16">
            <a:extLst>
              <a:ext uri="{FF2B5EF4-FFF2-40B4-BE49-F238E27FC236}">
                <a16:creationId xmlns:a16="http://schemas.microsoft.com/office/drawing/2014/main" id="{27BA21CD-01A6-CC73-2B86-828A1AB2C6B5}"/>
              </a:ext>
            </a:extLst>
          </p:cNvPr>
          <p:cNvCxnSpPr>
            <a:cxnSpLocks/>
            <a:stCxn id="8" idx="4"/>
            <a:endCxn id="9"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8" name="Rett linje 17">
            <a:extLst>
              <a:ext uri="{FF2B5EF4-FFF2-40B4-BE49-F238E27FC236}">
                <a16:creationId xmlns:a16="http://schemas.microsoft.com/office/drawing/2014/main" id="{3422459F-DAD3-17B5-7BAB-4B1DF037B273}"/>
              </a:ext>
            </a:extLst>
          </p:cNvPr>
          <p:cNvCxnSpPr>
            <a:cxnSpLocks/>
            <a:stCxn id="8" idx="4"/>
            <a:endCxn id="10"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9" name="Rett linje 18">
            <a:extLst>
              <a:ext uri="{FF2B5EF4-FFF2-40B4-BE49-F238E27FC236}">
                <a16:creationId xmlns:a16="http://schemas.microsoft.com/office/drawing/2014/main" id="{0A64519A-196E-1FB2-E92E-038119E6E36E}"/>
              </a:ext>
            </a:extLst>
          </p:cNvPr>
          <p:cNvCxnSpPr>
            <a:cxnSpLocks/>
            <a:stCxn id="8" idx="4"/>
            <a:endCxn id="11"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0" name="Rett linje 19">
            <a:extLst>
              <a:ext uri="{FF2B5EF4-FFF2-40B4-BE49-F238E27FC236}">
                <a16:creationId xmlns:a16="http://schemas.microsoft.com/office/drawing/2014/main" id="{956D7367-00CB-1A74-1761-C7F47E9B8278}"/>
              </a:ext>
            </a:extLst>
          </p:cNvPr>
          <p:cNvCxnSpPr>
            <a:cxnSpLocks/>
            <a:stCxn id="12"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1" name="Rett linje 20">
            <a:extLst>
              <a:ext uri="{FF2B5EF4-FFF2-40B4-BE49-F238E27FC236}">
                <a16:creationId xmlns:a16="http://schemas.microsoft.com/office/drawing/2014/main" id="{179E2123-D24E-9EB5-570C-E9AF8C55DE93}"/>
              </a:ext>
            </a:extLst>
          </p:cNvPr>
          <p:cNvCxnSpPr>
            <a:cxnSpLocks/>
            <a:stCxn id="10" idx="5"/>
            <a:endCxn id="14"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37400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3D8C5BA-010A-8BBE-ACBA-84C6EA5D04AD}"/>
              </a:ext>
            </a:extLst>
          </p:cNvPr>
          <p:cNvSpPr>
            <a:spLocks noGrp="1"/>
          </p:cNvSpPr>
          <p:nvPr>
            <p:ph type="title"/>
          </p:nvPr>
        </p:nvSpPr>
        <p:spPr/>
        <p:txBody>
          <a:bodyPr/>
          <a:lstStyle/>
          <a:p>
            <a:r>
              <a:rPr lang="nb-NO" dirty="0" err="1"/>
              <a:t>Dfs</a:t>
            </a:r>
            <a:r>
              <a:rPr lang="nb-NO" dirty="0"/>
              <a:t> – dybde først søk</a:t>
            </a:r>
          </a:p>
        </p:txBody>
      </p:sp>
      <p:sp>
        <p:nvSpPr>
          <p:cNvPr id="3" name="Plassholder for innhold 2">
            <a:extLst>
              <a:ext uri="{FF2B5EF4-FFF2-40B4-BE49-F238E27FC236}">
                <a16:creationId xmlns:a16="http://schemas.microsoft.com/office/drawing/2014/main" id="{CCA0D4FA-040D-EF49-020B-C53C00EF908F}"/>
              </a:ext>
            </a:extLst>
          </p:cNvPr>
          <p:cNvSpPr>
            <a:spLocks noGrp="1"/>
          </p:cNvSpPr>
          <p:nvPr>
            <p:ph sz="half" idx="1"/>
          </p:nvPr>
        </p:nvSpPr>
        <p:spPr/>
        <p:txBody>
          <a:bodyPr/>
          <a:lstStyle/>
          <a:p>
            <a:r>
              <a:rPr lang="nb-NO" dirty="0"/>
              <a:t>FILO kø: C</a:t>
            </a:r>
          </a:p>
          <a:p>
            <a:r>
              <a:rPr lang="nb-NO" dirty="0" err="1"/>
              <a:t>Visited</a:t>
            </a:r>
            <a:r>
              <a:rPr lang="nb-NO" dirty="0"/>
              <a:t>: A, B, D, E, F, H</a:t>
            </a:r>
          </a:p>
        </p:txBody>
      </p:sp>
      <p:sp>
        <p:nvSpPr>
          <p:cNvPr id="5" name="Ellipse 4">
            <a:extLst>
              <a:ext uri="{FF2B5EF4-FFF2-40B4-BE49-F238E27FC236}">
                <a16:creationId xmlns:a16="http://schemas.microsoft.com/office/drawing/2014/main" id="{C3957F86-7EAD-9528-F042-BB7CD277644B}"/>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6" name="Rett linje 5">
            <a:extLst>
              <a:ext uri="{FF2B5EF4-FFF2-40B4-BE49-F238E27FC236}">
                <a16:creationId xmlns:a16="http://schemas.microsoft.com/office/drawing/2014/main" id="{C43D1D0B-6BF4-B7A8-98F0-C60F3D290237}"/>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7" name="Ellipse 6">
            <a:extLst>
              <a:ext uri="{FF2B5EF4-FFF2-40B4-BE49-F238E27FC236}">
                <a16:creationId xmlns:a16="http://schemas.microsoft.com/office/drawing/2014/main" id="{F8386B01-2C3D-2FB1-D5E2-18907CF43A86}"/>
              </a:ext>
            </a:extLst>
          </p:cNvPr>
          <p:cNvSpPr/>
          <p:nvPr/>
        </p:nvSpPr>
        <p:spPr>
          <a:xfrm>
            <a:off x="9489518" y="1968317"/>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C</a:t>
            </a:r>
          </a:p>
        </p:txBody>
      </p:sp>
      <p:sp>
        <p:nvSpPr>
          <p:cNvPr id="8" name="Ellipse 7">
            <a:extLst>
              <a:ext uri="{FF2B5EF4-FFF2-40B4-BE49-F238E27FC236}">
                <a16:creationId xmlns:a16="http://schemas.microsoft.com/office/drawing/2014/main" id="{21E24146-0BF4-4015-EA2E-30F282153A83}"/>
              </a:ext>
            </a:extLst>
          </p:cNvPr>
          <p:cNvSpPr/>
          <p:nvPr/>
        </p:nvSpPr>
        <p:spPr>
          <a:xfrm>
            <a:off x="8012809" y="19683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B</a:t>
            </a:r>
          </a:p>
        </p:txBody>
      </p:sp>
      <p:sp>
        <p:nvSpPr>
          <p:cNvPr id="9" name="Ellipse 8">
            <a:extLst>
              <a:ext uri="{FF2B5EF4-FFF2-40B4-BE49-F238E27FC236}">
                <a16:creationId xmlns:a16="http://schemas.microsoft.com/office/drawing/2014/main" id="{021C6803-03C4-8526-4A80-C9C204910F05}"/>
              </a:ext>
            </a:extLst>
          </p:cNvPr>
          <p:cNvSpPr/>
          <p:nvPr/>
        </p:nvSpPr>
        <p:spPr>
          <a:xfrm>
            <a:off x="8012809" y="28207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E</a:t>
            </a:r>
          </a:p>
        </p:txBody>
      </p:sp>
      <p:sp>
        <p:nvSpPr>
          <p:cNvPr id="10" name="Ellipse 9">
            <a:extLst>
              <a:ext uri="{FF2B5EF4-FFF2-40B4-BE49-F238E27FC236}">
                <a16:creationId xmlns:a16="http://schemas.microsoft.com/office/drawing/2014/main" id="{FE8568AE-806B-362D-9CD2-4BBBC88F020D}"/>
              </a:ext>
            </a:extLst>
          </p:cNvPr>
          <p:cNvSpPr/>
          <p:nvPr/>
        </p:nvSpPr>
        <p:spPr>
          <a:xfrm>
            <a:off x="8811579"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F</a:t>
            </a:r>
          </a:p>
        </p:txBody>
      </p:sp>
      <p:sp>
        <p:nvSpPr>
          <p:cNvPr id="11" name="Ellipse 10">
            <a:extLst>
              <a:ext uri="{FF2B5EF4-FFF2-40B4-BE49-F238E27FC236}">
                <a16:creationId xmlns:a16="http://schemas.microsoft.com/office/drawing/2014/main" id="{12F7FD49-2537-6B59-77D1-318CCE82E0AC}"/>
              </a:ext>
            </a:extLst>
          </p:cNvPr>
          <p:cNvSpPr/>
          <p:nvPr/>
        </p:nvSpPr>
        <p:spPr>
          <a:xfrm>
            <a:off x="7190606"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D</a:t>
            </a:r>
          </a:p>
        </p:txBody>
      </p:sp>
      <p:sp>
        <p:nvSpPr>
          <p:cNvPr id="12" name="Ellipse 11">
            <a:extLst>
              <a:ext uri="{FF2B5EF4-FFF2-40B4-BE49-F238E27FC236}">
                <a16:creationId xmlns:a16="http://schemas.microsoft.com/office/drawing/2014/main" id="{63A30BEB-61F3-71AC-3F26-98EE70ACB133}"/>
              </a:ext>
            </a:extLst>
          </p:cNvPr>
          <p:cNvSpPr/>
          <p:nvPr/>
        </p:nvSpPr>
        <p:spPr>
          <a:xfrm>
            <a:off x="9910366" y="2820715"/>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G</a:t>
            </a:r>
          </a:p>
        </p:txBody>
      </p:sp>
      <p:sp>
        <p:nvSpPr>
          <p:cNvPr id="13" name="Ellipse 12">
            <a:extLst>
              <a:ext uri="{FF2B5EF4-FFF2-40B4-BE49-F238E27FC236}">
                <a16:creationId xmlns:a16="http://schemas.microsoft.com/office/drawing/2014/main" id="{9D60AFEB-55C0-195C-BCE2-8E136A5D0DA1}"/>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14" name="Ellipse 13">
            <a:extLst>
              <a:ext uri="{FF2B5EF4-FFF2-40B4-BE49-F238E27FC236}">
                <a16:creationId xmlns:a16="http://schemas.microsoft.com/office/drawing/2014/main" id="{C502726A-D01C-7C9B-A657-74BED5C67D39}"/>
              </a:ext>
            </a:extLst>
          </p:cNvPr>
          <p:cNvSpPr/>
          <p:nvPr/>
        </p:nvSpPr>
        <p:spPr>
          <a:xfrm>
            <a:off x="9189166" y="3661728"/>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H</a:t>
            </a:r>
          </a:p>
        </p:txBody>
      </p:sp>
      <p:cxnSp>
        <p:nvCxnSpPr>
          <p:cNvPr id="15" name="Rett linje 14">
            <a:extLst>
              <a:ext uri="{FF2B5EF4-FFF2-40B4-BE49-F238E27FC236}">
                <a16:creationId xmlns:a16="http://schemas.microsoft.com/office/drawing/2014/main" id="{DC59FF75-DFF6-401B-D383-4B819E7461B4}"/>
              </a:ext>
            </a:extLst>
          </p:cNvPr>
          <p:cNvCxnSpPr>
            <a:cxnSpLocks/>
            <a:stCxn id="5" idx="4"/>
            <a:endCxn id="8"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6" name="Rett linje 15">
            <a:extLst>
              <a:ext uri="{FF2B5EF4-FFF2-40B4-BE49-F238E27FC236}">
                <a16:creationId xmlns:a16="http://schemas.microsoft.com/office/drawing/2014/main" id="{0BF7F7A2-2147-AC0B-D74A-E67F7FBA3E2F}"/>
              </a:ext>
            </a:extLst>
          </p:cNvPr>
          <p:cNvCxnSpPr>
            <a:cxnSpLocks/>
            <a:stCxn id="7" idx="4"/>
            <a:endCxn id="12"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7" name="Rett linje 16">
            <a:extLst>
              <a:ext uri="{FF2B5EF4-FFF2-40B4-BE49-F238E27FC236}">
                <a16:creationId xmlns:a16="http://schemas.microsoft.com/office/drawing/2014/main" id="{27BA21CD-01A6-CC73-2B86-828A1AB2C6B5}"/>
              </a:ext>
            </a:extLst>
          </p:cNvPr>
          <p:cNvCxnSpPr>
            <a:cxnSpLocks/>
            <a:stCxn id="8" idx="4"/>
            <a:endCxn id="9"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8" name="Rett linje 17">
            <a:extLst>
              <a:ext uri="{FF2B5EF4-FFF2-40B4-BE49-F238E27FC236}">
                <a16:creationId xmlns:a16="http://schemas.microsoft.com/office/drawing/2014/main" id="{3422459F-DAD3-17B5-7BAB-4B1DF037B273}"/>
              </a:ext>
            </a:extLst>
          </p:cNvPr>
          <p:cNvCxnSpPr>
            <a:cxnSpLocks/>
            <a:stCxn id="8" idx="4"/>
            <a:endCxn id="10"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9" name="Rett linje 18">
            <a:extLst>
              <a:ext uri="{FF2B5EF4-FFF2-40B4-BE49-F238E27FC236}">
                <a16:creationId xmlns:a16="http://schemas.microsoft.com/office/drawing/2014/main" id="{0A64519A-196E-1FB2-E92E-038119E6E36E}"/>
              </a:ext>
            </a:extLst>
          </p:cNvPr>
          <p:cNvCxnSpPr>
            <a:cxnSpLocks/>
            <a:stCxn id="8" idx="4"/>
            <a:endCxn id="11"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0" name="Rett linje 19">
            <a:extLst>
              <a:ext uri="{FF2B5EF4-FFF2-40B4-BE49-F238E27FC236}">
                <a16:creationId xmlns:a16="http://schemas.microsoft.com/office/drawing/2014/main" id="{956D7367-00CB-1A74-1761-C7F47E9B8278}"/>
              </a:ext>
            </a:extLst>
          </p:cNvPr>
          <p:cNvCxnSpPr>
            <a:cxnSpLocks/>
            <a:stCxn id="12"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1" name="Rett linje 20">
            <a:extLst>
              <a:ext uri="{FF2B5EF4-FFF2-40B4-BE49-F238E27FC236}">
                <a16:creationId xmlns:a16="http://schemas.microsoft.com/office/drawing/2014/main" id="{179E2123-D24E-9EB5-570C-E9AF8C55DE93}"/>
              </a:ext>
            </a:extLst>
          </p:cNvPr>
          <p:cNvCxnSpPr>
            <a:cxnSpLocks/>
            <a:stCxn id="10" idx="5"/>
            <a:endCxn id="14"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91860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3D8C5BA-010A-8BBE-ACBA-84C6EA5D04AD}"/>
              </a:ext>
            </a:extLst>
          </p:cNvPr>
          <p:cNvSpPr>
            <a:spLocks noGrp="1"/>
          </p:cNvSpPr>
          <p:nvPr>
            <p:ph type="title"/>
          </p:nvPr>
        </p:nvSpPr>
        <p:spPr/>
        <p:txBody>
          <a:bodyPr/>
          <a:lstStyle/>
          <a:p>
            <a:r>
              <a:rPr lang="nb-NO" dirty="0" err="1"/>
              <a:t>Dfs</a:t>
            </a:r>
            <a:r>
              <a:rPr lang="nb-NO" dirty="0"/>
              <a:t> – dybde først søk</a:t>
            </a:r>
          </a:p>
        </p:txBody>
      </p:sp>
      <p:sp>
        <p:nvSpPr>
          <p:cNvPr id="3" name="Plassholder for innhold 2">
            <a:extLst>
              <a:ext uri="{FF2B5EF4-FFF2-40B4-BE49-F238E27FC236}">
                <a16:creationId xmlns:a16="http://schemas.microsoft.com/office/drawing/2014/main" id="{CCA0D4FA-040D-EF49-020B-C53C00EF908F}"/>
              </a:ext>
            </a:extLst>
          </p:cNvPr>
          <p:cNvSpPr>
            <a:spLocks noGrp="1"/>
          </p:cNvSpPr>
          <p:nvPr>
            <p:ph sz="half" idx="1"/>
          </p:nvPr>
        </p:nvSpPr>
        <p:spPr/>
        <p:txBody>
          <a:bodyPr/>
          <a:lstStyle/>
          <a:p>
            <a:r>
              <a:rPr lang="nb-NO" dirty="0"/>
              <a:t>FILO kø: G</a:t>
            </a:r>
          </a:p>
          <a:p>
            <a:r>
              <a:rPr lang="nb-NO" dirty="0" err="1"/>
              <a:t>Visited</a:t>
            </a:r>
            <a:r>
              <a:rPr lang="nb-NO" dirty="0"/>
              <a:t>: A, B, D, E, F, H, C</a:t>
            </a:r>
          </a:p>
        </p:txBody>
      </p:sp>
      <p:sp>
        <p:nvSpPr>
          <p:cNvPr id="5" name="Ellipse 4">
            <a:extLst>
              <a:ext uri="{FF2B5EF4-FFF2-40B4-BE49-F238E27FC236}">
                <a16:creationId xmlns:a16="http://schemas.microsoft.com/office/drawing/2014/main" id="{C3957F86-7EAD-9528-F042-BB7CD277644B}"/>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6" name="Rett linje 5">
            <a:extLst>
              <a:ext uri="{FF2B5EF4-FFF2-40B4-BE49-F238E27FC236}">
                <a16:creationId xmlns:a16="http://schemas.microsoft.com/office/drawing/2014/main" id="{C43D1D0B-6BF4-B7A8-98F0-C60F3D290237}"/>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7" name="Ellipse 6">
            <a:extLst>
              <a:ext uri="{FF2B5EF4-FFF2-40B4-BE49-F238E27FC236}">
                <a16:creationId xmlns:a16="http://schemas.microsoft.com/office/drawing/2014/main" id="{F8386B01-2C3D-2FB1-D5E2-18907CF43A86}"/>
              </a:ext>
            </a:extLst>
          </p:cNvPr>
          <p:cNvSpPr/>
          <p:nvPr/>
        </p:nvSpPr>
        <p:spPr>
          <a:xfrm>
            <a:off x="9489518" y="19683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C</a:t>
            </a:r>
          </a:p>
        </p:txBody>
      </p:sp>
      <p:sp>
        <p:nvSpPr>
          <p:cNvPr id="8" name="Ellipse 7">
            <a:extLst>
              <a:ext uri="{FF2B5EF4-FFF2-40B4-BE49-F238E27FC236}">
                <a16:creationId xmlns:a16="http://schemas.microsoft.com/office/drawing/2014/main" id="{21E24146-0BF4-4015-EA2E-30F282153A83}"/>
              </a:ext>
            </a:extLst>
          </p:cNvPr>
          <p:cNvSpPr/>
          <p:nvPr/>
        </p:nvSpPr>
        <p:spPr>
          <a:xfrm>
            <a:off x="8012809" y="19683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B</a:t>
            </a:r>
          </a:p>
        </p:txBody>
      </p:sp>
      <p:sp>
        <p:nvSpPr>
          <p:cNvPr id="9" name="Ellipse 8">
            <a:extLst>
              <a:ext uri="{FF2B5EF4-FFF2-40B4-BE49-F238E27FC236}">
                <a16:creationId xmlns:a16="http://schemas.microsoft.com/office/drawing/2014/main" id="{021C6803-03C4-8526-4A80-C9C204910F05}"/>
              </a:ext>
            </a:extLst>
          </p:cNvPr>
          <p:cNvSpPr/>
          <p:nvPr/>
        </p:nvSpPr>
        <p:spPr>
          <a:xfrm>
            <a:off x="8012809" y="28207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E</a:t>
            </a:r>
          </a:p>
        </p:txBody>
      </p:sp>
      <p:sp>
        <p:nvSpPr>
          <p:cNvPr id="10" name="Ellipse 9">
            <a:extLst>
              <a:ext uri="{FF2B5EF4-FFF2-40B4-BE49-F238E27FC236}">
                <a16:creationId xmlns:a16="http://schemas.microsoft.com/office/drawing/2014/main" id="{FE8568AE-806B-362D-9CD2-4BBBC88F020D}"/>
              </a:ext>
            </a:extLst>
          </p:cNvPr>
          <p:cNvSpPr/>
          <p:nvPr/>
        </p:nvSpPr>
        <p:spPr>
          <a:xfrm>
            <a:off x="8811579"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F</a:t>
            </a:r>
          </a:p>
        </p:txBody>
      </p:sp>
      <p:sp>
        <p:nvSpPr>
          <p:cNvPr id="11" name="Ellipse 10">
            <a:extLst>
              <a:ext uri="{FF2B5EF4-FFF2-40B4-BE49-F238E27FC236}">
                <a16:creationId xmlns:a16="http://schemas.microsoft.com/office/drawing/2014/main" id="{12F7FD49-2537-6B59-77D1-318CCE82E0AC}"/>
              </a:ext>
            </a:extLst>
          </p:cNvPr>
          <p:cNvSpPr/>
          <p:nvPr/>
        </p:nvSpPr>
        <p:spPr>
          <a:xfrm>
            <a:off x="7190606"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D</a:t>
            </a:r>
          </a:p>
        </p:txBody>
      </p:sp>
      <p:sp>
        <p:nvSpPr>
          <p:cNvPr id="12" name="Ellipse 11">
            <a:extLst>
              <a:ext uri="{FF2B5EF4-FFF2-40B4-BE49-F238E27FC236}">
                <a16:creationId xmlns:a16="http://schemas.microsoft.com/office/drawing/2014/main" id="{63A30BEB-61F3-71AC-3F26-98EE70ACB133}"/>
              </a:ext>
            </a:extLst>
          </p:cNvPr>
          <p:cNvSpPr/>
          <p:nvPr/>
        </p:nvSpPr>
        <p:spPr>
          <a:xfrm>
            <a:off x="9910366" y="2820715"/>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G</a:t>
            </a:r>
          </a:p>
        </p:txBody>
      </p:sp>
      <p:sp>
        <p:nvSpPr>
          <p:cNvPr id="13" name="Ellipse 12">
            <a:extLst>
              <a:ext uri="{FF2B5EF4-FFF2-40B4-BE49-F238E27FC236}">
                <a16:creationId xmlns:a16="http://schemas.microsoft.com/office/drawing/2014/main" id="{9D60AFEB-55C0-195C-BCE2-8E136A5D0DA1}"/>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14" name="Ellipse 13">
            <a:extLst>
              <a:ext uri="{FF2B5EF4-FFF2-40B4-BE49-F238E27FC236}">
                <a16:creationId xmlns:a16="http://schemas.microsoft.com/office/drawing/2014/main" id="{C502726A-D01C-7C9B-A657-74BED5C67D39}"/>
              </a:ext>
            </a:extLst>
          </p:cNvPr>
          <p:cNvSpPr/>
          <p:nvPr/>
        </p:nvSpPr>
        <p:spPr>
          <a:xfrm>
            <a:off x="9189166" y="3661728"/>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H</a:t>
            </a:r>
          </a:p>
        </p:txBody>
      </p:sp>
      <p:cxnSp>
        <p:nvCxnSpPr>
          <p:cNvPr id="15" name="Rett linje 14">
            <a:extLst>
              <a:ext uri="{FF2B5EF4-FFF2-40B4-BE49-F238E27FC236}">
                <a16:creationId xmlns:a16="http://schemas.microsoft.com/office/drawing/2014/main" id="{DC59FF75-DFF6-401B-D383-4B819E7461B4}"/>
              </a:ext>
            </a:extLst>
          </p:cNvPr>
          <p:cNvCxnSpPr>
            <a:cxnSpLocks/>
            <a:stCxn id="5" idx="4"/>
            <a:endCxn id="8"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6" name="Rett linje 15">
            <a:extLst>
              <a:ext uri="{FF2B5EF4-FFF2-40B4-BE49-F238E27FC236}">
                <a16:creationId xmlns:a16="http://schemas.microsoft.com/office/drawing/2014/main" id="{0BF7F7A2-2147-AC0B-D74A-E67F7FBA3E2F}"/>
              </a:ext>
            </a:extLst>
          </p:cNvPr>
          <p:cNvCxnSpPr>
            <a:cxnSpLocks/>
            <a:stCxn id="7" idx="4"/>
            <a:endCxn id="12"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7" name="Rett linje 16">
            <a:extLst>
              <a:ext uri="{FF2B5EF4-FFF2-40B4-BE49-F238E27FC236}">
                <a16:creationId xmlns:a16="http://schemas.microsoft.com/office/drawing/2014/main" id="{27BA21CD-01A6-CC73-2B86-828A1AB2C6B5}"/>
              </a:ext>
            </a:extLst>
          </p:cNvPr>
          <p:cNvCxnSpPr>
            <a:cxnSpLocks/>
            <a:stCxn id="8" idx="4"/>
            <a:endCxn id="9"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8" name="Rett linje 17">
            <a:extLst>
              <a:ext uri="{FF2B5EF4-FFF2-40B4-BE49-F238E27FC236}">
                <a16:creationId xmlns:a16="http://schemas.microsoft.com/office/drawing/2014/main" id="{3422459F-DAD3-17B5-7BAB-4B1DF037B273}"/>
              </a:ext>
            </a:extLst>
          </p:cNvPr>
          <p:cNvCxnSpPr>
            <a:cxnSpLocks/>
            <a:stCxn id="8" idx="4"/>
            <a:endCxn id="10"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9" name="Rett linje 18">
            <a:extLst>
              <a:ext uri="{FF2B5EF4-FFF2-40B4-BE49-F238E27FC236}">
                <a16:creationId xmlns:a16="http://schemas.microsoft.com/office/drawing/2014/main" id="{0A64519A-196E-1FB2-E92E-038119E6E36E}"/>
              </a:ext>
            </a:extLst>
          </p:cNvPr>
          <p:cNvCxnSpPr>
            <a:cxnSpLocks/>
            <a:stCxn id="8" idx="4"/>
            <a:endCxn id="11"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0" name="Rett linje 19">
            <a:extLst>
              <a:ext uri="{FF2B5EF4-FFF2-40B4-BE49-F238E27FC236}">
                <a16:creationId xmlns:a16="http://schemas.microsoft.com/office/drawing/2014/main" id="{956D7367-00CB-1A74-1761-C7F47E9B8278}"/>
              </a:ext>
            </a:extLst>
          </p:cNvPr>
          <p:cNvCxnSpPr>
            <a:cxnSpLocks/>
            <a:stCxn id="12"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1" name="Rett linje 20">
            <a:extLst>
              <a:ext uri="{FF2B5EF4-FFF2-40B4-BE49-F238E27FC236}">
                <a16:creationId xmlns:a16="http://schemas.microsoft.com/office/drawing/2014/main" id="{179E2123-D24E-9EB5-570C-E9AF8C55DE93}"/>
              </a:ext>
            </a:extLst>
          </p:cNvPr>
          <p:cNvCxnSpPr>
            <a:cxnSpLocks/>
            <a:stCxn id="10" idx="5"/>
            <a:endCxn id="14"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68732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3D8C5BA-010A-8BBE-ACBA-84C6EA5D04AD}"/>
              </a:ext>
            </a:extLst>
          </p:cNvPr>
          <p:cNvSpPr>
            <a:spLocks noGrp="1"/>
          </p:cNvSpPr>
          <p:nvPr>
            <p:ph type="title"/>
          </p:nvPr>
        </p:nvSpPr>
        <p:spPr/>
        <p:txBody>
          <a:bodyPr/>
          <a:lstStyle/>
          <a:p>
            <a:r>
              <a:rPr lang="nb-NO" dirty="0" err="1"/>
              <a:t>Dfs</a:t>
            </a:r>
            <a:r>
              <a:rPr lang="nb-NO" dirty="0"/>
              <a:t> – dybde først søk</a:t>
            </a:r>
          </a:p>
        </p:txBody>
      </p:sp>
      <p:sp>
        <p:nvSpPr>
          <p:cNvPr id="3" name="Plassholder for innhold 2">
            <a:extLst>
              <a:ext uri="{FF2B5EF4-FFF2-40B4-BE49-F238E27FC236}">
                <a16:creationId xmlns:a16="http://schemas.microsoft.com/office/drawing/2014/main" id="{CCA0D4FA-040D-EF49-020B-C53C00EF908F}"/>
              </a:ext>
            </a:extLst>
          </p:cNvPr>
          <p:cNvSpPr>
            <a:spLocks noGrp="1"/>
          </p:cNvSpPr>
          <p:nvPr>
            <p:ph sz="half" idx="1"/>
          </p:nvPr>
        </p:nvSpPr>
        <p:spPr/>
        <p:txBody>
          <a:bodyPr/>
          <a:lstStyle/>
          <a:p>
            <a:r>
              <a:rPr lang="nb-NO" dirty="0"/>
              <a:t>FILO kø: I</a:t>
            </a:r>
          </a:p>
          <a:p>
            <a:r>
              <a:rPr lang="nb-NO" dirty="0" err="1"/>
              <a:t>Visited</a:t>
            </a:r>
            <a:r>
              <a:rPr lang="nb-NO" dirty="0"/>
              <a:t>: A, B, D, E, F, H, C, G</a:t>
            </a:r>
          </a:p>
        </p:txBody>
      </p:sp>
      <p:sp>
        <p:nvSpPr>
          <p:cNvPr id="5" name="Ellipse 4">
            <a:extLst>
              <a:ext uri="{FF2B5EF4-FFF2-40B4-BE49-F238E27FC236}">
                <a16:creationId xmlns:a16="http://schemas.microsoft.com/office/drawing/2014/main" id="{C3957F86-7EAD-9528-F042-BB7CD277644B}"/>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6" name="Rett linje 5">
            <a:extLst>
              <a:ext uri="{FF2B5EF4-FFF2-40B4-BE49-F238E27FC236}">
                <a16:creationId xmlns:a16="http://schemas.microsoft.com/office/drawing/2014/main" id="{C43D1D0B-6BF4-B7A8-98F0-C60F3D290237}"/>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7" name="Ellipse 6">
            <a:extLst>
              <a:ext uri="{FF2B5EF4-FFF2-40B4-BE49-F238E27FC236}">
                <a16:creationId xmlns:a16="http://schemas.microsoft.com/office/drawing/2014/main" id="{F8386B01-2C3D-2FB1-D5E2-18907CF43A86}"/>
              </a:ext>
            </a:extLst>
          </p:cNvPr>
          <p:cNvSpPr/>
          <p:nvPr/>
        </p:nvSpPr>
        <p:spPr>
          <a:xfrm>
            <a:off x="9489518" y="19683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C</a:t>
            </a:r>
          </a:p>
        </p:txBody>
      </p:sp>
      <p:sp>
        <p:nvSpPr>
          <p:cNvPr id="8" name="Ellipse 7">
            <a:extLst>
              <a:ext uri="{FF2B5EF4-FFF2-40B4-BE49-F238E27FC236}">
                <a16:creationId xmlns:a16="http://schemas.microsoft.com/office/drawing/2014/main" id="{21E24146-0BF4-4015-EA2E-30F282153A83}"/>
              </a:ext>
            </a:extLst>
          </p:cNvPr>
          <p:cNvSpPr/>
          <p:nvPr/>
        </p:nvSpPr>
        <p:spPr>
          <a:xfrm>
            <a:off x="8012809" y="19683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B</a:t>
            </a:r>
          </a:p>
        </p:txBody>
      </p:sp>
      <p:sp>
        <p:nvSpPr>
          <p:cNvPr id="9" name="Ellipse 8">
            <a:extLst>
              <a:ext uri="{FF2B5EF4-FFF2-40B4-BE49-F238E27FC236}">
                <a16:creationId xmlns:a16="http://schemas.microsoft.com/office/drawing/2014/main" id="{021C6803-03C4-8526-4A80-C9C204910F05}"/>
              </a:ext>
            </a:extLst>
          </p:cNvPr>
          <p:cNvSpPr/>
          <p:nvPr/>
        </p:nvSpPr>
        <p:spPr>
          <a:xfrm>
            <a:off x="8012809" y="28207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E</a:t>
            </a:r>
          </a:p>
        </p:txBody>
      </p:sp>
      <p:sp>
        <p:nvSpPr>
          <p:cNvPr id="10" name="Ellipse 9">
            <a:extLst>
              <a:ext uri="{FF2B5EF4-FFF2-40B4-BE49-F238E27FC236}">
                <a16:creationId xmlns:a16="http://schemas.microsoft.com/office/drawing/2014/main" id="{FE8568AE-806B-362D-9CD2-4BBBC88F020D}"/>
              </a:ext>
            </a:extLst>
          </p:cNvPr>
          <p:cNvSpPr/>
          <p:nvPr/>
        </p:nvSpPr>
        <p:spPr>
          <a:xfrm>
            <a:off x="8811579"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F</a:t>
            </a:r>
          </a:p>
        </p:txBody>
      </p:sp>
      <p:sp>
        <p:nvSpPr>
          <p:cNvPr id="11" name="Ellipse 10">
            <a:extLst>
              <a:ext uri="{FF2B5EF4-FFF2-40B4-BE49-F238E27FC236}">
                <a16:creationId xmlns:a16="http://schemas.microsoft.com/office/drawing/2014/main" id="{12F7FD49-2537-6B59-77D1-318CCE82E0AC}"/>
              </a:ext>
            </a:extLst>
          </p:cNvPr>
          <p:cNvSpPr/>
          <p:nvPr/>
        </p:nvSpPr>
        <p:spPr>
          <a:xfrm>
            <a:off x="7190606"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D</a:t>
            </a:r>
          </a:p>
        </p:txBody>
      </p:sp>
      <p:sp>
        <p:nvSpPr>
          <p:cNvPr id="12" name="Ellipse 11">
            <a:extLst>
              <a:ext uri="{FF2B5EF4-FFF2-40B4-BE49-F238E27FC236}">
                <a16:creationId xmlns:a16="http://schemas.microsoft.com/office/drawing/2014/main" id="{63A30BEB-61F3-71AC-3F26-98EE70ACB133}"/>
              </a:ext>
            </a:extLst>
          </p:cNvPr>
          <p:cNvSpPr/>
          <p:nvPr/>
        </p:nvSpPr>
        <p:spPr>
          <a:xfrm>
            <a:off x="9910366" y="2820715"/>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G</a:t>
            </a:r>
          </a:p>
        </p:txBody>
      </p:sp>
      <p:sp>
        <p:nvSpPr>
          <p:cNvPr id="13" name="Ellipse 12">
            <a:extLst>
              <a:ext uri="{FF2B5EF4-FFF2-40B4-BE49-F238E27FC236}">
                <a16:creationId xmlns:a16="http://schemas.microsoft.com/office/drawing/2014/main" id="{9D60AFEB-55C0-195C-BCE2-8E136A5D0DA1}"/>
              </a:ext>
            </a:extLst>
          </p:cNvPr>
          <p:cNvSpPr/>
          <p:nvPr/>
        </p:nvSpPr>
        <p:spPr>
          <a:xfrm>
            <a:off x="10313037" y="3661728"/>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a:t>
            </a:r>
          </a:p>
        </p:txBody>
      </p:sp>
      <p:sp>
        <p:nvSpPr>
          <p:cNvPr id="14" name="Ellipse 13">
            <a:extLst>
              <a:ext uri="{FF2B5EF4-FFF2-40B4-BE49-F238E27FC236}">
                <a16:creationId xmlns:a16="http://schemas.microsoft.com/office/drawing/2014/main" id="{C502726A-D01C-7C9B-A657-74BED5C67D39}"/>
              </a:ext>
            </a:extLst>
          </p:cNvPr>
          <p:cNvSpPr/>
          <p:nvPr/>
        </p:nvSpPr>
        <p:spPr>
          <a:xfrm>
            <a:off x="9189166" y="3661728"/>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H</a:t>
            </a:r>
          </a:p>
        </p:txBody>
      </p:sp>
      <p:cxnSp>
        <p:nvCxnSpPr>
          <p:cNvPr id="15" name="Rett linje 14">
            <a:extLst>
              <a:ext uri="{FF2B5EF4-FFF2-40B4-BE49-F238E27FC236}">
                <a16:creationId xmlns:a16="http://schemas.microsoft.com/office/drawing/2014/main" id="{DC59FF75-DFF6-401B-D383-4B819E7461B4}"/>
              </a:ext>
            </a:extLst>
          </p:cNvPr>
          <p:cNvCxnSpPr>
            <a:cxnSpLocks/>
            <a:stCxn id="5" idx="4"/>
            <a:endCxn id="8"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6" name="Rett linje 15">
            <a:extLst>
              <a:ext uri="{FF2B5EF4-FFF2-40B4-BE49-F238E27FC236}">
                <a16:creationId xmlns:a16="http://schemas.microsoft.com/office/drawing/2014/main" id="{0BF7F7A2-2147-AC0B-D74A-E67F7FBA3E2F}"/>
              </a:ext>
            </a:extLst>
          </p:cNvPr>
          <p:cNvCxnSpPr>
            <a:cxnSpLocks/>
            <a:stCxn id="7" idx="4"/>
            <a:endCxn id="12"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7" name="Rett linje 16">
            <a:extLst>
              <a:ext uri="{FF2B5EF4-FFF2-40B4-BE49-F238E27FC236}">
                <a16:creationId xmlns:a16="http://schemas.microsoft.com/office/drawing/2014/main" id="{27BA21CD-01A6-CC73-2B86-828A1AB2C6B5}"/>
              </a:ext>
            </a:extLst>
          </p:cNvPr>
          <p:cNvCxnSpPr>
            <a:cxnSpLocks/>
            <a:stCxn id="8" idx="4"/>
            <a:endCxn id="9"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8" name="Rett linje 17">
            <a:extLst>
              <a:ext uri="{FF2B5EF4-FFF2-40B4-BE49-F238E27FC236}">
                <a16:creationId xmlns:a16="http://schemas.microsoft.com/office/drawing/2014/main" id="{3422459F-DAD3-17B5-7BAB-4B1DF037B273}"/>
              </a:ext>
            </a:extLst>
          </p:cNvPr>
          <p:cNvCxnSpPr>
            <a:cxnSpLocks/>
            <a:stCxn id="8" idx="4"/>
            <a:endCxn id="10"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9" name="Rett linje 18">
            <a:extLst>
              <a:ext uri="{FF2B5EF4-FFF2-40B4-BE49-F238E27FC236}">
                <a16:creationId xmlns:a16="http://schemas.microsoft.com/office/drawing/2014/main" id="{0A64519A-196E-1FB2-E92E-038119E6E36E}"/>
              </a:ext>
            </a:extLst>
          </p:cNvPr>
          <p:cNvCxnSpPr>
            <a:cxnSpLocks/>
            <a:stCxn id="8" idx="4"/>
            <a:endCxn id="11"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0" name="Rett linje 19">
            <a:extLst>
              <a:ext uri="{FF2B5EF4-FFF2-40B4-BE49-F238E27FC236}">
                <a16:creationId xmlns:a16="http://schemas.microsoft.com/office/drawing/2014/main" id="{956D7367-00CB-1A74-1761-C7F47E9B8278}"/>
              </a:ext>
            </a:extLst>
          </p:cNvPr>
          <p:cNvCxnSpPr>
            <a:cxnSpLocks/>
            <a:stCxn id="12"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1" name="Rett linje 20">
            <a:extLst>
              <a:ext uri="{FF2B5EF4-FFF2-40B4-BE49-F238E27FC236}">
                <a16:creationId xmlns:a16="http://schemas.microsoft.com/office/drawing/2014/main" id="{179E2123-D24E-9EB5-570C-E9AF8C55DE93}"/>
              </a:ext>
            </a:extLst>
          </p:cNvPr>
          <p:cNvCxnSpPr>
            <a:cxnSpLocks/>
            <a:stCxn id="10" idx="5"/>
            <a:endCxn id="14"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813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3D8C5BA-010A-8BBE-ACBA-84C6EA5D04AD}"/>
              </a:ext>
            </a:extLst>
          </p:cNvPr>
          <p:cNvSpPr>
            <a:spLocks noGrp="1"/>
          </p:cNvSpPr>
          <p:nvPr>
            <p:ph type="title"/>
          </p:nvPr>
        </p:nvSpPr>
        <p:spPr/>
        <p:txBody>
          <a:bodyPr/>
          <a:lstStyle/>
          <a:p>
            <a:r>
              <a:rPr lang="nb-NO" dirty="0" err="1"/>
              <a:t>Dfs</a:t>
            </a:r>
            <a:r>
              <a:rPr lang="nb-NO" dirty="0"/>
              <a:t> – dybde først søk</a:t>
            </a:r>
          </a:p>
        </p:txBody>
      </p:sp>
      <p:sp>
        <p:nvSpPr>
          <p:cNvPr id="3" name="Plassholder for innhold 2">
            <a:extLst>
              <a:ext uri="{FF2B5EF4-FFF2-40B4-BE49-F238E27FC236}">
                <a16:creationId xmlns:a16="http://schemas.microsoft.com/office/drawing/2014/main" id="{CCA0D4FA-040D-EF49-020B-C53C00EF908F}"/>
              </a:ext>
            </a:extLst>
          </p:cNvPr>
          <p:cNvSpPr>
            <a:spLocks noGrp="1"/>
          </p:cNvSpPr>
          <p:nvPr>
            <p:ph sz="half" idx="1"/>
          </p:nvPr>
        </p:nvSpPr>
        <p:spPr/>
        <p:txBody>
          <a:bodyPr/>
          <a:lstStyle/>
          <a:p>
            <a:r>
              <a:rPr lang="nb-NO" dirty="0"/>
              <a:t>FILO kø: </a:t>
            </a:r>
          </a:p>
          <a:p>
            <a:r>
              <a:rPr lang="nb-NO" dirty="0" err="1"/>
              <a:t>Visited</a:t>
            </a:r>
            <a:r>
              <a:rPr lang="nb-NO" dirty="0"/>
              <a:t>: A, B, D, E, F, H, C, G, I</a:t>
            </a:r>
          </a:p>
        </p:txBody>
      </p:sp>
      <p:sp>
        <p:nvSpPr>
          <p:cNvPr id="5" name="Ellipse 4">
            <a:extLst>
              <a:ext uri="{FF2B5EF4-FFF2-40B4-BE49-F238E27FC236}">
                <a16:creationId xmlns:a16="http://schemas.microsoft.com/office/drawing/2014/main" id="{C3957F86-7EAD-9528-F042-BB7CD277644B}"/>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6" name="Rett linje 5">
            <a:extLst>
              <a:ext uri="{FF2B5EF4-FFF2-40B4-BE49-F238E27FC236}">
                <a16:creationId xmlns:a16="http://schemas.microsoft.com/office/drawing/2014/main" id="{C43D1D0B-6BF4-B7A8-98F0-C60F3D290237}"/>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7" name="Ellipse 6">
            <a:extLst>
              <a:ext uri="{FF2B5EF4-FFF2-40B4-BE49-F238E27FC236}">
                <a16:creationId xmlns:a16="http://schemas.microsoft.com/office/drawing/2014/main" id="{F8386B01-2C3D-2FB1-D5E2-18907CF43A86}"/>
              </a:ext>
            </a:extLst>
          </p:cNvPr>
          <p:cNvSpPr/>
          <p:nvPr/>
        </p:nvSpPr>
        <p:spPr>
          <a:xfrm>
            <a:off x="9489518" y="19683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C</a:t>
            </a:r>
          </a:p>
        </p:txBody>
      </p:sp>
      <p:sp>
        <p:nvSpPr>
          <p:cNvPr id="8" name="Ellipse 7">
            <a:extLst>
              <a:ext uri="{FF2B5EF4-FFF2-40B4-BE49-F238E27FC236}">
                <a16:creationId xmlns:a16="http://schemas.microsoft.com/office/drawing/2014/main" id="{21E24146-0BF4-4015-EA2E-30F282153A83}"/>
              </a:ext>
            </a:extLst>
          </p:cNvPr>
          <p:cNvSpPr/>
          <p:nvPr/>
        </p:nvSpPr>
        <p:spPr>
          <a:xfrm>
            <a:off x="8012809" y="19683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B</a:t>
            </a:r>
          </a:p>
        </p:txBody>
      </p:sp>
      <p:sp>
        <p:nvSpPr>
          <p:cNvPr id="9" name="Ellipse 8">
            <a:extLst>
              <a:ext uri="{FF2B5EF4-FFF2-40B4-BE49-F238E27FC236}">
                <a16:creationId xmlns:a16="http://schemas.microsoft.com/office/drawing/2014/main" id="{021C6803-03C4-8526-4A80-C9C204910F05}"/>
              </a:ext>
            </a:extLst>
          </p:cNvPr>
          <p:cNvSpPr/>
          <p:nvPr/>
        </p:nvSpPr>
        <p:spPr>
          <a:xfrm>
            <a:off x="8012809" y="28207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E</a:t>
            </a:r>
          </a:p>
        </p:txBody>
      </p:sp>
      <p:sp>
        <p:nvSpPr>
          <p:cNvPr id="10" name="Ellipse 9">
            <a:extLst>
              <a:ext uri="{FF2B5EF4-FFF2-40B4-BE49-F238E27FC236}">
                <a16:creationId xmlns:a16="http://schemas.microsoft.com/office/drawing/2014/main" id="{FE8568AE-806B-362D-9CD2-4BBBC88F020D}"/>
              </a:ext>
            </a:extLst>
          </p:cNvPr>
          <p:cNvSpPr/>
          <p:nvPr/>
        </p:nvSpPr>
        <p:spPr>
          <a:xfrm>
            <a:off x="8811579"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F</a:t>
            </a:r>
          </a:p>
        </p:txBody>
      </p:sp>
      <p:sp>
        <p:nvSpPr>
          <p:cNvPr id="11" name="Ellipse 10">
            <a:extLst>
              <a:ext uri="{FF2B5EF4-FFF2-40B4-BE49-F238E27FC236}">
                <a16:creationId xmlns:a16="http://schemas.microsoft.com/office/drawing/2014/main" id="{12F7FD49-2537-6B59-77D1-318CCE82E0AC}"/>
              </a:ext>
            </a:extLst>
          </p:cNvPr>
          <p:cNvSpPr/>
          <p:nvPr/>
        </p:nvSpPr>
        <p:spPr>
          <a:xfrm>
            <a:off x="7190606"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D</a:t>
            </a:r>
          </a:p>
        </p:txBody>
      </p:sp>
      <p:sp>
        <p:nvSpPr>
          <p:cNvPr id="12" name="Ellipse 11">
            <a:extLst>
              <a:ext uri="{FF2B5EF4-FFF2-40B4-BE49-F238E27FC236}">
                <a16:creationId xmlns:a16="http://schemas.microsoft.com/office/drawing/2014/main" id="{63A30BEB-61F3-71AC-3F26-98EE70ACB133}"/>
              </a:ext>
            </a:extLst>
          </p:cNvPr>
          <p:cNvSpPr/>
          <p:nvPr/>
        </p:nvSpPr>
        <p:spPr>
          <a:xfrm>
            <a:off x="9910366" y="2820715"/>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G</a:t>
            </a:r>
          </a:p>
        </p:txBody>
      </p:sp>
      <p:sp>
        <p:nvSpPr>
          <p:cNvPr id="13" name="Ellipse 12">
            <a:extLst>
              <a:ext uri="{FF2B5EF4-FFF2-40B4-BE49-F238E27FC236}">
                <a16:creationId xmlns:a16="http://schemas.microsoft.com/office/drawing/2014/main" id="{9D60AFEB-55C0-195C-BCE2-8E136A5D0DA1}"/>
              </a:ext>
            </a:extLst>
          </p:cNvPr>
          <p:cNvSpPr/>
          <p:nvPr/>
        </p:nvSpPr>
        <p:spPr>
          <a:xfrm>
            <a:off x="10313037" y="3661728"/>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a:t>
            </a:r>
          </a:p>
        </p:txBody>
      </p:sp>
      <p:sp>
        <p:nvSpPr>
          <p:cNvPr id="14" name="Ellipse 13">
            <a:extLst>
              <a:ext uri="{FF2B5EF4-FFF2-40B4-BE49-F238E27FC236}">
                <a16:creationId xmlns:a16="http://schemas.microsoft.com/office/drawing/2014/main" id="{C502726A-D01C-7C9B-A657-74BED5C67D39}"/>
              </a:ext>
            </a:extLst>
          </p:cNvPr>
          <p:cNvSpPr/>
          <p:nvPr/>
        </p:nvSpPr>
        <p:spPr>
          <a:xfrm>
            <a:off x="9189166" y="3661728"/>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H</a:t>
            </a:r>
          </a:p>
        </p:txBody>
      </p:sp>
      <p:cxnSp>
        <p:nvCxnSpPr>
          <p:cNvPr id="15" name="Rett linje 14">
            <a:extLst>
              <a:ext uri="{FF2B5EF4-FFF2-40B4-BE49-F238E27FC236}">
                <a16:creationId xmlns:a16="http://schemas.microsoft.com/office/drawing/2014/main" id="{DC59FF75-DFF6-401B-D383-4B819E7461B4}"/>
              </a:ext>
            </a:extLst>
          </p:cNvPr>
          <p:cNvCxnSpPr>
            <a:cxnSpLocks/>
            <a:stCxn id="5" idx="4"/>
            <a:endCxn id="8"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6" name="Rett linje 15">
            <a:extLst>
              <a:ext uri="{FF2B5EF4-FFF2-40B4-BE49-F238E27FC236}">
                <a16:creationId xmlns:a16="http://schemas.microsoft.com/office/drawing/2014/main" id="{0BF7F7A2-2147-AC0B-D74A-E67F7FBA3E2F}"/>
              </a:ext>
            </a:extLst>
          </p:cNvPr>
          <p:cNvCxnSpPr>
            <a:cxnSpLocks/>
            <a:stCxn id="7" idx="4"/>
            <a:endCxn id="12"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7" name="Rett linje 16">
            <a:extLst>
              <a:ext uri="{FF2B5EF4-FFF2-40B4-BE49-F238E27FC236}">
                <a16:creationId xmlns:a16="http://schemas.microsoft.com/office/drawing/2014/main" id="{27BA21CD-01A6-CC73-2B86-828A1AB2C6B5}"/>
              </a:ext>
            </a:extLst>
          </p:cNvPr>
          <p:cNvCxnSpPr>
            <a:cxnSpLocks/>
            <a:stCxn id="8" idx="4"/>
            <a:endCxn id="9"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8" name="Rett linje 17">
            <a:extLst>
              <a:ext uri="{FF2B5EF4-FFF2-40B4-BE49-F238E27FC236}">
                <a16:creationId xmlns:a16="http://schemas.microsoft.com/office/drawing/2014/main" id="{3422459F-DAD3-17B5-7BAB-4B1DF037B273}"/>
              </a:ext>
            </a:extLst>
          </p:cNvPr>
          <p:cNvCxnSpPr>
            <a:cxnSpLocks/>
            <a:stCxn id="8" idx="4"/>
            <a:endCxn id="10"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9" name="Rett linje 18">
            <a:extLst>
              <a:ext uri="{FF2B5EF4-FFF2-40B4-BE49-F238E27FC236}">
                <a16:creationId xmlns:a16="http://schemas.microsoft.com/office/drawing/2014/main" id="{0A64519A-196E-1FB2-E92E-038119E6E36E}"/>
              </a:ext>
            </a:extLst>
          </p:cNvPr>
          <p:cNvCxnSpPr>
            <a:cxnSpLocks/>
            <a:stCxn id="8" idx="4"/>
            <a:endCxn id="11"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0" name="Rett linje 19">
            <a:extLst>
              <a:ext uri="{FF2B5EF4-FFF2-40B4-BE49-F238E27FC236}">
                <a16:creationId xmlns:a16="http://schemas.microsoft.com/office/drawing/2014/main" id="{956D7367-00CB-1A74-1761-C7F47E9B8278}"/>
              </a:ext>
            </a:extLst>
          </p:cNvPr>
          <p:cNvCxnSpPr>
            <a:cxnSpLocks/>
            <a:stCxn id="12"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1" name="Rett linje 20">
            <a:extLst>
              <a:ext uri="{FF2B5EF4-FFF2-40B4-BE49-F238E27FC236}">
                <a16:creationId xmlns:a16="http://schemas.microsoft.com/office/drawing/2014/main" id="{179E2123-D24E-9EB5-570C-E9AF8C55DE93}"/>
              </a:ext>
            </a:extLst>
          </p:cNvPr>
          <p:cNvCxnSpPr>
            <a:cxnSpLocks/>
            <a:stCxn id="10" idx="5"/>
            <a:endCxn id="14"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3912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9B8C975-DBFC-4FDF-8302-9CCBCBD4ED06}"/>
              </a:ext>
            </a:extLst>
          </p:cNvPr>
          <p:cNvSpPr>
            <a:spLocks noGrp="1"/>
          </p:cNvSpPr>
          <p:nvPr>
            <p:ph type="title"/>
          </p:nvPr>
        </p:nvSpPr>
        <p:spPr/>
        <p:txBody>
          <a:bodyPr/>
          <a:lstStyle/>
          <a:p>
            <a:r>
              <a:rPr lang="nb-NO" dirty="0" err="1"/>
              <a:t>Bfs</a:t>
            </a:r>
            <a:r>
              <a:rPr lang="nb-NO" dirty="0"/>
              <a:t> – bredde først søk</a:t>
            </a:r>
          </a:p>
        </p:txBody>
      </p:sp>
      <p:pic>
        <p:nvPicPr>
          <p:cNvPr id="68" name="Plassholder for innhold 67">
            <a:extLst>
              <a:ext uri="{FF2B5EF4-FFF2-40B4-BE49-F238E27FC236}">
                <a16:creationId xmlns:a16="http://schemas.microsoft.com/office/drawing/2014/main" id="{43FD315A-AE06-643F-EDBD-C64C67869F1C}"/>
              </a:ext>
            </a:extLst>
          </p:cNvPr>
          <p:cNvPicPr>
            <a:picLocks noGrp="1" noChangeAspect="1"/>
          </p:cNvPicPr>
          <p:nvPr>
            <p:ph sz="half" idx="1"/>
          </p:nvPr>
        </p:nvPicPr>
        <p:blipFill>
          <a:blip r:embed="rId3"/>
          <a:stretch>
            <a:fillRect/>
          </a:stretch>
        </p:blipFill>
        <p:spPr>
          <a:xfrm>
            <a:off x="356154" y="3429000"/>
            <a:ext cx="7767119" cy="2796545"/>
          </a:xfrm>
          <a:prstGeom prst="rect">
            <a:avLst/>
          </a:prstGeom>
        </p:spPr>
      </p:pic>
      <p:sp>
        <p:nvSpPr>
          <p:cNvPr id="29" name="Ellipse 28">
            <a:extLst>
              <a:ext uri="{FF2B5EF4-FFF2-40B4-BE49-F238E27FC236}">
                <a16:creationId xmlns:a16="http://schemas.microsoft.com/office/drawing/2014/main" id="{4B7D3BFA-F50E-4B19-605C-0B5446085659}"/>
              </a:ext>
            </a:extLst>
          </p:cNvPr>
          <p:cNvSpPr/>
          <p:nvPr/>
        </p:nvSpPr>
        <p:spPr>
          <a:xfrm>
            <a:off x="8742734" y="1090867"/>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A</a:t>
            </a:r>
          </a:p>
        </p:txBody>
      </p:sp>
      <p:cxnSp>
        <p:nvCxnSpPr>
          <p:cNvPr id="31" name="Rett linje 30">
            <a:extLst>
              <a:ext uri="{FF2B5EF4-FFF2-40B4-BE49-F238E27FC236}">
                <a16:creationId xmlns:a16="http://schemas.microsoft.com/office/drawing/2014/main" id="{0A955B7F-A214-0F7E-77D9-7F53B4CDB125}"/>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33" name="Ellipse 32">
            <a:extLst>
              <a:ext uri="{FF2B5EF4-FFF2-40B4-BE49-F238E27FC236}">
                <a16:creationId xmlns:a16="http://schemas.microsoft.com/office/drawing/2014/main" id="{30271CD4-377A-C47F-F44B-97A1CAA61831}"/>
              </a:ext>
            </a:extLst>
          </p:cNvPr>
          <p:cNvSpPr/>
          <p:nvPr/>
        </p:nvSpPr>
        <p:spPr>
          <a:xfrm>
            <a:off x="9489518" y="1968317"/>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C</a:t>
            </a:r>
          </a:p>
        </p:txBody>
      </p:sp>
      <p:sp>
        <p:nvSpPr>
          <p:cNvPr id="35" name="Ellipse 34">
            <a:extLst>
              <a:ext uri="{FF2B5EF4-FFF2-40B4-BE49-F238E27FC236}">
                <a16:creationId xmlns:a16="http://schemas.microsoft.com/office/drawing/2014/main" id="{A2261B02-635B-071F-4FAD-16DBB1F04B8D}"/>
              </a:ext>
            </a:extLst>
          </p:cNvPr>
          <p:cNvSpPr/>
          <p:nvPr/>
        </p:nvSpPr>
        <p:spPr>
          <a:xfrm>
            <a:off x="8012809" y="1968316"/>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B</a:t>
            </a:r>
          </a:p>
        </p:txBody>
      </p:sp>
      <p:sp>
        <p:nvSpPr>
          <p:cNvPr id="36" name="Ellipse 35">
            <a:extLst>
              <a:ext uri="{FF2B5EF4-FFF2-40B4-BE49-F238E27FC236}">
                <a16:creationId xmlns:a16="http://schemas.microsoft.com/office/drawing/2014/main" id="{9049CB9F-6EF7-0114-5122-18B97A88954A}"/>
              </a:ext>
            </a:extLst>
          </p:cNvPr>
          <p:cNvSpPr/>
          <p:nvPr/>
        </p:nvSpPr>
        <p:spPr>
          <a:xfrm>
            <a:off x="8012809" y="2820717"/>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E</a:t>
            </a:r>
          </a:p>
        </p:txBody>
      </p:sp>
      <p:sp>
        <p:nvSpPr>
          <p:cNvPr id="37" name="Ellipse 36">
            <a:extLst>
              <a:ext uri="{FF2B5EF4-FFF2-40B4-BE49-F238E27FC236}">
                <a16:creationId xmlns:a16="http://schemas.microsoft.com/office/drawing/2014/main" id="{012895AC-1C77-48AF-0BEF-209FCB60E32A}"/>
              </a:ext>
            </a:extLst>
          </p:cNvPr>
          <p:cNvSpPr/>
          <p:nvPr/>
        </p:nvSpPr>
        <p:spPr>
          <a:xfrm>
            <a:off x="8811579" y="2820716"/>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F</a:t>
            </a:r>
          </a:p>
        </p:txBody>
      </p:sp>
      <p:sp>
        <p:nvSpPr>
          <p:cNvPr id="38" name="Ellipse 37">
            <a:extLst>
              <a:ext uri="{FF2B5EF4-FFF2-40B4-BE49-F238E27FC236}">
                <a16:creationId xmlns:a16="http://schemas.microsoft.com/office/drawing/2014/main" id="{4AFF6345-414F-0A0E-8BA2-41B4B021413A}"/>
              </a:ext>
            </a:extLst>
          </p:cNvPr>
          <p:cNvSpPr/>
          <p:nvPr/>
        </p:nvSpPr>
        <p:spPr>
          <a:xfrm>
            <a:off x="7190606" y="2820716"/>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D</a:t>
            </a:r>
          </a:p>
        </p:txBody>
      </p:sp>
      <p:sp>
        <p:nvSpPr>
          <p:cNvPr id="39" name="Ellipse 38">
            <a:extLst>
              <a:ext uri="{FF2B5EF4-FFF2-40B4-BE49-F238E27FC236}">
                <a16:creationId xmlns:a16="http://schemas.microsoft.com/office/drawing/2014/main" id="{7FAF1F6F-E422-7CA3-ADD9-BD4BA0BFE4D8}"/>
              </a:ext>
            </a:extLst>
          </p:cNvPr>
          <p:cNvSpPr/>
          <p:nvPr/>
        </p:nvSpPr>
        <p:spPr>
          <a:xfrm>
            <a:off x="9910366" y="2820715"/>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G</a:t>
            </a:r>
          </a:p>
        </p:txBody>
      </p:sp>
      <p:sp>
        <p:nvSpPr>
          <p:cNvPr id="40" name="Ellipse 39">
            <a:extLst>
              <a:ext uri="{FF2B5EF4-FFF2-40B4-BE49-F238E27FC236}">
                <a16:creationId xmlns:a16="http://schemas.microsoft.com/office/drawing/2014/main" id="{50DDA3A8-C2DC-70CD-BBE9-8D9D85CC3A45}"/>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41" name="Ellipse 40">
            <a:extLst>
              <a:ext uri="{FF2B5EF4-FFF2-40B4-BE49-F238E27FC236}">
                <a16:creationId xmlns:a16="http://schemas.microsoft.com/office/drawing/2014/main" id="{F585A7A7-9C7D-359F-B615-776D150230DB}"/>
              </a:ext>
            </a:extLst>
          </p:cNvPr>
          <p:cNvSpPr/>
          <p:nvPr/>
        </p:nvSpPr>
        <p:spPr>
          <a:xfrm>
            <a:off x="9189166"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H</a:t>
            </a:r>
          </a:p>
        </p:txBody>
      </p:sp>
      <p:cxnSp>
        <p:nvCxnSpPr>
          <p:cNvPr id="42" name="Rett linje 41">
            <a:extLst>
              <a:ext uri="{FF2B5EF4-FFF2-40B4-BE49-F238E27FC236}">
                <a16:creationId xmlns:a16="http://schemas.microsoft.com/office/drawing/2014/main" id="{B7B3A778-6FCC-1819-171D-CA22F49E96C8}"/>
              </a:ext>
            </a:extLst>
          </p:cNvPr>
          <p:cNvCxnSpPr>
            <a:cxnSpLocks/>
            <a:stCxn id="29" idx="4"/>
            <a:endCxn id="35"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5" name="Rett linje 44">
            <a:extLst>
              <a:ext uri="{FF2B5EF4-FFF2-40B4-BE49-F238E27FC236}">
                <a16:creationId xmlns:a16="http://schemas.microsoft.com/office/drawing/2014/main" id="{8ADD5097-C076-0977-6538-506BAAC40093}"/>
              </a:ext>
            </a:extLst>
          </p:cNvPr>
          <p:cNvCxnSpPr>
            <a:cxnSpLocks/>
            <a:stCxn id="33" idx="4"/>
            <a:endCxn id="39"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8" name="Rett linje 47">
            <a:extLst>
              <a:ext uri="{FF2B5EF4-FFF2-40B4-BE49-F238E27FC236}">
                <a16:creationId xmlns:a16="http://schemas.microsoft.com/office/drawing/2014/main" id="{232A3D85-540F-A524-E372-79E2BB7EB8F8}"/>
              </a:ext>
            </a:extLst>
          </p:cNvPr>
          <p:cNvCxnSpPr>
            <a:cxnSpLocks/>
            <a:stCxn id="35" idx="4"/>
            <a:endCxn id="36"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1" name="Rett linje 50">
            <a:extLst>
              <a:ext uri="{FF2B5EF4-FFF2-40B4-BE49-F238E27FC236}">
                <a16:creationId xmlns:a16="http://schemas.microsoft.com/office/drawing/2014/main" id="{81CC44DE-DC33-65C9-E568-E4B0781C0DB3}"/>
              </a:ext>
            </a:extLst>
          </p:cNvPr>
          <p:cNvCxnSpPr>
            <a:cxnSpLocks/>
            <a:stCxn id="35" idx="4"/>
            <a:endCxn id="37"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4" name="Rett linje 53">
            <a:extLst>
              <a:ext uri="{FF2B5EF4-FFF2-40B4-BE49-F238E27FC236}">
                <a16:creationId xmlns:a16="http://schemas.microsoft.com/office/drawing/2014/main" id="{4C636402-0F00-9A14-100D-BA1CFB140434}"/>
              </a:ext>
            </a:extLst>
          </p:cNvPr>
          <p:cNvCxnSpPr>
            <a:cxnSpLocks/>
            <a:stCxn id="35" idx="4"/>
            <a:endCxn id="38"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7" name="Rett linje 56">
            <a:extLst>
              <a:ext uri="{FF2B5EF4-FFF2-40B4-BE49-F238E27FC236}">
                <a16:creationId xmlns:a16="http://schemas.microsoft.com/office/drawing/2014/main" id="{DA5072AE-A4CE-8FC1-FE85-45155BA834B1}"/>
              </a:ext>
            </a:extLst>
          </p:cNvPr>
          <p:cNvCxnSpPr>
            <a:cxnSpLocks/>
            <a:stCxn id="39"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60" name="Rett linje 59">
            <a:extLst>
              <a:ext uri="{FF2B5EF4-FFF2-40B4-BE49-F238E27FC236}">
                <a16:creationId xmlns:a16="http://schemas.microsoft.com/office/drawing/2014/main" id="{2B3F44FA-0CB9-7DC9-334E-AF74A156F149}"/>
              </a:ext>
            </a:extLst>
          </p:cNvPr>
          <p:cNvCxnSpPr>
            <a:cxnSpLocks/>
            <a:stCxn id="37" idx="5"/>
            <a:endCxn id="41"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6821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9B8C975-DBFC-4FDF-8302-9CCBCBD4ED06}"/>
              </a:ext>
            </a:extLst>
          </p:cNvPr>
          <p:cNvSpPr>
            <a:spLocks noGrp="1"/>
          </p:cNvSpPr>
          <p:nvPr>
            <p:ph type="title"/>
          </p:nvPr>
        </p:nvSpPr>
        <p:spPr/>
        <p:txBody>
          <a:bodyPr/>
          <a:lstStyle/>
          <a:p>
            <a:r>
              <a:rPr lang="nb-NO" dirty="0" err="1"/>
              <a:t>Bfs</a:t>
            </a:r>
            <a:r>
              <a:rPr lang="nb-NO" dirty="0"/>
              <a:t> – bredde først søk</a:t>
            </a:r>
          </a:p>
        </p:txBody>
      </p:sp>
      <p:sp>
        <p:nvSpPr>
          <p:cNvPr id="3" name="Plassholder for innhold 2">
            <a:extLst>
              <a:ext uri="{FF2B5EF4-FFF2-40B4-BE49-F238E27FC236}">
                <a16:creationId xmlns:a16="http://schemas.microsoft.com/office/drawing/2014/main" id="{2DF64870-D6FB-4A15-E779-7B214F7D112D}"/>
              </a:ext>
            </a:extLst>
          </p:cNvPr>
          <p:cNvSpPr>
            <a:spLocks noGrp="1"/>
          </p:cNvSpPr>
          <p:nvPr>
            <p:ph sz="half" idx="1"/>
          </p:nvPr>
        </p:nvSpPr>
        <p:spPr/>
        <p:txBody>
          <a:bodyPr/>
          <a:lstStyle/>
          <a:p>
            <a:r>
              <a:rPr lang="nb-NO" dirty="0"/>
              <a:t>FIFO kø: A</a:t>
            </a:r>
          </a:p>
          <a:p>
            <a:r>
              <a:rPr lang="nb-NO" dirty="0" err="1"/>
              <a:t>Visited</a:t>
            </a:r>
            <a:r>
              <a:rPr lang="nb-NO" dirty="0"/>
              <a:t>:</a:t>
            </a:r>
          </a:p>
        </p:txBody>
      </p:sp>
      <p:sp>
        <p:nvSpPr>
          <p:cNvPr id="29" name="Ellipse 28">
            <a:extLst>
              <a:ext uri="{FF2B5EF4-FFF2-40B4-BE49-F238E27FC236}">
                <a16:creationId xmlns:a16="http://schemas.microsoft.com/office/drawing/2014/main" id="{4B7D3BFA-F50E-4B19-605C-0B5446085659}"/>
              </a:ext>
            </a:extLst>
          </p:cNvPr>
          <p:cNvSpPr/>
          <p:nvPr/>
        </p:nvSpPr>
        <p:spPr>
          <a:xfrm>
            <a:off x="8742734" y="1090867"/>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A</a:t>
            </a:r>
          </a:p>
        </p:txBody>
      </p:sp>
      <p:cxnSp>
        <p:nvCxnSpPr>
          <p:cNvPr id="31" name="Rett linje 30">
            <a:extLst>
              <a:ext uri="{FF2B5EF4-FFF2-40B4-BE49-F238E27FC236}">
                <a16:creationId xmlns:a16="http://schemas.microsoft.com/office/drawing/2014/main" id="{0A955B7F-A214-0F7E-77D9-7F53B4CDB125}"/>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33" name="Ellipse 32">
            <a:extLst>
              <a:ext uri="{FF2B5EF4-FFF2-40B4-BE49-F238E27FC236}">
                <a16:creationId xmlns:a16="http://schemas.microsoft.com/office/drawing/2014/main" id="{30271CD4-377A-C47F-F44B-97A1CAA61831}"/>
              </a:ext>
            </a:extLst>
          </p:cNvPr>
          <p:cNvSpPr/>
          <p:nvPr/>
        </p:nvSpPr>
        <p:spPr>
          <a:xfrm>
            <a:off x="9489518" y="1968317"/>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C</a:t>
            </a:r>
          </a:p>
        </p:txBody>
      </p:sp>
      <p:sp>
        <p:nvSpPr>
          <p:cNvPr id="35" name="Ellipse 34">
            <a:extLst>
              <a:ext uri="{FF2B5EF4-FFF2-40B4-BE49-F238E27FC236}">
                <a16:creationId xmlns:a16="http://schemas.microsoft.com/office/drawing/2014/main" id="{A2261B02-635B-071F-4FAD-16DBB1F04B8D}"/>
              </a:ext>
            </a:extLst>
          </p:cNvPr>
          <p:cNvSpPr/>
          <p:nvPr/>
        </p:nvSpPr>
        <p:spPr>
          <a:xfrm>
            <a:off x="8012809" y="1968316"/>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B</a:t>
            </a:r>
          </a:p>
        </p:txBody>
      </p:sp>
      <p:sp>
        <p:nvSpPr>
          <p:cNvPr id="36" name="Ellipse 35">
            <a:extLst>
              <a:ext uri="{FF2B5EF4-FFF2-40B4-BE49-F238E27FC236}">
                <a16:creationId xmlns:a16="http://schemas.microsoft.com/office/drawing/2014/main" id="{9049CB9F-6EF7-0114-5122-18B97A88954A}"/>
              </a:ext>
            </a:extLst>
          </p:cNvPr>
          <p:cNvSpPr/>
          <p:nvPr/>
        </p:nvSpPr>
        <p:spPr>
          <a:xfrm>
            <a:off x="8012809" y="2820717"/>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E</a:t>
            </a:r>
          </a:p>
        </p:txBody>
      </p:sp>
      <p:sp>
        <p:nvSpPr>
          <p:cNvPr id="37" name="Ellipse 36">
            <a:extLst>
              <a:ext uri="{FF2B5EF4-FFF2-40B4-BE49-F238E27FC236}">
                <a16:creationId xmlns:a16="http://schemas.microsoft.com/office/drawing/2014/main" id="{012895AC-1C77-48AF-0BEF-209FCB60E32A}"/>
              </a:ext>
            </a:extLst>
          </p:cNvPr>
          <p:cNvSpPr/>
          <p:nvPr/>
        </p:nvSpPr>
        <p:spPr>
          <a:xfrm>
            <a:off x="8811579" y="2820716"/>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F</a:t>
            </a:r>
          </a:p>
        </p:txBody>
      </p:sp>
      <p:sp>
        <p:nvSpPr>
          <p:cNvPr id="38" name="Ellipse 37">
            <a:extLst>
              <a:ext uri="{FF2B5EF4-FFF2-40B4-BE49-F238E27FC236}">
                <a16:creationId xmlns:a16="http://schemas.microsoft.com/office/drawing/2014/main" id="{4AFF6345-414F-0A0E-8BA2-41B4B021413A}"/>
              </a:ext>
            </a:extLst>
          </p:cNvPr>
          <p:cNvSpPr/>
          <p:nvPr/>
        </p:nvSpPr>
        <p:spPr>
          <a:xfrm>
            <a:off x="7190606" y="2820716"/>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D</a:t>
            </a:r>
          </a:p>
        </p:txBody>
      </p:sp>
      <p:sp>
        <p:nvSpPr>
          <p:cNvPr id="39" name="Ellipse 38">
            <a:extLst>
              <a:ext uri="{FF2B5EF4-FFF2-40B4-BE49-F238E27FC236}">
                <a16:creationId xmlns:a16="http://schemas.microsoft.com/office/drawing/2014/main" id="{7FAF1F6F-E422-7CA3-ADD9-BD4BA0BFE4D8}"/>
              </a:ext>
            </a:extLst>
          </p:cNvPr>
          <p:cNvSpPr/>
          <p:nvPr/>
        </p:nvSpPr>
        <p:spPr>
          <a:xfrm>
            <a:off x="9910366" y="2820715"/>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G</a:t>
            </a:r>
          </a:p>
        </p:txBody>
      </p:sp>
      <p:sp>
        <p:nvSpPr>
          <p:cNvPr id="40" name="Ellipse 39">
            <a:extLst>
              <a:ext uri="{FF2B5EF4-FFF2-40B4-BE49-F238E27FC236}">
                <a16:creationId xmlns:a16="http://schemas.microsoft.com/office/drawing/2014/main" id="{50DDA3A8-C2DC-70CD-BBE9-8D9D85CC3A45}"/>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41" name="Ellipse 40">
            <a:extLst>
              <a:ext uri="{FF2B5EF4-FFF2-40B4-BE49-F238E27FC236}">
                <a16:creationId xmlns:a16="http://schemas.microsoft.com/office/drawing/2014/main" id="{F585A7A7-9C7D-359F-B615-776D150230DB}"/>
              </a:ext>
            </a:extLst>
          </p:cNvPr>
          <p:cNvSpPr/>
          <p:nvPr/>
        </p:nvSpPr>
        <p:spPr>
          <a:xfrm>
            <a:off x="9189166"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H</a:t>
            </a:r>
          </a:p>
        </p:txBody>
      </p:sp>
      <p:cxnSp>
        <p:nvCxnSpPr>
          <p:cNvPr id="42" name="Rett linje 41">
            <a:extLst>
              <a:ext uri="{FF2B5EF4-FFF2-40B4-BE49-F238E27FC236}">
                <a16:creationId xmlns:a16="http://schemas.microsoft.com/office/drawing/2014/main" id="{B7B3A778-6FCC-1819-171D-CA22F49E96C8}"/>
              </a:ext>
            </a:extLst>
          </p:cNvPr>
          <p:cNvCxnSpPr>
            <a:cxnSpLocks/>
            <a:stCxn id="29" idx="4"/>
            <a:endCxn id="35"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5" name="Rett linje 44">
            <a:extLst>
              <a:ext uri="{FF2B5EF4-FFF2-40B4-BE49-F238E27FC236}">
                <a16:creationId xmlns:a16="http://schemas.microsoft.com/office/drawing/2014/main" id="{8ADD5097-C076-0977-6538-506BAAC40093}"/>
              </a:ext>
            </a:extLst>
          </p:cNvPr>
          <p:cNvCxnSpPr>
            <a:cxnSpLocks/>
            <a:stCxn id="33" idx="4"/>
            <a:endCxn id="39"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8" name="Rett linje 47">
            <a:extLst>
              <a:ext uri="{FF2B5EF4-FFF2-40B4-BE49-F238E27FC236}">
                <a16:creationId xmlns:a16="http://schemas.microsoft.com/office/drawing/2014/main" id="{232A3D85-540F-A524-E372-79E2BB7EB8F8}"/>
              </a:ext>
            </a:extLst>
          </p:cNvPr>
          <p:cNvCxnSpPr>
            <a:cxnSpLocks/>
            <a:stCxn id="35" idx="4"/>
            <a:endCxn id="36"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1" name="Rett linje 50">
            <a:extLst>
              <a:ext uri="{FF2B5EF4-FFF2-40B4-BE49-F238E27FC236}">
                <a16:creationId xmlns:a16="http://schemas.microsoft.com/office/drawing/2014/main" id="{81CC44DE-DC33-65C9-E568-E4B0781C0DB3}"/>
              </a:ext>
            </a:extLst>
          </p:cNvPr>
          <p:cNvCxnSpPr>
            <a:cxnSpLocks/>
            <a:stCxn id="35" idx="4"/>
            <a:endCxn id="37"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4" name="Rett linje 53">
            <a:extLst>
              <a:ext uri="{FF2B5EF4-FFF2-40B4-BE49-F238E27FC236}">
                <a16:creationId xmlns:a16="http://schemas.microsoft.com/office/drawing/2014/main" id="{4C636402-0F00-9A14-100D-BA1CFB140434}"/>
              </a:ext>
            </a:extLst>
          </p:cNvPr>
          <p:cNvCxnSpPr>
            <a:cxnSpLocks/>
            <a:stCxn id="35" idx="4"/>
            <a:endCxn id="38"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7" name="Rett linje 56">
            <a:extLst>
              <a:ext uri="{FF2B5EF4-FFF2-40B4-BE49-F238E27FC236}">
                <a16:creationId xmlns:a16="http://schemas.microsoft.com/office/drawing/2014/main" id="{DA5072AE-A4CE-8FC1-FE85-45155BA834B1}"/>
              </a:ext>
            </a:extLst>
          </p:cNvPr>
          <p:cNvCxnSpPr>
            <a:cxnSpLocks/>
            <a:stCxn id="39"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60" name="Rett linje 59">
            <a:extLst>
              <a:ext uri="{FF2B5EF4-FFF2-40B4-BE49-F238E27FC236}">
                <a16:creationId xmlns:a16="http://schemas.microsoft.com/office/drawing/2014/main" id="{2B3F44FA-0CB9-7DC9-334E-AF74A156F149}"/>
              </a:ext>
            </a:extLst>
          </p:cNvPr>
          <p:cNvCxnSpPr>
            <a:cxnSpLocks/>
            <a:stCxn id="37" idx="5"/>
            <a:endCxn id="41"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63934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9B8C975-DBFC-4FDF-8302-9CCBCBD4ED06}"/>
              </a:ext>
            </a:extLst>
          </p:cNvPr>
          <p:cNvSpPr>
            <a:spLocks noGrp="1"/>
          </p:cNvSpPr>
          <p:nvPr>
            <p:ph type="title"/>
          </p:nvPr>
        </p:nvSpPr>
        <p:spPr/>
        <p:txBody>
          <a:bodyPr/>
          <a:lstStyle/>
          <a:p>
            <a:r>
              <a:rPr lang="nb-NO" dirty="0" err="1"/>
              <a:t>Bfs</a:t>
            </a:r>
            <a:r>
              <a:rPr lang="nb-NO" dirty="0"/>
              <a:t> – bredde først søk</a:t>
            </a:r>
          </a:p>
        </p:txBody>
      </p:sp>
      <p:sp>
        <p:nvSpPr>
          <p:cNvPr id="3" name="Plassholder for innhold 2">
            <a:extLst>
              <a:ext uri="{FF2B5EF4-FFF2-40B4-BE49-F238E27FC236}">
                <a16:creationId xmlns:a16="http://schemas.microsoft.com/office/drawing/2014/main" id="{2DF64870-D6FB-4A15-E779-7B214F7D112D}"/>
              </a:ext>
            </a:extLst>
          </p:cNvPr>
          <p:cNvSpPr>
            <a:spLocks noGrp="1"/>
          </p:cNvSpPr>
          <p:nvPr>
            <p:ph sz="half" idx="1"/>
          </p:nvPr>
        </p:nvSpPr>
        <p:spPr/>
        <p:txBody>
          <a:bodyPr/>
          <a:lstStyle/>
          <a:p>
            <a:r>
              <a:rPr lang="nb-NO" dirty="0"/>
              <a:t>FIFO kø: B, C</a:t>
            </a:r>
          </a:p>
          <a:p>
            <a:r>
              <a:rPr lang="nb-NO" dirty="0" err="1"/>
              <a:t>Visited</a:t>
            </a:r>
            <a:r>
              <a:rPr lang="nb-NO" dirty="0"/>
              <a:t>: A</a:t>
            </a:r>
          </a:p>
        </p:txBody>
      </p:sp>
      <p:sp>
        <p:nvSpPr>
          <p:cNvPr id="29" name="Ellipse 28">
            <a:extLst>
              <a:ext uri="{FF2B5EF4-FFF2-40B4-BE49-F238E27FC236}">
                <a16:creationId xmlns:a16="http://schemas.microsoft.com/office/drawing/2014/main" id="{4B7D3BFA-F50E-4B19-605C-0B5446085659}"/>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31" name="Rett linje 30">
            <a:extLst>
              <a:ext uri="{FF2B5EF4-FFF2-40B4-BE49-F238E27FC236}">
                <a16:creationId xmlns:a16="http://schemas.microsoft.com/office/drawing/2014/main" id="{0A955B7F-A214-0F7E-77D9-7F53B4CDB125}"/>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33" name="Ellipse 32">
            <a:extLst>
              <a:ext uri="{FF2B5EF4-FFF2-40B4-BE49-F238E27FC236}">
                <a16:creationId xmlns:a16="http://schemas.microsoft.com/office/drawing/2014/main" id="{30271CD4-377A-C47F-F44B-97A1CAA61831}"/>
              </a:ext>
            </a:extLst>
          </p:cNvPr>
          <p:cNvSpPr/>
          <p:nvPr/>
        </p:nvSpPr>
        <p:spPr>
          <a:xfrm>
            <a:off x="9489518" y="1968317"/>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C</a:t>
            </a:r>
          </a:p>
        </p:txBody>
      </p:sp>
      <p:sp>
        <p:nvSpPr>
          <p:cNvPr id="35" name="Ellipse 34">
            <a:extLst>
              <a:ext uri="{FF2B5EF4-FFF2-40B4-BE49-F238E27FC236}">
                <a16:creationId xmlns:a16="http://schemas.microsoft.com/office/drawing/2014/main" id="{A2261B02-635B-071F-4FAD-16DBB1F04B8D}"/>
              </a:ext>
            </a:extLst>
          </p:cNvPr>
          <p:cNvSpPr/>
          <p:nvPr/>
        </p:nvSpPr>
        <p:spPr>
          <a:xfrm>
            <a:off x="8012809" y="1968316"/>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B</a:t>
            </a:r>
          </a:p>
        </p:txBody>
      </p:sp>
      <p:sp>
        <p:nvSpPr>
          <p:cNvPr id="36" name="Ellipse 35">
            <a:extLst>
              <a:ext uri="{FF2B5EF4-FFF2-40B4-BE49-F238E27FC236}">
                <a16:creationId xmlns:a16="http://schemas.microsoft.com/office/drawing/2014/main" id="{9049CB9F-6EF7-0114-5122-18B97A88954A}"/>
              </a:ext>
            </a:extLst>
          </p:cNvPr>
          <p:cNvSpPr/>
          <p:nvPr/>
        </p:nvSpPr>
        <p:spPr>
          <a:xfrm>
            <a:off x="8012809" y="2820717"/>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E</a:t>
            </a:r>
          </a:p>
        </p:txBody>
      </p:sp>
      <p:sp>
        <p:nvSpPr>
          <p:cNvPr id="37" name="Ellipse 36">
            <a:extLst>
              <a:ext uri="{FF2B5EF4-FFF2-40B4-BE49-F238E27FC236}">
                <a16:creationId xmlns:a16="http://schemas.microsoft.com/office/drawing/2014/main" id="{012895AC-1C77-48AF-0BEF-209FCB60E32A}"/>
              </a:ext>
            </a:extLst>
          </p:cNvPr>
          <p:cNvSpPr/>
          <p:nvPr/>
        </p:nvSpPr>
        <p:spPr>
          <a:xfrm>
            <a:off x="8811579" y="2820716"/>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F</a:t>
            </a:r>
          </a:p>
        </p:txBody>
      </p:sp>
      <p:sp>
        <p:nvSpPr>
          <p:cNvPr id="38" name="Ellipse 37">
            <a:extLst>
              <a:ext uri="{FF2B5EF4-FFF2-40B4-BE49-F238E27FC236}">
                <a16:creationId xmlns:a16="http://schemas.microsoft.com/office/drawing/2014/main" id="{4AFF6345-414F-0A0E-8BA2-41B4B021413A}"/>
              </a:ext>
            </a:extLst>
          </p:cNvPr>
          <p:cNvSpPr/>
          <p:nvPr/>
        </p:nvSpPr>
        <p:spPr>
          <a:xfrm>
            <a:off x="7190606" y="2820716"/>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D</a:t>
            </a:r>
          </a:p>
        </p:txBody>
      </p:sp>
      <p:sp>
        <p:nvSpPr>
          <p:cNvPr id="39" name="Ellipse 38">
            <a:extLst>
              <a:ext uri="{FF2B5EF4-FFF2-40B4-BE49-F238E27FC236}">
                <a16:creationId xmlns:a16="http://schemas.microsoft.com/office/drawing/2014/main" id="{7FAF1F6F-E422-7CA3-ADD9-BD4BA0BFE4D8}"/>
              </a:ext>
            </a:extLst>
          </p:cNvPr>
          <p:cNvSpPr/>
          <p:nvPr/>
        </p:nvSpPr>
        <p:spPr>
          <a:xfrm>
            <a:off x="9910366" y="2820715"/>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G</a:t>
            </a:r>
          </a:p>
        </p:txBody>
      </p:sp>
      <p:sp>
        <p:nvSpPr>
          <p:cNvPr id="40" name="Ellipse 39">
            <a:extLst>
              <a:ext uri="{FF2B5EF4-FFF2-40B4-BE49-F238E27FC236}">
                <a16:creationId xmlns:a16="http://schemas.microsoft.com/office/drawing/2014/main" id="{50DDA3A8-C2DC-70CD-BBE9-8D9D85CC3A45}"/>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41" name="Ellipse 40">
            <a:extLst>
              <a:ext uri="{FF2B5EF4-FFF2-40B4-BE49-F238E27FC236}">
                <a16:creationId xmlns:a16="http://schemas.microsoft.com/office/drawing/2014/main" id="{F585A7A7-9C7D-359F-B615-776D150230DB}"/>
              </a:ext>
            </a:extLst>
          </p:cNvPr>
          <p:cNvSpPr/>
          <p:nvPr/>
        </p:nvSpPr>
        <p:spPr>
          <a:xfrm>
            <a:off x="9189166"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H</a:t>
            </a:r>
          </a:p>
        </p:txBody>
      </p:sp>
      <p:cxnSp>
        <p:nvCxnSpPr>
          <p:cNvPr id="42" name="Rett linje 41">
            <a:extLst>
              <a:ext uri="{FF2B5EF4-FFF2-40B4-BE49-F238E27FC236}">
                <a16:creationId xmlns:a16="http://schemas.microsoft.com/office/drawing/2014/main" id="{B7B3A778-6FCC-1819-171D-CA22F49E96C8}"/>
              </a:ext>
            </a:extLst>
          </p:cNvPr>
          <p:cNvCxnSpPr>
            <a:cxnSpLocks/>
            <a:stCxn id="29" idx="4"/>
            <a:endCxn id="35"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5" name="Rett linje 44">
            <a:extLst>
              <a:ext uri="{FF2B5EF4-FFF2-40B4-BE49-F238E27FC236}">
                <a16:creationId xmlns:a16="http://schemas.microsoft.com/office/drawing/2014/main" id="{8ADD5097-C076-0977-6538-506BAAC40093}"/>
              </a:ext>
            </a:extLst>
          </p:cNvPr>
          <p:cNvCxnSpPr>
            <a:cxnSpLocks/>
            <a:stCxn id="33" idx="4"/>
            <a:endCxn id="39"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8" name="Rett linje 47">
            <a:extLst>
              <a:ext uri="{FF2B5EF4-FFF2-40B4-BE49-F238E27FC236}">
                <a16:creationId xmlns:a16="http://schemas.microsoft.com/office/drawing/2014/main" id="{232A3D85-540F-A524-E372-79E2BB7EB8F8}"/>
              </a:ext>
            </a:extLst>
          </p:cNvPr>
          <p:cNvCxnSpPr>
            <a:cxnSpLocks/>
            <a:stCxn id="35" idx="4"/>
            <a:endCxn id="36"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1" name="Rett linje 50">
            <a:extLst>
              <a:ext uri="{FF2B5EF4-FFF2-40B4-BE49-F238E27FC236}">
                <a16:creationId xmlns:a16="http://schemas.microsoft.com/office/drawing/2014/main" id="{81CC44DE-DC33-65C9-E568-E4B0781C0DB3}"/>
              </a:ext>
            </a:extLst>
          </p:cNvPr>
          <p:cNvCxnSpPr>
            <a:cxnSpLocks/>
            <a:stCxn id="35" idx="4"/>
            <a:endCxn id="37"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4" name="Rett linje 53">
            <a:extLst>
              <a:ext uri="{FF2B5EF4-FFF2-40B4-BE49-F238E27FC236}">
                <a16:creationId xmlns:a16="http://schemas.microsoft.com/office/drawing/2014/main" id="{4C636402-0F00-9A14-100D-BA1CFB140434}"/>
              </a:ext>
            </a:extLst>
          </p:cNvPr>
          <p:cNvCxnSpPr>
            <a:cxnSpLocks/>
            <a:stCxn id="35" idx="4"/>
            <a:endCxn id="38"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7" name="Rett linje 56">
            <a:extLst>
              <a:ext uri="{FF2B5EF4-FFF2-40B4-BE49-F238E27FC236}">
                <a16:creationId xmlns:a16="http://schemas.microsoft.com/office/drawing/2014/main" id="{DA5072AE-A4CE-8FC1-FE85-45155BA834B1}"/>
              </a:ext>
            </a:extLst>
          </p:cNvPr>
          <p:cNvCxnSpPr>
            <a:cxnSpLocks/>
            <a:stCxn id="39"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60" name="Rett linje 59">
            <a:extLst>
              <a:ext uri="{FF2B5EF4-FFF2-40B4-BE49-F238E27FC236}">
                <a16:creationId xmlns:a16="http://schemas.microsoft.com/office/drawing/2014/main" id="{2B3F44FA-0CB9-7DC9-334E-AF74A156F149}"/>
              </a:ext>
            </a:extLst>
          </p:cNvPr>
          <p:cNvCxnSpPr>
            <a:cxnSpLocks/>
            <a:stCxn id="37" idx="5"/>
            <a:endCxn id="41"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7201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9B8C975-DBFC-4FDF-8302-9CCBCBD4ED06}"/>
              </a:ext>
            </a:extLst>
          </p:cNvPr>
          <p:cNvSpPr>
            <a:spLocks noGrp="1"/>
          </p:cNvSpPr>
          <p:nvPr>
            <p:ph type="title"/>
          </p:nvPr>
        </p:nvSpPr>
        <p:spPr/>
        <p:txBody>
          <a:bodyPr/>
          <a:lstStyle/>
          <a:p>
            <a:r>
              <a:rPr lang="nb-NO" dirty="0" err="1"/>
              <a:t>Bfs</a:t>
            </a:r>
            <a:r>
              <a:rPr lang="nb-NO" dirty="0"/>
              <a:t> – bredde først søk</a:t>
            </a:r>
          </a:p>
        </p:txBody>
      </p:sp>
      <p:sp>
        <p:nvSpPr>
          <p:cNvPr id="3" name="Plassholder for innhold 2">
            <a:extLst>
              <a:ext uri="{FF2B5EF4-FFF2-40B4-BE49-F238E27FC236}">
                <a16:creationId xmlns:a16="http://schemas.microsoft.com/office/drawing/2014/main" id="{2DF64870-D6FB-4A15-E779-7B214F7D112D}"/>
              </a:ext>
            </a:extLst>
          </p:cNvPr>
          <p:cNvSpPr>
            <a:spLocks noGrp="1"/>
          </p:cNvSpPr>
          <p:nvPr>
            <p:ph sz="half" idx="1"/>
          </p:nvPr>
        </p:nvSpPr>
        <p:spPr/>
        <p:txBody>
          <a:bodyPr/>
          <a:lstStyle/>
          <a:p>
            <a:r>
              <a:rPr lang="nb-NO" dirty="0"/>
              <a:t>FIFO kø: C, D, E, F</a:t>
            </a:r>
          </a:p>
          <a:p>
            <a:r>
              <a:rPr lang="nb-NO" dirty="0" err="1"/>
              <a:t>Visited</a:t>
            </a:r>
            <a:r>
              <a:rPr lang="nb-NO" dirty="0"/>
              <a:t>: A, B</a:t>
            </a:r>
          </a:p>
        </p:txBody>
      </p:sp>
      <p:sp>
        <p:nvSpPr>
          <p:cNvPr id="29" name="Ellipse 28">
            <a:extLst>
              <a:ext uri="{FF2B5EF4-FFF2-40B4-BE49-F238E27FC236}">
                <a16:creationId xmlns:a16="http://schemas.microsoft.com/office/drawing/2014/main" id="{4B7D3BFA-F50E-4B19-605C-0B5446085659}"/>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31" name="Rett linje 30">
            <a:extLst>
              <a:ext uri="{FF2B5EF4-FFF2-40B4-BE49-F238E27FC236}">
                <a16:creationId xmlns:a16="http://schemas.microsoft.com/office/drawing/2014/main" id="{0A955B7F-A214-0F7E-77D9-7F53B4CDB125}"/>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33" name="Ellipse 32">
            <a:extLst>
              <a:ext uri="{FF2B5EF4-FFF2-40B4-BE49-F238E27FC236}">
                <a16:creationId xmlns:a16="http://schemas.microsoft.com/office/drawing/2014/main" id="{30271CD4-377A-C47F-F44B-97A1CAA61831}"/>
              </a:ext>
            </a:extLst>
          </p:cNvPr>
          <p:cNvSpPr/>
          <p:nvPr/>
        </p:nvSpPr>
        <p:spPr>
          <a:xfrm>
            <a:off x="9489518" y="1968317"/>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C</a:t>
            </a:r>
          </a:p>
        </p:txBody>
      </p:sp>
      <p:sp>
        <p:nvSpPr>
          <p:cNvPr id="35" name="Ellipse 34">
            <a:extLst>
              <a:ext uri="{FF2B5EF4-FFF2-40B4-BE49-F238E27FC236}">
                <a16:creationId xmlns:a16="http://schemas.microsoft.com/office/drawing/2014/main" id="{A2261B02-635B-071F-4FAD-16DBB1F04B8D}"/>
              </a:ext>
            </a:extLst>
          </p:cNvPr>
          <p:cNvSpPr/>
          <p:nvPr/>
        </p:nvSpPr>
        <p:spPr>
          <a:xfrm>
            <a:off x="8012809" y="19683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B</a:t>
            </a:r>
          </a:p>
        </p:txBody>
      </p:sp>
      <p:sp>
        <p:nvSpPr>
          <p:cNvPr id="36" name="Ellipse 35">
            <a:extLst>
              <a:ext uri="{FF2B5EF4-FFF2-40B4-BE49-F238E27FC236}">
                <a16:creationId xmlns:a16="http://schemas.microsoft.com/office/drawing/2014/main" id="{9049CB9F-6EF7-0114-5122-18B97A88954A}"/>
              </a:ext>
            </a:extLst>
          </p:cNvPr>
          <p:cNvSpPr/>
          <p:nvPr/>
        </p:nvSpPr>
        <p:spPr>
          <a:xfrm>
            <a:off x="8012809" y="2820717"/>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E</a:t>
            </a:r>
          </a:p>
        </p:txBody>
      </p:sp>
      <p:sp>
        <p:nvSpPr>
          <p:cNvPr id="37" name="Ellipse 36">
            <a:extLst>
              <a:ext uri="{FF2B5EF4-FFF2-40B4-BE49-F238E27FC236}">
                <a16:creationId xmlns:a16="http://schemas.microsoft.com/office/drawing/2014/main" id="{012895AC-1C77-48AF-0BEF-209FCB60E32A}"/>
              </a:ext>
            </a:extLst>
          </p:cNvPr>
          <p:cNvSpPr/>
          <p:nvPr/>
        </p:nvSpPr>
        <p:spPr>
          <a:xfrm>
            <a:off x="8811579" y="2820716"/>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F</a:t>
            </a:r>
          </a:p>
        </p:txBody>
      </p:sp>
      <p:sp>
        <p:nvSpPr>
          <p:cNvPr id="38" name="Ellipse 37">
            <a:extLst>
              <a:ext uri="{FF2B5EF4-FFF2-40B4-BE49-F238E27FC236}">
                <a16:creationId xmlns:a16="http://schemas.microsoft.com/office/drawing/2014/main" id="{4AFF6345-414F-0A0E-8BA2-41B4B021413A}"/>
              </a:ext>
            </a:extLst>
          </p:cNvPr>
          <p:cNvSpPr/>
          <p:nvPr/>
        </p:nvSpPr>
        <p:spPr>
          <a:xfrm>
            <a:off x="7190606" y="2820716"/>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D</a:t>
            </a:r>
          </a:p>
        </p:txBody>
      </p:sp>
      <p:sp>
        <p:nvSpPr>
          <p:cNvPr id="39" name="Ellipse 38">
            <a:extLst>
              <a:ext uri="{FF2B5EF4-FFF2-40B4-BE49-F238E27FC236}">
                <a16:creationId xmlns:a16="http://schemas.microsoft.com/office/drawing/2014/main" id="{7FAF1F6F-E422-7CA3-ADD9-BD4BA0BFE4D8}"/>
              </a:ext>
            </a:extLst>
          </p:cNvPr>
          <p:cNvSpPr/>
          <p:nvPr/>
        </p:nvSpPr>
        <p:spPr>
          <a:xfrm>
            <a:off x="9910366" y="2820715"/>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G</a:t>
            </a:r>
          </a:p>
        </p:txBody>
      </p:sp>
      <p:sp>
        <p:nvSpPr>
          <p:cNvPr id="40" name="Ellipse 39">
            <a:extLst>
              <a:ext uri="{FF2B5EF4-FFF2-40B4-BE49-F238E27FC236}">
                <a16:creationId xmlns:a16="http://schemas.microsoft.com/office/drawing/2014/main" id="{50DDA3A8-C2DC-70CD-BBE9-8D9D85CC3A45}"/>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41" name="Ellipse 40">
            <a:extLst>
              <a:ext uri="{FF2B5EF4-FFF2-40B4-BE49-F238E27FC236}">
                <a16:creationId xmlns:a16="http://schemas.microsoft.com/office/drawing/2014/main" id="{F585A7A7-9C7D-359F-B615-776D150230DB}"/>
              </a:ext>
            </a:extLst>
          </p:cNvPr>
          <p:cNvSpPr/>
          <p:nvPr/>
        </p:nvSpPr>
        <p:spPr>
          <a:xfrm>
            <a:off x="9189166"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H</a:t>
            </a:r>
          </a:p>
        </p:txBody>
      </p:sp>
      <p:cxnSp>
        <p:nvCxnSpPr>
          <p:cNvPr id="42" name="Rett linje 41">
            <a:extLst>
              <a:ext uri="{FF2B5EF4-FFF2-40B4-BE49-F238E27FC236}">
                <a16:creationId xmlns:a16="http://schemas.microsoft.com/office/drawing/2014/main" id="{B7B3A778-6FCC-1819-171D-CA22F49E96C8}"/>
              </a:ext>
            </a:extLst>
          </p:cNvPr>
          <p:cNvCxnSpPr>
            <a:cxnSpLocks/>
            <a:stCxn id="29" idx="4"/>
            <a:endCxn id="35"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5" name="Rett linje 44">
            <a:extLst>
              <a:ext uri="{FF2B5EF4-FFF2-40B4-BE49-F238E27FC236}">
                <a16:creationId xmlns:a16="http://schemas.microsoft.com/office/drawing/2014/main" id="{8ADD5097-C076-0977-6538-506BAAC40093}"/>
              </a:ext>
            </a:extLst>
          </p:cNvPr>
          <p:cNvCxnSpPr>
            <a:cxnSpLocks/>
            <a:stCxn id="33" idx="4"/>
            <a:endCxn id="39"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8" name="Rett linje 47">
            <a:extLst>
              <a:ext uri="{FF2B5EF4-FFF2-40B4-BE49-F238E27FC236}">
                <a16:creationId xmlns:a16="http://schemas.microsoft.com/office/drawing/2014/main" id="{232A3D85-540F-A524-E372-79E2BB7EB8F8}"/>
              </a:ext>
            </a:extLst>
          </p:cNvPr>
          <p:cNvCxnSpPr>
            <a:cxnSpLocks/>
            <a:stCxn id="35" idx="4"/>
            <a:endCxn id="36"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1" name="Rett linje 50">
            <a:extLst>
              <a:ext uri="{FF2B5EF4-FFF2-40B4-BE49-F238E27FC236}">
                <a16:creationId xmlns:a16="http://schemas.microsoft.com/office/drawing/2014/main" id="{81CC44DE-DC33-65C9-E568-E4B0781C0DB3}"/>
              </a:ext>
            </a:extLst>
          </p:cNvPr>
          <p:cNvCxnSpPr>
            <a:cxnSpLocks/>
            <a:stCxn id="35" idx="4"/>
            <a:endCxn id="37"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4" name="Rett linje 53">
            <a:extLst>
              <a:ext uri="{FF2B5EF4-FFF2-40B4-BE49-F238E27FC236}">
                <a16:creationId xmlns:a16="http://schemas.microsoft.com/office/drawing/2014/main" id="{4C636402-0F00-9A14-100D-BA1CFB140434}"/>
              </a:ext>
            </a:extLst>
          </p:cNvPr>
          <p:cNvCxnSpPr>
            <a:cxnSpLocks/>
            <a:stCxn id="35" idx="4"/>
            <a:endCxn id="38"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7" name="Rett linje 56">
            <a:extLst>
              <a:ext uri="{FF2B5EF4-FFF2-40B4-BE49-F238E27FC236}">
                <a16:creationId xmlns:a16="http://schemas.microsoft.com/office/drawing/2014/main" id="{DA5072AE-A4CE-8FC1-FE85-45155BA834B1}"/>
              </a:ext>
            </a:extLst>
          </p:cNvPr>
          <p:cNvCxnSpPr>
            <a:cxnSpLocks/>
            <a:stCxn id="39"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60" name="Rett linje 59">
            <a:extLst>
              <a:ext uri="{FF2B5EF4-FFF2-40B4-BE49-F238E27FC236}">
                <a16:creationId xmlns:a16="http://schemas.microsoft.com/office/drawing/2014/main" id="{2B3F44FA-0CB9-7DC9-334E-AF74A156F149}"/>
              </a:ext>
            </a:extLst>
          </p:cNvPr>
          <p:cNvCxnSpPr>
            <a:cxnSpLocks/>
            <a:stCxn id="37" idx="5"/>
            <a:endCxn id="41"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27755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9B8C975-DBFC-4FDF-8302-9CCBCBD4ED06}"/>
              </a:ext>
            </a:extLst>
          </p:cNvPr>
          <p:cNvSpPr>
            <a:spLocks noGrp="1"/>
          </p:cNvSpPr>
          <p:nvPr>
            <p:ph type="title"/>
          </p:nvPr>
        </p:nvSpPr>
        <p:spPr/>
        <p:txBody>
          <a:bodyPr/>
          <a:lstStyle/>
          <a:p>
            <a:r>
              <a:rPr lang="nb-NO" dirty="0" err="1"/>
              <a:t>Bfs</a:t>
            </a:r>
            <a:r>
              <a:rPr lang="nb-NO" dirty="0"/>
              <a:t> – bredde først søk</a:t>
            </a:r>
          </a:p>
        </p:txBody>
      </p:sp>
      <p:sp>
        <p:nvSpPr>
          <p:cNvPr id="3" name="Plassholder for innhold 2">
            <a:extLst>
              <a:ext uri="{FF2B5EF4-FFF2-40B4-BE49-F238E27FC236}">
                <a16:creationId xmlns:a16="http://schemas.microsoft.com/office/drawing/2014/main" id="{2DF64870-D6FB-4A15-E779-7B214F7D112D}"/>
              </a:ext>
            </a:extLst>
          </p:cNvPr>
          <p:cNvSpPr>
            <a:spLocks noGrp="1"/>
          </p:cNvSpPr>
          <p:nvPr>
            <p:ph sz="half" idx="1"/>
          </p:nvPr>
        </p:nvSpPr>
        <p:spPr/>
        <p:txBody>
          <a:bodyPr/>
          <a:lstStyle/>
          <a:p>
            <a:r>
              <a:rPr lang="nb-NO" dirty="0"/>
              <a:t>FIFO kø: D, E, F, G</a:t>
            </a:r>
          </a:p>
          <a:p>
            <a:r>
              <a:rPr lang="nb-NO" dirty="0" err="1"/>
              <a:t>Visited</a:t>
            </a:r>
            <a:r>
              <a:rPr lang="nb-NO" dirty="0"/>
              <a:t>: A, B, C</a:t>
            </a:r>
          </a:p>
        </p:txBody>
      </p:sp>
      <p:sp>
        <p:nvSpPr>
          <p:cNvPr id="29" name="Ellipse 28">
            <a:extLst>
              <a:ext uri="{FF2B5EF4-FFF2-40B4-BE49-F238E27FC236}">
                <a16:creationId xmlns:a16="http://schemas.microsoft.com/office/drawing/2014/main" id="{4B7D3BFA-F50E-4B19-605C-0B5446085659}"/>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31" name="Rett linje 30">
            <a:extLst>
              <a:ext uri="{FF2B5EF4-FFF2-40B4-BE49-F238E27FC236}">
                <a16:creationId xmlns:a16="http://schemas.microsoft.com/office/drawing/2014/main" id="{0A955B7F-A214-0F7E-77D9-7F53B4CDB125}"/>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33" name="Ellipse 32">
            <a:extLst>
              <a:ext uri="{FF2B5EF4-FFF2-40B4-BE49-F238E27FC236}">
                <a16:creationId xmlns:a16="http://schemas.microsoft.com/office/drawing/2014/main" id="{30271CD4-377A-C47F-F44B-97A1CAA61831}"/>
              </a:ext>
            </a:extLst>
          </p:cNvPr>
          <p:cNvSpPr/>
          <p:nvPr/>
        </p:nvSpPr>
        <p:spPr>
          <a:xfrm>
            <a:off x="9489518" y="19683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C</a:t>
            </a:r>
          </a:p>
        </p:txBody>
      </p:sp>
      <p:sp>
        <p:nvSpPr>
          <p:cNvPr id="35" name="Ellipse 34">
            <a:extLst>
              <a:ext uri="{FF2B5EF4-FFF2-40B4-BE49-F238E27FC236}">
                <a16:creationId xmlns:a16="http://schemas.microsoft.com/office/drawing/2014/main" id="{A2261B02-635B-071F-4FAD-16DBB1F04B8D}"/>
              </a:ext>
            </a:extLst>
          </p:cNvPr>
          <p:cNvSpPr/>
          <p:nvPr/>
        </p:nvSpPr>
        <p:spPr>
          <a:xfrm>
            <a:off x="8012809" y="19683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B</a:t>
            </a:r>
          </a:p>
        </p:txBody>
      </p:sp>
      <p:sp>
        <p:nvSpPr>
          <p:cNvPr id="36" name="Ellipse 35">
            <a:extLst>
              <a:ext uri="{FF2B5EF4-FFF2-40B4-BE49-F238E27FC236}">
                <a16:creationId xmlns:a16="http://schemas.microsoft.com/office/drawing/2014/main" id="{9049CB9F-6EF7-0114-5122-18B97A88954A}"/>
              </a:ext>
            </a:extLst>
          </p:cNvPr>
          <p:cNvSpPr/>
          <p:nvPr/>
        </p:nvSpPr>
        <p:spPr>
          <a:xfrm>
            <a:off x="8012809" y="2820717"/>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E</a:t>
            </a:r>
          </a:p>
        </p:txBody>
      </p:sp>
      <p:sp>
        <p:nvSpPr>
          <p:cNvPr id="37" name="Ellipse 36">
            <a:extLst>
              <a:ext uri="{FF2B5EF4-FFF2-40B4-BE49-F238E27FC236}">
                <a16:creationId xmlns:a16="http://schemas.microsoft.com/office/drawing/2014/main" id="{012895AC-1C77-48AF-0BEF-209FCB60E32A}"/>
              </a:ext>
            </a:extLst>
          </p:cNvPr>
          <p:cNvSpPr/>
          <p:nvPr/>
        </p:nvSpPr>
        <p:spPr>
          <a:xfrm>
            <a:off x="8811579" y="2820716"/>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F</a:t>
            </a:r>
          </a:p>
        </p:txBody>
      </p:sp>
      <p:sp>
        <p:nvSpPr>
          <p:cNvPr id="38" name="Ellipse 37">
            <a:extLst>
              <a:ext uri="{FF2B5EF4-FFF2-40B4-BE49-F238E27FC236}">
                <a16:creationId xmlns:a16="http://schemas.microsoft.com/office/drawing/2014/main" id="{4AFF6345-414F-0A0E-8BA2-41B4B021413A}"/>
              </a:ext>
            </a:extLst>
          </p:cNvPr>
          <p:cNvSpPr/>
          <p:nvPr/>
        </p:nvSpPr>
        <p:spPr>
          <a:xfrm>
            <a:off x="7190606" y="2820716"/>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D</a:t>
            </a:r>
          </a:p>
        </p:txBody>
      </p:sp>
      <p:sp>
        <p:nvSpPr>
          <p:cNvPr id="39" name="Ellipse 38">
            <a:extLst>
              <a:ext uri="{FF2B5EF4-FFF2-40B4-BE49-F238E27FC236}">
                <a16:creationId xmlns:a16="http://schemas.microsoft.com/office/drawing/2014/main" id="{7FAF1F6F-E422-7CA3-ADD9-BD4BA0BFE4D8}"/>
              </a:ext>
            </a:extLst>
          </p:cNvPr>
          <p:cNvSpPr/>
          <p:nvPr/>
        </p:nvSpPr>
        <p:spPr>
          <a:xfrm>
            <a:off x="9910366" y="2820715"/>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G</a:t>
            </a:r>
          </a:p>
        </p:txBody>
      </p:sp>
      <p:sp>
        <p:nvSpPr>
          <p:cNvPr id="40" name="Ellipse 39">
            <a:extLst>
              <a:ext uri="{FF2B5EF4-FFF2-40B4-BE49-F238E27FC236}">
                <a16:creationId xmlns:a16="http://schemas.microsoft.com/office/drawing/2014/main" id="{50DDA3A8-C2DC-70CD-BBE9-8D9D85CC3A45}"/>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41" name="Ellipse 40">
            <a:extLst>
              <a:ext uri="{FF2B5EF4-FFF2-40B4-BE49-F238E27FC236}">
                <a16:creationId xmlns:a16="http://schemas.microsoft.com/office/drawing/2014/main" id="{F585A7A7-9C7D-359F-B615-776D150230DB}"/>
              </a:ext>
            </a:extLst>
          </p:cNvPr>
          <p:cNvSpPr/>
          <p:nvPr/>
        </p:nvSpPr>
        <p:spPr>
          <a:xfrm>
            <a:off x="9189166"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H</a:t>
            </a:r>
          </a:p>
        </p:txBody>
      </p:sp>
      <p:cxnSp>
        <p:nvCxnSpPr>
          <p:cNvPr id="42" name="Rett linje 41">
            <a:extLst>
              <a:ext uri="{FF2B5EF4-FFF2-40B4-BE49-F238E27FC236}">
                <a16:creationId xmlns:a16="http://schemas.microsoft.com/office/drawing/2014/main" id="{B7B3A778-6FCC-1819-171D-CA22F49E96C8}"/>
              </a:ext>
            </a:extLst>
          </p:cNvPr>
          <p:cNvCxnSpPr>
            <a:cxnSpLocks/>
            <a:stCxn id="29" idx="4"/>
            <a:endCxn id="35"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5" name="Rett linje 44">
            <a:extLst>
              <a:ext uri="{FF2B5EF4-FFF2-40B4-BE49-F238E27FC236}">
                <a16:creationId xmlns:a16="http://schemas.microsoft.com/office/drawing/2014/main" id="{8ADD5097-C076-0977-6538-506BAAC40093}"/>
              </a:ext>
            </a:extLst>
          </p:cNvPr>
          <p:cNvCxnSpPr>
            <a:cxnSpLocks/>
            <a:stCxn id="33" idx="4"/>
            <a:endCxn id="39"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8" name="Rett linje 47">
            <a:extLst>
              <a:ext uri="{FF2B5EF4-FFF2-40B4-BE49-F238E27FC236}">
                <a16:creationId xmlns:a16="http://schemas.microsoft.com/office/drawing/2014/main" id="{232A3D85-540F-A524-E372-79E2BB7EB8F8}"/>
              </a:ext>
            </a:extLst>
          </p:cNvPr>
          <p:cNvCxnSpPr>
            <a:cxnSpLocks/>
            <a:stCxn id="35" idx="4"/>
            <a:endCxn id="36"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1" name="Rett linje 50">
            <a:extLst>
              <a:ext uri="{FF2B5EF4-FFF2-40B4-BE49-F238E27FC236}">
                <a16:creationId xmlns:a16="http://schemas.microsoft.com/office/drawing/2014/main" id="{81CC44DE-DC33-65C9-E568-E4B0781C0DB3}"/>
              </a:ext>
            </a:extLst>
          </p:cNvPr>
          <p:cNvCxnSpPr>
            <a:cxnSpLocks/>
            <a:stCxn id="35" idx="4"/>
            <a:endCxn id="37"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4" name="Rett linje 53">
            <a:extLst>
              <a:ext uri="{FF2B5EF4-FFF2-40B4-BE49-F238E27FC236}">
                <a16:creationId xmlns:a16="http://schemas.microsoft.com/office/drawing/2014/main" id="{4C636402-0F00-9A14-100D-BA1CFB140434}"/>
              </a:ext>
            </a:extLst>
          </p:cNvPr>
          <p:cNvCxnSpPr>
            <a:cxnSpLocks/>
            <a:stCxn id="35" idx="4"/>
            <a:endCxn id="38"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7" name="Rett linje 56">
            <a:extLst>
              <a:ext uri="{FF2B5EF4-FFF2-40B4-BE49-F238E27FC236}">
                <a16:creationId xmlns:a16="http://schemas.microsoft.com/office/drawing/2014/main" id="{DA5072AE-A4CE-8FC1-FE85-45155BA834B1}"/>
              </a:ext>
            </a:extLst>
          </p:cNvPr>
          <p:cNvCxnSpPr>
            <a:cxnSpLocks/>
            <a:stCxn id="39"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60" name="Rett linje 59">
            <a:extLst>
              <a:ext uri="{FF2B5EF4-FFF2-40B4-BE49-F238E27FC236}">
                <a16:creationId xmlns:a16="http://schemas.microsoft.com/office/drawing/2014/main" id="{2B3F44FA-0CB9-7DC9-334E-AF74A156F149}"/>
              </a:ext>
            </a:extLst>
          </p:cNvPr>
          <p:cNvCxnSpPr>
            <a:cxnSpLocks/>
            <a:stCxn id="37" idx="5"/>
            <a:endCxn id="41"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7605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D48C7BF-C8AD-62E5-DE47-61EC20188497}"/>
              </a:ext>
            </a:extLst>
          </p:cNvPr>
          <p:cNvSpPr>
            <a:spLocks noGrp="1"/>
          </p:cNvSpPr>
          <p:nvPr>
            <p:ph type="title"/>
          </p:nvPr>
        </p:nvSpPr>
        <p:spPr/>
        <p:txBody>
          <a:bodyPr/>
          <a:lstStyle/>
          <a:p>
            <a:r>
              <a:rPr lang="nb-NO" dirty="0"/>
              <a:t>Agenda</a:t>
            </a:r>
          </a:p>
        </p:txBody>
      </p:sp>
      <p:sp>
        <p:nvSpPr>
          <p:cNvPr id="3" name="Plassholder for innhold 2">
            <a:extLst>
              <a:ext uri="{FF2B5EF4-FFF2-40B4-BE49-F238E27FC236}">
                <a16:creationId xmlns:a16="http://schemas.microsoft.com/office/drawing/2014/main" id="{9DAD8615-69F6-8C42-C2B8-313B7516C662}"/>
              </a:ext>
            </a:extLst>
          </p:cNvPr>
          <p:cNvSpPr>
            <a:spLocks noGrp="1"/>
          </p:cNvSpPr>
          <p:nvPr>
            <p:ph idx="1"/>
          </p:nvPr>
        </p:nvSpPr>
        <p:spPr/>
        <p:txBody>
          <a:bodyPr/>
          <a:lstStyle/>
          <a:p>
            <a:r>
              <a:rPr lang="nb-NO" dirty="0"/>
              <a:t>Begreper og terminologi</a:t>
            </a:r>
          </a:p>
          <a:p>
            <a:r>
              <a:rPr lang="nb-NO" dirty="0"/>
              <a:t>Traversering</a:t>
            </a:r>
          </a:p>
          <a:p>
            <a:pPr lvl="1"/>
            <a:r>
              <a:rPr lang="nb-NO" dirty="0" err="1"/>
              <a:t>Dfs</a:t>
            </a:r>
            <a:r>
              <a:rPr lang="nb-NO" dirty="0"/>
              <a:t> – dybde først søk</a:t>
            </a:r>
          </a:p>
          <a:p>
            <a:pPr lvl="1"/>
            <a:r>
              <a:rPr lang="nb-NO" dirty="0" err="1"/>
              <a:t>Bfs</a:t>
            </a:r>
            <a:r>
              <a:rPr lang="nb-NO" dirty="0"/>
              <a:t> – bredde først søk</a:t>
            </a:r>
          </a:p>
          <a:p>
            <a:r>
              <a:rPr lang="nb-NO" dirty="0"/>
              <a:t>Topologisk sortering</a:t>
            </a:r>
          </a:p>
          <a:p>
            <a:pPr lvl="1"/>
            <a:r>
              <a:rPr lang="nb-NO" dirty="0"/>
              <a:t>Iterativ </a:t>
            </a:r>
            <a:r>
              <a:rPr lang="nb-NO" dirty="0" err="1"/>
              <a:t>topsort</a:t>
            </a:r>
            <a:endParaRPr lang="nb-NO" dirty="0"/>
          </a:p>
          <a:p>
            <a:pPr lvl="1"/>
            <a:r>
              <a:rPr lang="nb-NO" dirty="0" err="1"/>
              <a:t>Dfs</a:t>
            </a:r>
            <a:r>
              <a:rPr lang="nb-NO" dirty="0"/>
              <a:t> </a:t>
            </a:r>
            <a:r>
              <a:rPr lang="nb-NO" dirty="0" err="1"/>
              <a:t>topsort</a:t>
            </a:r>
            <a:endParaRPr lang="nb-NO" dirty="0"/>
          </a:p>
          <a:p>
            <a:pPr marL="228600" lvl="1" indent="0">
              <a:buNone/>
            </a:pPr>
            <a:endParaRPr lang="nb-NO" dirty="0"/>
          </a:p>
        </p:txBody>
      </p:sp>
    </p:spTree>
    <p:extLst>
      <p:ext uri="{BB962C8B-B14F-4D97-AF65-F5344CB8AC3E}">
        <p14:creationId xmlns:p14="http://schemas.microsoft.com/office/powerpoint/2010/main" val="2627766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9B8C975-DBFC-4FDF-8302-9CCBCBD4ED06}"/>
              </a:ext>
            </a:extLst>
          </p:cNvPr>
          <p:cNvSpPr>
            <a:spLocks noGrp="1"/>
          </p:cNvSpPr>
          <p:nvPr>
            <p:ph type="title"/>
          </p:nvPr>
        </p:nvSpPr>
        <p:spPr/>
        <p:txBody>
          <a:bodyPr/>
          <a:lstStyle/>
          <a:p>
            <a:r>
              <a:rPr lang="nb-NO" dirty="0" err="1"/>
              <a:t>Bfs</a:t>
            </a:r>
            <a:r>
              <a:rPr lang="nb-NO" dirty="0"/>
              <a:t> – bredde først søk</a:t>
            </a:r>
          </a:p>
        </p:txBody>
      </p:sp>
      <p:sp>
        <p:nvSpPr>
          <p:cNvPr id="3" name="Plassholder for innhold 2">
            <a:extLst>
              <a:ext uri="{FF2B5EF4-FFF2-40B4-BE49-F238E27FC236}">
                <a16:creationId xmlns:a16="http://schemas.microsoft.com/office/drawing/2014/main" id="{2DF64870-D6FB-4A15-E779-7B214F7D112D}"/>
              </a:ext>
            </a:extLst>
          </p:cNvPr>
          <p:cNvSpPr>
            <a:spLocks noGrp="1"/>
          </p:cNvSpPr>
          <p:nvPr>
            <p:ph sz="half" idx="1"/>
          </p:nvPr>
        </p:nvSpPr>
        <p:spPr/>
        <p:txBody>
          <a:bodyPr/>
          <a:lstStyle/>
          <a:p>
            <a:r>
              <a:rPr lang="nb-NO" dirty="0"/>
              <a:t>FIFO kø: E, F, G</a:t>
            </a:r>
          </a:p>
          <a:p>
            <a:r>
              <a:rPr lang="nb-NO" dirty="0" err="1"/>
              <a:t>Visited</a:t>
            </a:r>
            <a:r>
              <a:rPr lang="nb-NO" dirty="0"/>
              <a:t>: A, B, C, D</a:t>
            </a:r>
          </a:p>
        </p:txBody>
      </p:sp>
      <p:sp>
        <p:nvSpPr>
          <p:cNvPr id="29" name="Ellipse 28">
            <a:extLst>
              <a:ext uri="{FF2B5EF4-FFF2-40B4-BE49-F238E27FC236}">
                <a16:creationId xmlns:a16="http://schemas.microsoft.com/office/drawing/2014/main" id="{4B7D3BFA-F50E-4B19-605C-0B5446085659}"/>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31" name="Rett linje 30">
            <a:extLst>
              <a:ext uri="{FF2B5EF4-FFF2-40B4-BE49-F238E27FC236}">
                <a16:creationId xmlns:a16="http://schemas.microsoft.com/office/drawing/2014/main" id="{0A955B7F-A214-0F7E-77D9-7F53B4CDB125}"/>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33" name="Ellipse 32">
            <a:extLst>
              <a:ext uri="{FF2B5EF4-FFF2-40B4-BE49-F238E27FC236}">
                <a16:creationId xmlns:a16="http://schemas.microsoft.com/office/drawing/2014/main" id="{30271CD4-377A-C47F-F44B-97A1CAA61831}"/>
              </a:ext>
            </a:extLst>
          </p:cNvPr>
          <p:cNvSpPr/>
          <p:nvPr/>
        </p:nvSpPr>
        <p:spPr>
          <a:xfrm>
            <a:off x="9489518" y="19683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C</a:t>
            </a:r>
          </a:p>
        </p:txBody>
      </p:sp>
      <p:sp>
        <p:nvSpPr>
          <p:cNvPr id="35" name="Ellipse 34">
            <a:extLst>
              <a:ext uri="{FF2B5EF4-FFF2-40B4-BE49-F238E27FC236}">
                <a16:creationId xmlns:a16="http://schemas.microsoft.com/office/drawing/2014/main" id="{A2261B02-635B-071F-4FAD-16DBB1F04B8D}"/>
              </a:ext>
            </a:extLst>
          </p:cNvPr>
          <p:cNvSpPr/>
          <p:nvPr/>
        </p:nvSpPr>
        <p:spPr>
          <a:xfrm>
            <a:off x="8012809" y="19683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B</a:t>
            </a:r>
          </a:p>
        </p:txBody>
      </p:sp>
      <p:sp>
        <p:nvSpPr>
          <p:cNvPr id="36" name="Ellipse 35">
            <a:extLst>
              <a:ext uri="{FF2B5EF4-FFF2-40B4-BE49-F238E27FC236}">
                <a16:creationId xmlns:a16="http://schemas.microsoft.com/office/drawing/2014/main" id="{9049CB9F-6EF7-0114-5122-18B97A88954A}"/>
              </a:ext>
            </a:extLst>
          </p:cNvPr>
          <p:cNvSpPr/>
          <p:nvPr/>
        </p:nvSpPr>
        <p:spPr>
          <a:xfrm>
            <a:off x="8012809" y="2820717"/>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E</a:t>
            </a:r>
          </a:p>
        </p:txBody>
      </p:sp>
      <p:sp>
        <p:nvSpPr>
          <p:cNvPr id="37" name="Ellipse 36">
            <a:extLst>
              <a:ext uri="{FF2B5EF4-FFF2-40B4-BE49-F238E27FC236}">
                <a16:creationId xmlns:a16="http://schemas.microsoft.com/office/drawing/2014/main" id="{012895AC-1C77-48AF-0BEF-209FCB60E32A}"/>
              </a:ext>
            </a:extLst>
          </p:cNvPr>
          <p:cNvSpPr/>
          <p:nvPr/>
        </p:nvSpPr>
        <p:spPr>
          <a:xfrm>
            <a:off x="8811579" y="2820716"/>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F</a:t>
            </a:r>
          </a:p>
        </p:txBody>
      </p:sp>
      <p:sp>
        <p:nvSpPr>
          <p:cNvPr id="38" name="Ellipse 37">
            <a:extLst>
              <a:ext uri="{FF2B5EF4-FFF2-40B4-BE49-F238E27FC236}">
                <a16:creationId xmlns:a16="http://schemas.microsoft.com/office/drawing/2014/main" id="{4AFF6345-414F-0A0E-8BA2-41B4B021413A}"/>
              </a:ext>
            </a:extLst>
          </p:cNvPr>
          <p:cNvSpPr/>
          <p:nvPr/>
        </p:nvSpPr>
        <p:spPr>
          <a:xfrm>
            <a:off x="7190606"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D</a:t>
            </a:r>
          </a:p>
        </p:txBody>
      </p:sp>
      <p:sp>
        <p:nvSpPr>
          <p:cNvPr id="39" name="Ellipse 38">
            <a:extLst>
              <a:ext uri="{FF2B5EF4-FFF2-40B4-BE49-F238E27FC236}">
                <a16:creationId xmlns:a16="http://schemas.microsoft.com/office/drawing/2014/main" id="{7FAF1F6F-E422-7CA3-ADD9-BD4BA0BFE4D8}"/>
              </a:ext>
            </a:extLst>
          </p:cNvPr>
          <p:cNvSpPr/>
          <p:nvPr/>
        </p:nvSpPr>
        <p:spPr>
          <a:xfrm>
            <a:off x="9910366" y="2820715"/>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G</a:t>
            </a:r>
          </a:p>
        </p:txBody>
      </p:sp>
      <p:sp>
        <p:nvSpPr>
          <p:cNvPr id="40" name="Ellipse 39">
            <a:extLst>
              <a:ext uri="{FF2B5EF4-FFF2-40B4-BE49-F238E27FC236}">
                <a16:creationId xmlns:a16="http://schemas.microsoft.com/office/drawing/2014/main" id="{50DDA3A8-C2DC-70CD-BBE9-8D9D85CC3A45}"/>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41" name="Ellipse 40">
            <a:extLst>
              <a:ext uri="{FF2B5EF4-FFF2-40B4-BE49-F238E27FC236}">
                <a16:creationId xmlns:a16="http://schemas.microsoft.com/office/drawing/2014/main" id="{F585A7A7-9C7D-359F-B615-776D150230DB}"/>
              </a:ext>
            </a:extLst>
          </p:cNvPr>
          <p:cNvSpPr/>
          <p:nvPr/>
        </p:nvSpPr>
        <p:spPr>
          <a:xfrm>
            <a:off x="9189166"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H</a:t>
            </a:r>
          </a:p>
        </p:txBody>
      </p:sp>
      <p:cxnSp>
        <p:nvCxnSpPr>
          <p:cNvPr id="42" name="Rett linje 41">
            <a:extLst>
              <a:ext uri="{FF2B5EF4-FFF2-40B4-BE49-F238E27FC236}">
                <a16:creationId xmlns:a16="http://schemas.microsoft.com/office/drawing/2014/main" id="{B7B3A778-6FCC-1819-171D-CA22F49E96C8}"/>
              </a:ext>
            </a:extLst>
          </p:cNvPr>
          <p:cNvCxnSpPr>
            <a:cxnSpLocks/>
            <a:stCxn id="29" idx="4"/>
            <a:endCxn id="35"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5" name="Rett linje 44">
            <a:extLst>
              <a:ext uri="{FF2B5EF4-FFF2-40B4-BE49-F238E27FC236}">
                <a16:creationId xmlns:a16="http://schemas.microsoft.com/office/drawing/2014/main" id="{8ADD5097-C076-0977-6538-506BAAC40093}"/>
              </a:ext>
            </a:extLst>
          </p:cNvPr>
          <p:cNvCxnSpPr>
            <a:cxnSpLocks/>
            <a:stCxn id="33" idx="4"/>
            <a:endCxn id="39"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8" name="Rett linje 47">
            <a:extLst>
              <a:ext uri="{FF2B5EF4-FFF2-40B4-BE49-F238E27FC236}">
                <a16:creationId xmlns:a16="http://schemas.microsoft.com/office/drawing/2014/main" id="{232A3D85-540F-A524-E372-79E2BB7EB8F8}"/>
              </a:ext>
            </a:extLst>
          </p:cNvPr>
          <p:cNvCxnSpPr>
            <a:cxnSpLocks/>
            <a:stCxn id="35" idx="4"/>
            <a:endCxn id="36"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1" name="Rett linje 50">
            <a:extLst>
              <a:ext uri="{FF2B5EF4-FFF2-40B4-BE49-F238E27FC236}">
                <a16:creationId xmlns:a16="http://schemas.microsoft.com/office/drawing/2014/main" id="{81CC44DE-DC33-65C9-E568-E4B0781C0DB3}"/>
              </a:ext>
            </a:extLst>
          </p:cNvPr>
          <p:cNvCxnSpPr>
            <a:cxnSpLocks/>
            <a:stCxn id="35" idx="4"/>
            <a:endCxn id="37"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4" name="Rett linje 53">
            <a:extLst>
              <a:ext uri="{FF2B5EF4-FFF2-40B4-BE49-F238E27FC236}">
                <a16:creationId xmlns:a16="http://schemas.microsoft.com/office/drawing/2014/main" id="{4C636402-0F00-9A14-100D-BA1CFB140434}"/>
              </a:ext>
            </a:extLst>
          </p:cNvPr>
          <p:cNvCxnSpPr>
            <a:cxnSpLocks/>
            <a:stCxn id="35" idx="4"/>
            <a:endCxn id="38"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7" name="Rett linje 56">
            <a:extLst>
              <a:ext uri="{FF2B5EF4-FFF2-40B4-BE49-F238E27FC236}">
                <a16:creationId xmlns:a16="http://schemas.microsoft.com/office/drawing/2014/main" id="{DA5072AE-A4CE-8FC1-FE85-45155BA834B1}"/>
              </a:ext>
            </a:extLst>
          </p:cNvPr>
          <p:cNvCxnSpPr>
            <a:cxnSpLocks/>
            <a:stCxn id="39"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60" name="Rett linje 59">
            <a:extLst>
              <a:ext uri="{FF2B5EF4-FFF2-40B4-BE49-F238E27FC236}">
                <a16:creationId xmlns:a16="http://schemas.microsoft.com/office/drawing/2014/main" id="{2B3F44FA-0CB9-7DC9-334E-AF74A156F149}"/>
              </a:ext>
            </a:extLst>
          </p:cNvPr>
          <p:cNvCxnSpPr>
            <a:cxnSpLocks/>
            <a:stCxn id="37" idx="5"/>
            <a:endCxn id="41"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90069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9B8C975-DBFC-4FDF-8302-9CCBCBD4ED06}"/>
              </a:ext>
            </a:extLst>
          </p:cNvPr>
          <p:cNvSpPr>
            <a:spLocks noGrp="1"/>
          </p:cNvSpPr>
          <p:nvPr>
            <p:ph type="title"/>
          </p:nvPr>
        </p:nvSpPr>
        <p:spPr/>
        <p:txBody>
          <a:bodyPr/>
          <a:lstStyle/>
          <a:p>
            <a:r>
              <a:rPr lang="nb-NO" dirty="0" err="1"/>
              <a:t>Bfs</a:t>
            </a:r>
            <a:r>
              <a:rPr lang="nb-NO" dirty="0"/>
              <a:t> – bredde først søk</a:t>
            </a:r>
          </a:p>
        </p:txBody>
      </p:sp>
      <p:sp>
        <p:nvSpPr>
          <p:cNvPr id="3" name="Plassholder for innhold 2">
            <a:extLst>
              <a:ext uri="{FF2B5EF4-FFF2-40B4-BE49-F238E27FC236}">
                <a16:creationId xmlns:a16="http://schemas.microsoft.com/office/drawing/2014/main" id="{2DF64870-D6FB-4A15-E779-7B214F7D112D}"/>
              </a:ext>
            </a:extLst>
          </p:cNvPr>
          <p:cNvSpPr>
            <a:spLocks noGrp="1"/>
          </p:cNvSpPr>
          <p:nvPr>
            <p:ph sz="half" idx="1"/>
          </p:nvPr>
        </p:nvSpPr>
        <p:spPr/>
        <p:txBody>
          <a:bodyPr/>
          <a:lstStyle/>
          <a:p>
            <a:r>
              <a:rPr lang="nb-NO" dirty="0"/>
              <a:t>FIFO kø: F, G</a:t>
            </a:r>
          </a:p>
          <a:p>
            <a:r>
              <a:rPr lang="nb-NO" dirty="0" err="1"/>
              <a:t>Visited</a:t>
            </a:r>
            <a:r>
              <a:rPr lang="nb-NO" dirty="0"/>
              <a:t>: A, B, C, D, E</a:t>
            </a:r>
          </a:p>
        </p:txBody>
      </p:sp>
      <p:sp>
        <p:nvSpPr>
          <p:cNvPr id="29" name="Ellipse 28">
            <a:extLst>
              <a:ext uri="{FF2B5EF4-FFF2-40B4-BE49-F238E27FC236}">
                <a16:creationId xmlns:a16="http://schemas.microsoft.com/office/drawing/2014/main" id="{4B7D3BFA-F50E-4B19-605C-0B5446085659}"/>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31" name="Rett linje 30">
            <a:extLst>
              <a:ext uri="{FF2B5EF4-FFF2-40B4-BE49-F238E27FC236}">
                <a16:creationId xmlns:a16="http://schemas.microsoft.com/office/drawing/2014/main" id="{0A955B7F-A214-0F7E-77D9-7F53B4CDB125}"/>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33" name="Ellipse 32">
            <a:extLst>
              <a:ext uri="{FF2B5EF4-FFF2-40B4-BE49-F238E27FC236}">
                <a16:creationId xmlns:a16="http://schemas.microsoft.com/office/drawing/2014/main" id="{30271CD4-377A-C47F-F44B-97A1CAA61831}"/>
              </a:ext>
            </a:extLst>
          </p:cNvPr>
          <p:cNvSpPr/>
          <p:nvPr/>
        </p:nvSpPr>
        <p:spPr>
          <a:xfrm>
            <a:off x="9489518" y="19683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C</a:t>
            </a:r>
          </a:p>
        </p:txBody>
      </p:sp>
      <p:sp>
        <p:nvSpPr>
          <p:cNvPr id="35" name="Ellipse 34">
            <a:extLst>
              <a:ext uri="{FF2B5EF4-FFF2-40B4-BE49-F238E27FC236}">
                <a16:creationId xmlns:a16="http://schemas.microsoft.com/office/drawing/2014/main" id="{A2261B02-635B-071F-4FAD-16DBB1F04B8D}"/>
              </a:ext>
            </a:extLst>
          </p:cNvPr>
          <p:cNvSpPr/>
          <p:nvPr/>
        </p:nvSpPr>
        <p:spPr>
          <a:xfrm>
            <a:off x="8012809" y="19683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B</a:t>
            </a:r>
          </a:p>
        </p:txBody>
      </p:sp>
      <p:sp>
        <p:nvSpPr>
          <p:cNvPr id="36" name="Ellipse 35">
            <a:extLst>
              <a:ext uri="{FF2B5EF4-FFF2-40B4-BE49-F238E27FC236}">
                <a16:creationId xmlns:a16="http://schemas.microsoft.com/office/drawing/2014/main" id="{9049CB9F-6EF7-0114-5122-18B97A88954A}"/>
              </a:ext>
            </a:extLst>
          </p:cNvPr>
          <p:cNvSpPr/>
          <p:nvPr/>
        </p:nvSpPr>
        <p:spPr>
          <a:xfrm>
            <a:off x="8012809" y="28207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E</a:t>
            </a:r>
          </a:p>
        </p:txBody>
      </p:sp>
      <p:sp>
        <p:nvSpPr>
          <p:cNvPr id="37" name="Ellipse 36">
            <a:extLst>
              <a:ext uri="{FF2B5EF4-FFF2-40B4-BE49-F238E27FC236}">
                <a16:creationId xmlns:a16="http://schemas.microsoft.com/office/drawing/2014/main" id="{012895AC-1C77-48AF-0BEF-209FCB60E32A}"/>
              </a:ext>
            </a:extLst>
          </p:cNvPr>
          <p:cNvSpPr/>
          <p:nvPr/>
        </p:nvSpPr>
        <p:spPr>
          <a:xfrm>
            <a:off x="8811579" y="2820716"/>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F</a:t>
            </a:r>
          </a:p>
        </p:txBody>
      </p:sp>
      <p:sp>
        <p:nvSpPr>
          <p:cNvPr id="38" name="Ellipse 37">
            <a:extLst>
              <a:ext uri="{FF2B5EF4-FFF2-40B4-BE49-F238E27FC236}">
                <a16:creationId xmlns:a16="http://schemas.microsoft.com/office/drawing/2014/main" id="{4AFF6345-414F-0A0E-8BA2-41B4B021413A}"/>
              </a:ext>
            </a:extLst>
          </p:cNvPr>
          <p:cNvSpPr/>
          <p:nvPr/>
        </p:nvSpPr>
        <p:spPr>
          <a:xfrm>
            <a:off x="7190606"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D</a:t>
            </a:r>
          </a:p>
        </p:txBody>
      </p:sp>
      <p:sp>
        <p:nvSpPr>
          <p:cNvPr id="39" name="Ellipse 38">
            <a:extLst>
              <a:ext uri="{FF2B5EF4-FFF2-40B4-BE49-F238E27FC236}">
                <a16:creationId xmlns:a16="http://schemas.microsoft.com/office/drawing/2014/main" id="{7FAF1F6F-E422-7CA3-ADD9-BD4BA0BFE4D8}"/>
              </a:ext>
            </a:extLst>
          </p:cNvPr>
          <p:cNvSpPr/>
          <p:nvPr/>
        </p:nvSpPr>
        <p:spPr>
          <a:xfrm>
            <a:off x="9910366" y="2820715"/>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G</a:t>
            </a:r>
          </a:p>
        </p:txBody>
      </p:sp>
      <p:sp>
        <p:nvSpPr>
          <p:cNvPr id="40" name="Ellipse 39">
            <a:extLst>
              <a:ext uri="{FF2B5EF4-FFF2-40B4-BE49-F238E27FC236}">
                <a16:creationId xmlns:a16="http://schemas.microsoft.com/office/drawing/2014/main" id="{50DDA3A8-C2DC-70CD-BBE9-8D9D85CC3A45}"/>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41" name="Ellipse 40">
            <a:extLst>
              <a:ext uri="{FF2B5EF4-FFF2-40B4-BE49-F238E27FC236}">
                <a16:creationId xmlns:a16="http://schemas.microsoft.com/office/drawing/2014/main" id="{F585A7A7-9C7D-359F-B615-776D150230DB}"/>
              </a:ext>
            </a:extLst>
          </p:cNvPr>
          <p:cNvSpPr/>
          <p:nvPr/>
        </p:nvSpPr>
        <p:spPr>
          <a:xfrm>
            <a:off x="9189166"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H</a:t>
            </a:r>
          </a:p>
        </p:txBody>
      </p:sp>
      <p:cxnSp>
        <p:nvCxnSpPr>
          <p:cNvPr id="42" name="Rett linje 41">
            <a:extLst>
              <a:ext uri="{FF2B5EF4-FFF2-40B4-BE49-F238E27FC236}">
                <a16:creationId xmlns:a16="http://schemas.microsoft.com/office/drawing/2014/main" id="{B7B3A778-6FCC-1819-171D-CA22F49E96C8}"/>
              </a:ext>
            </a:extLst>
          </p:cNvPr>
          <p:cNvCxnSpPr>
            <a:cxnSpLocks/>
            <a:stCxn id="29" idx="4"/>
            <a:endCxn id="35"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5" name="Rett linje 44">
            <a:extLst>
              <a:ext uri="{FF2B5EF4-FFF2-40B4-BE49-F238E27FC236}">
                <a16:creationId xmlns:a16="http://schemas.microsoft.com/office/drawing/2014/main" id="{8ADD5097-C076-0977-6538-506BAAC40093}"/>
              </a:ext>
            </a:extLst>
          </p:cNvPr>
          <p:cNvCxnSpPr>
            <a:cxnSpLocks/>
            <a:stCxn id="33" idx="4"/>
            <a:endCxn id="39"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8" name="Rett linje 47">
            <a:extLst>
              <a:ext uri="{FF2B5EF4-FFF2-40B4-BE49-F238E27FC236}">
                <a16:creationId xmlns:a16="http://schemas.microsoft.com/office/drawing/2014/main" id="{232A3D85-540F-A524-E372-79E2BB7EB8F8}"/>
              </a:ext>
            </a:extLst>
          </p:cNvPr>
          <p:cNvCxnSpPr>
            <a:cxnSpLocks/>
            <a:stCxn id="35" idx="4"/>
            <a:endCxn id="36"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1" name="Rett linje 50">
            <a:extLst>
              <a:ext uri="{FF2B5EF4-FFF2-40B4-BE49-F238E27FC236}">
                <a16:creationId xmlns:a16="http://schemas.microsoft.com/office/drawing/2014/main" id="{81CC44DE-DC33-65C9-E568-E4B0781C0DB3}"/>
              </a:ext>
            </a:extLst>
          </p:cNvPr>
          <p:cNvCxnSpPr>
            <a:cxnSpLocks/>
            <a:stCxn id="35" idx="4"/>
            <a:endCxn id="37"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4" name="Rett linje 53">
            <a:extLst>
              <a:ext uri="{FF2B5EF4-FFF2-40B4-BE49-F238E27FC236}">
                <a16:creationId xmlns:a16="http://schemas.microsoft.com/office/drawing/2014/main" id="{4C636402-0F00-9A14-100D-BA1CFB140434}"/>
              </a:ext>
            </a:extLst>
          </p:cNvPr>
          <p:cNvCxnSpPr>
            <a:cxnSpLocks/>
            <a:stCxn id="35" idx="4"/>
            <a:endCxn id="38"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7" name="Rett linje 56">
            <a:extLst>
              <a:ext uri="{FF2B5EF4-FFF2-40B4-BE49-F238E27FC236}">
                <a16:creationId xmlns:a16="http://schemas.microsoft.com/office/drawing/2014/main" id="{DA5072AE-A4CE-8FC1-FE85-45155BA834B1}"/>
              </a:ext>
            </a:extLst>
          </p:cNvPr>
          <p:cNvCxnSpPr>
            <a:cxnSpLocks/>
            <a:stCxn id="39"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60" name="Rett linje 59">
            <a:extLst>
              <a:ext uri="{FF2B5EF4-FFF2-40B4-BE49-F238E27FC236}">
                <a16:creationId xmlns:a16="http://schemas.microsoft.com/office/drawing/2014/main" id="{2B3F44FA-0CB9-7DC9-334E-AF74A156F149}"/>
              </a:ext>
            </a:extLst>
          </p:cNvPr>
          <p:cNvCxnSpPr>
            <a:cxnSpLocks/>
            <a:stCxn id="37" idx="5"/>
            <a:endCxn id="41"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89950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9B8C975-DBFC-4FDF-8302-9CCBCBD4ED06}"/>
              </a:ext>
            </a:extLst>
          </p:cNvPr>
          <p:cNvSpPr>
            <a:spLocks noGrp="1"/>
          </p:cNvSpPr>
          <p:nvPr>
            <p:ph type="title"/>
          </p:nvPr>
        </p:nvSpPr>
        <p:spPr/>
        <p:txBody>
          <a:bodyPr/>
          <a:lstStyle/>
          <a:p>
            <a:r>
              <a:rPr lang="nb-NO" dirty="0" err="1"/>
              <a:t>Bfs</a:t>
            </a:r>
            <a:r>
              <a:rPr lang="nb-NO" dirty="0"/>
              <a:t> – bredde først søk</a:t>
            </a:r>
          </a:p>
        </p:txBody>
      </p:sp>
      <p:sp>
        <p:nvSpPr>
          <p:cNvPr id="3" name="Plassholder for innhold 2">
            <a:extLst>
              <a:ext uri="{FF2B5EF4-FFF2-40B4-BE49-F238E27FC236}">
                <a16:creationId xmlns:a16="http://schemas.microsoft.com/office/drawing/2014/main" id="{2DF64870-D6FB-4A15-E779-7B214F7D112D}"/>
              </a:ext>
            </a:extLst>
          </p:cNvPr>
          <p:cNvSpPr>
            <a:spLocks noGrp="1"/>
          </p:cNvSpPr>
          <p:nvPr>
            <p:ph sz="half" idx="1"/>
          </p:nvPr>
        </p:nvSpPr>
        <p:spPr/>
        <p:txBody>
          <a:bodyPr/>
          <a:lstStyle/>
          <a:p>
            <a:r>
              <a:rPr lang="nb-NO" dirty="0"/>
              <a:t>FIFO kø: G, H</a:t>
            </a:r>
          </a:p>
          <a:p>
            <a:r>
              <a:rPr lang="nb-NO" dirty="0" err="1"/>
              <a:t>Visited</a:t>
            </a:r>
            <a:r>
              <a:rPr lang="nb-NO" dirty="0"/>
              <a:t>: A, B, C, D, E, F</a:t>
            </a:r>
          </a:p>
        </p:txBody>
      </p:sp>
      <p:sp>
        <p:nvSpPr>
          <p:cNvPr id="29" name="Ellipse 28">
            <a:extLst>
              <a:ext uri="{FF2B5EF4-FFF2-40B4-BE49-F238E27FC236}">
                <a16:creationId xmlns:a16="http://schemas.microsoft.com/office/drawing/2014/main" id="{4B7D3BFA-F50E-4B19-605C-0B5446085659}"/>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31" name="Rett linje 30">
            <a:extLst>
              <a:ext uri="{FF2B5EF4-FFF2-40B4-BE49-F238E27FC236}">
                <a16:creationId xmlns:a16="http://schemas.microsoft.com/office/drawing/2014/main" id="{0A955B7F-A214-0F7E-77D9-7F53B4CDB125}"/>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33" name="Ellipse 32">
            <a:extLst>
              <a:ext uri="{FF2B5EF4-FFF2-40B4-BE49-F238E27FC236}">
                <a16:creationId xmlns:a16="http://schemas.microsoft.com/office/drawing/2014/main" id="{30271CD4-377A-C47F-F44B-97A1CAA61831}"/>
              </a:ext>
            </a:extLst>
          </p:cNvPr>
          <p:cNvSpPr/>
          <p:nvPr/>
        </p:nvSpPr>
        <p:spPr>
          <a:xfrm>
            <a:off x="9489518" y="19683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C</a:t>
            </a:r>
          </a:p>
        </p:txBody>
      </p:sp>
      <p:sp>
        <p:nvSpPr>
          <p:cNvPr id="35" name="Ellipse 34">
            <a:extLst>
              <a:ext uri="{FF2B5EF4-FFF2-40B4-BE49-F238E27FC236}">
                <a16:creationId xmlns:a16="http://schemas.microsoft.com/office/drawing/2014/main" id="{A2261B02-635B-071F-4FAD-16DBB1F04B8D}"/>
              </a:ext>
            </a:extLst>
          </p:cNvPr>
          <p:cNvSpPr/>
          <p:nvPr/>
        </p:nvSpPr>
        <p:spPr>
          <a:xfrm>
            <a:off x="8012809" y="19683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B</a:t>
            </a:r>
          </a:p>
        </p:txBody>
      </p:sp>
      <p:sp>
        <p:nvSpPr>
          <p:cNvPr id="36" name="Ellipse 35">
            <a:extLst>
              <a:ext uri="{FF2B5EF4-FFF2-40B4-BE49-F238E27FC236}">
                <a16:creationId xmlns:a16="http://schemas.microsoft.com/office/drawing/2014/main" id="{9049CB9F-6EF7-0114-5122-18B97A88954A}"/>
              </a:ext>
            </a:extLst>
          </p:cNvPr>
          <p:cNvSpPr/>
          <p:nvPr/>
        </p:nvSpPr>
        <p:spPr>
          <a:xfrm>
            <a:off x="8012809" y="28207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E</a:t>
            </a:r>
          </a:p>
        </p:txBody>
      </p:sp>
      <p:sp>
        <p:nvSpPr>
          <p:cNvPr id="37" name="Ellipse 36">
            <a:extLst>
              <a:ext uri="{FF2B5EF4-FFF2-40B4-BE49-F238E27FC236}">
                <a16:creationId xmlns:a16="http://schemas.microsoft.com/office/drawing/2014/main" id="{012895AC-1C77-48AF-0BEF-209FCB60E32A}"/>
              </a:ext>
            </a:extLst>
          </p:cNvPr>
          <p:cNvSpPr/>
          <p:nvPr/>
        </p:nvSpPr>
        <p:spPr>
          <a:xfrm>
            <a:off x="8811579"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F</a:t>
            </a:r>
          </a:p>
        </p:txBody>
      </p:sp>
      <p:sp>
        <p:nvSpPr>
          <p:cNvPr id="38" name="Ellipse 37">
            <a:extLst>
              <a:ext uri="{FF2B5EF4-FFF2-40B4-BE49-F238E27FC236}">
                <a16:creationId xmlns:a16="http://schemas.microsoft.com/office/drawing/2014/main" id="{4AFF6345-414F-0A0E-8BA2-41B4B021413A}"/>
              </a:ext>
            </a:extLst>
          </p:cNvPr>
          <p:cNvSpPr/>
          <p:nvPr/>
        </p:nvSpPr>
        <p:spPr>
          <a:xfrm>
            <a:off x="7190606"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D</a:t>
            </a:r>
          </a:p>
        </p:txBody>
      </p:sp>
      <p:sp>
        <p:nvSpPr>
          <p:cNvPr id="39" name="Ellipse 38">
            <a:extLst>
              <a:ext uri="{FF2B5EF4-FFF2-40B4-BE49-F238E27FC236}">
                <a16:creationId xmlns:a16="http://schemas.microsoft.com/office/drawing/2014/main" id="{7FAF1F6F-E422-7CA3-ADD9-BD4BA0BFE4D8}"/>
              </a:ext>
            </a:extLst>
          </p:cNvPr>
          <p:cNvSpPr/>
          <p:nvPr/>
        </p:nvSpPr>
        <p:spPr>
          <a:xfrm>
            <a:off x="9910366" y="2820715"/>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G</a:t>
            </a:r>
          </a:p>
        </p:txBody>
      </p:sp>
      <p:sp>
        <p:nvSpPr>
          <p:cNvPr id="40" name="Ellipse 39">
            <a:extLst>
              <a:ext uri="{FF2B5EF4-FFF2-40B4-BE49-F238E27FC236}">
                <a16:creationId xmlns:a16="http://schemas.microsoft.com/office/drawing/2014/main" id="{50DDA3A8-C2DC-70CD-BBE9-8D9D85CC3A45}"/>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41" name="Ellipse 40">
            <a:extLst>
              <a:ext uri="{FF2B5EF4-FFF2-40B4-BE49-F238E27FC236}">
                <a16:creationId xmlns:a16="http://schemas.microsoft.com/office/drawing/2014/main" id="{F585A7A7-9C7D-359F-B615-776D150230DB}"/>
              </a:ext>
            </a:extLst>
          </p:cNvPr>
          <p:cNvSpPr/>
          <p:nvPr/>
        </p:nvSpPr>
        <p:spPr>
          <a:xfrm>
            <a:off x="9189166" y="3661728"/>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H</a:t>
            </a:r>
          </a:p>
        </p:txBody>
      </p:sp>
      <p:cxnSp>
        <p:nvCxnSpPr>
          <p:cNvPr id="42" name="Rett linje 41">
            <a:extLst>
              <a:ext uri="{FF2B5EF4-FFF2-40B4-BE49-F238E27FC236}">
                <a16:creationId xmlns:a16="http://schemas.microsoft.com/office/drawing/2014/main" id="{B7B3A778-6FCC-1819-171D-CA22F49E96C8}"/>
              </a:ext>
            </a:extLst>
          </p:cNvPr>
          <p:cNvCxnSpPr>
            <a:cxnSpLocks/>
            <a:stCxn id="29" idx="4"/>
            <a:endCxn id="35"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5" name="Rett linje 44">
            <a:extLst>
              <a:ext uri="{FF2B5EF4-FFF2-40B4-BE49-F238E27FC236}">
                <a16:creationId xmlns:a16="http://schemas.microsoft.com/office/drawing/2014/main" id="{8ADD5097-C076-0977-6538-506BAAC40093}"/>
              </a:ext>
            </a:extLst>
          </p:cNvPr>
          <p:cNvCxnSpPr>
            <a:cxnSpLocks/>
            <a:stCxn id="33" idx="4"/>
            <a:endCxn id="39"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8" name="Rett linje 47">
            <a:extLst>
              <a:ext uri="{FF2B5EF4-FFF2-40B4-BE49-F238E27FC236}">
                <a16:creationId xmlns:a16="http://schemas.microsoft.com/office/drawing/2014/main" id="{232A3D85-540F-A524-E372-79E2BB7EB8F8}"/>
              </a:ext>
            </a:extLst>
          </p:cNvPr>
          <p:cNvCxnSpPr>
            <a:cxnSpLocks/>
            <a:stCxn id="35" idx="4"/>
            <a:endCxn id="36"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1" name="Rett linje 50">
            <a:extLst>
              <a:ext uri="{FF2B5EF4-FFF2-40B4-BE49-F238E27FC236}">
                <a16:creationId xmlns:a16="http://schemas.microsoft.com/office/drawing/2014/main" id="{81CC44DE-DC33-65C9-E568-E4B0781C0DB3}"/>
              </a:ext>
            </a:extLst>
          </p:cNvPr>
          <p:cNvCxnSpPr>
            <a:cxnSpLocks/>
            <a:stCxn id="35" idx="4"/>
            <a:endCxn id="37"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4" name="Rett linje 53">
            <a:extLst>
              <a:ext uri="{FF2B5EF4-FFF2-40B4-BE49-F238E27FC236}">
                <a16:creationId xmlns:a16="http://schemas.microsoft.com/office/drawing/2014/main" id="{4C636402-0F00-9A14-100D-BA1CFB140434}"/>
              </a:ext>
            </a:extLst>
          </p:cNvPr>
          <p:cNvCxnSpPr>
            <a:cxnSpLocks/>
            <a:stCxn id="35" idx="4"/>
            <a:endCxn id="38"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7" name="Rett linje 56">
            <a:extLst>
              <a:ext uri="{FF2B5EF4-FFF2-40B4-BE49-F238E27FC236}">
                <a16:creationId xmlns:a16="http://schemas.microsoft.com/office/drawing/2014/main" id="{DA5072AE-A4CE-8FC1-FE85-45155BA834B1}"/>
              </a:ext>
            </a:extLst>
          </p:cNvPr>
          <p:cNvCxnSpPr>
            <a:cxnSpLocks/>
            <a:stCxn id="39"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60" name="Rett linje 59">
            <a:extLst>
              <a:ext uri="{FF2B5EF4-FFF2-40B4-BE49-F238E27FC236}">
                <a16:creationId xmlns:a16="http://schemas.microsoft.com/office/drawing/2014/main" id="{2B3F44FA-0CB9-7DC9-334E-AF74A156F149}"/>
              </a:ext>
            </a:extLst>
          </p:cNvPr>
          <p:cNvCxnSpPr>
            <a:cxnSpLocks/>
            <a:stCxn id="37" idx="5"/>
            <a:endCxn id="41"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91434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9B8C975-DBFC-4FDF-8302-9CCBCBD4ED06}"/>
              </a:ext>
            </a:extLst>
          </p:cNvPr>
          <p:cNvSpPr>
            <a:spLocks noGrp="1"/>
          </p:cNvSpPr>
          <p:nvPr>
            <p:ph type="title"/>
          </p:nvPr>
        </p:nvSpPr>
        <p:spPr/>
        <p:txBody>
          <a:bodyPr/>
          <a:lstStyle/>
          <a:p>
            <a:r>
              <a:rPr lang="nb-NO" dirty="0" err="1"/>
              <a:t>Bfs</a:t>
            </a:r>
            <a:r>
              <a:rPr lang="nb-NO" dirty="0"/>
              <a:t> – bredde først søk</a:t>
            </a:r>
          </a:p>
        </p:txBody>
      </p:sp>
      <p:sp>
        <p:nvSpPr>
          <p:cNvPr id="3" name="Plassholder for innhold 2">
            <a:extLst>
              <a:ext uri="{FF2B5EF4-FFF2-40B4-BE49-F238E27FC236}">
                <a16:creationId xmlns:a16="http://schemas.microsoft.com/office/drawing/2014/main" id="{2DF64870-D6FB-4A15-E779-7B214F7D112D}"/>
              </a:ext>
            </a:extLst>
          </p:cNvPr>
          <p:cNvSpPr>
            <a:spLocks noGrp="1"/>
          </p:cNvSpPr>
          <p:nvPr>
            <p:ph sz="half" idx="1"/>
          </p:nvPr>
        </p:nvSpPr>
        <p:spPr/>
        <p:txBody>
          <a:bodyPr/>
          <a:lstStyle/>
          <a:p>
            <a:r>
              <a:rPr lang="nb-NO" dirty="0"/>
              <a:t>FIFO kø: H, I</a:t>
            </a:r>
          </a:p>
          <a:p>
            <a:r>
              <a:rPr lang="nb-NO" dirty="0" err="1"/>
              <a:t>Visited</a:t>
            </a:r>
            <a:r>
              <a:rPr lang="nb-NO" dirty="0"/>
              <a:t>: A, B, C, D, E, F, G</a:t>
            </a:r>
          </a:p>
        </p:txBody>
      </p:sp>
      <p:sp>
        <p:nvSpPr>
          <p:cNvPr id="29" name="Ellipse 28">
            <a:extLst>
              <a:ext uri="{FF2B5EF4-FFF2-40B4-BE49-F238E27FC236}">
                <a16:creationId xmlns:a16="http://schemas.microsoft.com/office/drawing/2014/main" id="{4B7D3BFA-F50E-4B19-605C-0B5446085659}"/>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31" name="Rett linje 30">
            <a:extLst>
              <a:ext uri="{FF2B5EF4-FFF2-40B4-BE49-F238E27FC236}">
                <a16:creationId xmlns:a16="http://schemas.microsoft.com/office/drawing/2014/main" id="{0A955B7F-A214-0F7E-77D9-7F53B4CDB125}"/>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33" name="Ellipse 32">
            <a:extLst>
              <a:ext uri="{FF2B5EF4-FFF2-40B4-BE49-F238E27FC236}">
                <a16:creationId xmlns:a16="http://schemas.microsoft.com/office/drawing/2014/main" id="{30271CD4-377A-C47F-F44B-97A1CAA61831}"/>
              </a:ext>
            </a:extLst>
          </p:cNvPr>
          <p:cNvSpPr/>
          <p:nvPr/>
        </p:nvSpPr>
        <p:spPr>
          <a:xfrm>
            <a:off x="9489518" y="19683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C</a:t>
            </a:r>
          </a:p>
        </p:txBody>
      </p:sp>
      <p:sp>
        <p:nvSpPr>
          <p:cNvPr id="35" name="Ellipse 34">
            <a:extLst>
              <a:ext uri="{FF2B5EF4-FFF2-40B4-BE49-F238E27FC236}">
                <a16:creationId xmlns:a16="http://schemas.microsoft.com/office/drawing/2014/main" id="{A2261B02-635B-071F-4FAD-16DBB1F04B8D}"/>
              </a:ext>
            </a:extLst>
          </p:cNvPr>
          <p:cNvSpPr/>
          <p:nvPr/>
        </p:nvSpPr>
        <p:spPr>
          <a:xfrm>
            <a:off x="8012809" y="19683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B</a:t>
            </a:r>
          </a:p>
        </p:txBody>
      </p:sp>
      <p:sp>
        <p:nvSpPr>
          <p:cNvPr id="36" name="Ellipse 35">
            <a:extLst>
              <a:ext uri="{FF2B5EF4-FFF2-40B4-BE49-F238E27FC236}">
                <a16:creationId xmlns:a16="http://schemas.microsoft.com/office/drawing/2014/main" id="{9049CB9F-6EF7-0114-5122-18B97A88954A}"/>
              </a:ext>
            </a:extLst>
          </p:cNvPr>
          <p:cNvSpPr/>
          <p:nvPr/>
        </p:nvSpPr>
        <p:spPr>
          <a:xfrm>
            <a:off x="8012809" y="28207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E</a:t>
            </a:r>
          </a:p>
        </p:txBody>
      </p:sp>
      <p:sp>
        <p:nvSpPr>
          <p:cNvPr id="37" name="Ellipse 36">
            <a:extLst>
              <a:ext uri="{FF2B5EF4-FFF2-40B4-BE49-F238E27FC236}">
                <a16:creationId xmlns:a16="http://schemas.microsoft.com/office/drawing/2014/main" id="{012895AC-1C77-48AF-0BEF-209FCB60E32A}"/>
              </a:ext>
            </a:extLst>
          </p:cNvPr>
          <p:cNvSpPr/>
          <p:nvPr/>
        </p:nvSpPr>
        <p:spPr>
          <a:xfrm>
            <a:off x="8811579"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F</a:t>
            </a:r>
          </a:p>
        </p:txBody>
      </p:sp>
      <p:sp>
        <p:nvSpPr>
          <p:cNvPr id="38" name="Ellipse 37">
            <a:extLst>
              <a:ext uri="{FF2B5EF4-FFF2-40B4-BE49-F238E27FC236}">
                <a16:creationId xmlns:a16="http://schemas.microsoft.com/office/drawing/2014/main" id="{4AFF6345-414F-0A0E-8BA2-41B4B021413A}"/>
              </a:ext>
            </a:extLst>
          </p:cNvPr>
          <p:cNvSpPr/>
          <p:nvPr/>
        </p:nvSpPr>
        <p:spPr>
          <a:xfrm>
            <a:off x="7190606"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D</a:t>
            </a:r>
          </a:p>
        </p:txBody>
      </p:sp>
      <p:sp>
        <p:nvSpPr>
          <p:cNvPr id="39" name="Ellipse 38">
            <a:extLst>
              <a:ext uri="{FF2B5EF4-FFF2-40B4-BE49-F238E27FC236}">
                <a16:creationId xmlns:a16="http://schemas.microsoft.com/office/drawing/2014/main" id="{7FAF1F6F-E422-7CA3-ADD9-BD4BA0BFE4D8}"/>
              </a:ext>
            </a:extLst>
          </p:cNvPr>
          <p:cNvSpPr/>
          <p:nvPr/>
        </p:nvSpPr>
        <p:spPr>
          <a:xfrm>
            <a:off x="9910366" y="2820715"/>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G</a:t>
            </a:r>
          </a:p>
        </p:txBody>
      </p:sp>
      <p:sp>
        <p:nvSpPr>
          <p:cNvPr id="40" name="Ellipse 39">
            <a:extLst>
              <a:ext uri="{FF2B5EF4-FFF2-40B4-BE49-F238E27FC236}">
                <a16:creationId xmlns:a16="http://schemas.microsoft.com/office/drawing/2014/main" id="{50DDA3A8-C2DC-70CD-BBE9-8D9D85CC3A45}"/>
              </a:ext>
            </a:extLst>
          </p:cNvPr>
          <p:cNvSpPr/>
          <p:nvPr/>
        </p:nvSpPr>
        <p:spPr>
          <a:xfrm>
            <a:off x="10313037" y="3661728"/>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a:t>
            </a:r>
          </a:p>
        </p:txBody>
      </p:sp>
      <p:sp>
        <p:nvSpPr>
          <p:cNvPr id="41" name="Ellipse 40">
            <a:extLst>
              <a:ext uri="{FF2B5EF4-FFF2-40B4-BE49-F238E27FC236}">
                <a16:creationId xmlns:a16="http://schemas.microsoft.com/office/drawing/2014/main" id="{F585A7A7-9C7D-359F-B615-776D150230DB}"/>
              </a:ext>
            </a:extLst>
          </p:cNvPr>
          <p:cNvSpPr/>
          <p:nvPr/>
        </p:nvSpPr>
        <p:spPr>
          <a:xfrm>
            <a:off x="9189166" y="3661728"/>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H</a:t>
            </a:r>
          </a:p>
        </p:txBody>
      </p:sp>
      <p:cxnSp>
        <p:nvCxnSpPr>
          <p:cNvPr id="42" name="Rett linje 41">
            <a:extLst>
              <a:ext uri="{FF2B5EF4-FFF2-40B4-BE49-F238E27FC236}">
                <a16:creationId xmlns:a16="http://schemas.microsoft.com/office/drawing/2014/main" id="{B7B3A778-6FCC-1819-171D-CA22F49E96C8}"/>
              </a:ext>
            </a:extLst>
          </p:cNvPr>
          <p:cNvCxnSpPr>
            <a:cxnSpLocks/>
            <a:stCxn id="29" idx="4"/>
            <a:endCxn id="35"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5" name="Rett linje 44">
            <a:extLst>
              <a:ext uri="{FF2B5EF4-FFF2-40B4-BE49-F238E27FC236}">
                <a16:creationId xmlns:a16="http://schemas.microsoft.com/office/drawing/2014/main" id="{8ADD5097-C076-0977-6538-506BAAC40093}"/>
              </a:ext>
            </a:extLst>
          </p:cNvPr>
          <p:cNvCxnSpPr>
            <a:cxnSpLocks/>
            <a:stCxn id="33" idx="4"/>
            <a:endCxn id="39"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8" name="Rett linje 47">
            <a:extLst>
              <a:ext uri="{FF2B5EF4-FFF2-40B4-BE49-F238E27FC236}">
                <a16:creationId xmlns:a16="http://schemas.microsoft.com/office/drawing/2014/main" id="{232A3D85-540F-A524-E372-79E2BB7EB8F8}"/>
              </a:ext>
            </a:extLst>
          </p:cNvPr>
          <p:cNvCxnSpPr>
            <a:cxnSpLocks/>
            <a:stCxn id="35" idx="4"/>
            <a:endCxn id="36"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1" name="Rett linje 50">
            <a:extLst>
              <a:ext uri="{FF2B5EF4-FFF2-40B4-BE49-F238E27FC236}">
                <a16:creationId xmlns:a16="http://schemas.microsoft.com/office/drawing/2014/main" id="{81CC44DE-DC33-65C9-E568-E4B0781C0DB3}"/>
              </a:ext>
            </a:extLst>
          </p:cNvPr>
          <p:cNvCxnSpPr>
            <a:cxnSpLocks/>
            <a:stCxn id="35" idx="4"/>
            <a:endCxn id="37"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4" name="Rett linje 53">
            <a:extLst>
              <a:ext uri="{FF2B5EF4-FFF2-40B4-BE49-F238E27FC236}">
                <a16:creationId xmlns:a16="http://schemas.microsoft.com/office/drawing/2014/main" id="{4C636402-0F00-9A14-100D-BA1CFB140434}"/>
              </a:ext>
            </a:extLst>
          </p:cNvPr>
          <p:cNvCxnSpPr>
            <a:cxnSpLocks/>
            <a:stCxn id="35" idx="4"/>
            <a:endCxn id="38"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7" name="Rett linje 56">
            <a:extLst>
              <a:ext uri="{FF2B5EF4-FFF2-40B4-BE49-F238E27FC236}">
                <a16:creationId xmlns:a16="http://schemas.microsoft.com/office/drawing/2014/main" id="{DA5072AE-A4CE-8FC1-FE85-45155BA834B1}"/>
              </a:ext>
            </a:extLst>
          </p:cNvPr>
          <p:cNvCxnSpPr>
            <a:cxnSpLocks/>
            <a:stCxn id="39"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60" name="Rett linje 59">
            <a:extLst>
              <a:ext uri="{FF2B5EF4-FFF2-40B4-BE49-F238E27FC236}">
                <a16:creationId xmlns:a16="http://schemas.microsoft.com/office/drawing/2014/main" id="{2B3F44FA-0CB9-7DC9-334E-AF74A156F149}"/>
              </a:ext>
            </a:extLst>
          </p:cNvPr>
          <p:cNvCxnSpPr>
            <a:cxnSpLocks/>
            <a:stCxn id="37" idx="5"/>
            <a:endCxn id="41"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22558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9B8C975-DBFC-4FDF-8302-9CCBCBD4ED06}"/>
              </a:ext>
            </a:extLst>
          </p:cNvPr>
          <p:cNvSpPr>
            <a:spLocks noGrp="1"/>
          </p:cNvSpPr>
          <p:nvPr>
            <p:ph type="title"/>
          </p:nvPr>
        </p:nvSpPr>
        <p:spPr/>
        <p:txBody>
          <a:bodyPr/>
          <a:lstStyle/>
          <a:p>
            <a:r>
              <a:rPr lang="nb-NO" dirty="0" err="1"/>
              <a:t>Bfs</a:t>
            </a:r>
            <a:r>
              <a:rPr lang="nb-NO" dirty="0"/>
              <a:t> – bredde først søk</a:t>
            </a:r>
          </a:p>
        </p:txBody>
      </p:sp>
      <p:sp>
        <p:nvSpPr>
          <p:cNvPr id="3" name="Plassholder for innhold 2">
            <a:extLst>
              <a:ext uri="{FF2B5EF4-FFF2-40B4-BE49-F238E27FC236}">
                <a16:creationId xmlns:a16="http://schemas.microsoft.com/office/drawing/2014/main" id="{2DF64870-D6FB-4A15-E779-7B214F7D112D}"/>
              </a:ext>
            </a:extLst>
          </p:cNvPr>
          <p:cNvSpPr>
            <a:spLocks noGrp="1"/>
          </p:cNvSpPr>
          <p:nvPr>
            <p:ph sz="half" idx="1"/>
          </p:nvPr>
        </p:nvSpPr>
        <p:spPr/>
        <p:txBody>
          <a:bodyPr/>
          <a:lstStyle/>
          <a:p>
            <a:r>
              <a:rPr lang="nb-NO" dirty="0"/>
              <a:t>FIFO kø: I</a:t>
            </a:r>
          </a:p>
          <a:p>
            <a:r>
              <a:rPr lang="nb-NO" dirty="0" err="1"/>
              <a:t>Visited</a:t>
            </a:r>
            <a:r>
              <a:rPr lang="nb-NO" dirty="0"/>
              <a:t>: A, B, C, D, E, F, G, H</a:t>
            </a:r>
          </a:p>
        </p:txBody>
      </p:sp>
      <p:sp>
        <p:nvSpPr>
          <p:cNvPr id="29" name="Ellipse 28">
            <a:extLst>
              <a:ext uri="{FF2B5EF4-FFF2-40B4-BE49-F238E27FC236}">
                <a16:creationId xmlns:a16="http://schemas.microsoft.com/office/drawing/2014/main" id="{4B7D3BFA-F50E-4B19-605C-0B5446085659}"/>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31" name="Rett linje 30">
            <a:extLst>
              <a:ext uri="{FF2B5EF4-FFF2-40B4-BE49-F238E27FC236}">
                <a16:creationId xmlns:a16="http://schemas.microsoft.com/office/drawing/2014/main" id="{0A955B7F-A214-0F7E-77D9-7F53B4CDB125}"/>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33" name="Ellipse 32">
            <a:extLst>
              <a:ext uri="{FF2B5EF4-FFF2-40B4-BE49-F238E27FC236}">
                <a16:creationId xmlns:a16="http://schemas.microsoft.com/office/drawing/2014/main" id="{30271CD4-377A-C47F-F44B-97A1CAA61831}"/>
              </a:ext>
            </a:extLst>
          </p:cNvPr>
          <p:cNvSpPr/>
          <p:nvPr/>
        </p:nvSpPr>
        <p:spPr>
          <a:xfrm>
            <a:off x="9489518" y="19683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C</a:t>
            </a:r>
          </a:p>
        </p:txBody>
      </p:sp>
      <p:sp>
        <p:nvSpPr>
          <p:cNvPr id="35" name="Ellipse 34">
            <a:extLst>
              <a:ext uri="{FF2B5EF4-FFF2-40B4-BE49-F238E27FC236}">
                <a16:creationId xmlns:a16="http://schemas.microsoft.com/office/drawing/2014/main" id="{A2261B02-635B-071F-4FAD-16DBB1F04B8D}"/>
              </a:ext>
            </a:extLst>
          </p:cNvPr>
          <p:cNvSpPr/>
          <p:nvPr/>
        </p:nvSpPr>
        <p:spPr>
          <a:xfrm>
            <a:off x="8012809" y="19683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B</a:t>
            </a:r>
          </a:p>
        </p:txBody>
      </p:sp>
      <p:sp>
        <p:nvSpPr>
          <p:cNvPr id="36" name="Ellipse 35">
            <a:extLst>
              <a:ext uri="{FF2B5EF4-FFF2-40B4-BE49-F238E27FC236}">
                <a16:creationId xmlns:a16="http://schemas.microsoft.com/office/drawing/2014/main" id="{9049CB9F-6EF7-0114-5122-18B97A88954A}"/>
              </a:ext>
            </a:extLst>
          </p:cNvPr>
          <p:cNvSpPr/>
          <p:nvPr/>
        </p:nvSpPr>
        <p:spPr>
          <a:xfrm>
            <a:off x="8012809" y="28207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E</a:t>
            </a:r>
          </a:p>
        </p:txBody>
      </p:sp>
      <p:sp>
        <p:nvSpPr>
          <p:cNvPr id="37" name="Ellipse 36">
            <a:extLst>
              <a:ext uri="{FF2B5EF4-FFF2-40B4-BE49-F238E27FC236}">
                <a16:creationId xmlns:a16="http://schemas.microsoft.com/office/drawing/2014/main" id="{012895AC-1C77-48AF-0BEF-209FCB60E32A}"/>
              </a:ext>
            </a:extLst>
          </p:cNvPr>
          <p:cNvSpPr/>
          <p:nvPr/>
        </p:nvSpPr>
        <p:spPr>
          <a:xfrm>
            <a:off x="8811579"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F</a:t>
            </a:r>
          </a:p>
        </p:txBody>
      </p:sp>
      <p:sp>
        <p:nvSpPr>
          <p:cNvPr id="38" name="Ellipse 37">
            <a:extLst>
              <a:ext uri="{FF2B5EF4-FFF2-40B4-BE49-F238E27FC236}">
                <a16:creationId xmlns:a16="http://schemas.microsoft.com/office/drawing/2014/main" id="{4AFF6345-414F-0A0E-8BA2-41B4B021413A}"/>
              </a:ext>
            </a:extLst>
          </p:cNvPr>
          <p:cNvSpPr/>
          <p:nvPr/>
        </p:nvSpPr>
        <p:spPr>
          <a:xfrm>
            <a:off x="7190606"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D</a:t>
            </a:r>
          </a:p>
        </p:txBody>
      </p:sp>
      <p:sp>
        <p:nvSpPr>
          <p:cNvPr id="39" name="Ellipse 38">
            <a:extLst>
              <a:ext uri="{FF2B5EF4-FFF2-40B4-BE49-F238E27FC236}">
                <a16:creationId xmlns:a16="http://schemas.microsoft.com/office/drawing/2014/main" id="{7FAF1F6F-E422-7CA3-ADD9-BD4BA0BFE4D8}"/>
              </a:ext>
            </a:extLst>
          </p:cNvPr>
          <p:cNvSpPr/>
          <p:nvPr/>
        </p:nvSpPr>
        <p:spPr>
          <a:xfrm>
            <a:off x="9910366" y="2820715"/>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G</a:t>
            </a:r>
          </a:p>
        </p:txBody>
      </p:sp>
      <p:sp>
        <p:nvSpPr>
          <p:cNvPr id="40" name="Ellipse 39">
            <a:extLst>
              <a:ext uri="{FF2B5EF4-FFF2-40B4-BE49-F238E27FC236}">
                <a16:creationId xmlns:a16="http://schemas.microsoft.com/office/drawing/2014/main" id="{50DDA3A8-C2DC-70CD-BBE9-8D9D85CC3A45}"/>
              </a:ext>
            </a:extLst>
          </p:cNvPr>
          <p:cNvSpPr/>
          <p:nvPr/>
        </p:nvSpPr>
        <p:spPr>
          <a:xfrm>
            <a:off x="10313037" y="3661728"/>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a:t>
            </a:r>
          </a:p>
        </p:txBody>
      </p:sp>
      <p:sp>
        <p:nvSpPr>
          <p:cNvPr id="41" name="Ellipse 40">
            <a:extLst>
              <a:ext uri="{FF2B5EF4-FFF2-40B4-BE49-F238E27FC236}">
                <a16:creationId xmlns:a16="http://schemas.microsoft.com/office/drawing/2014/main" id="{F585A7A7-9C7D-359F-B615-776D150230DB}"/>
              </a:ext>
            </a:extLst>
          </p:cNvPr>
          <p:cNvSpPr/>
          <p:nvPr/>
        </p:nvSpPr>
        <p:spPr>
          <a:xfrm>
            <a:off x="9189166" y="3661728"/>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H</a:t>
            </a:r>
          </a:p>
        </p:txBody>
      </p:sp>
      <p:cxnSp>
        <p:nvCxnSpPr>
          <p:cNvPr id="42" name="Rett linje 41">
            <a:extLst>
              <a:ext uri="{FF2B5EF4-FFF2-40B4-BE49-F238E27FC236}">
                <a16:creationId xmlns:a16="http://schemas.microsoft.com/office/drawing/2014/main" id="{B7B3A778-6FCC-1819-171D-CA22F49E96C8}"/>
              </a:ext>
            </a:extLst>
          </p:cNvPr>
          <p:cNvCxnSpPr>
            <a:cxnSpLocks/>
            <a:stCxn id="29" idx="4"/>
            <a:endCxn id="35"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5" name="Rett linje 44">
            <a:extLst>
              <a:ext uri="{FF2B5EF4-FFF2-40B4-BE49-F238E27FC236}">
                <a16:creationId xmlns:a16="http://schemas.microsoft.com/office/drawing/2014/main" id="{8ADD5097-C076-0977-6538-506BAAC40093}"/>
              </a:ext>
            </a:extLst>
          </p:cNvPr>
          <p:cNvCxnSpPr>
            <a:cxnSpLocks/>
            <a:stCxn id="33" idx="4"/>
            <a:endCxn id="39"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8" name="Rett linje 47">
            <a:extLst>
              <a:ext uri="{FF2B5EF4-FFF2-40B4-BE49-F238E27FC236}">
                <a16:creationId xmlns:a16="http://schemas.microsoft.com/office/drawing/2014/main" id="{232A3D85-540F-A524-E372-79E2BB7EB8F8}"/>
              </a:ext>
            </a:extLst>
          </p:cNvPr>
          <p:cNvCxnSpPr>
            <a:cxnSpLocks/>
            <a:stCxn id="35" idx="4"/>
            <a:endCxn id="36"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1" name="Rett linje 50">
            <a:extLst>
              <a:ext uri="{FF2B5EF4-FFF2-40B4-BE49-F238E27FC236}">
                <a16:creationId xmlns:a16="http://schemas.microsoft.com/office/drawing/2014/main" id="{81CC44DE-DC33-65C9-E568-E4B0781C0DB3}"/>
              </a:ext>
            </a:extLst>
          </p:cNvPr>
          <p:cNvCxnSpPr>
            <a:cxnSpLocks/>
            <a:stCxn id="35" idx="4"/>
            <a:endCxn id="37"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4" name="Rett linje 53">
            <a:extLst>
              <a:ext uri="{FF2B5EF4-FFF2-40B4-BE49-F238E27FC236}">
                <a16:creationId xmlns:a16="http://schemas.microsoft.com/office/drawing/2014/main" id="{4C636402-0F00-9A14-100D-BA1CFB140434}"/>
              </a:ext>
            </a:extLst>
          </p:cNvPr>
          <p:cNvCxnSpPr>
            <a:cxnSpLocks/>
            <a:stCxn id="35" idx="4"/>
            <a:endCxn id="38"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7" name="Rett linje 56">
            <a:extLst>
              <a:ext uri="{FF2B5EF4-FFF2-40B4-BE49-F238E27FC236}">
                <a16:creationId xmlns:a16="http://schemas.microsoft.com/office/drawing/2014/main" id="{DA5072AE-A4CE-8FC1-FE85-45155BA834B1}"/>
              </a:ext>
            </a:extLst>
          </p:cNvPr>
          <p:cNvCxnSpPr>
            <a:cxnSpLocks/>
            <a:stCxn id="39"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60" name="Rett linje 59">
            <a:extLst>
              <a:ext uri="{FF2B5EF4-FFF2-40B4-BE49-F238E27FC236}">
                <a16:creationId xmlns:a16="http://schemas.microsoft.com/office/drawing/2014/main" id="{2B3F44FA-0CB9-7DC9-334E-AF74A156F149}"/>
              </a:ext>
            </a:extLst>
          </p:cNvPr>
          <p:cNvCxnSpPr>
            <a:cxnSpLocks/>
            <a:stCxn id="37" idx="5"/>
            <a:endCxn id="41"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17265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9B8C975-DBFC-4FDF-8302-9CCBCBD4ED06}"/>
              </a:ext>
            </a:extLst>
          </p:cNvPr>
          <p:cNvSpPr>
            <a:spLocks noGrp="1"/>
          </p:cNvSpPr>
          <p:nvPr>
            <p:ph type="title"/>
          </p:nvPr>
        </p:nvSpPr>
        <p:spPr/>
        <p:txBody>
          <a:bodyPr/>
          <a:lstStyle/>
          <a:p>
            <a:r>
              <a:rPr lang="nb-NO" dirty="0" err="1"/>
              <a:t>Bfs</a:t>
            </a:r>
            <a:r>
              <a:rPr lang="nb-NO" dirty="0"/>
              <a:t> – bredde først søk</a:t>
            </a:r>
          </a:p>
        </p:txBody>
      </p:sp>
      <p:sp>
        <p:nvSpPr>
          <p:cNvPr id="3" name="Plassholder for innhold 2">
            <a:extLst>
              <a:ext uri="{FF2B5EF4-FFF2-40B4-BE49-F238E27FC236}">
                <a16:creationId xmlns:a16="http://schemas.microsoft.com/office/drawing/2014/main" id="{2DF64870-D6FB-4A15-E779-7B214F7D112D}"/>
              </a:ext>
            </a:extLst>
          </p:cNvPr>
          <p:cNvSpPr>
            <a:spLocks noGrp="1"/>
          </p:cNvSpPr>
          <p:nvPr>
            <p:ph sz="half" idx="1"/>
          </p:nvPr>
        </p:nvSpPr>
        <p:spPr/>
        <p:txBody>
          <a:bodyPr/>
          <a:lstStyle/>
          <a:p>
            <a:r>
              <a:rPr lang="nb-NO" dirty="0"/>
              <a:t>FIFO kø: </a:t>
            </a:r>
          </a:p>
          <a:p>
            <a:r>
              <a:rPr lang="nb-NO" dirty="0" err="1"/>
              <a:t>Visited</a:t>
            </a:r>
            <a:r>
              <a:rPr lang="nb-NO" dirty="0"/>
              <a:t>: A, B, C, D, E, F, G, H</a:t>
            </a:r>
          </a:p>
        </p:txBody>
      </p:sp>
      <p:sp>
        <p:nvSpPr>
          <p:cNvPr id="29" name="Ellipse 28">
            <a:extLst>
              <a:ext uri="{FF2B5EF4-FFF2-40B4-BE49-F238E27FC236}">
                <a16:creationId xmlns:a16="http://schemas.microsoft.com/office/drawing/2014/main" id="{4B7D3BFA-F50E-4B19-605C-0B5446085659}"/>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31" name="Rett linje 30">
            <a:extLst>
              <a:ext uri="{FF2B5EF4-FFF2-40B4-BE49-F238E27FC236}">
                <a16:creationId xmlns:a16="http://schemas.microsoft.com/office/drawing/2014/main" id="{0A955B7F-A214-0F7E-77D9-7F53B4CDB125}"/>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33" name="Ellipse 32">
            <a:extLst>
              <a:ext uri="{FF2B5EF4-FFF2-40B4-BE49-F238E27FC236}">
                <a16:creationId xmlns:a16="http://schemas.microsoft.com/office/drawing/2014/main" id="{30271CD4-377A-C47F-F44B-97A1CAA61831}"/>
              </a:ext>
            </a:extLst>
          </p:cNvPr>
          <p:cNvSpPr/>
          <p:nvPr/>
        </p:nvSpPr>
        <p:spPr>
          <a:xfrm>
            <a:off x="9489518" y="19683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C</a:t>
            </a:r>
          </a:p>
        </p:txBody>
      </p:sp>
      <p:sp>
        <p:nvSpPr>
          <p:cNvPr id="35" name="Ellipse 34">
            <a:extLst>
              <a:ext uri="{FF2B5EF4-FFF2-40B4-BE49-F238E27FC236}">
                <a16:creationId xmlns:a16="http://schemas.microsoft.com/office/drawing/2014/main" id="{A2261B02-635B-071F-4FAD-16DBB1F04B8D}"/>
              </a:ext>
            </a:extLst>
          </p:cNvPr>
          <p:cNvSpPr/>
          <p:nvPr/>
        </p:nvSpPr>
        <p:spPr>
          <a:xfrm>
            <a:off x="8012809" y="19683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B</a:t>
            </a:r>
          </a:p>
        </p:txBody>
      </p:sp>
      <p:sp>
        <p:nvSpPr>
          <p:cNvPr id="36" name="Ellipse 35">
            <a:extLst>
              <a:ext uri="{FF2B5EF4-FFF2-40B4-BE49-F238E27FC236}">
                <a16:creationId xmlns:a16="http://schemas.microsoft.com/office/drawing/2014/main" id="{9049CB9F-6EF7-0114-5122-18B97A88954A}"/>
              </a:ext>
            </a:extLst>
          </p:cNvPr>
          <p:cNvSpPr/>
          <p:nvPr/>
        </p:nvSpPr>
        <p:spPr>
          <a:xfrm>
            <a:off x="8012809" y="28207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E</a:t>
            </a:r>
          </a:p>
        </p:txBody>
      </p:sp>
      <p:sp>
        <p:nvSpPr>
          <p:cNvPr id="37" name="Ellipse 36">
            <a:extLst>
              <a:ext uri="{FF2B5EF4-FFF2-40B4-BE49-F238E27FC236}">
                <a16:creationId xmlns:a16="http://schemas.microsoft.com/office/drawing/2014/main" id="{012895AC-1C77-48AF-0BEF-209FCB60E32A}"/>
              </a:ext>
            </a:extLst>
          </p:cNvPr>
          <p:cNvSpPr/>
          <p:nvPr/>
        </p:nvSpPr>
        <p:spPr>
          <a:xfrm>
            <a:off x="8811579"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F</a:t>
            </a:r>
          </a:p>
        </p:txBody>
      </p:sp>
      <p:sp>
        <p:nvSpPr>
          <p:cNvPr id="38" name="Ellipse 37">
            <a:extLst>
              <a:ext uri="{FF2B5EF4-FFF2-40B4-BE49-F238E27FC236}">
                <a16:creationId xmlns:a16="http://schemas.microsoft.com/office/drawing/2014/main" id="{4AFF6345-414F-0A0E-8BA2-41B4B021413A}"/>
              </a:ext>
            </a:extLst>
          </p:cNvPr>
          <p:cNvSpPr/>
          <p:nvPr/>
        </p:nvSpPr>
        <p:spPr>
          <a:xfrm>
            <a:off x="7190606"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D</a:t>
            </a:r>
          </a:p>
        </p:txBody>
      </p:sp>
      <p:sp>
        <p:nvSpPr>
          <p:cNvPr id="39" name="Ellipse 38">
            <a:extLst>
              <a:ext uri="{FF2B5EF4-FFF2-40B4-BE49-F238E27FC236}">
                <a16:creationId xmlns:a16="http://schemas.microsoft.com/office/drawing/2014/main" id="{7FAF1F6F-E422-7CA3-ADD9-BD4BA0BFE4D8}"/>
              </a:ext>
            </a:extLst>
          </p:cNvPr>
          <p:cNvSpPr/>
          <p:nvPr/>
        </p:nvSpPr>
        <p:spPr>
          <a:xfrm>
            <a:off x="9910366" y="2820715"/>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G</a:t>
            </a:r>
          </a:p>
        </p:txBody>
      </p:sp>
      <p:sp>
        <p:nvSpPr>
          <p:cNvPr id="40" name="Ellipse 39">
            <a:extLst>
              <a:ext uri="{FF2B5EF4-FFF2-40B4-BE49-F238E27FC236}">
                <a16:creationId xmlns:a16="http://schemas.microsoft.com/office/drawing/2014/main" id="{50DDA3A8-C2DC-70CD-BBE9-8D9D85CC3A45}"/>
              </a:ext>
            </a:extLst>
          </p:cNvPr>
          <p:cNvSpPr/>
          <p:nvPr/>
        </p:nvSpPr>
        <p:spPr>
          <a:xfrm>
            <a:off x="10313037" y="3661728"/>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a:t>
            </a:r>
          </a:p>
        </p:txBody>
      </p:sp>
      <p:sp>
        <p:nvSpPr>
          <p:cNvPr id="41" name="Ellipse 40">
            <a:extLst>
              <a:ext uri="{FF2B5EF4-FFF2-40B4-BE49-F238E27FC236}">
                <a16:creationId xmlns:a16="http://schemas.microsoft.com/office/drawing/2014/main" id="{F585A7A7-9C7D-359F-B615-776D150230DB}"/>
              </a:ext>
            </a:extLst>
          </p:cNvPr>
          <p:cNvSpPr/>
          <p:nvPr/>
        </p:nvSpPr>
        <p:spPr>
          <a:xfrm>
            <a:off x="9189166" y="3661728"/>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H</a:t>
            </a:r>
          </a:p>
        </p:txBody>
      </p:sp>
      <p:cxnSp>
        <p:nvCxnSpPr>
          <p:cNvPr id="42" name="Rett linje 41">
            <a:extLst>
              <a:ext uri="{FF2B5EF4-FFF2-40B4-BE49-F238E27FC236}">
                <a16:creationId xmlns:a16="http://schemas.microsoft.com/office/drawing/2014/main" id="{B7B3A778-6FCC-1819-171D-CA22F49E96C8}"/>
              </a:ext>
            </a:extLst>
          </p:cNvPr>
          <p:cNvCxnSpPr>
            <a:cxnSpLocks/>
            <a:stCxn id="29" idx="4"/>
            <a:endCxn id="35"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5" name="Rett linje 44">
            <a:extLst>
              <a:ext uri="{FF2B5EF4-FFF2-40B4-BE49-F238E27FC236}">
                <a16:creationId xmlns:a16="http://schemas.microsoft.com/office/drawing/2014/main" id="{8ADD5097-C076-0977-6538-506BAAC40093}"/>
              </a:ext>
            </a:extLst>
          </p:cNvPr>
          <p:cNvCxnSpPr>
            <a:cxnSpLocks/>
            <a:stCxn id="33" idx="4"/>
            <a:endCxn id="39"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48" name="Rett linje 47">
            <a:extLst>
              <a:ext uri="{FF2B5EF4-FFF2-40B4-BE49-F238E27FC236}">
                <a16:creationId xmlns:a16="http://schemas.microsoft.com/office/drawing/2014/main" id="{232A3D85-540F-A524-E372-79E2BB7EB8F8}"/>
              </a:ext>
            </a:extLst>
          </p:cNvPr>
          <p:cNvCxnSpPr>
            <a:cxnSpLocks/>
            <a:stCxn id="35" idx="4"/>
            <a:endCxn id="36"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1" name="Rett linje 50">
            <a:extLst>
              <a:ext uri="{FF2B5EF4-FFF2-40B4-BE49-F238E27FC236}">
                <a16:creationId xmlns:a16="http://schemas.microsoft.com/office/drawing/2014/main" id="{81CC44DE-DC33-65C9-E568-E4B0781C0DB3}"/>
              </a:ext>
            </a:extLst>
          </p:cNvPr>
          <p:cNvCxnSpPr>
            <a:cxnSpLocks/>
            <a:stCxn id="35" idx="4"/>
            <a:endCxn id="37"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4" name="Rett linje 53">
            <a:extLst>
              <a:ext uri="{FF2B5EF4-FFF2-40B4-BE49-F238E27FC236}">
                <a16:creationId xmlns:a16="http://schemas.microsoft.com/office/drawing/2014/main" id="{4C636402-0F00-9A14-100D-BA1CFB140434}"/>
              </a:ext>
            </a:extLst>
          </p:cNvPr>
          <p:cNvCxnSpPr>
            <a:cxnSpLocks/>
            <a:stCxn id="35" idx="4"/>
            <a:endCxn id="38"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57" name="Rett linje 56">
            <a:extLst>
              <a:ext uri="{FF2B5EF4-FFF2-40B4-BE49-F238E27FC236}">
                <a16:creationId xmlns:a16="http://schemas.microsoft.com/office/drawing/2014/main" id="{DA5072AE-A4CE-8FC1-FE85-45155BA834B1}"/>
              </a:ext>
            </a:extLst>
          </p:cNvPr>
          <p:cNvCxnSpPr>
            <a:cxnSpLocks/>
            <a:stCxn id="39"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60" name="Rett linje 59">
            <a:extLst>
              <a:ext uri="{FF2B5EF4-FFF2-40B4-BE49-F238E27FC236}">
                <a16:creationId xmlns:a16="http://schemas.microsoft.com/office/drawing/2014/main" id="{2B3F44FA-0CB9-7DC9-334E-AF74A156F149}"/>
              </a:ext>
            </a:extLst>
          </p:cNvPr>
          <p:cNvCxnSpPr>
            <a:cxnSpLocks/>
            <a:stCxn id="37" idx="5"/>
            <a:endCxn id="41"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25226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lstStyle/>
          <a:p>
            <a:r>
              <a:rPr lang="nb-NO" dirty="0"/>
              <a:t>Uten </a:t>
            </a:r>
            <a:r>
              <a:rPr lang="nb-NO" dirty="0" err="1"/>
              <a:t>dfs</a:t>
            </a:r>
            <a:endParaRPr lang="nb-NO" dirty="0"/>
          </a:p>
          <a:p>
            <a:endParaRPr lang="nb-NO" dirty="0"/>
          </a:p>
          <a:p>
            <a:endParaRPr lang="nb-NO" dirty="0"/>
          </a:p>
          <a:p>
            <a:pPr marL="0" indent="0">
              <a:buNone/>
            </a:pPr>
            <a:r>
              <a:rPr lang="nb-NO"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68839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lstStyle/>
          <a:p>
            <a:r>
              <a:rPr lang="nb-NO" dirty="0"/>
              <a:t>Uten </a:t>
            </a:r>
            <a:r>
              <a:rPr lang="nb-NO" dirty="0" err="1"/>
              <a:t>dfs</a:t>
            </a:r>
            <a:endParaRPr lang="nb-NO" dirty="0"/>
          </a:p>
          <a:p>
            <a:endParaRPr lang="nb-NO" dirty="0"/>
          </a:p>
          <a:p>
            <a:r>
              <a:rPr lang="nb-NO" sz="1400" dirty="0"/>
              <a:t>Kø: in1150, in1000 </a:t>
            </a:r>
          </a:p>
          <a:p>
            <a:r>
              <a:rPr lang="nb-NO" sz="1400" dirty="0"/>
              <a:t>Output: </a:t>
            </a:r>
          </a:p>
          <a:p>
            <a:pPr marL="0" indent="0">
              <a:buNone/>
            </a:pPr>
            <a:r>
              <a:rPr lang="nb-NO" sz="18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76941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lstStyle/>
          <a:p>
            <a:r>
              <a:rPr lang="nb-NO" dirty="0"/>
              <a:t>Uten </a:t>
            </a:r>
            <a:r>
              <a:rPr lang="nb-NO" dirty="0" err="1"/>
              <a:t>dfs</a:t>
            </a:r>
            <a:endParaRPr lang="nb-NO" dirty="0"/>
          </a:p>
          <a:p>
            <a:endParaRPr lang="nb-NO" dirty="0"/>
          </a:p>
          <a:p>
            <a:r>
              <a:rPr lang="nb-NO" sz="1400" dirty="0"/>
              <a:t>Kø: in1000, in2080</a:t>
            </a:r>
          </a:p>
          <a:p>
            <a:r>
              <a:rPr lang="nb-NO" sz="1400" dirty="0"/>
              <a:t>Output: in1150</a:t>
            </a:r>
          </a:p>
          <a:p>
            <a:pPr marL="0" indent="0">
              <a:buNone/>
            </a:pPr>
            <a:r>
              <a:rPr lang="nb-NO" sz="18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in1150</a:t>
            </a:r>
          </a:p>
        </p:txBody>
      </p: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712167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lstStyle/>
          <a:p>
            <a:r>
              <a:rPr lang="nb-NO" dirty="0"/>
              <a:t>Uten </a:t>
            </a:r>
            <a:r>
              <a:rPr lang="nb-NO" dirty="0" err="1"/>
              <a:t>dfs</a:t>
            </a:r>
            <a:endParaRPr lang="nb-NO" dirty="0"/>
          </a:p>
          <a:p>
            <a:endParaRPr lang="nb-NO" dirty="0"/>
          </a:p>
          <a:p>
            <a:r>
              <a:rPr lang="nb-NO" sz="1400" dirty="0"/>
              <a:t>Kø: in2080, in1010, in2040</a:t>
            </a:r>
          </a:p>
          <a:p>
            <a:r>
              <a:rPr lang="nb-NO" sz="1400" dirty="0"/>
              <a:t>Output: in1150, in1000</a:t>
            </a:r>
          </a:p>
          <a:p>
            <a:pPr marL="0" indent="0">
              <a:buNone/>
            </a:pPr>
            <a:r>
              <a:rPr lang="nb-NO" sz="18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in1150</a:t>
            </a:r>
          </a:p>
        </p:txBody>
      </p: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in1000</a:t>
            </a:r>
          </a:p>
        </p:txBody>
      </p: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in2040</a:t>
            </a:r>
          </a:p>
        </p:txBody>
      </p: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307597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A6814345-41DE-42C5-8657-66C1417DF8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7E68E419-3727-4F5E-8840-AF149B33B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0519B6EC-D7AE-452F-8D0C-D11BD3377F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37" name="Rectangle 1036">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89E1CBF1-F841-7AF8-6A3A-69B9B353309C}"/>
              </a:ext>
            </a:extLst>
          </p:cNvPr>
          <p:cNvSpPr>
            <a:spLocks noGrp="1"/>
          </p:cNvSpPr>
          <p:nvPr>
            <p:ph type="title"/>
          </p:nvPr>
        </p:nvSpPr>
        <p:spPr>
          <a:xfrm>
            <a:off x="521208" y="786384"/>
            <a:ext cx="5567266" cy="1707775"/>
          </a:xfrm>
        </p:spPr>
        <p:txBody>
          <a:bodyPr vert="horz" lIns="91440" tIns="45720" rIns="91440" bIns="45720" rtlCol="0" anchor="t">
            <a:normAutofit/>
          </a:bodyPr>
          <a:lstStyle/>
          <a:p>
            <a:r>
              <a:rPr lang="en-US" sz="3700"/>
              <a:t>Begreper og terminologi</a:t>
            </a:r>
            <a:br>
              <a:rPr lang="en-US" sz="3700"/>
            </a:br>
            <a:endParaRPr lang="en-US" sz="3700"/>
          </a:p>
        </p:txBody>
      </p:sp>
      <p:cxnSp>
        <p:nvCxnSpPr>
          <p:cNvPr id="1039" name="Straight Connector 1038">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lassholder for innhold 2">
            <a:extLst>
              <a:ext uri="{FF2B5EF4-FFF2-40B4-BE49-F238E27FC236}">
                <a16:creationId xmlns:a16="http://schemas.microsoft.com/office/drawing/2014/main" id="{D636BE77-FB8F-E119-35AB-14E17103B571}"/>
              </a:ext>
            </a:extLst>
          </p:cNvPr>
          <p:cNvSpPr>
            <a:spLocks noGrp="1"/>
          </p:cNvSpPr>
          <p:nvPr>
            <p:ph sz="half" idx="1"/>
          </p:nvPr>
        </p:nvSpPr>
        <p:spPr>
          <a:xfrm>
            <a:off x="571501" y="2848396"/>
            <a:ext cx="5467441" cy="3018330"/>
          </a:xfrm>
        </p:spPr>
        <p:txBody>
          <a:bodyPr vert="horz" lIns="91440" tIns="45720" rIns="91440" bIns="45720" rtlCol="0" anchor="b">
            <a:normAutofit/>
          </a:bodyPr>
          <a:lstStyle/>
          <a:p>
            <a:pPr>
              <a:lnSpc>
                <a:spcPct val="110000"/>
              </a:lnSpc>
            </a:pPr>
            <a:r>
              <a:rPr lang="en-US" sz="1800" dirty="0"/>
              <a:t>Graf</a:t>
            </a:r>
          </a:p>
          <a:p>
            <a:pPr lvl="1">
              <a:lnSpc>
                <a:spcPct val="110000"/>
              </a:lnSpc>
            </a:pPr>
            <a:r>
              <a:rPr lang="en-US" dirty="0" err="1"/>
              <a:t>Eksempler</a:t>
            </a:r>
            <a:endParaRPr lang="en-US" dirty="0"/>
          </a:p>
          <a:p>
            <a:pPr lvl="1">
              <a:lnSpc>
                <a:spcPct val="110000"/>
              </a:lnSpc>
            </a:pPr>
            <a:r>
              <a:rPr lang="en-US" dirty="0" err="1"/>
              <a:t>Rettet</a:t>
            </a:r>
            <a:r>
              <a:rPr lang="en-US" dirty="0"/>
              <a:t>, </a:t>
            </a:r>
            <a:r>
              <a:rPr lang="en-US" dirty="0" err="1"/>
              <a:t>urettet</a:t>
            </a:r>
            <a:endParaRPr lang="en-US" dirty="0"/>
          </a:p>
          <a:p>
            <a:pPr lvl="1">
              <a:lnSpc>
                <a:spcPct val="110000"/>
              </a:lnSpc>
            </a:pPr>
            <a:r>
              <a:rPr lang="en-US" dirty="0" err="1"/>
              <a:t>Vektet</a:t>
            </a:r>
            <a:r>
              <a:rPr lang="en-US" dirty="0"/>
              <a:t>, </a:t>
            </a:r>
            <a:r>
              <a:rPr lang="en-US" dirty="0" err="1"/>
              <a:t>uvektet</a:t>
            </a:r>
            <a:endParaRPr lang="en-US" dirty="0"/>
          </a:p>
          <a:p>
            <a:pPr lvl="1">
              <a:lnSpc>
                <a:spcPct val="110000"/>
              </a:lnSpc>
            </a:pPr>
            <a:r>
              <a:rPr lang="en-US" dirty="0" err="1"/>
              <a:t>Urettet</a:t>
            </a:r>
            <a:r>
              <a:rPr lang="en-US" dirty="0"/>
              <a:t> </a:t>
            </a:r>
            <a:r>
              <a:rPr lang="en-US" dirty="0" err="1"/>
              <a:t>og</a:t>
            </a:r>
            <a:r>
              <a:rPr lang="en-US" dirty="0"/>
              <a:t> </a:t>
            </a:r>
            <a:r>
              <a:rPr lang="en-US" dirty="0" err="1"/>
              <a:t>asyklisk</a:t>
            </a:r>
            <a:r>
              <a:rPr lang="en-US" dirty="0"/>
              <a:t> </a:t>
            </a:r>
            <a:r>
              <a:rPr lang="en-US" dirty="0" err="1"/>
              <a:t>graf</a:t>
            </a:r>
            <a:endParaRPr lang="en-US" dirty="0"/>
          </a:p>
          <a:p>
            <a:pPr lvl="1">
              <a:lnSpc>
                <a:spcPct val="110000"/>
              </a:lnSpc>
            </a:pPr>
            <a:r>
              <a:rPr lang="en-US" dirty="0" err="1"/>
              <a:t>Rettet</a:t>
            </a:r>
            <a:r>
              <a:rPr lang="en-US" dirty="0"/>
              <a:t> </a:t>
            </a:r>
            <a:r>
              <a:rPr lang="en-US" dirty="0" err="1"/>
              <a:t>og</a:t>
            </a:r>
            <a:r>
              <a:rPr lang="en-US" dirty="0"/>
              <a:t> </a:t>
            </a:r>
            <a:r>
              <a:rPr lang="en-US" dirty="0" err="1"/>
              <a:t>asyklisk</a:t>
            </a:r>
            <a:r>
              <a:rPr lang="en-US" dirty="0"/>
              <a:t> </a:t>
            </a:r>
            <a:r>
              <a:rPr lang="en-US" dirty="0" err="1"/>
              <a:t>graf</a:t>
            </a:r>
            <a:endParaRPr lang="en-US" dirty="0"/>
          </a:p>
          <a:p>
            <a:pPr>
              <a:lnSpc>
                <a:spcPct val="110000"/>
              </a:lnSpc>
            </a:pPr>
            <a:r>
              <a:rPr lang="en-US" sz="1800" dirty="0"/>
              <a:t>Node</a:t>
            </a:r>
          </a:p>
          <a:p>
            <a:pPr lvl="1">
              <a:lnSpc>
                <a:spcPct val="110000"/>
              </a:lnSpc>
            </a:pPr>
            <a:r>
              <a:rPr lang="en-US" dirty="0"/>
              <a:t>grad</a:t>
            </a:r>
          </a:p>
        </p:txBody>
      </p:sp>
      <p:cxnSp>
        <p:nvCxnSpPr>
          <p:cNvPr id="1041" name="Straight Connector 1040">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ROSALIND | Glossary | Complete graph">
            <a:extLst>
              <a:ext uri="{FF2B5EF4-FFF2-40B4-BE49-F238E27FC236}">
                <a16:creationId xmlns:a16="http://schemas.microsoft.com/office/drawing/2014/main" id="{E3DA8AF8-BD71-C42E-D0E4-546C7057196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914734" y="1074573"/>
            <a:ext cx="4705764" cy="4705764"/>
          </a:xfrm>
          <a:prstGeom prst="rect">
            <a:avLst/>
          </a:prstGeom>
          <a:noFill/>
          <a:extLst>
            <a:ext uri="{909E8E84-426E-40DD-AFC4-6F175D3DCCD1}">
              <a14:hiddenFill xmlns:a14="http://schemas.microsoft.com/office/drawing/2010/main">
                <a:solidFill>
                  <a:srgbClr val="FFFFFF"/>
                </a:solidFill>
              </a14:hiddenFill>
            </a:ext>
          </a:extLst>
        </p:spPr>
      </p:pic>
      <p:cxnSp>
        <p:nvCxnSpPr>
          <p:cNvPr id="1043" name="Straight Connector 1042">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194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lstStyle/>
          <a:p>
            <a:r>
              <a:rPr lang="nb-NO" dirty="0"/>
              <a:t>Uten </a:t>
            </a:r>
            <a:r>
              <a:rPr lang="nb-NO" dirty="0" err="1"/>
              <a:t>dfs</a:t>
            </a:r>
            <a:endParaRPr lang="nb-NO" dirty="0"/>
          </a:p>
          <a:p>
            <a:endParaRPr lang="nb-NO" dirty="0"/>
          </a:p>
          <a:p>
            <a:r>
              <a:rPr lang="nb-NO" sz="1400" dirty="0"/>
              <a:t>Kø: in1010, in2040</a:t>
            </a:r>
          </a:p>
          <a:p>
            <a:r>
              <a:rPr lang="nb-NO" sz="1400" dirty="0"/>
              <a:t>Output: in1150, in1000, in2080</a:t>
            </a:r>
          </a:p>
          <a:p>
            <a:pPr marL="0" indent="0">
              <a:buNone/>
            </a:pPr>
            <a:r>
              <a:rPr lang="nb-NO" sz="18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in1150</a:t>
            </a:r>
          </a:p>
        </p:txBody>
      </p: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in1000</a:t>
            </a:r>
          </a:p>
        </p:txBody>
      </p: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in2040</a:t>
            </a:r>
          </a:p>
        </p:txBody>
      </p: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61230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lstStyle/>
          <a:p>
            <a:r>
              <a:rPr lang="nb-NO" dirty="0"/>
              <a:t>Uten </a:t>
            </a:r>
            <a:r>
              <a:rPr lang="nb-NO" dirty="0" err="1"/>
              <a:t>dfs</a:t>
            </a:r>
            <a:endParaRPr lang="nb-NO" dirty="0"/>
          </a:p>
          <a:p>
            <a:endParaRPr lang="nb-NO" dirty="0"/>
          </a:p>
          <a:p>
            <a:r>
              <a:rPr lang="nb-NO" sz="1400" dirty="0"/>
              <a:t>Kø: in2040, in2010</a:t>
            </a:r>
          </a:p>
          <a:p>
            <a:r>
              <a:rPr lang="nb-NO" sz="1400" dirty="0"/>
              <a:t>Output: in1150, in1000, in2080, in1010</a:t>
            </a:r>
          </a:p>
          <a:p>
            <a:pPr marL="0" indent="0">
              <a:buNone/>
            </a:pPr>
            <a:r>
              <a:rPr lang="nb-NO" sz="18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in1150</a:t>
            </a:r>
          </a:p>
        </p:txBody>
      </p: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in1000</a:t>
            </a:r>
          </a:p>
        </p:txBody>
      </p: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in2040</a:t>
            </a:r>
          </a:p>
        </p:txBody>
      </p: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in3130</a:t>
            </a:r>
          </a:p>
        </p:txBody>
      </p: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510890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lstStyle/>
          <a:p>
            <a:r>
              <a:rPr lang="nb-NO" dirty="0"/>
              <a:t>Uten </a:t>
            </a:r>
            <a:r>
              <a:rPr lang="nb-NO" dirty="0" err="1"/>
              <a:t>dfs</a:t>
            </a:r>
            <a:endParaRPr lang="nb-NO" dirty="0"/>
          </a:p>
          <a:p>
            <a:endParaRPr lang="nb-NO" dirty="0"/>
          </a:p>
          <a:p>
            <a:r>
              <a:rPr lang="nb-NO" sz="1400" dirty="0"/>
              <a:t>Kø: in2010</a:t>
            </a:r>
          </a:p>
          <a:p>
            <a:r>
              <a:rPr lang="nb-NO" sz="1400" dirty="0"/>
              <a:t>Output: in1150, in1000, in2080, in1010, in2040</a:t>
            </a:r>
          </a:p>
          <a:p>
            <a:pPr marL="0" indent="0">
              <a:buNone/>
            </a:pPr>
            <a:r>
              <a:rPr lang="nb-NO" sz="18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in1150</a:t>
            </a:r>
          </a:p>
        </p:txBody>
      </p: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in1000</a:t>
            </a:r>
          </a:p>
        </p:txBody>
      </p: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in2040</a:t>
            </a:r>
          </a:p>
        </p:txBody>
      </p: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in3130</a:t>
            </a:r>
          </a:p>
        </p:txBody>
      </p: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04189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lstStyle/>
          <a:p>
            <a:r>
              <a:rPr lang="nb-NO" dirty="0"/>
              <a:t>Uten </a:t>
            </a:r>
            <a:r>
              <a:rPr lang="nb-NO" dirty="0" err="1"/>
              <a:t>dfs</a:t>
            </a:r>
            <a:endParaRPr lang="nb-NO" dirty="0"/>
          </a:p>
          <a:p>
            <a:endParaRPr lang="nb-NO" dirty="0"/>
          </a:p>
          <a:p>
            <a:r>
              <a:rPr lang="nb-NO" sz="1400" dirty="0"/>
              <a:t>Kø: in3040, in3130</a:t>
            </a:r>
          </a:p>
          <a:p>
            <a:r>
              <a:rPr lang="nb-NO" sz="1400" dirty="0"/>
              <a:t>Output: in1150, in1000, in2080, in1010, in2040, in2010</a:t>
            </a:r>
          </a:p>
          <a:p>
            <a:pPr marL="0" indent="0">
              <a:buNone/>
            </a:pPr>
            <a:r>
              <a:rPr lang="nb-NO" sz="18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in1150</a:t>
            </a:r>
          </a:p>
        </p:txBody>
      </p: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in1000</a:t>
            </a:r>
          </a:p>
        </p:txBody>
      </p: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in2040</a:t>
            </a:r>
          </a:p>
        </p:txBody>
      </p: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in3130</a:t>
            </a:r>
          </a:p>
        </p:txBody>
      </p:sp>
    </p:spTree>
    <p:extLst>
      <p:ext uri="{BB962C8B-B14F-4D97-AF65-F5344CB8AC3E}">
        <p14:creationId xmlns:p14="http://schemas.microsoft.com/office/powerpoint/2010/main" val="75210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lstStyle/>
          <a:p>
            <a:r>
              <a:rPr lang="nb-NO" dirty="0"/>
              <a:t>Uten </a:t>
            </a:r>
            <a:r>
              <a:rPr lang="nb-NO" dirty="0" err="1"/>
              <a:t>dfs</a:t>
            </a:r>
            <a:endParaRPr lang="nb-NO" dirty="0"/>
          </a:p>
          <a:p>
            <a:endParaRPr lang="nb-NO" dirty="0"/>
          </a:p>
          <a:p>
            <a:r>
              <a:rPr lang="nb-NO" sz="1400" dirty="0"/>
              <a:t>Kø: in3130</a:t>
            </a:r>
          </a:p>
          <a:p>
            <a:r>
              <a:rPr lang="nb-NO" sz="1400" dirty="0"/>
              <a:t>Output: in1150, in1000, in2080, in1010, in2040, in2010, in3040</a:t>
            </a:r>
          </a:p>
          <a:p>
            <a:pPr marL="0" indent="0">
              <a:buNone/>
            </a:pPr>
            <a:r>
              <a:rPr lang="nb-NO" sz="18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in1150</a:t>
            </a:r>
          </a:p>
        </p:txBody>
      </p: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in1000</a:t>
            </a:r>
          </a:p>
        </p:txBody>
      </p: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in2040</a:t>
            </a:r>
          </a:p>
        </p:txBody>
      </p: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in3130</a:t>
            </a:r>
          </a:p>
        </p:txBody>
      </p:sp>
    </p:spTree>
    <p:extLst>
      <p:ext uri="{BB962C8B-B14F-4D97-AF65-F5344CB8AC3E}">
        <p14:creationId xmlns:p14="http://schemas.microsoft.com/office/powerpoint/2010/main" val="1018851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lstStyle/>
          <a:p>
            <a:r>
              <a:rPr lang="nb-NO" dirty="0"/>
              <a:t>Uten </a:t>
            </a:r>
            <a:r>
              <a:rPr lang="nb-NO" dirty="0" err="1"/>
              <a:t>dfs</a:t>
            </a:r>
            <a:endParaRPr lang="nb-NO" dirty="0"/>
          </a:p>
          <a:p>
            <a:endParaRPr lang="nb-NO" dirty="0"/>
          </a:p>
          <a:p>
            <a:r>
              <a:rPr lang="nb-NO" sz="1400" dirty="0"/>
              <a:t>Kø: </a:t>
            </a:r>
          </a:p>
          <a:p>
            <a:r>
              <a:rPr lang="nb-NO" sz="1400" dirty="0"/>
              <a:t>Output: in1150, in1000, in2080, in1010, in2040, in2010, in3040, in3130</a:t>
            </a:r>
          </a:p>
          <a:p>
            <a:pPr marL="0" indent="0">
              <a:buNone/>
            </a:pPr>
            <a:r>
              <a:rPr lang="nb-NO" sz="18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in1150</a:t>
            </a:r>
          </a:p>
        </p:txBody>
      </p: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in1000</a:t>
            </a:r>
          </a:p>
        </p:txBody>
      </p: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in2040</a:t>
            </a:r>
          </a:p>
        </p:txBody>
      </p: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in3130</a:t>
            </a:r>
          </a:p>
        </p:txBody>
      </p:sp>
    </p:spTree>
    <p:extLst>
      <p:ext uri="{BB962C8B-B14F-4D97-AF65-F5344CB8AC3E}">
        <p14:creationId xmlns:p14="http://schemas.microsoft.com/office/powerpoint/2010/main" val="3085240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lstStyle/>
          <a:p>
            <a:r>
              <a:rPr lang="nb-NO" dirty="0"/>
              <a:t>Med </a:t>
            </a:r>
            <a:r>
              <a:rPr lang="nb-NO" dirty="0" err="1"/>
              <a:t>dfs</a:t>
            </a:r>
            <a:endParaRPr lang="nb-NO" dirty="0"/>
          </a:p>
          <a:p>
            <a:endParaRPr lang="nb-NO" dirty="0"/>
          </a:p>
          <a:p>
            <a:endParaRPr lang="nb-NO" dirty="0"/>
          </a:p>
          <a:p>
            <a:pPr marL="0" indent="0">
              <a:buNone/>
            </a:pPr>
            <a:r>
              <a:rPr lang="nb-NO" dirty="0"/>
              <a:t>                                                     </a:t>
            </a:r>
          </a:p>
        </p:txBody>
      </p:sp>
      <p:pic>
        <p:nvPicPr>
          <p:cNvPr id="4" name="Bilde 3">
            <a:extLst>
              <a:ext uri="{FF2B5EF4-FFF2-40B4-BE49-F238E27FC236}">
                <a16:creationId xmlns:a16="http://schemas.microsoft.com/office/drawing/2014/main" id="{059C9EDA-1202-A38A-1064-3E49449AE325}"/>
              </a:ext>
            </a:extLst>
          </p:cNvPr>
          <p:cNvPicPr>
            <a:picLocks noChangeAspect="1"/>
          </p:cNvPicPr>
          <p:nvPr/>
        </p:nvPicPr>
        <p:blipFill>
          <a:blip r:embed="rId3"/>
          <a:stretch>
            <a:fillRect/>
          </a:stretch>
        </p:blipFill>
        <p:spPr>
          <a:xfrm>
            <a:off x="4222303" y="1766844"/>
            <a:ext cx="7398197" cy="1904140"/>
          </a:xfrm>
          <a:prstGeom prst="rect">
            <a:avLst/>
          </a:prstGeom>
        </p:spPr>
      </p:pic>
      <p:sp>
        <p:nvSpPr>
          <p:cNvPr id="5" name="TekstSylinder 4">
            <a:extLst>
              <a:ext uri="{FF2B5EF4-FFF2-40B4-BE49-F238E27FC236}">
                <a16:creationId xmlns:a16="http://schemas.microsoft.com/office/drawing/2014/main" id="{B5F301D6-381F-CAEF-BE57-C5AFB447B24C}"/>
              </a:ext>
            </a:extLst>
          </p:cNvPr>
          <p:cNvSpPr txBox="1"/>
          <p:nvPr/>
        </p:nvSpPr>
        <p:spPr>
          <a:xfrm>
            <a:off x="6565392" y="1399032"/>
            <a:ext cx="4178808" cy="367812"/>
          </a:xfrm>
          <a:prstGeom prst="rect">
            <a:avLst/>
          </a:prstGeom>
          <a:noFill/>
        </p:spPr>
        <p:txBody>
          <a:bodyPr wrap="square" rtlCol="0">
            <a:spAutoFit/>
          </a:bodyPr>
          <a:lstStyle/>
          <a:p>
            <a:r>
              <a:rPr lang="nb-NO" dirty="0"/>
              <a:t>Vanlig </a:t>
            </a:r>
            <a:r>
              <a:rPr lang="nb-NO" dirty="0" err="1"/>
              <a:t>dfs</a:t>
            </a:r>
            <a:endParaRPr lang="nb-NO" dirty="0"/>
          </a:p>
        </p:txBody>
      </p:sp>
      <p:pic>
        <p:nvPicPr>
          <p:cNvPr id="6" name="Bilde 5">
            <a:extLst>
              <a:ext uri="{FF2B5EF4-FFF2-40B4-BE49-F238E27FC236}">
                <a16:creationId xmlns:a16="http://schemas.microsoft.com/office/drawing/2014/main" id="{C557620B-E9AB-0B14-FFB5-2ED9D190F278}"/>
              </a:ext>
            </a:extLst>
          </p:cNvPr>
          <p:cNvPicPr>
            <a:picLocks noChangeAspect="1"/>
          </p:cNvPicPr>
          <p:nvPr/>
        </p:nvPicPr>
        <p:blipFill>
          <a:blip r:embed="rId4"/>
          <a:stretch>
            <a:fillRect/>
          </a:stretch>
        </p:blipFill>
        <p:spPr>
          <a:xfrm>
            <a:off x="5721423" y="3979130"/>
            <a:ext cx="3297341" cy="2847332"/>
          </a:xfrm>
          <a:prstGeom prst="rect">
            <a:avLst/>
          </a:prstGeom>
        </p:spPr>
      </p:pic>
      <p:cxnSp>
        <p:nvCxnSpPr>
          <p:cNvPr id="8" name="Rett pil 7">
            <a:extLst>
              <a:ext uri="{FF2B5EF4-FFF2-40B4-BE49-F238E27FC236}">
                <a16:creationId xmlns:a16="http://schemas.microsoft.com/office/drawing/2014/main" id="{B764430E-7E7A-EEE4-9FE5-8C30560558F6}"/>
              </a:ext>
            </a:extLst>
          </p:cNvPr>
          <p:cNvCxnSpPr>
            <a:cxnSpLocks/>
          </p:cNvCxnSpPr>
          <p:nvPr/>
        </p:nvCxnSpPr>
        <p:spPr>
          <a:xfrm>
            <a:off x="7831542" y="3670984"/>
            <a:ext cx="0" cy="308146"/>
          </a:xfrm>
          <a:prstGeom prst="straightConnector1">
            <a:avLst/>
          </a:prstGeom>
          <a:ln w="412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29913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lstStyle/>
          <a:p>
            <a:r>
              <a:rPr lang="nb-NO" dirty="0"/>
              <a:t>Med </a:t>
            </a:r>
            <a:r>
              <a:rPr lang="nb-NO" dirty="0" err="1"/>
              <a:t>dfs</a:t>
            </a:r>
            <a:endParaRPr lang="nb-NO" dirty="0"/>
          </a:p>
          <a:p>
            <a:endParaRPr lang="nb-NO" dirty="0"/>
          </a:p>
          <a:p>
            <a:endParaRPr lang="nb-NO" dirty="0"/>
          </a:p>
          <a:p>
            <a:pPr marL="0" indent="0">
              <a:buNone/>
            </a:pPr>
            <a:r>
              <a:rPr lang="nb-NO"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071884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normAutofit/>
          </a:bodyPr>
          <a:lstStyle/>
          <a:p>
            <a:r>
              <a:rPr lang="nb-NO" sz="1600" dirty="0" err="1"/>
              <a:t>Visited</a:t>
            </a:r>
            <a:r>
              <a:rPr lang="nb-NO" sz="1600" dirty="0"/>
              <a:t>:</a:t>
            </a:r>
          </a:p>
          <a:p>
            <a:endParaRPr lang="nb-NO" sz="1600" dirty="0"/>
          </a:p>
          <a:p>
            <a:r>
              <a:rPr lang="nb-NO" sz="1600" dirty="0"/>
              <a:t>«</a:t>
            </a:r>
            <a:r>
              <a:rPr lang="nb-NO" sz="1600" dirty="0" err="1"/>
              <a:t>callstack</a:t>
            </a:r>
            <a:r>
              <a:rPr lang="nb-NO" sz="1600" dirty="0"/>
              <a:t>»:</a:t>
            </a:r>
          </a:p>
          <a:p>
            <a:endParaRPr lang="nb-NO" sz="1600" dirty="0"/>
          </a:p>
          <a:p>
            <a:pPr marL="0" indent="0">
              <a:buNone/>
            </a:pPr>
            <a:r>
              <a:rPr lang="nb-NO" sz="16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4" name="TekstSylinder 3">
            <a:extLst>
              <a:ext uri="{FF2B5EF4-FFF2-40B4-BE49-F238E27FC236}">
                <a16:creationId xmlns:a16="http://schemas.microsoft.com/office/drawing/2014/main" id="{D66A15B4-D8AF-B2F2-EF1D-EC290E8BFC3C}"/>
              </a:ext>
            </a:extLst>
          </p:cNvPr>
          <p:cNvSpPr txBox="1"/>
          <p:nvPr/>
        </p:nvSpPr>
        <p:spPr>
          <a:xfrm>
            <a:off x="3338623" y="2074990"/>
            <a:ext cx="2562447" cy="646331"/>
          </a:xfrm>
          <a:prstGeom prst="rect">
            <a:avLst/>
          </a:prstGeom>
          <a:noFill/>
        </p:spPr>
        <p:txBody>
          <a:bodyPr wrap="square" rtlCol="0">
            <a:spAutoFit/>
          </a:bodyPr>
          <a:lstStyle/>
          <a:p>
            <a:r>
              <a:rPr lang="nb-NO" sz="1600" dirty="0" err="1"/>
              <a:t>Stack</a:t>
            </a:r>
            <a:r>
              <a:rPr lang="nb-NO" dirty="0"/>
              <a:t>:</a:t>
            </a:r>
          </a:p>
          <a:p>
            <a:endParaRPr lang="nb-NO" dirty="0"/>
          </a:p>
        </p:txBody>
      </p:sp>
    </p:spTree>
    <p:extLst>
      <p:ext uri="{BB962C8B-B14F-4D97-AF65-F5344CB8AC3E}">
        <p14:creationId xmlns:p14="http://schemas.microsoft.com/office/powerpoint/2010/main" val="618374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normAutofit/>
          </a:bodyPr>
          <a:lstStyle/>
          <a:p>
            <a:r>
              <a:rPr lang="nb-NO" sz="1600" dirty="0" err="1"/>
              <a:t>Visited</a:t>
            </a:r>
            <a:r>
              <a:rPr lang="nb-NO" sz="1600" dirty="0"/>
              <a:t>:</a:t>
            </a:r>
          </a:p>
          <a:p>
            <a:endParaRPr lang="nb-NO" sz="1600" dirty="0"/>
          </a:p>
          <a:p>
            <a:r>
              <a:rPr lang="nb-NO" sz="1600" dirty="0"/>
              <a:t>«</a:t>
            </a:r>
            <a:r>
              <a:rPr lang="nb-NO" sz="1600" dirty="0" err="1"/>
              <a:t>callstack</a:t>
            </a:r>
            <a:r>
              <a:rPr lang="nb-NO" sz="1600" dirty="0"/>
              <a:t>»:</a:t>
            </a:r>
          </a:p>
          <a:p>
            <a:r>
              <a:rPr lang="nb-NO" sz="1600" dirty="0"/>
              <a:t>in1010</a:t>
            </a:r>
          </a:p>
          <a:p>
            <a:pPr marL="0" indent="0">
              <a:buNone/>
            </a:pPr>
            <a:r>
              <a:rPr lang="nb-NO" sz="16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4" name="TekstSylinder 3">
            <a:extLst>
              <a:ext uri="{FF2B5EF4-FFF2-40B4-BE49-F238E27FC236}">
                <a16:creationId xmlns:a16="http://schemas.microsoft.com/office/drawing/2014/main" id="{D66A15B4-D8AF-B2F2-EF1D-EC290E8BFC3C}"/>
              </a:ext>
            </a:extLst>
          </p:cNvPr>
          <p:cNvSpPr txBox="1"/>
          <p:nvPr/>
        </p:nvSpPr>
        <p:spPr>
          <a:xfrm>
            <a:off x="3333744" y="2926003"/>
            <a:ext cx="2562447" cy="646331"/>
          </a:xfrm>
          <a:prstGeom prst="rect">
            <a:avLst/>
          </a:prstGeom>
          <a:noFill/>
        </p:spPr>
        <p:txBody>
          <a:bodyPr wrap="square" rtlCol="0">
            <a:spAutoFit/>
          </a:bodyPr>
          <a:lstStyle/>
          <a:p>
            <a:r>
              <a:rPr lang="nb-NO" sz="1600" dirty="0" err="1"/>
              <a:t>Stack</a:t>
            </a:r>
            <a:r>
              <a:rPr lang="nb-NO" dirty="0"/>
              <a:t>:</a:t>
            </a:r>
          </a:p>
          <a:p>
            <a:endParaRPr lang="nb-NO" dirty="0"/>
          </a:p>
        </p:txBody>
      </p:sp>
    </p:spTree>
    <p:extLst>
      <p:ext uri="{BB962C8B-B14F-4D97-AF65-F5344CB8AC3E}">
        <p14:creationId xmlns:p14="http://schemas.microsoft.com/office/powerpoint/2010/main" val="95009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3D8C5BA-010A-8BBE-ACBA-84C6EA5D04AD}"/>
              </a:ext>
            </a:extLst>
          </p:cNvPr>
          <p:cNvSpPr>
            <a:spLocks noGrp="1"/>
          </p:cNvSpPr>
          <p:nvPr>
            <p:ph type="title"/>
          </p:nvPr>
        </p:nvSpPr>
        <p:spPr/>
        <p:txBody>
          <a:bodyPr/>
          <a:lstStyle/>
          <a:p>
            <a:r>
              <a:rPr lang="nb-NO" dirty="0" err="1"/>
              <a:t>Dfs</a:t>
            </a:r>
            <a:r>
              <a:rPr lang="nb-NO" dirty="0"/>
              <a:t> – dybde først søk</a:t>
            </a:r>
          </a:p>
        </p:txBody>
      </p:sp>
      <p:pic>
        <p:nvPicPr>
          <p:cNvPr id="22" name="Plassholder for innhold 21">
            <a:extLst>
              <a:ext uri="{FF2B5EF4-FFF2-40B4-BE49-F238E27FC236}">
                <a16:creationId xmlns:a16="http://schemas.microsoft.com/office/drawing/2014/main" id="{9BAB6120-CAAE-53B6-7F3C-5CA08CD5D034}"/>
              </a:ext>
            </a:extLst>
          </p:cNvPr>
          <p:cNvPicPr>
            <a:picLocks noGrp="1" noChangeAspect="1"/>
          </p:cNvPicPr>
          <p:nvPr>
            <p:ph sz="half" idx="1"/>
          </p:nvPr>
        </p:nvPicPr>
        <p:blipFill>
          <a:blip r:embed="rId2"/>
          <a:stretch>
            <a:fillRect/>
          </a:stretch>
        </p:blipFill>
        <p:spPr>
          <a:xfrm>
            <a:off x="180550" y="3501361"/>
            <a:ext cx="7911250" cy="2012591"/>
          </a:xfrm>
          <a:prstGeom prst="rect">
            <a:avLst/>
          </a:prstGeom>
        </p:spPr>
      </p:pic>
      <p:sp>
        <p:nvSpPr>
          <p:cNvPr id="4" name="Plassholder for innhold 3">
            <a:extLst>
              <a:ext uri="{FF2B5EF4-FFF2-40B4-BE49-F238E27FC236}">
                <a16:creationId xmlns:a16="http://schemas.microsoft.com/office/drawing/2014/main" id="{EBDC77E0-0AA9-6C9D-64E5-5239E58B7597}"/>
              </a:ext>
            </a:extLst>
          </p:cNvPr>
          <p:cNvSpPr>
            <a:spLocks noGrp="1"/>
          </p:cNvSpPr>
          <p:nvPr>
            <p:ph sz="half" idx="2"/>
          </p:nvPr>
        </p:nvSpPr>
        <p:spPr/>
        <p:txBody>
          <a:bodyPr/>
          <a:lstStyle/>
          <a:p>
            <a:endParaRPr lang="nb-NO"/>
          </a:p>
        </p:txBody>
      </p:sp>
      <p:sp>
        <p:nvSpPr>
          <p:cNvPr id="5" name="Ellipse 4">
            <a:extLst>
              <a:ext uri="{FF2B5EF4-FFF2-40B4-BE49-F238E27FC236}">
                <a16:creationId xmlns:a16="http://schemas.microsoft.com/office/drawing/2014/main" id="{C3957F86-7EAD-9528-F042-BB7CD277644B}"/>
              </a:ext>
            </a:extLst>
          </p:cNvPr>
          <p:cNvSpPr/>
          <p:nvPr/>
        </p:nvSpPr>
        <p:spPr>
          <a:xfrm>
            <a:off x="8742734" y="1090867"/>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A</a:t>
            </a:r>
          </a:p>
        </p:txBody>
      </p:sp>
      <p:cxnSp>
        <p:nvCxnSpPr>
          <p:cNvPr id="6" name="Rett linje 5">
            <a:extLst>
              <a:ext uri="{FF2B5EF4-FFF2-40B4-BE49-F238E27FC236}">
                <a16:creationId xmlns:a16="http://schemas.microsoft.com/office/drawing/2014/main" id="{C43D1D0B-6BF4-B7A8-98F0-C60F3D290237}"/>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7" name="Ellipse 6">
            <a:extLst>
              <a:ext uri="{FF2B5EF4-FFF2-40B4-BE49-F238E27FC236}">
                <a16:creationId xmlns:a16="http://schemas.microsoft.com/office/drawing/2014/main" id="{F8386B01-2C3D-2FB1-D5E2-18907CF43A86}"/>
              </a:ext>
            </a:extLst>
          </p:cNvPr>
          <p:cNvSpPr/>
          <p:nvPr/>
        </p:nvSpPr>
        <p:spPr>
          <a:xfrm>
            <a:off x="9489518" y="1968317"/>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C</a:t>
            </a:r>
          </a:p>
        </p:txBody>
      </p:sp>
      <p:sp>
        <p:nvSpPr>
          <p:cNvPr id="8" name="Ellipse 7">
            <a:extLst>
              <a:ext uri="{FF2B5EF4-FFF2-40B4-BE49-F238E27FC236}">
                <a16:creationId xmlns:a16="http://schemas.microsoft.com/office/drawing/2014/main" id="{21E24146-0BF4-4015-EA2E-30F282153A83}"/>
              </a:ext>
            </a:extLst>
          </p:cNvPr>
          <p:cNvSpPr/>
          <p:nvPr/>
        </p:nvSpPr>
        <p:spPr>
          <a:xfrm>
            <a:off x="8012809" y="1968316"/>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B</a:t>
            </a:r>
          </a:p>
        </p:txBody>
      </p:sp>
      <p:sp>
        <p:nvSpPr>
          <p:cNvPr id="9" name="Ellipse 8">
            <a:extLst>
              <a:ext uri="{FF2B5EF4-FFF2-40B4-BE49-F238E27FC236}">
                <a16:creationId xmlns:a16="http://schemas.microsoft.com/office/drawing/2014/main" id="{021C6803-03C4-8526-4A80-C9C204910F05}"/>
              </a:ext>
            </a:extLst>
          </p:cNvPr>
          <p:cNvSpPr/>
          <p:nvPr/>
        </p:nvSpPr>
        <p:spPr>
          <a:xfrm>
            <a:off x="8012809" y="2820717"/>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E</a:t>
            </a:r>
          </a:p>
        </p:txBody>
      </p:sp>
      <p:sp>
        <p:nvSpPr>
          <p:cNvPr id="10" name="Ellipse 9">
            <a:extLst>
              <a:ext uri="{FF2B5EF4-FFF2-40B4-BE49-F238E27FC236}">
                <a16:creationId xmlns:a16="http://schemas.microsoft.com/office/drawing/2014/main" id="{FE8568AE-806B-362D-9CD2-4BBBC88F020D}"/>
              </a:ext>
            </a:extLst>
          </p:cNvPr>
          <p:cNvSpPr/>
          <p:nvPr/>
        </p:nvSpPr>
        <p:spPr>
          <a:xfrm>
            <a:off x="8811579" y="2820716"/>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F</a:t>
            </a:r>
          </a:p>
        </p:txBody>
      </p:sp>
      <p:sp>
        <p:nvSpPr>
          <p:cNvPr id="11" name="Ellipse 10">
            <a:extLst>
              <a:ext uri="{FF2B5EF4-FFF2-40B4-BE49-F238E27FC236}">
                <a16:creationId xmlns:a16="http://schemas.microsoft.com/office/drawing/2014/main" id="{12F7FD49-2537-6B59-77D1-318CCE82E0AC}"/>
              </a:ext>
            </a:extLst>
          </p:cNvPr>
          <p:cNvSpPr/>
          <p:nvPr/>
        </p:nvSpPr>
        <p:spPr>
          <a:xfrm>
            <a:off x="7190606" y="2820716"/>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D</a:t>
            </a:r>
          </a:p>
        </p:txBody>
      </p:sp>
      <p:sp>
        <p:nvSpPr>
          <p:cNvPr id="12" name="Ellipse 11">
            <a:extLst>
              <a:ext uri="{FF2B5EF4-FFF2-40B4-BE49-F238E27FC236}">
                <a16:creationId xmlns:a16="http://schemas.microsoft.com/office/drawing/2014/main" id="{63A30BEB-61F3-71AC-3F26-98EE70ACB133}"/>
              </a:ext>
            </a:extLst>
          </p:cNvPr>
          <p:cNvSpPr/>
          <p:nvPr/>
        </p:nvSpPr>
        <p:spPr>
          <a:xfrm>
            <a:off x="9910366" y="2820715"/>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G</a:t>
            </a:r>
          </a:p>
        </p:txBody>
      </p:sp>
      <p:sp>
        <p:nvSpPr>
          <p:cNvPr id="13" name="Ellipse 12">
            <a:extLst>
              <a:ext uri="{FF2B5EF4-FFF2-40B4-BE49-F238E27FC236}">
                <a16:creationId xmlns:a16="http://schemas.microsoft.com/office/drawing/2014/main" id="{9D60AFEB-55C0-195C-BCE2-8E136A5D0DA1}"/>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14" name="Ellipse 13">
            <a:extLst>
              <a:ext uri="{FF2B5EF4-FFF2-40B4-BE49-F238E27FC236}">
                <a16:creationId xmlns:a16="http://schemas.microsoft.com/office/drawing/2014/main" id="{C502726A-D01C-7C9B-A657-74BED5C67D39}"/>
              </a:ext>
            </a:extLst>
          </p:cNvPr>
          <p:cNvSpPr/>
          <p:nvPr/>
        </p:nvSpPr>
        <p:spPr>
          <a:xfrm>
            <a:off x="9189166"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H</a:t>
            </a:r>
          </a:p>
        </p:txBody>
      </p:sp>
      <p:cxnSp>
        <p:nvCxnSpPr>
          <p:cNvPr id="15" name="Rett linje 14">
            <a:extLst>
              <a:ext uri="{FF2B5EF4-FFF2-40B4-BE49-F238E27FC236}">
                <a16:creationId xmlns:a16="http://schemas.microsoft.com/office/drawing/2014/main" id="{DC59FF75-DFF6-401B-D383-4B819E7461B4}"/>
              </a:ext>
            </a:extLst>
          </p:cNvPr>
          <p:cNvCxnSpPr>
            <a:cxnSpLocks/>
            <a:stCxn id="5" idx="4"/>
            <a:endCxn id="8"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6" name="Rett linje 15">
            <a:extLst>
              <a:ext uri="{FF2B5EF4-FFF2-40B4-BE49-F238E27FC236}">
                <a16:creationId xmlns:a16="http://schemas.microsoft.com/office/drawing/2014/main" id="{0BF7F7A2-2147-AC0B-D74A-E67F7FBA3E2F}"/>
              </a:ext>
            </a:extLst>
          </p:cNvPr>
          <p:cNvCxnSpPr>
            <a:cxnSpLocks/>
            <a:stCxn id="7" idx="4"/>
            <a:endCxn id="12"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7" name="Rett linje 16">
            <a:extLst>
              <a:ext uri="{FF2B5EF4-FFF2-40B4-BE49-F238E27FC236}">
                <a16:creationId xmlns:a16="http://schemas.microsoft.com/office/drawing/2014/main" id="{27BA21CD-01A6-CC73-2B86-828A1AB2C6B5}"/>
              </a:ext>
            </a:extLst>
          </p:cNvPr>
          <p:cNvCxnSpPr>
            <a:cxnSpLocks/>
            <a:stCxn id="8" idx="4"/>
            <a:endCxn id="9"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8" name="Rett linje 17">
            <a:extLst>
              <a:ext uri="{FF2B5EF4-FFF2-40B4-BE49-F238E27FC236}">
                <a16:creationId xmlns:a16="http://schemas.microsoft.com/office/drawing/2014/main" id="{3422459F-DAD3-17B5-7BAB-4B1DF037B273}"/>
              </a:ext>
            </a:extLst>
          </p:cNvPr>
          <p:cNvCxnSpPr>
            <a:cxnSpLocks/>
            <a:stCxn id="8" idx="4"/>
            <a:endCxn id="10"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9" name="Rett linje 18">
            <a:extLst>
              <a:ext uri="{FF2B5EF4-FFF2-40B4-BE49-F238E27FC236}">
                <a16:creationId xmlns:a16="http://schemas.microsoft.com/office/drawing/2014/main" id="{0A64519A-196E-1FB2-E92E-038119E6E36E}"/>
              </a:ext>
            </a:extLst>
          </p:cNvPr>
          <p:cNvCxnSpPr>
            <a:cxnSpLocks/>
            <a:stCxn id="8" idx="4"/>
            <a:endCxn id="11"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0" name="Rett linje 19">
            <a:extLst>
              <a:ext uri="{FF2B5EF4-FFF2-40B4-BE49-F238E27FC236}">
                <a16:creationId xmlns:a16="http://schemas.microsoft.com/office/drawing/2014/main" id="{956D7367-00CB-1A74-1761-C7F47E9B8278}"/>
              </a:ext>
            </a:extLst>
          </p:cNvPr>
          <p:cNvCxnSpPr>
            <a:cxnSpLocks/>
            <a:stCxn id="12"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1" name="Rett linje 20">
            <a:extLst>
              <a:ext uri="{FF2B5EF4-FFF2-40B4-BE49-F238E27FC236}">
                <a16:creationId xmlns:a16="http://schemas.microsoft.com/office/drawing/2014/main" id="{179E2123-D24E-9EB5-570C-E9AF8C55DE93}"/>
              </a:ext>
            </a:extLst>
          </p:cNvPr>
          <p:cNvCxnSpPr>
            <a:cxnSpLocks/>
            <a:stCxn id="10" idx="5"/>
            <a:endCxn id="14"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03187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normAutofit/>
          </a:bodyPr>
          <a:lstStyle/>
          <a:p>
            <a:r>
              <a:rPr lang="nb-NO" sz="1600" dirty="0" err="1"/>
              <a:t>Visited</a:t>
            </a:r>
            <a:r>
              <a:rPr lang="nb-NO" sz="1600" dirty="0"/>
              <a:t>: in1010, </a:t>
            </a:r>
          </a:p>
          <a:p>
            <a:endParaRPr lang="nb-NO" sz="1600" dirty="0"/>
          </a:p>
          <a:p>
            <a:r>
              <a:rPr lang="nb-NO" sz="1600" dirty="0"/>
              <a:t>«</a:t>
            </a:r>
            <a:r>
              <a:rPr lang="nb-NO" sz="1600" dirty="0" err="1"/>
              <a:t>callstacken</a:t>
            </a:r>
            <a:r>
              <a:rPr lang="nb-NO" sz="1600" dirty="0"/>
              <a:t>»:</a:t>
            </a:r>
          </a:p>
          <a:p>
            <a:r>
              <a:rPr lang="nb-NO" sz="1600" dirty="0"/>
              <a:t>In1010</a:t>
            </a:r>
          </a:p>
          <a:p>
            <a:r>
              <a:rPr lang="nb-NO" sz="1600" dirty="0"/>
              <a:t>in2010</a:t>
            </a:r>
          </a:p>
          <a:p>
            <a:pPr marL="0" indent="0">
              <a:buNone/>
            </a:pPr>
            <a:r>
              <a:rPr lang="nb-NO" sz="16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4" name="TekstSylinder 3">
            <a:extLst>
              <a:ext uri="{FF2B5EF4-FFF2-40B4-BE49-F238E27FC236}">
                <a16:creationId xmlns:a16="http://schemas.microsoft.com/office/drawing/2014/main" id="{D66A15B4-D8AF-B2F2-EF1D-EC290E8BFC3C}"/>
              </a:ext>
            </a:extLst>
          </p:cNvPr>
          <p:cNvSpPr txBox="1"/>
          <p:nvPr/>
        </p:nvSpPr>
        <p:spPr>
          <a:xfrm>
            <a:off x="3564291" y="2948607"/>
            <a:ext cx="2562447" cy="646331"/>
          </a:xfrm>
          <a:prstGeom prst="rect">
            <a:avLst/>
          </a:prstGeom>
          <a:noFill/>
        </p:spPr>
        <p:txBody>
          <a:bodyPr wrap="square" rtlCol="0">
            <a:spAutoFit/>
          </a:bodyPr>
          <a:lstStyle/>
          <a:p>
            <a:r>
              <a:rPr lang="nb-NO" sz="1600" dirty="0" err="1"/>
              <a:t>Stack</a:t>
            </a:r>
            <a:r>
              <a:rPr lang="nb-NO" dirty="0"/>
              <a:t>:</a:t>
            </a:r>
          </a:p>
          <a:p>
            <a:endParaRPr lang="nb-NO" dirty="0"/>
          </a:p>
        </p:txBody>
      </p:sp>
    </p:spTree>
    <p:extLst>
      <p:ext uri="{BB962C8B-B14F-4D97-AF65-F5344CB8AC3E}">
        <p14:creationId xmlns:p14="http://schemas.microsoft.com/office/powerpoint/2010/main" val="2354585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normAutofit/>
          </a:bodyPr>
          <a:lstStyle/>
          <a:p>
            <a:r>
              <a:rPr lang="nb-NO" sz="1600" dirty="0" err="1"/>
              <a:t>Visited</a:t>
            </a:r>
            <a:r>
              <a:rPr lang="nb-NO" sz="1600" dirty="0"/>
              <a:t>: in1010, in2010</a:t>
            </a:r>
          </a:p>
          <a:p>
            <a:endParaRPr lang="nb-NO" sz="1600" dirty="0"/>
          </a:p>
          <a:p>
            <a:r>
              <a:rPr lang="nb-NO" sz="1600" dirty="0"/>
              <a:t>«</a:t>
            </a:r>
            <a:r>
              <a:rPr lang="nb-NO" sz="1600" dirty="0" err="1"/>
              <a:t>callstacken</a:t>
            </a:r>
            <a:r>
              <a:rPr lang="nb-NO" sz="1600" dirty="0"/>
              <a:t>»:</a:t>
            </a:r>
          </a:p>
          <a:p>
            <a:r>
              <a:rPr lang="nb-NO" sz="1600" dirty="0"/>
              <a:t>In1010</a:t>
            </a:r>
          </a:p>
          <a:p>
            <a:r>
              <a:rPr lang="nb-NO" sz="1600" dirty="0"/>
              <a:t>In2010</a:t>
            </a:r>
          </a:p>
          <a:p>
            <a:r>
              <a:rPr lang="nb-NO" sz="1600" dirty="0"/>
              <a:t>in3040</a:t>
            </a:r>
          </a:p>
          <a:p>
            <a:pPr marL="0" indent="0">
              <a:buNone/>
            </a:pPr>
            <a:r>
              <a:rPr lang="nb-NO" sz="16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4" name="TekstSylinder 3">
            <a:extLst>
              <a:ext uri="{FF2B5EF4-FFF2-40B4-BE49-F238E27FC236}">
                <a16:creationId xmlns:a16="http://schemas.microsoft.com/office/drawing/2014/main" id="{D66A15B4-D8AF-B2F2-EF1D-EC290E8BFC3C}"/>
              </a:ext>
            </a:extLst>
          </p:cNvPr>
          <p:cNvSpPr txBox="1"/>
          <p:nvPr/>
        </p:nvSpPr>
        <p:spPr>
          <a:xfrm>
            <a:off x="3564291" y="2948607"/>
            <a:ext cx="2562447" cy="646331"/>
          </a:xfrm>
          <a:prstGeom prst="rect">
            <a:avLst/>
          </a:prstGeom>
          <a:noFill/>
        </p:spPr>
        <p:txBody>
          <a:bodyPr wrap="square" rtlCol="0">
            <a:spAutoFit/>
          </a:bodyPr>
          <a:lstStyle/>
          <a:p>
            <a:r>
              <a:rPr lang="nb-NO" sz="1600" dirty="0" err="1"/>
              <a:t>Stack</a:t>
            </a:r>
            <a:r>
              <a:rPr lang="nb-NO" dirty="0"/>
              <a:t>:</a:t>
            </a:r>
          </a:p>
          <a:p>
            <a:endParaRPr lang="nb-NO" dirty="0"/>
          </a:p>
        </p:txBody>
      </p:sp>
    </p:spTree>
    <p:extLst>
      <p:ext uri="{BB962C8B-B14F-4D97-AF65-F5344CB8AC3E}">
        <p14:creationId xmlns:p14="http://schemas.microsoft.com/office/powerpoint/2010/main" val="1980831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normAutofit/>
          </a:bodyPr>
          <a:lstStyle/>
          <a:p>
            <a:r>
              <a:rPr lang="nb-NO" sz="1600" dirty="0" err="1"/>
              <a:t>Visited</a:t>
            </a:r>
            <a:r>
              <a:rPr lang="nb-NO" sz="1600" dirty="0"/>
              <a:t>: in1010, in2010, in3040</a:t>
            </a:r>
          </a:p>
          <a:p>
            <a:endParaRPr lang="nb-NO" sz="1600" dirty="0"/>
          </a:p>
          <a:p>
            <a:r>
              <a:rPr lang="nb-NO" sz="1600" dirty="0"/>
              <a:t>«</a:t>
            </a:r>
            <a:r>
              <a:rPr lang="nb-NO" sz="1600" dirty="0" err="1"/>
              <a:t>callstacken</a:t>
            </a:r>
            <a:r>
              <a:rPr lang="nb-NO" sz="1600" dirty="0"/>
              <a:t>»:</a:t>
            </a:r>
          </a:p>
          <a:p>
            <a:r>
              <a:rPr lang="nb-NO" sz="1600" dirty="0"/>
              <a:t>In1010</a:t>
            </a:r>
          </a:p>
          <a:p>
            <a:r>
              <a:rPr lang="nb-NO" sz="1600" dirty="0"/>
              <a:t>In2010</a:t>
            </a:r>
          </a:p>
          <a:p>
            <a:endParaRPr lang="nb-NO" sz="1600" dirty="0"/>
          </a:p>
          <a:p>
            <a:pPr marL="0" indent="0">
              <a:buNone/>
            </a:pPr>
            <a:r>
              <a:rPr lang="nb-NO" sz="16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4" name="TekstSylinder 3">
            <a:extLst>
              <a:ext uri="{FF2B5EF4-FFF2-40B4-BE49-F238E27FC236}">
                <a16:creationId xmlns:a16="http://schemas.microsoft.com/office/drawing/2014/main" id="{D66A15B4-D8AF-B2F2-EF1D-EC290E8BFC3C}"/>
              </a:ext>
            </a:extLst>
          </p:cNvPr>
          <p:cNvSpPr txBox="1"/>
          <p:nvPr/>
        </p:nvSpPr>
        <p:spPr>
          <a:xfrm>
            <a:off x="3564291" y="2948607"/>
            <a:ext cx="2562447" cy="923330"/>
          </a:xfrm>
          <a:prstGeom prst="rect">
            <a:avLst/>
          </a:prstGeom>
          <a:noFill/>
        </p:spPr>
        <p:txBody>
          <a:bodyPr wrap="square" rtlCol="0">
            <a:spAutoFit/>
          </a:bodyPr>
          <a:lstStyle/>
          <a:p>
            <a:r>
              <a:rPr lang="nb-NO" sz="1600" dirty="0" err="1"/>
              <a:t>Stack</a:t>
            </a:r>
            <a:r>
              <a:rPr lang="nb-NO" dirty="0"/>
              <a:t>:</a:t>
            </a:r>
          </a:p>
          <a:p>
            <a:r>
              <a:rPr lang="nb-NO" dirty="0"/>
              <a:t>In3040</a:t>
            </a:r>
          </a:p>
          <a:p>
            <a:endParaRPr lang="nb-NO" dirty="0"/>
          </a:p>
        </p:txBody>
      </p:sp>
    </p:spTree>
    <p:extLst>
      <p:ext uri="{BB962C8B-B14F-4D97-AF65-F5344CB8AC3E}">
        <p14:creationId xmlns:p14="http://schemas.microsoft.com/office/powerpoint/2010/main" val="65952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normAutofit/>
          </a:bodyPr>
          <a:lstStyle/>
          <a:p>
            <a:r>
              <a:rPr lang="nb-NO" sz="1600" dirty="0" err="1"/>
              <a:t>Visited</a:t>
            </a:r>
            <a:r>
              <a:rPr lang="nb-NO" sz="1600" dirty="0"/>
              <a:t>: in1010, in2010, in3040</a:t>
            </a:r>
          </a:p>
          <a:p>
            <a:endParaRPr lang="nb-NO" sz="1600" dirty="0"/>
          </a:p>
          <a:p>
            <a:r>
              <a:rPr lang="nb-NO" sz="1600" dirty="0"/>
              <a:t>«</a:t>
            </a:r>
            <a:r>
              <a:rPr lang="nb-NO" sz="1600" dirty="0" err="1"/>
              <a:t>callstacken</a:t>
            </a:r>
            <a:r>
              <a:rPr lang="nb-NO" sz="1600" dirty="0"/>
              <a:t>»:</a:t>
            </a:r>
          </a:p>
          <a:p>
            <a:r>
              <a:rPr lang="nb-NO" sz="1600" dirty="0"/>
              <a:t>In1010</a:t>
            </a:r>
          </a:p>
          <a:p>
            <a:r>
              <a:rPr lang="nb-NO" sz="1600" dirty="0"/>
              <a:t>In2010</a:t>
            </a:r>
          </a:p>
          <a:p>
            <a:r>
              <a:rPr lang="nb-NO" sz="1600" dirty="0"/>
              <a:t>in3130</a:t>
            </a:r>
          </a:p>
          <a:p>
            <a:endParaRPr lang="nb-NO" sz="1600" dirty="0"/>
          </a:p>
          <a:p>
            <a:pPr marL="0" indent="0">
              <a:buNone/>
            </a:pPr>
            <a:r>
              <a:rPr lang="nb-NO" sz="16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4" name="TekstSylinder 3">
            <a:extLst>
              <a:ext uri="{FF2B5EF4-FFF2-40B4-BE49-F238E27FC236}">
                <a16:creationId xmlns:a16="http://schemas.microsoft.com/office/drawing/2014/main" id="{D66A15B4-D8AF-B2F2-EF1D-EC290E8BFC3C}"/>
              </a:ext>
            </a:extLst>
          </p:cNvPr>
          <p:cNvSpPr txBox="1"/>
          <p:nvPr/>
        </p:nvSpPr>
        <p:spPr>
          <a:xfrm>
            <a:off x="3564291" y="2948607"/>
            <a:ext cx="2562447" cy="923330"/>
          </a:xfrm>
          <a:prstGeom prst="rect">
            <a:avLst/>
          </a:prstGeom>
          <a:noFill/>
        </p:spPr>
        <p:txBody>
          <a:bodyPr wrap="square" rtlCol="0">
            <a:spAutoFit/>
          </a:bodyPr>
          <a:lstStyle/>
          <a:p>
            <a:r>
              <a:rPr lang="nb-NO" sz="1600" dirty="0" err="1"/>
              <a:t>Stack</a:t>
            </a:r>
            <a:r>
              <a:rPr lang="nb-NO" dirty="0"/>
              <a:t>:</a:t>
            </a:r>
          </a:p>
          <a:p>
            <a:r>
              <a:rPr lang="nb-NO" dirty="0"/>
              <a:t>In3040</a:t>
            </a:r>
          </a:p>
          <a:p>
            <a:endParaRPr lang="nb-NO" dirty="0"/>
          </a:p>
        </p:txBody>
      </p:sp>
    </p:spTree>
    <p:extLst>
      <p:ext uri="{BB962C8B-B14F-4D97-AF65-F5344CB8AC3E}">
        <p14:creationId xmlns:p14="http://schemas.microsoft.com/office/powerpoint/2010/main" val="1311364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normAutofit/>
          </a:bodyPr>
          <a:lstStyle/>
          <a:p>
            <a:r>
              <a:rPr lang="nb-NO" sz="1600" dirty="0" err="1"/>
              <a:t>Visited</a:t>
            </a:r>
            <a:r>
              <a:rPr lang="nb-NO" sz="1600" dirty="0"/>
              <a:t>: in1010, in2010, in3040, in3130</a:t>
            </a:r>
          </a:p>
          <a:p>
            <a:endParaRPr lang="nb-NO" sz="1600" dirty="0"/>
          </a:p>
          <a:p>
            <a:r>
              <a:rPr lang="nb-NO" sz="1600" dirty="0"/>
              <a:t>«</a:t>
            </a:r>
            <a:r>
              <a:rPr lang="nb-NO" sz="1600" dirty="0" err="1"/>
              <a:t>callstacken</a:t>
            </a:r>
            <a:r>
              <a:rPr lang="nb-NO" sz="1600" dirty="0"/>
              <a:t>»:</a:t>
            </a:r>
          </a:p>
          <a:p>
            <a:r>
              <a:rPr lang="nb-NO" sz="1600" dirty="0"/>
              <a:t>In1010</a:t>
            </a:r>
          </a:p>
          <a:p>
            <a:r>
              <a:rPr lang="nb-NO" sz="1600" dirty="0"/>
              <a:t>In2010</a:t>
            </a:r>
          </a:p>
          <a:p>
            <a:pPr marL="0" indent="0">
              <a:buNone/>
            </a:pPr>
            <a:r>
              <a:rPr lang="nb-NO" sz="16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4" name="TekstSylinder 3">
            <a:extLst>
              <a:ext uri="{FF2B5EF4-FFF2-40B4-BE49-F238E27FC236}">
                <a16:creationId xmlns:a16="http://schemas.microsoft.com/office/drawing/2014/main" id="{D66A15B4-D8AF-B2F2-EF1D-EC290E8BFC3C}"/>
              </a:ext>
            </a:extLst>
          </p:cNvPr>
          <p:cNvSpPr txBox="1"/>
          <p:nvPr/>
        </p:nvSpPr>
        <p:spPr>
          <a:xfrm>
            <a:off x="3564291" y="2948607"/>
            <a:ext cx="2562447" cy="1477328"/>
          </a:xfrm>
          <a:prstGeom prst="rect">
            <a:avLst/>
          </a:prstGeom>
          <a:noFill/>
        </p:spPr>
        <p:txBody>
          <a:bodyPr wrap="square" rtlCol="0">
            <a:spAutoFit/>
          </a:bodyPr>
          <a:lstStyle/>
          <a:p>
            <a:r>
              <a:rPr lang="nb-NO" sz="1600" dirty="0" err="1"/>
              <a:t>Stack</a:t>
            </a:r>
            <a:r>
              <a:rPr lang="nb-NO" dirty="0"/>
              <a:t>:</a:t>
            </a:r>
          </a:p>
          <a:p>
            <a:r>
              <a:rPr lang="nb-NO" dirty="0"/>
              <a:t>In3040</a:t>
            </a:r>
          </a:p>
          <a:p>
            <a:r>
              <a:rPr lang="nb-NO" sz="1800" dirty="0"/>
              <a:t>in3130</a:t>
            </a:r>
          </a:p>
          <a:p>
            <a:endParaRPr lang="nb-NO" dirty="0"/>
          </a:p>
          <a:p>
            <a:endParaRPr lang="nb-NO" dirty="0"/>
          </a:p>
        </p:txBody>
      </p:sp>
    </p:spTree>
    <p:extLst>
      <p:ext uri="{BB962C8B-B14F-4D97-AF65-F5344CB8AC3E}">
        <p14:creationId xmlns:p14="http://schemas.microsoft.com/office/powerpoint/2010/main" val="3905366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normAutofit/>
          </a:bodyPr>
          <a:lstStyle/>
          <a:p>
            <a:r>
              <a:rPr lang="nb-NO" sz="1600" dirty="0" err="1"/>
              <a:t>Visited</a:t>
            </a:r>
            <a:r>
              <a:rPr lang="nb-NO" sz="1600" dirty="0"/>
              <a:t>: in1010, in2010, in3040, in3130</a:t>
            </a:r>
          </a:p>
          <a:p>
            <a:endParaRPr lang="nb-NO" sz="1600" dirty="0"/>
          </a:p>
          <a:p>
            <a:r>
              <a:rPr lang="nb-NO" sz="1600" dirty="0"/>
              <a:t>«</a:t>
            </a:r>
            <a:r>
              <a:rPr lang="nb-NO" sz="1600" dirty="0" err="1"/>
              <a:t>callstacken</a:t>
            </a:r>
            <a:r>
              <a:rPr lang="nb-NO" sz="1600" dirty="0"/>
              <a:t>»:</a:t>
            </a:r>
          </a:p>
          <a:p>
            <a:r>
              <a:rPr lang="nb-NO" sz="1600" dirty="0"/>
              <a:t>In1010</a:t>
            </a:r>
          </a:p>
          <a:p>
            <a:pPr marL="0" indent="0">
              <a:buNone/>
            </a:pPr>
            <a:r>
              <a:rPr lang="nb-NO" sz="16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4" name="TekstSylinder 3">
            <a:extLst>
              <a:ext uri="{FF2B5EF4-FFF2-40B4-BE49-F238E27FC236}">
                <a16:creationId xmlns:a16="http://schemas.microsoft.com/office/drawing/2014/main" id="{D66A15B4-D8AF-B2F2-EF1D-EC290E8BFC3C}"/>
              </a:ext>
            </a:extLst>
          </p:cNvPr>
          <p:cNvSpPr txBox="1"/>
          <p:nvPr/>
        </p:nvSpPr>
        <p:spPr>
          <a:xfrm>
            <a:off x="3564291" y="2948607"/>
            <a:ext cx="2562447" cy="1754326"/>
          </a:xfrm>
          <a:prstGeom prst="rect">
            <a:avLst/>
          </a:prstGeom>
          <a:noFill/>
        </p:spPr>
        <p:txBody>
          <a:bodyPr wrap="square" rtlCol="0">
            <a:spAutoFit/>
          </a:bodyPr>
          <a:lstStyle/>
          <a:p>
            <a:r>
              <a:rPr lang="nb-NO" sz="1600" dirty="0" err="1"/>
              <a:t>Stack</a:t>
            </a:r>
            <a:r>
              <a:rPr lang="nb-NO" dirty="0"/>
              <a:t>:</a:t>
            </a:r>
          </a:p>
          <a:p>
            <a:r>
              <a:rPr lang="nb-NO" dirty="0"/>
              <a:t>In3040</a:t>
            </a:r>
          </a:p>
          <a:p>
            <a:r>
              <a:rPr lang="nb-NO" sz="1800" dirty="0"/>
              <a:t>In3130</a:t>
            </a:r>
          </a:p>
          <a:p>
            <a:r>
              <a:rPr lang="nb-NO" dirty="0"/>
              <a:t>in2010</a:t>
            </a:r>
            <a:endParaRPr lang="nb-NO" sz="1800" dirty="0"/>
          </a:p>
          <a:p>
            <a:endParaRPr lang="nb-NO" dirty="0"/>
          </a:p>
          <a:p>
            <a:endParaRPr lang="nb-NO" dirty="0"/>
          </a:p>
        </p:txBody>
      </p:sp>
    </p:spTree>
    <p:extLst>
      <p:ext uri="{BB962C8B-B14F-4D97-AF65-F5344CB8AC3E}">
        <p14:creationId xmlns:p14="http://schemas.microsoft.com/office/powerpoint/2010/main" val="2698187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normAutofit/>
          </a:bodyPr>
          <a:lstStyle/>
          <a:p>
            <a:r>
              <a:rPr lang="nb-NO" sz="1600" dirty="0" err="1"/>
              <a:t>Visited</a:t>
            </a:r>
            <a:r>
              <a:rPr lang="nb-NO" sz="1600" dirty="0"/>
              <a:t>: in1010, in2010, in3040, in3130</a:t>
            </a:r>
          </a:p>
          <a:p>
            <a:endParaRPr lang="nb-NO" sz="1600" dirty="0"/>
          </a:p>
          <a:p>
            <a:r>
              <a:rPr lang="nb-NO" sz="1600" dirty="0"/>
              <a:t>«</a:t>
            </a:r>
            <a:r>
              <a:rPr lang="nb-NO" sz="1600" dirty="0" err="1"/>
              <a:t>callstacken</a:t>
            </a:r>
            <a:r>
              <a:rPr lang="nb-NO" sz="1600" dirty="0"/>
              <a:t>»:</a:t>
            </a:r>
          </a:p>
          <a:p>
            <a:r>
              <a:rPr lang="nb-NO" sz="1600" dirty="0"/>
              <a:t>In1000</a:t>
            </a:r>
          </a:p>
          <a:p>
            <a:pPr marL="0" indent="0">
              <a:buNone/>
            </a:pPr>
            <a:r>
              <a:rPr lang="nb-NO" sz="16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4" name="TekstSylinder 3">
            <a:extLst>
              <a:ext uri="{FF2B5EF4-FFF2-40B4-BE49-F238E27FC236}">
                <a16:creationId xmlns:a16="http://schemas.microsoft.com/office/drawing/2014/main" id="{D66A15B4-D8AF-B2F2-EF1D-EC290E8BFC3C}"/>
              </a:ext>
            </a:extLst>
          </p:cNvPr>
          <p:cNvSpPr txBox="1"/>
          <p:nvPr/>
        </p:nvSpPr>
        <p:spPr>
          <a:xfrm>
            <a:off x="3564291" y="2948607"/>
            <a:ext cx="2562447" cy="2031325"/>
          </a:xfrm>
          <a:prstGeom prst="rect">
            <a:avLst/>
          </a:prstGeom>
          <a:noFill/>
        </p:spPr>
        <p:txBody>
          <a:bodyPr wrap="square" rtlCol="0">
            <a:spAutoFit/>
          </a:bodyPr>
          <a:lstStyle/>
          <a:p>
            <a:r>
              <a:rPr lang="nb-NO" sz="1600" dirty="0" err="1"/>
              <a:t>Stack</a:t>
            </a:r>
            <a:r>
              <a:rPr lang="nb-NO" dirty="0"/>
              <a:t>:</a:t>
            </a:r>
          </a:p>
          <a:p>
            <a:r>
              <a:rPr lang="nb-NO" dirty="0"/>
              <a:t>In3040</a:t>
            </a:r>
          </a:p>
          <a:p>
            <a:r>
              <a:rPr lang="nb-NO" sz="1800" dirty="0"/>
              <a:t>In3130</a:t>
            </a:r>
          </a:p>
          <a:p>
            <a:r>
              <a:rPr lang="nb-NO" dirty="0"/>
              <a:t>In2010</a:t>
            </a:r>
          </a:p>
          <a:p>
            <a:r>
              <a:rPr lang="nb-NO" sz="1800" dirty="0"/>
              <a:t>in1010</a:t>
            </a:r>
          </a:p>
          <a:p>
            <a:endParaRPr lang="nb-NO" dirty="0"/>
          </a:p>
          <a:p>
            <a:endParaRPr lang="nb-NO" dirty="0"/>
          </a:p>
        </p:txBody>
      </p:sp>
    </p:spTree>
    <p:extLst>
      <p:ext uri="{BB962C8B-B14F-4D97-AF65-F5344CB8AC3E}">
        <p14:creationId xmlns:p14="http://schemas.microsoft.com/office/powerpoint/2010/main" val="13503908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normAutofit/>
          </a:bodyPr>
          <a:lstStyle/>
          <a:p>
            <a:r>
              <a:rPr lang="nb-NO" sz="1600" dirty="0" err="1"/>
              <a:t>Visited</a:t>
            </a:r>
            <a:r>
              <a:rPr lang="nb-NO" sz="1600" dirty="0"/>
              <a:t>: in1010, in2010, in3040, in3130, in1000</a:t>
            </a:r>
          </a:p>
          <a:p>
            <a:endParaRPr lang="nb-NO" sz="1600" dirty="0"/>
          </a:p>
          <a:p>
            <a:r>
              <a:rPr lang="nb-NO" sz="1600" dirty="0"/>
              <a:t>«</a:t>
            </a:r>
            <a:r>
              <a:rPr lang="nb-NO" sz="1600" dirty="0" err="1"/>
              <a:t>callstacken</a:t>
            </a:r>
            <a:r>
              <a:rPr lang="nb-NO" sz="1600" dirty="0"/>
              <a:t>»:</a:t>
            </a:r>
          </a:p>
          <a:p>
            <a:r>
              <a:rPr lang="nb-NO" sz="1600" dirty="0"/>
              <a:t>In1000</a:t>
            </a:r>
          </a:p>
          <a:p>
            <a:r>
              <a:rPr lang="nb-NO" sz="1600" dirty="0"/>
              <a:t>in2040</a:t>
            </a:r>
          </a:p>
          <a:p>
            <a:pPr marL="0" indent="0">
              <a:buNone/>
            </a:pPr>
            <a:r>
              <a:rPr lang="nb-NO" sz="16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4" name="TekstSylinder 3">
            <a:extLst>
              <a:ext uri="{FF2B5EF4-FFF2-40B4-BE49-F238E27FC236}">
                <a16:creationId xmlns:a16="http://schemas.microsoft.com/office/drawing/2014/main" id="{D66A15B4-D8AF-B2F2-EF1D-EC290E8BFC3C}"/>
              </a:ext>
            </a:extLst>
          </p:cNvPr>
          <p:cNvSpPr txBox="1"/>
          <p:nvPr/>
        </p:nvSpPr>
        <p:spPr>
          <a:xfrm>
            <a:off x="3564291" y="2948607"/>
            <a:ext cx="2562447" cy="2031325"/>
          </a:xfrm>
          <a:prstGeom prst="rect">
            <a:avLst/>
          </a:prstGeom>
          <a:noFill/>
        </p:spPr>
        <p:txBody>
          <a:bodyPr wrap="square" rtlCol="0">
            <a:spAutoFit/>
          </a:bodyPr>
          <a:lstStyle/>
          <a:p>
            <a:r>
              <a:rPr lang="nb-NO" sz="1600" dirty="0" err="1"/>
              <a:t>Stack</a:t>
            </a:r>
            <a:r>
              <a:rPr lang="nb-NO" dirty="0"/>
              <a:t>:</a:t>
            </a:r>
          </a:p>
          <a:p>
            <a:r>
              <a:rPr lang="nb-NO" dirty="0"/>
              <a:t>In3040</a:t>
            </a:r>
          </a:p>
          <a:p>
            <a:r>
              <a:rPr lang="nb-NO" sz="1800" dirty="0"/>
              <a:t>In3130</a:t>
            </a:r>
          </a:p>
          <a:p>
            <a:r>
              <a:rPr lang="nb-NO" dirty="0"/>
              <a:t>In2010</a:t>
            </a:r>
          </a:p>
          <a:p>
            <a:r>
              <a:rPr lang="nb-NO" sz="1800" dirty="0"/>
              <a:t>in1010</a:t>
            </a:r>
          </a:p>
          <a:p>
            <a:endParaRPr lang="nb-NO" dirty="0"/>
          </a:p>
          <a:p>
            <a:endParaRPr lang="nb-NO" dirty="0"/>
          </a:p>
        </p:txBody>
      </p:sp>
    </p:spTree>
    <p:extLst>
      <p:ext uri="{BB962C8B-B14F-4D97-AF65-F5344CB8AC3E}">
        <p14:creationId xmlns:p14="http://schemas.microsoft.com/office/powerpoint/2010/main" val="39250032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normAutofit/>
          </a:bodyPr>
          <a:lstStyle/>
          <a:p>
            <a:r>
              <a:rPr lang="nb-NO" sz="1600" dirty="0" err="1"/>
              <a:t>Visited</a:t>
            </a:r>
            <a:r>
              <a:rPr lang="nb-NO" sz="1600" dirty="0"/>
              <a:t>: in1010, in2010, in3040, in3130, in1000, in2040</a:t>
            </a:r>
          </a:p>
          <a:p>
            <a:endParaRPr lang="nb-NO" sz="1600" dirty="0"/>
          </a:p>
          <a:p>
            <a:r>
              <a:rPr lang="nb-NO" sz="1600" dirty="0"/>
              <a:t>«</a:t>
            </a:r>
            <a:r>
              <a:rPr lang="nb-NO" sz="1600" dirty="0" err="1"/>
              <a:t>callstacken</a:t>
            </a:r>
            <a:r>
              <a:rPr lang="nb-NO" sz="1600" dirty="0"/>
              <a:t>»:</a:t>
            </a:r>
          </a:p>
          <a:p>
            <a:r>
              <a:rPr lang="nb-NO" sz="1600" dirty="0"/>
              <a:t>In1000</a:t>
            </a:r>
          </a:p>
          <a:p>
            <a:pPr marL="0" indent="0">
              <a:buNone/>
            </a:pPr>
            <a:r>
              <a:rPr lang="nb-NO" sz="16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4" name="TekstSylinder 3">
            <a:extLst>
              <a:ext uri="{FF2B5EF4-FFF2-40B4-BE49-F238E27FC236}">
                <a16:creationId xmlns:a16="http://schemas.microsoft.com/office/drawing/2014/main" id="{D66A15B4-D8AF-B2F2-EF1D-EC290E8BFC3C}"/>
              </a:ext>
            </a:extLst>
          </p:cNvPr>
          <p:cNvSpPr txBox="1"/>
          <p:nvPr/>
        </p:nvSpPr>
        <p:spPr>
          <a:xfrm>
            <a:off x="3564291" y="2948607"/>
            <a:ext cx="2562447" cy="2308324"/>
          </a:xfrm>
          <a:prstGeom prst="rect">
            <a:avLst/>
          </a:prstGeom>
          <a:noFill/>
        </p:spPr>
        <p:txBody>
          <a:bodyPr wrap="square" rtlCol="0">
            <a:spAutoFit/>
          </a:bodyPr>
          <a:lstStyle/>
          <a:p>
            <a:r>
              <a:rPr lang="nb-NO" sz="1600" dirty="0" err="1"/>
              <a:t>Stack</a:t>
            </a:r>
            <a:r>
              <a:rPr lang="nb-NO" dirty="0"/>
              <a:t>:</a:t>
            </a:r>
          </a:p>
          <a:p>
            <a:r>
              <a:rPr lang="nb-NO" dirty="0"/>
              <a:t>In3040</a:t>
            </a:r>
          </a:p>
          <a:p>
            <a:r>
              <a:rPr lang="nb-NO" sz="1800" dirty="0"/>
              <a:t>In3130</a:t>
            </a:r>
          </a:p>
          <a:p>
            <a:r>
              <a:rPr lang="nb-NO" dirty="0"/>
              <a:t>In2010</a:t>
            </a:r>
          </a:p>
          <a:p>
            <a:r>
              <a:rPr lang="nb-NO" sz="1800" dirty="0"/>
              <a:t>In1010</a:t>
            </a:r>
          </a:p>
          <a:p>
            <a:r>
              <a:rPr lang="nb-NO" dirty="0"/>
              <a:t>in2040</a:t>
            </a:r>
            <a:endParaRPr lang="nb-NO" sz="1800" dirty="0"/>
          </a:p>
          <a:p>
            <a:endParaRPr lang="nb-NO" dirty="0"/>
          </a:p>
          <a:p>
            <a:endParaRPr lang="nb-NO" dirty="0"/>
          </a:p>
        </p:txBody>
      </p:sp>
    </p:spTree>
    <p:extLst>
      <p:ext uri="{BB962C8B-B14F-4D97-AF65-F5344CB8AC3E}">
        <p14:creationId xmlns:p14="http://schemas.microsoft.com/office/powerpoint/2010/main" val="242822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normAutofit/>
          </a:bodyPr>
          <a:lstStyle/>
          <a:p>
            <a:r>
              <a:rPr lang="nb-NO" sz="1600" dirty="0" err="1"/>
              <a:t>Visited</a:t>
            </a:r>
            <a:r>
              <a:rPr lang="nb-NO" sz="1600" dirty="0"/>
              <a:t>: in1010, in2010, in3040, in3130, in1000, in2040</a:t>
            </a:r>
          </a:p>
          <a:p>
            <a:endParaRPr lang="nb-NO" sz="1600" dirty="0"/>
          </a:p>
          <a:p>
            <a:r>
              <a:rPr lang="nb-NO" sz="1600" dirty="0"/>
              <a:t>«</a:t>
            </a:r>
            <a:r>
              <a:rPr lang="nb-NO" sz="1600" dirty="0" err="1"/>
              <a:t>callstacken</a:t>
            </a:r>
            <a:r>
              <a:rPr lang="nb-NO" sz="1600" dirty="0"/>
              <a:t>»:</a:t>
            </a:r>
          </a:p>
          <a:p>
            <a:r>
              <a:rPr lang="nb-NO" sz="1600" dirty="0"/>
              <a:t>In1150</a:t>
            </a:r>
          </a:p>
          <a:p>
            <a:pPr marL="0" indent="0">
              <a:buNone/>
            </a:pPr>
            <a:r>
              <a:rPr lang="nb-NO" sz="16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4" name="TekstSylinder 3">
            <a:extLst>
              <a:ext uri="{FF2B5EF4-FFF2-40B4-BE49-F238E27FC236}">
                <a16:creationId xmlns:a16="http://schemas.microsoft.com/office/drawing/2014/main" id="{D66A15B4-D8AF-B2F2-EF1D-EC290E8BFC3C}"/>
              </a:ext>
            </a:extLst>
          </p:cNvPr>
          <p:cNvSpPr txBox="1"/>
          <p:nvPr/>
        </p:nvSpPr>
        <p:spPr>
          <a:xfrm>
            <a:off x="3564291" y="2948607"/>
            <a:ext cx="2562447" cy="2585323"/>
          </a:xfrm>
          <a:prstGeom prst="rect">
            <a:avLst/>
          </a:prstGeom>
          <a:noFill/>
        </p:spPr>
        <p:txBody>
          <a:bodyPr wrap="square" rtlCol="0">
            <a:spAutoFit/>
          </a:bodyPr>
          <a:lstStyle/>
          <a:p>
            <a:r>
              <a:rPr lang="nb-NO" sz="1600" dirty="0" err="1"/>
              <a:t>Stack</a:t>
            </a:r>
            <a:r>
              <a:rPr lang="nb-NO" dirty="0"/>
              <a:t>:</a:t>
            </a:r>
          </a:p>
          <a:p>
            <a:r>
              <a:rPr lang="nb-NO" dirty="0"/>
              <a:t>In3040</a:t>
            </a:r>
          </a:p>
          <a:p>
            <a:r>
              <a:rPr lang="nb-NO" sz="1800" dirty="0"/>
              <a:t>In3130</a:t>
            </a:r>
          </a:p>
          <a:p>
            <a:r>
              <a:rPr lang="nb-NO" dirty="0"/>
              <a:t>In2010</a:t>
            </a:r>
          </a:p>
          <a:p>
            <a:r>
              <a:rPr lang="nb-NO" sz="1800" dirty="0"/>
              <a:t>In1010</a:t>
            </a:r>
          </a:p>
          <a:p>
            <a:r>
              <a:rPr lang="nb-NO" dirty="0"/>
              <a:t>In2040</a:t>
            </a:r>
          </a:p>
          <a:p>
            <a:r>
              <a:rPr lang="nb-NO" sz="1800" dirty="0"/>
              <a:t>in1000</a:t>
            </a:r>
          </a:p>
          <a:p>
            <a:endParaRPr lang="nb-NO" dirty="0"/>
          </a:p>
          <a:p>
            <a:endParaRPr lang="nb-NO" dirty="0"/>
          </a:p>
        </p:txBody>
      </p:sp>
    </p:spTree>
    <p:extLst>
      <p:ext uri="{BB962C8B-B14F-4D97-AF65-F5344CB8AC3E}">
        <p14:creationId xmlns:p14="http://schemas.microsoft.com/office/powerpoint/2010/main" val="1444133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3D8C5BA-010A-8BBE-ACBA-84C6EA5D04AD}"/>
              </a:ext>
            </a:extLst>
          </p:cNvPr>
          <p:cNvSpPr>
            <a:spLocks noGrp="1"/>
          </p:cNvSpPr>
          <p:nvPr>
            <p:ph type="title"/>
          </p:nvPr>
        </p:nvSpPr>
        <p:spPr/>
        <p:txBody>
          <a:bodyPr/>
          <a:lstStyle/>
          <a:p>
            <a:r>
              <a:rPr lang="nb-NO" dirty="0" err="1"/>
              <a:t>Dfs</a:t>
            </a:r>
            <a:r>
              <a:rPr lang="nb-NO" dirty="0"/>
              <a:t> – dybde først søk</a:t>
            </a:r>
          </a:p>
        </p:txBody>
      </p:sp>
      <p:sp>
        <p:nvSpPr>
          <p:cNvPr id="3" name="Plassholder for innhold 2">
            <a:extLst>
              <a:ext uri="{FF2B5EF4-FFF2-40B4-BE49-F238E27FC236}">
                <a16:creationId xmlns:a16="http://schemas.microsoft.com/office/drawing/2014/main" id="{CCA0D4FA-040D-EF49-020B-C53C00EF908F}"/>
              </a:ext>
            </a:extLst>
          </p:cNvPr>
          <p:cNvSpPr>
            <a:spLocks noGrp="1"/>
          </p:cNvSpPr>
          <p:nvPr>
            <p:ph sz="half" idx="1"/>
          </p:nvPr>
        </p:nvSpPr>
        <p:spPr/>
        <p:txBody>
          <a:bodyPr/>
          <a:lstStyle/>
          <a:p>
            <a:r>
              <a:rPr lang="nb-NO" dirty="0"/>
              <a:t>FILO kø: A</a:t>
            </a:r>
          </a:p>
          <a:p>
            <a:r>
              <a:rPr lang="nb-NO" dirty="0" err="1"/>
              <a:t>Visited</a:t>
            </a:r>
            <a:r>
              <a:rPr lang="nb-NO" dirty="0"/>
              <a:t>:</a:t>
            </a:r>
          </a:p>
        </p:txBody>
      </p:sp>
      <p:sp>
        <p:nvSpPr>
          <p:cNvPr id="5" name="Ellipse 4">
            <a:extLst>
              <a:ext uri="{FF2B5EF4-FFF2-40B4-BE49-F238E27FC236}">
                <a16:creationId xmlns:a16="http://schemas.microsoft.com/office/drawing/2014/main" id="{C3957F86-7EAD-9528-F042-BB7CD277644B}"/>
              </a:ext>
            </a:extLst>
          </p:cNvPr>
          <p:cNvSpPr/>
          <p:nvPr/>
        </p:nvSpPr>
        <p:spPr>
          <a:xfrm>
            <a:off x="8742734" y="1090867"/>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A</a:t>
            </a:r>
          </a:p>
        </p:txBody>
      </p:sp>
      <p:cxnSp>
        <p:nvCxnSpPr>
          <p:cNvPr id="6" name="Rett linje 5">
            <a:extLst>
              <a:ext uri="{FF2B5EF4-FFF2-40B4-BE49-F238E27FC236}">
                <a16:creationId xmlns:a16="http://schemas.microsoft.com/office/drawing/2014/main" id="{C43D1D0B-6BF4-B7A8-98F0-C60F3D290237}"/>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7" name="Ellipse 6">
            <a:extLst>
              <a:ext uri="{FF2B5EF4-FFF2-40B4-BE49-F238E27FC236}">
                <a16:creationId xmlns:a16="http://schemas.microsoft.com/office/drawing/2014/main" id="{F8386B01-2C3D-2FB1-D5E2-18907CF43A86}"/>
              </a:ext>
            </a:extLst>
          </p:cNvPr>
          <p:cNvSpPr/>
          <p:nvPr/>
        </p:nvSpPr>
        <p:spPr>
          <a:xfrm>
            <a:off x="9489518" y="1968317"/>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C</a:t>
            </a:r>
          </a:p>
        </p:txBody>
      </p:sp>
      <p:sp>
        <p:nvSpPr>
          <p:cNvPr id="8" name="Ellipse 7">
            <a:extLst>
              <a:ext uri="{FF2B5EF4-FFF2-40B4-BE49-F238E27FC236}">
                <a16:creationId xmlns:a16="http://schemas.microsoft.com/office/drawing/2014/main" id="{21E24146-0BF4-4015-EA2E-30F282153A83}"/>
              </a:ext>
            </a:extLst>
          </p:cNvPr>
          <p:cNvSpPr/>
          <p:nvPr/>
        </p:nvSpPr>
        <p:spPr>
          <a:xfrm>
            <a:off x="8012809" y="1968316"/>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B</a:t>
            </a:r>
          </a:p>
        </p:txBody>
      </p:sp>
      <p:sp>
        <p:nvSpPr>
          <p:cNvPr id="9" name="Ellipse 8">
            <a:extLst>
              <a:ext uri="{FF2B5EF4-FFF2-40B4-BE49-F238E27FC236}">
                <a16:creationId xmlns:a16="http://schemas.microsoft.com/office/drawing/2014/main" id="{021C6803-03C4-8526-4A80-C9C204910F05}"/>
              </a:ext>
            </a:extLst>
          </p:cNvPr>
          <p:cNvSpPr/>
          <p:nvPr/>
        </p:nvSpPr>
        <p:spPr>
          <a:xfrm>
            <a:off x="8012809" y="2820717"/>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E</a:t>
            </a:r>
          </a:p>
        </p:txBody>
      </p:sp>
      <p:sp>
        <p:nvSpPr>
          <p:cNvPr id="10" name="Ellipse 9">
            <a:extLst>
              <a:ext uri="{FF2B5EF4-FFF2-40B4-BE49-F238E27FC236}">
                <a16:creationId xmlns:a16="http://schemas.microsoft.com/office/drawing/2014/main" id="{FE8568AE-806B-362D-9CD2-4BBBC88F020D}"/>
              </a:ext>
            </a:extLst>
          </p:cNvPr>
          <p:cNvSpPr/>
          <p:nvPr/>
        </p:nvSpPr>
        <p:spPr>
          <a:xfrm>
            <a:off x="8811579" y="2820716"/>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F</a:t>
            </a:r>
          </a:p>
        </p:txBody>
      </p:sp>
      <p:sp>
        <p:nvSpPr>
          <p:cNvPr id="11" name="Ellipse 10">
            <a:extLst>
              <a:ext uri="{FF2B5EF4-FFF2-40B4-BE49-F238E27FC236}">
                <a16:creationId xmlns:a16="http://schemas.microsoft.com/office/drawing/2014/main" id="{12F7FD49-2537-6B59-77D1-318CCE82E0AC}"/>
              </a:ext>
            </a:extLst>
          </p:cNvPr>
          <p:cNvSpPr/>
          <p:nvPr/>
        </p:nvSpPr>
        <p:spPr>
          <a:xfrm>
            <a:off x="7190606" y="2820716"/>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D</a:t>
            </a:r>
          </a:p>
        </p:txBody>
      </p:sp>
      <p:sp>
        <p:nvSpPr>
          <p:cNvPr id="12" name="Ellipse 11">
            <a:extLst>
              <a:ext uri="{FF2B5EF4-FFF2-40B4-BE49-F238E27FC236}">
                <a16:creationId xmlns:a16="http://schemas.microsoft.com/office/drawing/2014/main" id="{63A30BEB-61F3-71AC-3F26-98EE70ACB133}"/>
              </a:ext>
            </a:extLst>
          </p:cNvPr>
          <p:cNvSpPr/>
          <p:nvPr/>
        </p:nvSpPr>
        <p:spPr>
          <a:xfrm>
            <a:off x="9910366" y="2820715"/>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G</a:t>
            </a:r>
          </a:p>
        </p:txBody>
      </p:sp>
      <p:sp>
        <p:nvSpPr>
          <p:cNvPr id="13" name="Ellipse 12">
            <a:extLst>
              <a:ext uri="{FF2B5EF4-FFF2-40B4-BE49-F238E27FC236}">
                <a16:creationId xmlns:a16="http://schemas.microsoft.com/office/drawing/2014/main" id="{9D60AFEB-55C0-195C-BCE2-8E136A5D0DA1}"/>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14" name="Ellipse 13">
            <a:extLst>
              <a:ext uri="{FF2B5EF4-FFF2-40B4-BE49-F238E27FC236}">
                <a16:creationId xmlns:a16="http://schemas.microsoft.com/office/drawing/2014/main" id="{C502726A-D01C-7C9B-A657-74BED5C67D39}"/>
              </a:ext>
            </a:extLst>
          </p:cNvPr>
          <p:cNvSpPr/>
          <p:nvPr/>
        </p:nvSpPr>
        <p:spPr>
          <a:xfrm>
            <a:off x="9189166"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H</a:t>
            </a:r>
          </a:p>
        </p:txBody>
      </p:sp>
      <p:cxnSp>
        <p:nvCxnSpPr>
          <p:cNvPr id="15" name="Rett linje 14">
            <a:extLst>
              <a:ext uri="{FF2B5EF4-FFF2-40B4-BE49-F238E27FC236}">
                <a16:creationId xmlns:a16="http://schemas.microsoft.com/office/drawing/2014/main" id="{DC59FF75-DFF6-401B-D383-4B819E7461B4}"/>
              </a:ext>
            </a:extLst>
          </p:cNvPr>
          <p:cNvCxnSpPr>
            <a:cxnSpLocks/>
            <a:stCxn id="5" idx="4"/>
            <a:endCxn id="8"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6" name="Rett linje 15">
            <a:extLst>
              <a:ext uri="{FF2B5EF4-FFF2-40B4-BE49-F238E27FC236}">
                <a16:creationId xmlns:a16="http://schemas.microsoft.com/office/drawing/2014/main" id="{0BF7F7A2-2147-AC0B-D74A-E67F7FBA3E2F}"/>
              </a:ext>
            </a:extLst>
          </p:cNvPr>
          <p:cNvCxnSpPr>
            <a:cxnSpLocks/>
            <a:stCxn id="7" idx="4"/>
            <a:endCxn id="12"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7" name="Rett linje 16">
            <a:extLst>
              <a:ext uri="{FF2B5EF4-FFF2-40B4-BE49-F238E27FC236}">
                <a16:creationId xmlns:a16="http://schemas.microsoft.com/office/drawing/2014/main" id="{27BA21CD-01A6-CC73-2B86-828A1AB2C6B5}"/>
              </a:ext>
            </a:extLst>
          </p:cNvPr>
          <p:cNvCxnSpPr>
            <a:cxnSpLocks/>
            <a:stCxn id="8" idx="4"/>
            <a:endCxn id="9"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8" name="Rett linje 17">
            <a:extLst>
              <a:ext uri="{FF2B5EF4-FFF2-40B4-BE49-F238E27FC236}">
                <a16:creationId xmlns:a16="http://schemas.microsoft.com/office/drawing/2014/main" id="{3422459F-DAD3-17B5-7BAB-4B1DF037B273}"/>
              </a:ext>
            </a:extLst>
          </p:cNvPr>
          <p:cNvCxnSpPr>
            <a:cxnSpLocks/>
            <a:stCxn id="8" idx="4"/>
            <a:endCxn id="10"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9" name="Rett linje 18">
            <a:extLst>
              <a:ext uri="{FF2B5EF4-FFF2-40B4-BE49-F238E27FC236}">
                <a16:creationId xmlns:a16="http://schemas.microsoft.com/office/drawing/2014/main" id="{0A64519A-196E-1FB2-E92E-038119E6E36E}"/>
              </a:ext>
            </a:extLst>
          </p:cNvPr>
          <p:cNvCxnSpPr>
            <a:cxnSpLocks/>
            <a:stCxn id="8" idx="4"/>
            <a:endCxn id="11"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0" name="Rett linje 19">
            <a:extLst>
              <a:ext uri="{FF2B5EF4-FFF2-40B4-BE49-F238E27FC236}">
                <a16:creationId xmlns:a16="http://schemas.microsoft.com/office/drawing/2014/main" id="{956D7367-00CB-1A74-1761-C7F47E9B8278}"/>
              </a:ext>
            </a:extLst>
          </p:cNvPr>
          <p:cNvCxnSpPr>
            <a:cxnSpLocks/>
            <a:stCxn id="12"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1" name="Rett linje 20">
            <a:extLst>
              <a:ext uri="{FF2B5EF4-FFF2-40B4-BE49-F238E27FC236}">
                <a16:creationId xmlns:a16="http://schemas.microsoft.com/office/drawing/2014/main" id="{179E2123-D24E-9EB5-570C-E9AF8C55DE93}"/>
              </a:ext>
            </a:extLst>
          </p:cNvPr>
          <p:cNvCxnSpPr>
            <a:cxnSpLocks/>
            <a:stCxn id="10" idx="5"/>
            <a:endCxn id="14"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24945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normAutofit/>
          </a:bodyPr>
          <a:lstStyle/>
          <a:p>
            <a:r>
              <a:rPr lang="nb-NO" sz="1600" dirty="0" err="1"/>
              <a:t>Visited</a:t>
            </a:r>
            <a:r>
              <a:rPr lang="nb-NO" sz="1600" dirty="0"/>
              <a:t>: in1010, in2010, in3040, in3130, in1000, in2040, in1150</a:t>
            </a:r>
          </a:p>
          <a:p>
            <a:endParaRPr lang="nb-NO" sz="1600" dirty="0"/>
          </a:p>
          <a:p>
            <a:r>
              <a:rPr lang="nb-NO" sz="1600" dirty="0"/>
              <a:t>«</a:t>
            </a:r>
            <a:r>
              <a:rPr lang="nb-NO" sz="1600" dirty="0" err="1"/>
              <a:t>callstacken</a:t>
            </a:r>
            <a:r>
              <a:rPr lang="nb-NO" sz="1600" dirty="0"/>
              <a:t>»:</a:t>
            </a:r>
          </a:p>
          <a:p>
            <a:r>
              <a:rPr lang="nb-NO" sz="1600" dirty="0"/>
              <a:t>In1150</a:t>
            </a:r>
          </a:p>
          <a:p>
            <a:r>
              <a:rPr lang="nb-NO" sz="1600" dirty="0"/>
              <a:t>in2080</a:t>
            </a:r>
          </a:p>
          <a:p>
            <a:pPr marL="0" indent="0">
              <a:buNone/>
            </a:pPr>
            <a:r>
              <a:rPr lang="nb-NO" sz="16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4" name="TekstSylinder 3">
            <a:extLst>
              <a:ext uri="{FF2B5EF4-FFF2-40B4-BE49-F238E27FC236}">
                <a16:creationId xmlns:a16="http://schemas.microsoft.com/office/drawing/2014/main" id="{D66A15B4-D8AF-B2F2-EF1D-EC290E8BFC3C}"/>
              </a:ext>
            </a:extLst>
          </p:cNvPr>
          <p:cNvSpPr txBox="1"/>
          <p:nvPr/>
        </p:nvSpPr>
        <p:spPr>
          <a:xfrm>
            <a:off x="3564291" y="2948607"/>
            <a:ext cx="2562447" cy="2585323"/>
          </a:xfrm>
          <a:prstGeom prst="rect">
            <a:avLst/>
          </a:prstGeom>
          <a:noFill/>
        </p:spPr>
        <p:txBody>
          <a:bodyPr wrap="square" rtlCol="0">
            <a:spAutoFit/>
          </a:bodyPr>
          <a:lstStyle/>
          <a:p>
            <a:r>
              <a:rPr lang="nb-NO" sz="1600" dirty="0" err="1"/>
              <a:t>Stack</a:t>
            </a:r>
            <a:r>
              <a:rPr lang="nb-NO" dirty="0"/>
              <a:t>:</a:t>
            </a:r>
          </a:p>
          <a:p>
            <a:r>
              <a:rPr lang="nb-NO" dirty="0"/>
              <a:t>In3040</a:t>
            </a:r>
          </a:p>
          <a:p>
            <a:r>
              <a:rPr lang="nb-NO" sz="1800" dirty="0"/>
              <a:t>In3130</a:t>
            </a:r>
          </a:p>
          <a:p>
            <a:r>
              <a:rPr lang="nb-NO" dirty="0"/>
              <a:t>In2010</a:t>
            </a:r>
          </a:p>
          <a:p>
            <a:r>
              <a:rPr lang="nb-NO" sz="1800" dirty="0"/>
              <a:t>In1010</a:t>
            </a:r>
          </a:p>
          <a:p>
            <a:r>
              <a:rPr lang="nb-NO" dirty="0"/>
              <a:t>In2040</a:t>
            </a:r>
          </a:p>
          <a:p>
            <a:r>
              <a:rPr lang="nb-NO" sz="1800" dirty="0"/>
              <a:t>in1000</a:t>
            </a:r>
          </a:p>
          <a:p>
            <a:endParaRPr lang="nb-NO" dirty="0"/>
          </a:p>
          <a:p>
            <a:endParaRPr lang="nb-NO" dirty="0"/>
          </a:p>
        </p:txBody>
      </p:sp>
    </p:spTree>
    <p:extLst>
      <p:ext uri="{BB962C8B-B14F-4D97-AF65-F5344CB8AC3E}">
        <p14:creationId xmlns:p14="http://schemas.microsoft.com/office/powerpoint/2010/main" val="3845465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normAutofit/>
          </a:bodyPr>
          <a:lstStyle/>
          <a:p>
            <a:r>
              <a:rPr lang="nb-NO" sz="1600" dirty="0" err="1"/>
              <a:t>Visited</a:t>
            </a:r>
            <a:r>
              <a:rPr lang="nb-NO" sz="1600" dirty="0"/>
              <a:t>: in1010, in2010, in3040, in3130, in1000, in2040, in1150, in2080</a:t>
            </a:r>
          </a:p>
          <a:p>
            <a:endParaRPr lang="nb-NO" sz="1600" dirty="0"/>
          </a:p>
          <a:p>
            <a:r>
              <a:rPr lang="nb-NO" sz="1600" dirty="0"/>
              <a:t>«</a:t>
            </a:r>
            <a:r>
              <a:rPr lang="nb-NO" sz="1600" dirty="0" err="1"/>
              <a:t>callstacken</a:t>
            </a:r>
            <a:r>
              <a:rPr lang="nb-NO" sz="1600" dirty="0"/>
              <a:t>»:</a:t>
            </a:r>
          </a:p>
          <a:p>
            <a:r>
              <a:rPr lang="nb-NO" sz="1600" dirty="0"/>
              <a:t>In1150</a:t>
            </a:r>
          </a:p>
          <a:p>
            <a:endParaRPr lang="nb-NO" sz="1600" dirty="0"/>
          </a:p>
          <a:p>
            <a:pPr marL="0" indent="0">
              <a:buNone/>
            </a:pPr>
            <a:r>
              <a:rPr lang="nb-NO" sz="16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4" name="TekstSylinder 3">
            <a:extLst>
              <a:ext uri="{FF2B5EF4-FFF2-40B4-BE49-F238E27FC236}">
                <a16:creationId xmlns:a16="http://schemas.microsoft.com/office/drawing/2014/main" id="{D66A15B4-D8AF-B2F2-EF1D-EC290E8BFC3C}"/>
              </a:ext>
            </a:extLst>
          </p:cNvPr>
          <p:cNvSpPr txBox="1"/>
          <p:nvPr/>
        </p:nvSpPr>
        <p:spPr>
          <a:xfrm>
            <a:off x="3564291" y="2948607"/>
            <a:ext cx="2562447" cy="2862322"/>
          </a:xfrm>
          <a:prstGeom prst="rect">
            <a:avLst/>
          </a:prstGeom>
          <a:noFill/>
        </p:spPr>
        <p:txBody>
          <a:bodyPr wrap="square" rtlCol="0">
            <a:spAutoFit/>
          </a:bodyPr>
          <a:lstStyle/>
          <a:p>
            <a:r>
              <a:rPr lang="nb-NO" sz="1600" dirty="0" err="1"/>
              <a:t>Stack</a:t>
            </a:r>
            <a:r>
              <a:rPr lang="nb-NO" dirty="0"/>
              <a:t>:</a:t>
            </a:r>
          </a:p>
          <a:p>
            <a:r>
              <a:rPr lang="nb-NO" dirty="0"/>
              <a:t>In3040</a:t>
            </a:r>
          </a:p>
          <a:p>
            <a:r>
              <a:rPr lang="nb-NO" sz="1800" dirty="0"/>
              <a:t>In3130</a:t>
            </a:r>
          </a:p>
          <a:p>
            <a:r>
              <a:rPr lang="nb-NO" dirty="0"/>
              <a:t>In2010</a:t>
            </a:r>
          </a:p>
          <a:p>
            <a:r>
              <a:rPr lang="nb-NO" sz="1800" dirty="0"/>
              <a:t>In1010</a:t>
            </a:r>
          </a:p>
          <a:p>
            <a:r>
              <a:rPr lang="nb-NO" dirty="0"/>
              <a:t>In2040</a:t>
            </a:r>
          </a:p>
          <a:p>
            <a:r>
              <a:rPr lang="nb-NO" sz="1800" dirty="0"/>
              <a:t>In1000</a:t>
            </a:r>
          </a:p>
          <a:p>
            <a:r>
              <a:rPr lang="nb-NO" dirty="0"/>
              <a:t>In2080</a:t>
            </a:r>
            <a:endParaRPr lang="nb-NO" sz="1800" dirty="0"/>
          </a:p>
          <a:p>
            <a:endParaRPr lang="nb-NO" dirty="0"/>
          </a:p>
          <a:p>
            <a:endParaRPr lang="nb-NO" dirty="0"/>
          </a:p>
        </p:txBody>
      </p:sp>
    </p:spTree>
    <p:extLst>
      <p:ext uri="{BB962C8B-B14F-4D97-AF65-F5344CB8AC3E}">
        <p14:creationId xmlns:p14="http://schemas.microsoft.com/office/powerpoint/2010/main" val="42876852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1A075E7-5C3D-499E-A0B3-9A00BE204462}"/>
              </a:ext>
            </a:extLst>
          </p:cNvPr>
          <p:cNvSpPr>
            <a:spLocks noGrp="1"/>
          </p:cNvSpPr>
          <p:nvPr>
            <p:ph type="title"/>
          </p:nvPr>
        </p:nvSpPr>
        <p:spPr/>
        <p:txBody>
          <a:bodyPr/>
          <a:lstStyle/>
          <a:p>
            <a:r>
              <a:rPr lang="nb-NO" dirty="0"/>
              <a:t>Topologisk sortering</a:t>
            </a:r>
          </a:p>
        </p:txBody>
      </p:sp>
      <p:sp>
        <p:nvSpPr>
          <p:cNvPr id="3" name="Plassholder for innhold 2">
            <a:extLst>
              <a:ext uri="{FF2B5EF4-FFF2-40B4-BE49-F238E27FC236}">
                <a16:creationId xmlns:a16="http://schemas.microsoft.com/office/drawing/2014/main" id="{B85B7F8E-E5AA-761E-D1BD-824B8CE45840}"/>
              </a:ext>
            </a:extLst>
          </p:cNvPr>
          <p:cNvSpPr>
            <a:spLocks noGrp="1"/>
          </p:cNvSpPr>
          <p:nvPr>
            <p:ph sz="half" idx="1"/>
          </p:nvPr>
        </p:nvSpPr>
        <p:spPr/>
        <p:txBody>
          <a:bodyPr>
            <a:normAutofit/>
          </a:bodyPr>
          <a:lstStyle/>
          <a:p>
            <a:r>
              <a:rPr lang="nb-NO" sz="1600" dirty="0" err="1"/>
              <a:t>Visited</a:t>
            </a:r>
            <a:r>
              <a:rPr lang="nb-NO" sz="1600" dirty="0"/>
              <a:t>: in1010, in2010, in3040, in3130, in1000, in2040, in1150, in2080</a:t>
            </a:r>
          </a:p>
          <a:p>
            <a:endParaRPr lang="nb-NO" sz="1600" dirty="0"/>
          </a:p>
          <a:p>
            <a:r>
              <a:rPr lang="nb-NO" sz="1600" dirty="0"/>
              <a:t>«</a:t>
            </a:r>
            <a:r>
              <a:rPr lang="nb-NO" sz="1600" dirty="0" err="1"/>
              <a:t>callstacken</a:t>
            </a:r>
            <a:r>
              <a:rPr lang="nb-NO" sz="1600" dirty="0"/>
              <a:t>»:</a:t>
            </a:r>
          </a:p>
          <a:p>
            <a:endParaRPr lang="nb-NO" sz="1600" dirty="0"/>
          </a:p>
          <a:p>
            <a:endParaRPr lang="nb-NO" sz="1600" dirty="0"/>
          </a:p>
          <a:p>
            <a:pPr marL="0" indent="0">
              <a:buNone/>
            </a:pPr>
            <a:r>
              <a:rPr lang="nb-NO" sz="1600" dirty="0"/>
              <a:t>                                                     </a:t>
            </a:r>
          </a:p>
        </p:txBody>
      </p:sp>
      <p:sp>
        <p:nvSpPr>
          <p:cNvPr id="42" name="Ellipse 41">
            <a:extLst>
              <a:ext uri="{FF2B5EF4-FFF2-40B4-BE49-F238E27FC236}">
                <a16:creationId xmlns:a16="http://schemas.microsoft.com/office/drawing/2014/main" id="{7B932BEB-765B-764F-CE74-DDCF14EC6F01}"/>
              </a:ext>
            </a:extLst>
          </p:cNvPr>
          <p:cNvSpPr/>
          <p:nvPr/>
        </p:nvSpPr>
        <p:spPr>
          <a:xfrm>
            <a:off x="6096000" y="158919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in1150</a:t>
            </a:r>
          </a:p>
        </p:txBody>
      </p:sp>
      <p:cxnSp>
        <p:nvCxnSpPr>
          <p:cNvPr id="56" name="Rett pil 55">
            <a:extLst>
              <a:ext uri="{FF2B5EF4-FFF2-40B4-BE49-F238E27FC236}">
                <a16:creationId xmlns:a16="http://schemas.microsoft.com/office/drawing/2014/main" id="{C27ACE7D-4746-37D1-75FB-1EB7C92A6BED}"/>
              </a:ext>
            </a:extLst>
          </p:cNvPr>
          <p:cNvCxnSpPr>
            <a:cxnSpLocks/>
            <a:stCxn id="42" idx="4"/>
          </p:cNvCxnSpPr>
          <p:nvPr/>
        </p:nvCxnSpPr>
        <p:spPr>
          <a:xfrm>
            <a:off x="6980817" y="2168270"/>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66" name="Ellipse 65">
            <a:extLst>
              <a:ext uri="{FF2B5EF4-FFF2-40B4-BE49-F238E27FC236}">
                <a16:creationId xmlns:a16="http://schemas.microsoft.com/office/drawing/2014/main" id="{47484F9C-E9A9-795F-5362-F64FFC968FD3}"/>
              </a:ext>
            </a:extLst>
          </p:cNvPr>
          <p:cNvSpPr/>
          <p:nvPr/>
        </p:nvSpPr>
        <p:spPr>
          <a:xfrm>
            <a:off x="6096000" y="2656241"/>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in2080</a:t>
            </a:r>
          </a:p>
        </p:txBody>
      </p:sp>
      <p:sp>
        <p:nvSpPr>
          <p:cNvPr id="70" name="Ellipse 69">
            <a:extLst>
              <a:ext uri="{FF2B5EF4-FFF2-40B4-BE49-F238E27FC236}">
                <a16:creationId xmlns:a16="http://schemas.microsoft.com/office/drawing/2014/main" id="{FEBC448D-E2D2-DE4D-FD92-C8878A7E4E07}"/>
              </a:ext>
            </a:extLst>
          </p:cNvPr>
          <p:cNvSpPr/>
          <p:nvPr/>
        </p:nvSpPr>
        <p:spPr>
          <a:xfrm>
            <a:off x="8135923" y="157930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in1000</a:t>
            </a:r>
          </a:p>
        </p:txBody>
      </p:sp>
      <p:cxnSp>
        <p:nvCxnSpPr>
          <p:cNvPr id="71" name="Rett pil 70">
            <a:extLst>
              <a:ext uri="{FF2B5EF4-FFF2-40B4-BE49-F238E27FC236}">
                <a16:creationId xmlns:a16="http://schemas.microsoft.com/office/drawing/2014/main" id="{5E25B376-BC71-F07A-6AC9-828C1A1805EC}"/>
              </a:ext>
            </a:extLst>
          </p:cNvPr>
          <p:cNvCxnSpPr>
            <a:cxnSpLocks/>
            <a:stCxn id="70" idx="4"/>
          </p:cNvCxnSpPr>
          <p:nvPr/>
        </p:nvCxnSpPr>
        <p:spPr>
          <a:xfrm>
            <a:off x="9020740" y="2158382"/>
            <a:ext cx="0"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2" name="Ellipse 71">
            <a:extLst>
              <a:ext uri="{FF2B5EF4-FFF2-40B4-BE49-F238E27FC236}">
                <a16:creationId xmlns:a16="http://schemas.microsoft.com/office/drawing/2014/main" id="{B61BD362-203B-113E-9067-9EA530E055C9}"/>
              </a:ext>
            </a:extLst>
          </p:cNvPr>
          <p:cNvSpPr/>
          <p:nvPr/>
        </p:nvSpPr>
        <p:spPr>
          <a:xfrm>
            <a:off x="8135923" y="2646353"/>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in1010</a:t>
            </a:r>
          </a:p>
        </p:txBody>
      </p:sp>
      <p:sp>
        <p:nvSpPr>
          <p:cNvPr id="73" name="Ellipse 72">
            <a:extLst>
              <a:ext uri="{FF2B5EF4-FFF2-40B4-BE49-F238E27FC236}">
                <a16:creationId xmlns:a16="http://schemas.microsoft.com/office/drawing/2014/main" id="{46344E88-1E29-572D-96CF-908B08FE2B62}"/>
              </a:ext>
            </a:extLst>
          </p:cNvPr>
          <p:cNvSpPr/>
          <p:nvPr/>
        </p:nvSpPr>
        <p:spPr>
          <a:xfrm>
            <a:off x="10018976" y="2636465"/>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in2040</a:t>
            </a:r>
          </a:p>
        </p:txBody>
      </p:sp>
      <p:cxnSp>
        <p:nvCxnSpPr>
          <p:cNvPr id="74" name="Rett pil 73">
            <a:extLst>
              <a:ext uri="{FF2B5EF4-FFF2-40B4-BE49-F238E27FC236}">
                <a16:creationId xmlns:a16="http://schemas.microsoft.com/office/drawing/2014/main" id="{EA15DB92-3A00-5291-2956-D9372E570B10}"/>
              </a:ext>
            </a:extLst>
          </p:cNvPr>
          <p:cNvCxnSpPr>
            <a:cxnSpLocks/>
            <a:stCxn id="70" idx="4"/>
          </p:cNvCxnSpPr>
          <p:nvPr/>
        </p:nvCxnSpPr>
        <p:spPr>
          <a:xfrm>
            <a:off x="9020740" y="2158382"/>
            <a:ext cx="1742335" cy="478083"/>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77" name="Ellipse 76">
            <a:extLst>
              <a:ext uri="{FF2B5EF4-FFF2-40B4-BE49-F238E27FC236}">
                <a16:creationId xmlns:a16="http://schemas.microsoft.com/office/drawing/2014/main" id="{35091458-9DA4-DC27-D1BB-AB13EC5CF6C2}"/>
              </a:ext>
            </a:extLst>
          </p:cNvPr>
          <p:cNvSpPr/>
          <p:nvPr/>
        </p:nvSpPr>
        <p:spPr>
          <a:xfrm>
            <a:off x="8135923" y="3598592"/>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in2010</a:t>
            </a:r>
          </a:p>
        </p:txBody>
      </p:sp>
      <p:sp>
        <p:nvSpPr>
          <p:cNvPr id="78" name="Ellipse 77">
            <a:extLst>
              <a:ext uri="{FF2B5EF4-FFF2-40B4-BE49-F238E27FC236}">
                <a16:creationId xmlns:a16="http://schemas.microsoft.com/office/drawing/2014/main" id="{EE00F062-5C6B-8CC0-733E-392E96968FAF}"/>
              </a:ext>
            </a:extLst>
          </p:cNvPr>
          <p:cNvSpPr/>
          <p:nvPr/>
        </p:nvSpPr>
        <p:spPr>
          <a:xfrm>
            <a:off x="7089874"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in3040</a:t>
            </a:r>
          </a:p>
        </p:txBody>
      </p:sp>
      <p:sp>
        <p:nvSpPr>
          <p:cNvPr id="79" name="Ellipse 78">
            <a:extLst>
              <a:ext uri="{FF2B5EF4-FFF2-40B4-BE49-F238E27FC236}">
                <a16:creationId xmlns:a16="http://schemas.microsoft.com/office/drawing/2014/main" id="{7BECD71D-3FB7-B18D-F7C8-749F5943B168}"/>
              </a:ext>
            </a:extLst>
          </p:cNvPr>
          <p:cNvSpPr/>
          <p:nvPr/>
        </p:nvSpPr>
        <p:spPr>
          <a:xfrm>
            <a:off x="9134159" y="4600889"/>
            <a:ext cx="1769634"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in3130</a:t>
            </a:r>
          </a:p>
        </p:txBody>
      </p:sp>
      <p:cxnSp>
        <p:nvCxnSpPr>
          <p:cNvPr id="80" name="Rett pil 79">
            <a:extLst>
              <a:ext uri="{FF2B5EF4-FFF2-40B4-BE49-F238E27FC236}">
                <a16:creationId xmlns:a16="http://schemas.microsoft.com/office/drawing/2014/main" id="{8B2DF924-516F-907D-63D2-E6A73E696705}"/>
              </a:ext>
            </a:extLst>
          </p:cNvPr>
          <p:cNvCxnSpPr>
            <a:cxnSpLocks/>
            <a:stCxn id="72" idx="4"/>
            <a:endCxn id="77" idx="0"/>
          </p:cNvCxnSpPr>
          <p:nvPr/>
        </p:nvCxnSpPr>
        <p:spPr>
          <a:xfrm>
            <a:off x="9020740" y="3225430"/>
            <a:ext cx="0" cy="373162"/>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3" name="Rett pil 82">
            <a:extLst>
              <a:ext uri="{FF2B5EF4-FFF2-40B4-BE49-F238E27FC236}">
                <a16:creationId xmlns:a16="http://schemas.microsoft.com/office/drawing/2014/main" id="{9A0185E6-65D1-98BB-16F1-12A415319793}"/>
              </a:ext>
            </a:extLst>
          </p:cNvPr>
          <p:cNvCxnSpPr>
            <a:cxnSpLocks/>
            <a:stCxn id="77" idx="4"/>
            <a:endCxn id="79" idx="0"/>
          </p:cNvCxnSpPr>
          <p:nvPr/>
        </p:nvCxnSpPr>
        <p:spPr>
          <a:xfrm>
            <a:off x="9020740" y="4177669"/>
            <a:ext cx="998236"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cxnSp>
        <p:nvCxnSpPr>
          <p:cNvPr id="86" name="Rett pil 85">
            <a:extLst>
              <a:ext uri="{FF2B5EF4-FFF2-40B4-BE49-F238E27FC236}">
                <a16:creationId xmlns:a16="http://schemas.microsoft.com/office/drawing/2014/main" id="{D2DCF874-4ECD-D2C4-1AF8-B2947C95B277}"/>
              </a:ext>
            </a:extLst>
          </p:cNvPr>
          <p:cNvCxnSpPr>
            <a:cxnSpLocks/>
            <a:stCxn id="77" idx="4"/>
            <a:endCxn id="78" idx="0"/>
          </p:cNvCxnSpPr>
          <p:nvPr/>
        </p:nvCxnSpPr>
        <p:spPr>
          <a:xfrm flipH="1">
            <a:off x="7974691" y="4177669"/>
            <a:ext cx="1046049" cy="423220"/>
          </a:xfrm>
          <a:prstGeom prst="straightConnector1">
            <a:avLst/>
          </a:prstGeom>
          <a:ln w="34925">
            <a:tailEnd type="triangle"/>
          </a:ln>
        </p:spPr>
        <p:style>
          <a:lnRef idx="1">
            <a:schemeClr val="accent5"/>
          </a:lnRef>
          <a:fillRef idx="0">
            <a:schemeClr val="accent5"/>
          </a:fillRef>
          <a:effectRef idx="0">
            <a:schemeClr val="accent5"/>
          </a:effectRef>
          <a:fontRef idx="minor">
            <a:schemeClr val="tx1"/>
          </a:fontRef>
        </p:style>
      </p:cxnSp>
      <p:sp>
        <p:nvSpPr>
          <p:cNvPr id="4" name="TekstSylinder 3">
            <a:extLst>
              <a:ext uri="{FF2B5EF4-FFF2-40B4-BE49-F238E27FC236}">
                <a16:creationId xmlns:a16="http://schemas.microsoft.com/office/drawing/2014/main" id="{D66A15B4-D8AF-B2F2-EF1D-EC290E8BFC3C}"/>
              </a:ext>
            </a:extLst>
          </p:cNvPr>
          <p:cNvSpPr txBox="1"/>
          <p:nvPr/>
        </p:nvSpPr>
        <p:spPr>
          <a:xfrm>
            <a:off x="3564291" y="2948607"/>
            <a:ext cx="2562447" cy="3139321"/>
          </a:xfrm>
          <a:prstGeom prst="rect">
            <a:avLst/>
          </a:prstGeom>
          <a:noFill/>
        </p:spPr>
        <p:txBody>
          <a:bodyPr wrap="square" rtlCol="0">
            <a:spAutoFit/>
          </a:bodyPr>
          <a:lstStyle/>
          <a:p>
            <a:r>
              <a:rPr lang="nb-NO" sz="1600" dirty="0" err="1"/>
              <a:t>Stack</a:t>
            </a:r>
            <a:r>
              <a:rPr lang="nb-NO" dirty="0"/>
              <a:t>:</a:t>
            </a:r>
          </a:p>
          <a:p>
            <a:r>
              <a:rPr lang="nb-NO" dirty="0"/>
              <a:t>In3040</a:t>
            </a:r>
          </a:p>
          <a:p>
            <a:r>
              <a:rPr lang="nb-NO" sz="1800" dirty="0"/>
              <a:t>In3130</a:t>
            </a:r>
          </a:p>
          <a:p>
            <a:r>
              <a:rPr lang="nb-NO" dirty="0"/>
              <a:t>In2010</a:t>
            </a:r>
          </a:p>
          <a:p>
            <a:r>
              <a:rPr lang="nb-NO" sz="1800" dirty="0"/>
              <a:t>In1010</a:t>
            </a:r>
          </a:p>
          <a:p>
            <a:r>
              <a:rPr lang="nb-NO" dirty="0"/>
              <a:t>In2040</a:t>
            </a:r>
          </a:p>
          <a:p>
            <a:r>
              <a:rPr lang="nb-NO" sz="1800" dirty="0"/>
              <a:t>In1000</a:t>
            </a:r>
          </a:p>
          <a:p>
            <a:r>
              <a:rPr lang="nb-NO" dirty="0"/>
              <a:t>In2080</a:t>
            </a:r>
          </a:p>
          <a:p>
            <a:r>
              <a:rPr lang="nb-NO" sz="1800" dirty="0"/>
              <a:t>in1150</a:t>
            </a:r>
          </a:p>
          <a:p>
            <a:endParaRPr lang="nb-NO" dirty="0"/>
          </a:p>
          <a:p>
            <a:endParaRPr lang="nb-NO" dirty="0"/>
          </a:p>
        </p:txBody>
      </p:sp>
    </p:spTree>
    <p:extLst>
      <p:ext uri="{BB962C8B-B14F-4D97-AF65-F5344CB8AC3E}">
        <p14:creationId xmlns:p14="http://schemas.microsoft.com/office/powerpoint/2010/main" val="111530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3D8C5BA-010A-8BBE-ACBA-84C6EA5D04AD}"/>
              </a:ext>
            </a:extLst>
          </p:cNvPr>
          <p:cNvSpPr>
            <a:spLocks noGrp="1"/>
          </p:cNvSpPr>
          <p:nvPr>
            <p:ph type="title"/>
          </p:nvPr>
        </p:nvSpPr>
        <p:spPr/>
        <p:txBody>
          <a:bodyPr/>
          <a:lstStyle/>
          <a:p>
            <a:r>
              <a:rPr lang="nb-NO" dirty="0" err="1"/>
              <a:t>Dfs</a:t>
            </a:r>
            <a:r>
              <a:rPr lang="nb-NO" dirty="0"/>
              <a:t> – dybde først søk</a:t>
            </a:r>
          </a:p>
        </p:txBody>
      </p:sp>
      <p:sp>
        <p:nvSpPr>
          <p:cNvPr id="3" name="Plassholder for innhold 2">
            <a:extLst>
              <a:ext uri="{FF2B5EF4-FFF2-40B4-BE49-F238E27FC236}">
                <a16:creationId xmlns:a16="http://schemas.microsoft.com/office/drawing/2014/main" id="{CCA0D4FA-040D-EF49-020B-C53C00EF908F}"/>
              </a:ext>
            </a:extLst>
          </p:cNvPr>
          <p:cNvSpPr>
            <a:spLocks noGrp="1"/>
          </p:cNvSpPr>
          <p:nvPr>
            <p:ph sz="half" idx="1"/>
          </p:nvPr>
        </p:nvSpPr>
        <p:spPr/>
        <p:txBody>
          <a:bodyPr/>
          <a:lstStyle/>
          <a:p>
            <a:r>
              <a:rPr lang="nb-NO" dirty="0"/>
              <a:t>FILO kø: C, B</a:t>
            </a:r>
          </a:p>
          <a:p>
            <a:r>
              <a:rPr lang="nb-NO" dirty="0" err="1"/>
              <a:t>Visited</a:t>
            </a:r>
            <a:r>
              <a:rPr lang="nb-NO" dirty="0"/>
              <a:t>: A</a:t>
            </a:r>
          </a:p>
        </p:txBody>
      </p:sp>
      <p:sp>
        <p:nvSpPr>
          <p:cNvPr id="5" name="Ellipse 4">
            <a:extLst>
              <a:ext uri="{FF2B5EF4-FFF2-40B4-BE49-F238E27FC236}">
                <a16:creationId xmlns:a16="http://schemas.microsoft.com/office/drawing/2014/main" id="{C3957F86-7EAD-9528-F042-BB7CD277644B}"/>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6" name="Rett linje 5">
            <a:extLst>
              <a:ext uri="{FF2B5EF4-FFF2-40B4-BE49-F238E27FC236}">
                <a16:creationId xmlns:a16="http://schemas.microsoft.com/office/drawing/2014/main" id="{C43D1D0B-6BF4-B7A8-98F0-C60F3D290237}"/>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7" name="Ellipse 6">
            <a:extLst>
              <a:ext uri="{FF2B5EF4-FFF2-40B4-BE49-F238E27FC236}">
                <a16:creationId xmlns:a16="http://schemas.microsoft.com/office/drawing/2014/main" id="{F8386B01-2C3D-2FB1-D5E2-18907CF43A86}"/>
              </a:ext>
            </a:extLst>
          </p:cNvPr>
          <p:cNvSpPr/>
          <p:nvPr/>
        </p:nvSpPr>
        <p:spPr>
          <a:xfrm>
            <a:off x="9489518" y="1968317"/>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C</a:t>
            </a:r>
          </a:p>
        </p:txBody>
      </p:sp>
      <p:sp>
        <p:nvSpPr>
          <p:cNvPr id="8" name="Ellipse 7">
            <a:extLst>
              <a:ext uri="{FF2B5EF4-FFF2-40B4-BE49-F238E27FC236}">
                <a16:creationId xmlns:a16="http://schemas.microsoft.com/office/drawing/2014/main" id="{21E24146-0BF4-4015-EA2E-30F282153A83}"/>
              </a:ext>
            </a:extLst>
          </p:cNvPr>
          <p:cNvSpPr/>
          <p:nvPr/>
        </p:nvSpPr>
        <p:spPr>
          <a:xfrm>
            <a:off x="8012809" y="1968316"/>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B</a:t>
            </a:r>
          </a:p>
        </p:txBody>
      </p:sp>
      <p:sp>
        <p:nvSpPr>
          <p:cNvPr id="9" name="Ellipse 8">
            <a:extLst>
              <a:ext uri="{FF2B5EF4-FFF2-40B4-BE49-F238E27FC236}">
                <a16:creationId xmlns:a16="http://schemas.microsoft.com/office/drawing/2014/main" id="{021C6803-03C4-8526-4A80-C9C204910F05}"/>
              </a:ext>
            </a:extLst>
          </p:cNvPr>
          <p:cNvSpPr/>
          <p:nvPr/>
        </p:nvSpPr>
        <p:spPr>
          <a:xfrm>
            <a:off x="8012809" y="2820717"/>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E</a:t>
            </a:r>
          </a:p>
        </p:txBody>
      </p:sp>
      <p:sp>
        <p:nvSpPr>
          <p:cNvPr id="10" name="Ellipse 9">
            <a:extLst>
              <a:ext uri="{FF2B5EF4-FFF2-40B4-BE49-F238E27FC236}">
                <a16:creationId xmlns:a16="http://schemas.microsoft.com/office/drawing/2014/main" id="{FE8568AE-806B-362D-9CD2-4BBBC88F020D}"/>
              </a:ext>
            </a:extLst>
          </p:cNvPr>
          <p:cNvSpPr/>
          <p:nvPr/>
        </p:nvSpPr>
        <p:spPr>
          <a:xfrm>
            <a:off x="8811579" y="2820716"/>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F</a:t>
            </a:r>
          </a:p>
        </p:txBody>
      </p:sp>
      <p:sp>
        <p:nvSpPr>
          <p:cNvPr id="11" name="Ellipse 10">
            <a:extLst>
              <a:ext uri="{FF2B5EF4-FFF2-40B4-BE49-F238E27FC236}">
                <a16:creationId xmlns:a16="http://schemas.microsoft.com/office/drawing/2014/main" id="{12F7FD49-2537-6B59-77D1-318CCE82E0AC}"/>
              </a:ext>
            </a:extLst>
          </p:cNvPr>
          <p:cNvSpPr/>
          <p:nvPr/>
        </p:nvSpPr>
        <p:spPr>
          <a:xfrm>
            <a:off x="7190606" y="2820716"/>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D</a:t>
            </a:r>
          </a:p>
        </p:txBody>
      </p:sp>
      <p:sp>
        <p:nvSpPr>
          <p:cNvPr id="12" name="Ellipse 11">
            <a:extLst>
              <a:ext uri="{FF2B5EF4-FFF2-40B4-BE49-F238E27FC236}">
                <a16:creationId xmlns:a16="http://schemas.microsoft.com/office/drawing/2014/main" id="{63A30BEB-61F3-71AC-3F26-98EE70ACB133}"/>
              </a:ext>
            </a:extLst>
          </p:cNvPr>
          <p:cNvSpPr/>
          <p:nvPr/>
        </p:nvSpPr>
        <p:spPr>
          <a:xfrm>
            <a:off x="9910366" y="2820715"/>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G</a:t>
            </a:r>
          </a:p>
        </p:txBody>
      </p:sp>
      <p:sp>
        <p:nvSpPr>
          <p:cNvPr id="13" name="Ellipse 12">
            <a:extLst>
              <a:ext uri="{FF2B5EF4-FFF2-40B4-BE49-F238E27FC236}">
                <a16:creationId xmlns:a16="http://schemas.microsoft.com/office/drawing/2014/main" id="{9D60AFEB-55C0-195C-BCE2-8E136A5D0DA1}"/>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14" name="Ellipse 13">
            <a:extLst>
              <a:ext uri="{FF2B5EF4-FFF2-40B4-BE49-F238E27FC236}">
                <a16:creationId xmlns:a16="http://schemas.microsoft.com/office/drawing/2014/main" id="{C502726A-D01C-7C9B-A657-74BED5C67D39}"/>
              </a:ext>
            </a:extLst>
          </p:cNvPr>
          <p:cNvSpPr/>
          <p:nvPr/>
        </p:nvSpPr>
        <p:spPr>
          <a:xfrm>
            <a:off x="9189166"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H</a:t>
            </a:r>
          </a:p>
        </p:txBody>
      </p:sp>
      <p:cxnSp>
        <p:nvCxnSpPr>
          <p:cNvPr id="15" name="Rett linje 14">
            <a:extLst>
              <a:ext uri="{FF2B5EF4-FFF2-40B4-BE49-F238E27FC236}">
                <a16:creationId xmlns:a16="http://schemas.microsoft.com/office/drawing/2014/main" id="{DC59FF75-DFF6-401B-D383-4B819E7461B4}"/>
              </a:ext>
            </a:extLst>
          </p:cNvPr>
          <p:cNvCxnSpPr>
            <a:cxnSpLocks/>
            <a:stCxn id="5" idx="4"/>
            <a:endCxn id="8"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6" name="Rett linje 15">
            <a:extLst>
              <a:ext uri="{FF2B5EF4-FFF2-40B4-BE49-F238E27FC236}">
                <a16:creationId xmlns:a16="http://schemas.microsoft.com/office/drawing/2014/main" id="{0BF7F7A2-2147-AC0B-D74A-E67F7FBA3E2F}"/>
              </a:ext>
            </a:extLst>
          </p:cNvPr>
          <p:cNvCxnSpPr>
            <a:cxnSpLocks/>
            <a:stCxn id="7" idx="4"/>
            <a:endCxn id="12"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7" name="Rett linje 16">
            <a:extLst>
              <a:ext uri="{FF2B5EF4-FFF2-40B4-BE49-F238E27FC236}">
                <a16:creationId xmlns:a16="http://schemas.microsoft.com/office/drawing/2014/main" id="{27BA21CD-01A6-CC73-2B86-828A1AB2C6B5}"/>
              </a:ext>
            </a:extLst>
          </p:cNvPr>
          <p:cNvCxnSpPr>
            <a:cxnSpLocks/>
            <a:stCxn id="8" idx="4"/>
            <a:endCxn id="9"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8" name="Rett linje 17">
            <a:extLst>
              <a:ext uri="{FF2B5EF4-FFF2-40B4-BE49-F238E27FC236}">
                <a16:creationId xmlns:a16="http://schemas.microsoft.com/office/drawing/2014/main" id="{3422459F-DAD3-17B5-7BAB-4B1DF037B273}"/>
              </a:ext>
            </a:extLst>
          </p:cNvPr>
          <p:cNvCxnSpPr>
            <a:cxnSpLocks/>
            <a:stCxn id="8" idx="4"/>
            <a:endCxn id="10"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9" name="Rett linje 18">
            <a:extLst>
              <a:ext uri="{FF2B5EF4-FFF2-40B4-BE49-F238E27FC236}">
                <a16:creationId xmlns:a16="http://schemas.microsoft.com/office/drawing/2014/main" id="{0A64519A-196E-1FB2-E92E-038119E6E36E}"/>
              </a:ext>
            </a:extLst>
          </p:cNvPr>
          <p:cNvCxnSpPr>
            <a:cxnSpLocks/>
            <a:stCxn id="8" idx="4"/>
            <a:endCxn id="11"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0" name="Rett linje 19">
            <a:extLst>
              <a:ext uri="{FF2B5EF4-FFF2-40B4-BE49-F238E27FC236}">
                <a16:creationId xmlns:a16="http://schemas.microsoft.com/office/drawing/2014/main" id="{956D7367-00CB-1A74-1761-C7F47E9B8278}"/>
              </a:ext>
            </a:extLst>
          </p:cNvPr>
          <p:cNvCxnSpPr>
            <a:cxnSpLocks/>
            <a:stCxn id="12"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1" name="Rett linje 20">
            <a:extLst>
              <a:ext uri="{FF2B5EF4-FFF2-40B4-BE49-F238E27FC236}">
                <a16:creationId xmlns:a16="http://schemas.microsoft.com/office/drawing/2014/main" id="{179E2123-D24E-9EB5-570C-E9AF8C55DE93}"/>
              </a:ext>
            </a:extLst>
          </p:cNvPr>
          <p:cNvCxnSpPr>
            <a:cxnSpLocks/>
            <a:stCxn id="10" idx="5"/>
            <a:endCxn id="14"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030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3D8C5BA-010A-8BBE-ACBA-84C6EA5D04AD}"/>
              </a:ext>
            </a:extLst>
          </p:cNvPr>
          <p:cNvSpPr>
            <a:spLocks noGrp="1"/>
          </p:cNvSpPr>
          <p:nvPr>
            <p:ph type="title"/>
          </p:nvPr>
        </p:nvSpPr>
        <p:spPr/>
        <p:txBody>
          <a:bodyPr/>
          <a:lstStyle/>
          <a:p>
            <a:r>
              <a:rPr lang="nb-NO" dirty="0" err="1"/>
              <a:t>Dfs</a:t>
            </a:r>
            <a:r>
              <a:rPr lang="nb-NO" dirty="0"/>
              <a:t> – dybde først søk</a:t>
            </a:r>
          </a:p>
        </p:txBody>
      </p:sp>
      <p:sp>
        <p:nvSpPr>
          <p:cNvPr id="3" name="Plassholder for innhold 2">
            <a:extLst>
              <a:ext uri="{FF2B5EF4-FFF2-40B4-BE49-F238E27FC236}">
                <a16:creationId xmlns:a16="http://schemas.microsoft.com/office/drawing/2014/main" id="{CCA0D4FA-040D-EF49-020B-C53C00EF908F}"/>
              </a:ext>
            </a:extLst>
          </p:cNvPr>
          <p:cNvSpPr>
            <a:spLocks noGrp="1"/>
          </p:cNvSpPr>
          <p:nvPr>
            <p:ph sz="half" idx="1"/>
          </p:nvPr>
        </p:nvSpPr>
        <p:spPr/>
        <p:txBody>
          <a:bodyPr/>
          <a:lstStyle/>
          <a:p>
            <a:r>
              <a:rPr lang="nb-NO" dirty="0"/>
              <a:t>FILO kø: C, F, E, D</a:t>
            </a:r>
          </a:p>
          <a:p>
            <a:r>
              <a:rPr lang="nb-NO" dirty="0" err="1"/>
              <a:t>Visited</a:t>
            </a:r>
            <a:r>
              <a:rPr lang="nb-NO" dirty="0"/>
              <a:t>: A, B</a:t>
            </a:r>
          </a:p>
        </p:txBody>
      </p:sp>
      <p:sp>
        <p:nvSpPr>
          <p:cNvPr id="5" name="Ellipse 4">
            <a:extLst>
              <a:ext uri="{FF2B5EF4-FFF2-40B4-BE49-F238E27FC236}">
                <a16:creationId xmlns:a16="http://schemas.microsoft.com/office/drawing/2014/main" id="{C3957F86-7EAD-9528-F042-BB7CD277644B}"/>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6" name="Rett linje 5">
            <a:extLst>
              <a:ext uri="{FF2B5EF4-FFF2-40B4-BE49-F238E27FC236}">
                <a16:creationId xmlns:a16="http://schemas.microsoft.com/office/drawing/2014/main" id="{C43D1D0B-6BF4-B7A8-98F0-C60F3D290237}"/>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7" name="Ellipse 6">
            <a:extLst>
              <a:ext uri="{FF2B5EF4-FFF2-40B4-BE49-F238E27FC236}">
                <a16:creationId xmlns:a16="http://schemas.microsoft.com/office/drawing/2014/main" id="{F8386B01-2C3D-2FB1-D5E2-18907CF43A86}"/>
              </a:ext>
            </a:extLst>
          </p:cNvPr>
          <p:cNvSpPr/>
          <p:nvPr/>
        </p:nvSpPr>
        <p:spPr>
          <a:xfrm>
            <a:off x="9489518" y="1968317"/>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C</a:t>
            </a:r>
          </a:p>
        </p:txBody>
      </p:sp>
      <p:sp>
        <p:nvSpPr>
          <p:cNvPr id="8" name="Ellipse 7">
            <a:extLst>
              <a:ext uri="{FF2B5EF4-FFF2-40B4-BE49-F238E27FC236}">
                <a16:creationId xmlns:a16="http://schemas.microsoft.com/office/drawing/2014/main" id="{21E24146-0BF4-4015-EA2E-30F282153A83}"/>
              </a:ext>
            </a:extLst>
          </p:cNvPr>
          <p:cNvSpPr/>
          <p:nvPr/>
        </p:nvSpPr>
        <p:spPr>
          <a:xfrm>
            <a:off x="8012809" y="19683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B</a:t>
            </a:r>
          </a:p>
        </p:txBody>
      </p:sp>
      <p:sp>
        <p:nvSpPr>
          <p:cNvPr id="9" name="Ellipse 8">
            <a:extLst>
              <a:ext uri="{FF2B5EF4-FFF2-40B4-BE49-F238E27FC236}">
                <a16:creationId xmlns:a16="http://schemas.microsoft.com/office/drawing/2014/main" id="{021C6803-03C4-8526-4A80-C9C204910F05}"/>
              </a:ext>
            </a:extLst>
          </p:cNvPr>
          <p:cNvSpPr/>
          <p:nvPr/>
        </p:nvSpPr>
        <p:spPr>
          <a:xfrm>
            <a:off x="8012809" y="2820717"/>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E</a:t>
            </a:r>
          </a:p>
        </p:txBody>
      </p:sp>
      <p:sp>
        <p:nvSpPr>
          <p:cNvPr id="10" name="Ellipse 9">
            <a:extLst>
              <a:ext uri="{FF2B5EF4-FFF2-40B4-BE49-F238E27FC236}">
                <a16:creationId xmlns:a16="http://schemas.microsoft.com/office/drawing/2014/main" id="{FE8568AE-806B-362D-9CD2-4BBBC88F020D}"/>
              </a:ext>
            </a:extLst>
          </p:cNvPr>
          <p:cNvSpPr/>
          <p:nvPr/>
        </p:nvSpPr>
        <p:spPr>
          <a:xfrm>
            <a:off x="8811579" y="2820716"/>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F</a:t>
            </a:r>
          </a:p>
        </p:txBody>
      </p:sp>
      <p:sp>
        <p:nvSpPr>
          <p:cNvPr id="11" name="Ellipse 10">
            <a:extLst>
              <a:ext uri="{FF2B5EF4-FFF2-40B4-BE49-F238E27FC236}">
                <a16:creationId xmlns:a16="http://schemas.microsoft.com/office/drawing/2014/main" id="{12F7FD49-2537-6B59-77D1-318CCE82E0AC}"/>
              </a:ext>
            </a:extLst>
          </p:cNvPr>
          <p:cNvSpPr/>
          <p:nvPr/>
        </p:nvSpPr>
        <p:spPr>
          <a:xfrm>
            <a:off x="7190606" y="2820716"/>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D</a:t>
            </a:r>
          </a:p>
        </p:txBody>
      </p:sp>
      <p:sp>
        <p:nvSpPr>
          <p:cNvPr id="12" name="Ellipse 11">
            <a:extLst>
              <a:ext uri="{FF2B5EF4-FFF2-40B4-BE49-F238E27FC236}">
                <a16:creationId xmlns:a16="http://schemas.microsoft.com/office/drawing/2014/main" id="{63A30BEB-61F3-71AC-3F26-98EE70ACB133}"/>
              </a:ext>
            </a:extLst>
          </p:cNvPr>
          <p:cNvSpPr/>
          <p:nvPr/>
        </p:nvSpPr>
        <p:spPr>
          <a:xfrm>
            <a:off x="9910366" y="2820715"/>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G</a:t>
            </a:r>
          </a:p>
        </p:txBody>
      </p:sp>
      <p:sp>
        <p:nvSpPr>
          <p:cNvPr id="13" name="Ellipse 12">
            <a:extLst>
              <a:ext uri="{FF2B5EF4-FFF2-40B4-BE49-F238E27FC236}">
                <a16:creationId xmlns:a16="http://schemas.microsoft.com/office/drawing/2014/main" id="{9D60AFEB-55C0-195C-BCE2-8E136A5D0DA1}"/>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14" name="Ellipse 13">
            <a:extLst>
              <a:ext uri="{FF2B5EF4-FFF2-40B4-BE49-F238E27FC236}">
                <a16:creationId xmlns:a16="http://schemas.microsoft.com/office/drawing/2014/main" id="{C502726A-D01C-7C9B-A657-74BED5C67D39}"/>
              </a:ext>
            </a:extLst>
          </p:cNvPr>
          <p:cNvSpPr/>
          <p:nvPr/>
        </p:nvSpPr>
        <p:spPr>
          <a:xfrm>
            <a:off x="9189166"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H</a:t>
            </a:r>
          </a:p>
        </p:txBody>
      </p:sp>
      <p:cxnSp>
        <p:nvCxnSpPr>
          <p:cNvPr id="15" name="Rett linje 14">
            <a:extLst>
              <a:ext uri="{FF2B5EF4-FFF2-40B4-BE49-F238E27FC236}">
                <a16:creationId xmlns:a16="http://schemas.microsoft.com/office/drawing/2014/main" id="{DC59FF75-DFF6-401B-D383-4B819E7461B4}"/>
              </a:ext>
            </a:extLst>
          </p:cNvPr>
          <p:cNvCxnSpPr>
            <a:cxnSpLocks/>
            <a:stCxn id="5" idx="4"/>
            <a:endCxn id="8"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6" name="Rett linje 15">
            <a:extLst>
              <a:ext uri="{FF2B5EF4-FFF2-40B4-BE49-F238E27FC236}">
                <a16:creationId xmlns:a16="http://schemas.microsoft.com/office/drawing/2014/main" id="{0BF7F7A2-2147-AC0B-D74A-E67F7FBA3E2F}"/>
              </a:ext>
            </a:extLst>
          </p:cNvPr>
          <p:cNvCxnSpPr>
            <a:cxnSpLocks/>
            <a:stCxn id="7" idx="4"/>
            <a:endCxn id="12"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7" name="Rett linje 16">
            <a:extLst>
              <a:ext uri="{FF2B5EF4-FFF2-40B4-BE49-F238E27FC236}">
                <a16:creationId xmlns:a16="http://schemas.microsoft.com/office/drawing/2014/main" id="{27BA21CD-01A6-CC73-2B86-828A1AB2C6B5}"/>
              </a:ext>
            </a:extLst>
          </p:cNvPr>
          <p:cNvCxnSpPr>
            <a:cxnSpLocks/>
            <a:stCxn id="8" idx="4"/>
            <a:endCxn id="9"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8" name="Rett linje 17">
            <a:extLst>
              <a:ext uri="{FF2B5EF4-FFF2-40B4-BE49-F238E27FC236}">
                <a16:creationId xmlns:a16="http://schemas.microsoft.com/office/drawing/2014/main" id="{3422459F-DAD3-17B5-7BAB-4B1DF037B273}"/>
              </a:ext>
            </a:extLst>
          </p:cNvPr>
          <p:cNvCxnSpPr>
            <a:cxnSpLocks/>
            <a:stCxn id="8" idx="4"/>
            <a:endCxn id="10"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9" name="Rett linje 18">
            <a:extLst>
              <a:ext uri="{FF2B5EF4-FFF2-40B4-BE49-F238E27FC236}">
                <a16:creationId xmlns:a16="http://schemas.microsoft.com/office/drawing/2014/main" id="{0A64519A-196E-1FB2-E92E-038119E6E36E}"/>
              </a:ext>
            </a:extLst>
          </p:cNvPr>
          <p:cNvCxnSpPr>
            <a:cxnSpLocks/>
            <a:stCxn id="8" idx="4"/>
            <a:endCxn id="11"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0" name="Rett linje 19">
            <a:extLst>
              <a:ext uri="{FF2B5EF4-FFF2-40B4-BE49-F238E27FC236}">
                <a16:creationId xmlns:a16="http://schemas.microsoft.com/office/drawing/2014/main" id="{956D7367-00CB-1A74-1761-C7F47E9B8278}"/>
              </a:ext>
            </a:extLst>
          </p:cNvPr>
          <p:cNvCxnSpPr>
            <a:cxnSpLocks/>
            <a:stCxn id="12"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1" name="Rett linje 20">
            <a:extLst>
              <a:ext uri="{FF2B5EF4-FFF2-40B4-BE49-F238E27FC236}">
                <a16:creationId xmlns:a16="http://schemas.microsoft.com/office/drawing/2014/main" id="{179E2123-D24E-9EB5-570C-E9AF8C55DE93}"/>
              </a:ext>
            </a:extLst>
          </p:cNvPr>
          <p:cNvCxnSpPr>
            <a:cxnSpLocks/>
            <a:stCxn id="10" idx="5"/>
            <a:endCxn id="14"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72290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3D8C5BA-010A-8BBE-ACBA-84C6EA5D04AD}"/>
              </a:ext>
            </a:extLst>
          </p:cNvPr>
          <p:cNvSpPr>
            <a:spLocks noGrp="1"/>
          </p:cNvSpPr>
          <p:nvPr>
            <p:ph type="title"/>
          </p:nvPr>
        </p:nvSpPr>
        <p:spPr/>
        <p:txBody>
          <a:bodyPr/>
          <a:lstStyle/>
          <a:p>
            <a:r>
              <a:rPr lang="nb-NO" dirty="0" err="1"/>
              <a:t>Dfs</a:t>
            </a:r>
            <a:r>
              <a:rPr lang="nb-NO" dirty="0"/>
              <a:t> – dybde først søk</a:t>
            </a:r>
          </a:p>
        </p:txBody>
      </p:sp>
      <p:sp>
        <p:nvSpPr>
          <p:cNvPr id="3" name="Plassholder for innhold 2">
            <a:extLst>
              <a:ext uri="{FF2B5EF4-FFF2-40B4-BE49-F238E27FC236}">
                <a16:creationId xmlns:a16="http://schemas.microsoft.com/office/drawing/2014/main" id="{CCA0D4FA-040D-EF49-020B-C53C00EF908F}"/>
              </a:ext>
            </a:extLst>
          </p:cNvPr>
          <p:cNvSpPr>
            <a:spLocks noGrp="1"/>
          </p:cNvSpPr>
          <p:nvPr>
            <p:ph sz="half" idx="1"/>
          </p:nvPr>
        </p:nvSpPr>
        <p:spPr/>
        <p:txBody>
          <a:bodyPr/>
          <a:lstStyle/>
          <a:p>
            <a:r>
              <a:rPr lang="nb-NO" dirty="0"/>
              <a:t>FILO kø: C, F, E</a:t>
            </a:r>
          </a:p>
          <a:p>
            <a:r>
              <a:rPr lang="nb-NO" dirty="0" err="1"/>
              <a:t>Visited</a:t>
            </a:r>
            <a:r>
              <a:rPr lang="nb-NO" dirty="0"/>
              <a:t>: A, B, D</a:t>
            </a:r>
          </a:p>
        </p:txBody>
      </p:sp>
      <p:sp>
        <p:nvSpPr>
          <p:cNvPr id="5" name="Ellipse 4">
            <a:extLst>
              <a:ext uri="{FF2B5EF4-FFF2-40B4-BE49-F238E27FC236}">
                <a16:creationId xmlns:a16="http://schemas.microsoft.com/office/drawing/2014/main" id="{C3957F86-7EAD-9528-F042-BB7CD277644B}"/>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6" name="Rett linje 5">
            <a:extLst>
              <a:ext uri="{FF2B5EF4-FFF2-40B4-BE49-F238E27FC236}">
                <a16:creationId xmlns:a16="http://schemas.microsoft.com/office/drawing/2014/main" id="{C43D1D0B-6BF4-B7A8-98F0-C60F3D290237}"/>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7" name="Ellipse 6">
            <a:extLst>
              <a:ext uri="{FF2B5EF4-FFF2-40B4-BE49-F238E27FC236}">
                <a16:creationId xmlns:a16="http://schemas.microsoft.com/office/drawing/2014/main" id="{F8386B01-2C3D-2FB1-D5E2-18907CF43A86}"/>
              </a:ext>
            </a:extLst>
          </p:cNvPr>
          <p:cNvSpPr/>
          <p:nvPr/>
        </p:nvSpPr>
        <p:spPr>
          <a:xfrm>
            <a:off x="9489518" y="1968317"/>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C</a:t>
            </a:r>
          </a:p>
        </p:txBody>
      </p:sp>
      <p:sp>
        <p:nvSpPr>
          <p:cNvPr id="8" name="Ellipse 7">
            <a:extLst>
              <a:ext uri="{FF2B5EF4-FFF2-40B4-BE49-F238E27FC236}">
                <a16:creationId xmlns:a16="http://schemas.microsoft.com/office/drawing/2014/main" id="{21E24146-0BF4-4015-EA2E-30F282153A83}"/>
              </a:ext>
            </a:extLst>
          </p:cNvPr>
          <p:cNvSpPr/>
          <p:nvPr/>
        </p:nvSpPr>
        <p:spPr>
          <a:xfrm>
            <a:off x="8012809" y="19683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B</a:t>
            </a:r>
          </a:p>
        </p:txBody>
      </p:sp>
      <p:sp>
        <p:nvSpPr>
          <p:cNvPr id="9" name="Ellipse 8">
            <a:extLst>
              <a:ext uri="{FF2B5EF4-FFF2-40B4-BE49-F238E27FC236}">
                <a16:creationId xmlns:a16="http://schemas.microsoft.com/office/drawing/2014/main" id="{021C6803-03C4-8526-4A80-C9C204910F05}"/>
              </a:ext>
            </a:extLst>
          </p:cNvPr>
          <p:cNvSpPr/>
          <p:nvPr/>
        </p:nvSpPr>
        <p:spPr>
          <a:xfrm>
            <a:off x="8012809" y="2820717"/>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E</a:t>
            </a:r>
          </a:p>
        </p:txBody>
      </p:sp>
      <p:sp>
        <p:nvSpPr>
          <p:cNvPr id="10" name="Ellipse 9">
            <a:extLst>
              <a:ext uri="{FF2B5EF4-FFF2-40B4-BE49-F238E27FC236}">
                <a16:creationId xmlns:a16="http://schemas.microsoft.com/office/drawing/2014/main" id="{FE8568AE-806B-362D-9CD2-4BBBC88F020D}"/>
              </a:ext>
            </a:extLst>
          </p:cNvPr>
          <p:cNvSpPr/>
          <p:nvPr/>
        </p:nvSpPr>
        <p:spPr>
          <a:xfrm>
            <a:off x="8811579" y="2820716"/>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F</a:t>
            </a:r>
          </a:p>
        </p:txBody>
      </p:sp>
      <p:sp>
        <p:nvSpPr>
          <p:cNvPr id="11" name="Ellipse 10">
            <a:extLst>
              <a:ext uri="{FF2B5EF4-FFF2-40B4-BE49-F238E27FC236}">
                <a16:creationId xmlns:a16="http://schemas.microsoft.com/office/drawing/2014/main" id="{12F7FD49-2537-6B59-77D1-318CCE82E0AC}"/>
              </a:ext>
            </a:extLst>
          </p:cNvPr>
          <p:cNvSpPr/>
          <p:nvPr/>
        </p:nvSpPr>
        <p:spPr>
          <a:xfrm>
            <a:off x="7190606"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D</a:t>
            </a:r>
          </a:p>
        </p:txBody>
      </p:sp>
      <p:sp>
        <p:nvSpPr>
          <p:cNvPr id="12" name="Ellipse 11">
            <a:extLst>
              <a:ext uri="{FF2B5EF4-FFF2-40B4-BE49-F238E27FC236}">
                <a16:creationId xmlns:a16="http://schemas.microsoft.com/office/drawing/2014/main" id="{63A30BEB-61F3-71AC-3F26-98EE70ACB133}"/>
              </a:ext>
            </a:extLst>
          </p:cNvPr>
          <p:cNvSpPr/>
          <p:nvPr/>
        </p:nvSpPr>
        <p:spPr>
          <a:xfrm>
            <a:off x="9910366" y="2820715"/>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G</a:t>
            </a:r>
          </a:p>
        </p:txBody>
      </p:sp>
      <p:sp>
        <p:nvSpPr>
          <p:cNvPr id="13" name="Ellipse 12">
            <a:extLst>
              <a:ext uri="{FF2B5EF4-FFF2-40B4-BE49-F238E27FC236}">
                <a16:creationId xmlns:a16="http://schemas.microsoft.com/office/drawing/2014/main" id="{9D60AFEB-55C0-195C-BCE2-8E136A5D0DA1}"/>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14" name="Ellipse 13">
            <a:extLst>
              <a:ext uri="{FF2B5EF4-FFF2-40B4-BE49-F238E27FC236}">
                <a16:creationId xmlns:a16="http://schemas.microsoft.com/office/drawing/2014/main" id="{C502726A-D01C-7C9B-A657-74BED5C67D39}"/>
              </a:ext>
            </a:extLst>
          </p:cNvPr>
          <p:cNvSpPr/>
          <p:nvPr/>
        </p:nvSpPr>
        <p:spPr>
          <a:xfrm>
            <a:off x="9189166"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H</a:t>
            </a:r>
          </a:p>
        </p:txBody>
      </p:sp>
      <p:cxnSp>
        <p:nvCxnSpPr>
          <p:cNvPr id="15" name="Rett linje 14">
            <a:extLst>
              <a:ext uri="{FF2B5EF4-FFF2-40B4-BE49-F238E27FC236}">
                <a16:creationId xmlns:a16="http://schemas.microsoft.com/office/drawing/2014/main" id="{DC59FF75-DFF6-401B-D383-4B819E7461B4}"/>
              </a:ext>
            </a:extLst>
          </p:cNvPr>
          <p:cNvCxnSpPr>
            <a:cxnSpLocks/>
            <a:stCxn id="5" idx="4"/>
            <a:endCxn id="8"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6" name="Rett linje 15">
            <a:extLst>
              <a:ext uri="{FF2B5EF4-FFF2-40B4-BE49-F238E27FC236}">
                <a16:creationId xmlns:a16="http://schemas.microsoft.com/office/drawing/2014/main" id="{0BF7F7A2-2147-AC0B-D74A-E67F7FBA3E2F}"/>
              </a:ext>
            </a:extLst>
          </p:cNvPr>
          <p:cNvCxnSpPr>
            <a:cxnSpLocks/>
            <a:stCxn id="7" idx="4"/>
            <a:endCxn id="12"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7" name="Rett linje 16">
            <a:extLst>
              <a:ext uri="{FF2B5EF4-FFF2-40B4-BE49-F238E27FC236}">
                <a16:creationId xmlns:a16="http://schemas.microsoft.com/office/drawing/2014/main" id="{27BA21CD-01A6-CC73-2B86-828A1AB2C6B5}"/>
              </a:ext>
            </a:extLst>
          </p:cNvPr>
          <p:cNvCxnSpPr>
            <a:cxnSpLocks/>
            <a:stCxn id="8" idx="4"/>
            <a:endCxn id="9"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8" name="Rett linje 17">
            <a:extLst>
              <a:ext uri="{FF2B5EF4-FFF2-40B4-BE49-F238E27FC236}">
                <a16:creationId xmlns:a16="http://schemas.microsoft.com/office/drawing/2014/main" id="{3422459F-DAD3-17B5-7BAB-4B1DF037B273}"/>
              </a:ext>
            </a:extLst>
          </p:cNvPr>
          <p:cNvCxnSpPr>
            <a:cxnSpLocks/>
            <a:stCxn id="8" idx="4"/>
            <a:endCxn id="10"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9" name="Rett linje 18">
            <a:extLst>
              <a:ext uri="{FF2B5EF4-FFF2-40B4-BE49-F238E27FC236}">
                <a16:creationId xmlns:a16="http://schemas.microsoft.com/office/drawing/2014/main" id="{0A64519A-196E-1FB2-E92E-038119E6E36E}"/>
              </a:ext>
            </a:extLst>
          </p:cNvPr>
          <p:cNvCxnSpPr>
            <a:cxnSpLocks/>
            <a:stCxn id="8" idx="4"/>
            <a:endCxn id="11"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0" name="Rett linje 19">
            <a:extLst>
              <a:ext uri="{FF2B5EF4-FFF2-40B4-BE49-F238E27FC236}">
                <a16:creationId xmlns:a16="http://schemas.microsoft.com/office/drawing/2014/main" id="{956D7367-00CB-1A74-1761-C7F47E9B8278}"/>
              </a:ext>
            </a:extLst>
          </p:cNvPr>
          <p:cNvCxnSpPr>
            <a:cxnSpLocks/>
            <a:stCxn id="12"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1" name="Rett linje 20">
            <a:extLst>
              <a:ext uri="{FF2B5EF4-FFF2-40B4-BE49-F238E27FC236}">
                <a16:creationId xmlns:a16="http://schemas.microsoft.com/office/drawing/2014/main" id="{179E2123-D24E-9EB5-570C-E9AF8C55DE93}"/>
              </a:ext>
            </a:extLst>
          </p:cNvPr>
          <p:cNvCxnSpPr>
            <a:cxnSpLocks/>
            <a:stCxn id="10" idx="5"/>
            <a:endCxn id="14"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42875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3D8C5BA-010A-8BBE-ACBA-84C6EA5D04AD}"/>
              </a:ext>
            </a:extLst>
          </p:cNvPr>
          <p:cNvSpPr>
            <a:spLocks noGrp="1"/>
          </p:cNvSpPr>
          <p:nvPr>
            <p:ph type="title"/>
          </p:nvPr>
        </p:nvSpPr>
        <p:spPr/>
        <p:txBody>
          <a:bodyPr/>
          <a:lstStyle/>
          <a:p>
            <a:r>
              <a:rPr lang="nb-NO" dirty="0" err="1"/>
              <a:t>Dfs</a:t>
            </a:r>
            <a:r>
              <a:rPr lang="nb-NO" dirty="0"/>
              <a:t> – dybde først søk</a:t>
            </a:r>
          </a:p>
        </p:txBody>
      </p:sp>
      <p:sp>
        <p:nvSpPr>
          <p:cNvPr id="3" name="Plassholder for innhold 2">
            <a:extLst>
              <a:ext uri="{FF2B5EF4-FFF2-40B4-BE49-F238E27FC236}">
                <a16:creationId xmlns:a16="http://schemas.microsoft.com/office/drawing/2014/main" id="{CCA0D4FA-040D-EF49-020B-C53C00EF908F}"/>
              </a:ext>
            </a:extLst>
          </p:cNvPr>
          <p:cNvSpPr>
            <a:spLocks noGrp="1"/>
          </p:cNvSpPr>
          <p:nvPr>
            <p:ph sz="half" idx="1"/>
          </p:nvPr>
        </p:nvSpPr>
        <p:spPr/>
        <p:txBody>
          <a:bodyPr/>
          <a:lstStyle/>
          <a:p>
            <a:r>
              <a:rPr lang="nb-NO" dirty="0"/>
              <a:t>FILO kø: C, F</a:t>
            </a:r>
          </a:p>
          <a:p>
            <a:r>
              <a:rPr lang="nb-NO" dirty="0" err="1"/>
              <a:t>Visited</a:t>
            </a:r>
            <a:r>
              <a:rPr lang="nb-NO" dirty="0"/>
              <a:t>: A, B, D, E</a:t>
            </a:r>
          </a:p>
        </p:txBody>
      </p:sp>
      <p:sp>
        <p:nvSpPr>
          <p:cNvPr id="5" name="Ellipse 4">
            <a:extLst>
              <a:ext uri="{FF2B5EF4-FFF2-40B4-BE49-F238E27FC236}">
                <a16:creationId xmlns:a16="http://schemas.microsoft.com/office/drawing/2014/main" id="{C3957F86-7EAD-9528-F042-BB7CD277644B}"/>
              </a:ext>
            </a:extLst>
          </p:cNvPr>
          <p:cNvSpPr/>
          <p:nvPr/>
        </p:nvSpPr>
        <p:spPr>
          <a:xfrm>
            <a:off x="8742734" y="109086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A</a:t>
            </a:r>
          </a:p>
        </p:txBody>
      </p:sp>
      <p:cxnSp>
        <p:nvCxnSpPr>
          <p:cNvPr id="6" name="Rett linje 5">
            <a:extLst>
              <a:ext uri="{FF2B5EF4-FFF2-40B4-BE49-F238E27FC236}">
                <a16:creationId xmlns:a16="http://schemas.microsoft.com/office/drawing/2014/main" id="{C43D1D0B-6BF4-B7A8-98F0-C60F3D290237}"/>
              </a:ext>
            </a:extLst>
          </p:cNvPr>
          <p:cNvCxnSpPr>
            <a:cxnSpLocks/>
          </p:cNvCxnSpPr>
          <p:nvPr/>
        </p:nvCxnSpPr>
        <p:spPr>
          <a:xfrm>
            <a:off x="9053209" y="1669944"/>
            <a:ext cx="619297" cy="381183"/>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7" name="Ellipse 6">
            <a:extLst>
              <a:ext uri="{FF2B5EF4-FFF2-40B4-BE49-F238E27FC236}">
                <a16:creationId xmlns:a16="http://schemas.microsoft.com/office/drawing/2014/main" id="{F8386B01-2C3D-2FB1-D5E2-18907CF43A86}"/>
              </a:ext>
            </a:extLst>
          </p:cNvPr>
          <p:cNvSpPr/>
          <p:nvPr/>
        </p:nvSpPr>
        <p:spPr>
          <a:xfrm>
            <a:off x="9489518" y="1968317"/>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C</a:t>
            </a:r>
          </a:p>
        </p:txBody>
      </p:sp>
      <p:sp>
        <p:nvSpPr>
          <p:cNvPr id="8" name="Ellipse 7">
            <a:extLst>
              <a:ext uri="{FF2B5EF4-FFF2-40B4-BE49-F238E27FC236}">
                <a16:creationId xmlns:a16="http://schemas.microsoft.com/office/drawing/2014/main" id="{21E24146-0BF4-4015-EA2E-30F282153A83}"/>
              </a:ext>
            </a:extLst>
          </p:cNvPr>
          <p:cNvSpPr/>
          <p:nvPr/>
        </p:nvSpPr>
        <p:spPr>
          <a:xfrm>
            <a:off x="8012809" y="19683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B</a:t>
            </a:r>
          </a:p>
        </p:txBody>
      </p:sp>
      <p:sp>
        <p:nvSpPr>
          <p:cNvPr id="9" name="Ellipse 8">
            <a:extLst>
              <a:ext uri="{FF2B5EF4-FFF2-40B4-BE49-F238E27FC236}">
                <a16:creationId xmlns:a16="http://schemas.microsoft.com/office/drawing/2014/main" id="{021C6803-03C4-8526-4A80-C9C204910F05}"/>
              </a:ext>
            </a:extLst>
          </p:cNvPr>
          <p:cNvSpPr/>
          <p:nvPr/>
        </p:nvSpPr>
        <p:spPr>
          <a:xfrm>
            <a:off x="8012809" y="2820717"/>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E</a:t>
            </a:r>
          </a:p>
        </p:txBody>
      </p:sp>
      <p:sp>
        <p:nvSpPr>
          <p:cNvPr id="10" name="Ellipse 9">
            <a:extLst>
              <a:ext uri="{FF2B5EF4-FFF2-40B4-BE49-F238E27FC236}">
                <a16:creationId xmlns:a16="http://schemas.microsoft.com/office/drawing/2014/main" id="{FE8568AE-806B-362D-9CD2-4BBBC88F020D}"/>
              </a:ext>
            </a:extLst>
          </p:cNvPr>
          <p:cNvSpPr/>
          <p:nvPr/>
        </p:nvSpPr>
        <p:spPr>
          <a:xfrm>
            <a:off x="8811579" y="2820716"/>
            <a:ext cx="620950" cy="5790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b-NO" dirty="0"/>
              <a:t>F</a:t>
            </a:r>
          </a:p>
        </p:txBody>
      </p:sp>
      <p:sp>
        <p:nvSpPr>
          <p:cNvPr id="11" name="Ellipse 10">
            <a:extLst>
              <a:ext uri="{FF2B5EF4-FFF2-40B4-BE49-F238E27FC236}">
                <a16:creationId xmlns:a16="http://schemas.microsoft.com/office/drawing/2014/main" id="{12F7FD49-2537-6B59-77D1-318CCE82E0AC}"/>
              </a:ext>
            </a:extLst>
          </p:cNvPr>
          <p:cNvSpPr/>
          <p:nvPr/>
        </p:nvSpPr>
        <p:spPr>
          <a:xfrm>
            <a:off x="7190606" y="2820716"/>
            <a:ext cx="620950" cy="5790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b-NO" dirty="0"/>
              <a:t>D</a:t>
            </a:r>
          </a:p>
        </p:txBody>
      </p:sp>
      <p:sp>
        <p:nvSpPr>
          <p:cNvPr id="12" name="Ellipse 11">
            <a:extLst>
              <a:ext uri="{FF2B5EF4-FFF2-40B4-BE49-F238E27FC236}">
                <a16:creationId xmlns:a16="http://schemas.microsoft.com/office/drawing/2014/main" id="{63A30BEB-61F3-71AC-3F26-98EE70ACB133}"/>
              </a:ext>
            </a:extLst>
          </p:cNvPr>
          <p:cNvSpPr/>
          <p:nvPr/>
        </p:nvSpPr>
        <p:spPr>
          <a:xfrm>
            <a:off x="9910366" y="2820715"/>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G</a:t>
            </a:r>
          </a:p>
        </p:txBody>
      </p:sp>
      <p:sp>
        <p:nvSpPr>
          <p:cNvPr id="13" name="Ellipse 12">
            <a:extLst>
              <a:ext uri="{FF2B5EF4-FFF2-40B4-BE49-F238E27FC236}">
                <a16:creationId xmlns:a16="http://schemas.microsoft.com/office/drawing/2014/main" id="{9D60AFEB-55C0-195C-BCE2-8E136A5D0DA1}"/>
              </a:ext>
            </a:extLst>
          </p:cNvPr>
          <p:cNvSpPr/>
          <p:nvPr/>
        </p:nvSpPr>
        <p:spPr>
          <a:xfrm>
            <a:off x="10313037"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I</a:t>
            </a:r>
          </a:p>
        </p:txBody>
      </p:sp>
      <p:sp>
        <p:nvSpPr>
          <p:cNvPr id="14" name="Ellipse 13">
            <a:extLst>
              <a:ext uri="{FF2B5EF4-FFF2-40B4-BE49-F238E27FC236}">
                <a16:creationId xmlns:a16="http://schemas.microsoft.com/office/drawing/2014/main" id="{C502726A-D01C-7C9B-A657-74BED5C67D39}"/>
              </a:ext>
            </a:extLst>
          </p:cNvPr>
          <p:cNvSpPr/>
          <p:nvPr/>
        </p:nvSpPr>
        <p:spPr>
          <a:xfrm>
            <a:off x="9189166" y="3661728"/>
            <a:ext cx="620950" cy="5790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b-NO" dirty="0"/>
              <a:t>H</a:t>
            </a:r>
          </a:p>
        </p:txBody>
      </p:sp>
      <p:cxnSp>
        <p:nvCxnSpPr>
          <p:cNvPr id="15" name="Rett linje 14">
            <a:extLst>
              <a:ext uri="{FF2B5EF4-FFF2-40B4-BE49-F238E27FC236}">
                <a16:creationId xmlns:a16="http://schemas.microsoft.com/office/drawing/2014/main" id="{DC59FF75-DFF6-401B-D383-4B819E7461B4}"/>
              </a:ext>
            </a:extLst>
          </p:cNvPr>
          <p:cNvCxnSpPr>
            <a:cxnSpLocks/>
            <a:stCxn id="5" idx="4"/>
            <a:endCxn id="8" idx="0"/>
          </p:cNvCxnSpPr>
          <p:nvPr/>
        </p:nvCxnSpPr>
        <p:spPr>
          <a:xfrm flipH="1">
            <a:off x="8323284" y="1669944"/>
            <a:ext cx="729925" cy="298372"/>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6" name="Rett linje 15">
            <a:extLst>
              <a:ext uri="{FF2B5EF4-FFF2-40B4-BE49-F238E27FC236}">
                <a16:creationId xmlns:a16="http://schemas.microsoft.com/office/drawing/2014/main" id="{0BF7F7A2-2147-AC0B-D74A-E67F7FBA3E2F}"/>
              </a:ext>
            </a:extLst>
          </p:cNvPr>
          <p:cNvCxnSpPr>
            <a:cxnSpLocks/>
            <a:stCxn id="7" idx="4"/>
            <a:endCxn id="12" idx="1"/>
          </p:cNvCxnSpPr>
          <p:nvPr/>
        </p:nvCxnSpPr>
        <p:spPr>
          <a:xfrm>
            <a:off x="9799993" y="2547394"/>
            <a:ext cx="201309" cy="35812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7" name="Rett linje 16">
            <a:extLst>
              <a:ext uri="{FF2B5EF4-FFF2-40B4-BE49-F238E27FC236}">
                <a16:creationId xmlns:a16="http://schemas.microsoft.com/office/drawing/2014/main" id="{27BA21CD-01A6-CC73-2B86-828A1AB2C6B5}"/>
              </a:ext>
            </a:extLst>
          </p:cNvPr>
          <p:cNvCxnSpPr>
            <a:cxnSpLocks/>
            <a:stCxn id="8" idx="4"/>
            <a:endCxn id="9" idx="0"/>
          </p:cNvCxnSpPr>
          <p:nvPr/>
        </p:nvCxnSpPr>
        <p:spPr>
          <a:xfrm>
            <a:off x="8323284" y="2547393"/>
            <a:ext cx="0" cy="273324"/>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8" name="Rett linje 17">
            <a:extLst>
              <a:ext uri="{FF2B5EF4-FFF2-40B4-BE49-F238E27FC236}">
                <a16:creationId xmlns:a16="http://schemas.microsoft.com/office/drawing/2014/main" id="{3422459F-DAD3-17B5-7BAB-4B1DF037B273}"/>
              </a:ext>
            </a:extLst>
          </p:cNvPr>
          <p:cNvCxnSpPr>
            <a:cxnSpLocks/>
            <a:stCxn id="8" idx="4"/>
            <a:endCxn id="10" idx="1"/>
          </p:cNvCxnSpPr>
          <p:nvPr/>
        </p:nvCxnSpPr>
        <p:spPr>
          <a:xfrm>
            <a:off x="8323284" y="2547393"/>
            <a:ext cx="579231" cy="358127"/>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9" name="Rett linje 18">
            <a:extLst>
              <a:ext uri="{FF2B5EF4-FFF2-40B4-BE49-F238E27FC236}">
                <a16:creationId xmlns:a16="http://schemas.microsoft.com/office/drawing/2014/main" id="{0A64519A-196E-1FB2-E92E-038119E6E36E}"/>
              </a:ext>
            </a:extLst>
          </p:cNvPr>
          <p:cNvCxnSpPr>
            <a:cxnSpLocks/>
            <a:stCxn id="8" idx="4"/>
            <a:endCxn id="11" idx="0"/>
          </p:cNvCxnSpPr>
          <p:nvPr/>
        </p:nvCxnSpPr>
        <p:spPr>
          <a:xfrm flipH="1">
            <a:off x="7501081" y="2547393"/>
            <a:ext cx="822203" cy="273323"/>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0" name="Rett linje 19">
            <a:extLst>
              <a:ext uri="{FF2B5EF4-FFF2-40B4-BE49-F238E27FC236}">
                <a16:creationId xmlns:a16="http://schemas.microsoft.com/office/drawing/2014/main" id="{956D7367-00CB-1A74-1761-C7F47E9B8278}"/>
              </a:ext>
            </a:extLst>
          </p:cNvPr>
          <p:cNvCxnSpPr>
            <a:cxnSpLocks/>
            <a:stCxn id="12" idx="5"/>
          </p:cNvCxnSpPr>
          <p:nvPr/>
        </p:nvCxnSpPr>
        <p:spPr>
          <a:xfrm>
            <a:off x="10440380" y="3314988"/>
            <a:ext cx="90936" cy="346740"/>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21" name="Rett linje 20">
            <a:extLst>
              <a:ext uri="{FF2B5EF4-FFF2-40B4-BE49-F238E27FC236}">
                <a16:creationId xmlns:a16="http://schemas.microsoft.com/office/drawing/2014/main" id="{179E2123-D24E-9EB5-570C-E9AF8C55DE93}"/>
              </a:ext>
            </a:extLst>
          </p:cNvPr>
          <p:cNvCxnSpPr>
            <a:cxnSpLocks/>
            <a:stCxn id="10" idx="5"/>
            <a:endCxn id="14" idx="0"/>
          </p:cNvCxnSpPr>
          <p:nvPr/>
        </p:nvCxnSpPr>
        <p:spPr>
          <a:xfrm>
            <a:off x="9341593" y="3314989"/>
            <a:ext cx="158048" cy="346739"/>
          </a:xfrm>
          <a:prstGeom prst="line">
            <a:avLst/>
          </a:prstGeom>
          <a:ln w="3492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07347980"/>
      </p:ext>
    </p:extLst>
  </p:cSld>
  <p:clrMapOvr>
    <a:masterClrMapping/>
  </p:clrMapOvr>
</p:sld>
</file>

<file path=ppt/theme/theme1.xml><?xml version="1.0" encoding="utf-8"?>
<a:theme xmlns:a="http://schemas.openxmlformats.org/drawingml/2006/main" name="AlignmentVTI">
  <a:themeElements>
    <a:clrScheme name="AnalogousFromLightSeedLeftStep">
      <a:dk1>
        <a:srgbClr val="000000"/>
      </a:dk1>
      <a:lt1>
        <a:srgbClr val="FFFFFF"/>
      </a:lt1>
      <a:dk2>
        <a:srgbClr val="213B36"/>
      </a:dk2>
      <a:lt2>
        <a:srgbClr val="E8E3E2"/>
      </a:lt2>
      <a:accent1>
        <a:srgbClr val="31AED1"/>
      </a:accent1>
      <a:accent2>
        <a:srgbClr val="42B29C"/>
      </a:accent2>
      <a:accent3>
        <a:srgbClr val="3FB76E"/>
      </a:accent3>
      <a:accent4>
        <a:srgbClr val="3FB93B"/>
      </a:accent4>
      <a:accent5>
        <a:srgbClr val="79B14D"/>
      </a:accent5>
      <a:accent6>
        <a:srgbClr val="9AA83E"/>
      </a:accent6>
      <a:hlink>
        <a:srgbClr val="AC7465"/>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TotalTime>
  <Words>2623</Words>
  <Application>Microsoft Macintosh PowerPoint</Application>
  <PresentationFormat>Widescreen</PresentationFormat>
  <Paragraphs>824</Paragraphs>
  <Slides>52</Slides>
  <Notes>49</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52</vt:i4>
      </vt:variant>
    </vt:vector>
  </HeadingPairs>
  <TitlesOfParts>
    <vt:vector size="58" baseType="lpstr">
      <vt:lpstr>Batang</vt:lpstr>
      <vt:lpstr>Arial</vt:lpstr>
      <vt:lpstr>Avenir Next LT Pro Light</vt:lpstr>
      <vt:lpstr>Calibri</vt:lpstr>
      <vt:lpstr>Helvetica</vt:lpstr>
      <vt:lpstr>AlignmentVTI</vt:lpstr>
      <vt:lpstr>Grafer: Representasjon, traversering og topologisk sortering</vt:lpstr>
      <vt:lpstr>Agenda</vt:lpstr>
      <vt:lpstr>Begreper og terminologi </vt:lpstr>
      <vt:lpstr>Dfs – dybde først søk</vt:lpstr>
      <vt:lpstr>Dfs – dybde først søk</vt:lpstr>
      <vt:lpstr>Dfs – dybde først søk</vt:lpstr>
      <vt:lpstr>Dfs – dybde først søk</vt:lpstr>
      <vt:lpstr>Dfs – dybde først søk</vt:lpstr>
      <vt:lpstr>Dfs – dybde først søk</vt:lpstr>
      <vt:lpstr>Dfs – dybde først søk</vt:lpstr>
      <vt:lpstr>Dfs – dybde først søk</vt:lpstr>
      <vt:lpstr>Dfs – dybde først søk</vt:lpstr>
      <vt:lpstr>Dfs – dybde først søk</vt:lpstr>
      <vt:lpstr>Dfs – dybde først søk</vt:lpstr>
      <vt:lpstr>Bfs – bredde først søk</vt:lpstr>
      <vt:lpstr>Bfs – bredde først søk</vt:lpstr>
      <vt:lpstr>Bfs – bredde først søk</vt:lpstr>
      <vt:lpstr>Bfs – bredde først søk</vt:lpstr>
      <vt:lpstr>Bfs – bredde først søk</vt:lpstr>
      <vt:lpstr>Bfs – bredde først søk</vt:lpstr>
      <vt:lpstr>Bfs – bredde først søk</vt:lpstr>
      <vt:lpstr>Bfs – bredde først søk</vt:lpstr>
      <vt:lpstr>Bfs – bredde først søk</vt:lpstr>
      <vt:lpstr>Bfs – bredde først søk</vt:lpstr>
      <vt:lpstr>Bfs – bredde først søk</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lpstr>Topologisk sortering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Grafer: Representasjon, traversering og topologisk sortering</dc:title>
  <dc:creator>Jonas Berger Nyvold</dc:creator>
  <cp:lastModifiedBy>Jonas Berger Nyvold</cp:lastModifiedBy>
  <cp:revision>129</cp:revision>
  <dcterms:created xsi:type="dcterms:W3CDTF">2023-11-14T09:44:11Z</dcterms:created>
  <dcterms:modified xsi:type="dcterms:W3CDTF">2023-11-15T11:58:40Z</dcterms:modified>
</cp:coreProperties>
</file>