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86400"/>
  </p:normalViewPr>
  <p:slideViewPr>
    <p:cSldViewPr snapToGrid="0">
      <p:cViewPr varScale="1">
        <p:scale>
          <a:sx n="92" d="100"/>
          <a:sy n="92" d="100"/>
        </p:scale>
        <p:origin x="1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F91D-2EDA-864A-AC67-5B7AEB33EDC0}" type="datetimeFigureOut">
              <a:rPr lang="nb-NO" smtClean="0"/>
              <a:t>01.12.2023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0812-C746-2C4D-896D-31CFD84195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24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795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19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609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1BB0A8-4284-C3F1-3311-AC4566BE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36315"/>
            <a:ext cx="4038600" cy="3335585"/>
          </a:xfrm>
        </p:spPr>
        <p:txBody>
          <a:bodyPr>
            <a:normAutofit/>
          </a:bodyPr>
          <a:lstStyle/>
          <a:p>
            <a:r>
              <a:rPr lang="nb-NO" sz="3200" dirty="0"/>
              <a:t>Trær, binære søketrær og balanserte søketrær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0D0028E-3696-220F-54EA-7056935A6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23" y="4208215"/>
            <a:ext cx="3813653" cy="1371601"/>
          </a:xfrm>
        </p:spPr>
        <p:txBody>
          <a:bodyPr>
            <a:normAutofit/>
          </a:bodyPr>
          <a:lstStyle/>
          <a:p>
            <a:r>
              <a:rPr lang="nb-NO" sz="2000" dirty="0"/>
              <a:t>Av presentasjon av </a:t>
            </a:r>
            <a:r>
              <a:rPr lang="nb-NO" sz="2000" dirty="0" err="1"/>
              <a:t>john</a:t>
            </a:r>
            <a:r>
              <a:rPr lang="nb-NO" sz="2000" dirty="0"/>
              <a:t> </a:t>
            </a:r>
            <a:r>
              <a:rPr lang="nb-NO" sz="2000" dirty="0" err="1"/>
              <a:t>jonny</a:t>
            </a:r>
            <a:r>
              <a:rPr lang="nb-NO" sz="2000" dirty="0"/>
              <a:t> </a:t>
            </a:r>
            <a:r>
              <a:rPr lang="nb-NO" sz="2000" dirty="0" err="1"/>
              <a:t>jones</a:t>
            </a:r>
            <a:endParaRPr lang="nb-NO" sz="2000" dirty="0"/>
          </a:p>
        </p:txBody>
      </p:sp>
      <p:pic>
        <p:nvPicPr>
          <p:cNvPr id="4" name="Picture 3" descr="Old large trees">
            <a:extLst>
              <a:ext uri="{FF2B5EF4-FFF2-40B4-BE49-F238E27FC236}">
                <a16:creationId xmlns:a16="http://schemas.microsoft.com/office/drawing/2014/main" id="{21D955E3-5641-5784-5DD2-541374A0A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4" r="20542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Dybde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node 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foreldrenoden</a:t>
            </a:r>
            <a:endParaRPr lang="en-US" dirty="0"/>
          </a:p>
          <a:p>
            <a:r>
              <a:rPr lang="en-US" dirty="0" err="1"/>
              <a:t>Roten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dybde</a:t>
            </a:r>
            <a:r>
              <a:rPr lang="en-US" dirty="0"/>
              <a:t> 0</a:t>
            </a:r>
          </a:p>
          <a:p>
            <a:r>
              <a:rPr lang="en-US" dirty="0"/>
              <a:t>Et </a:t>
            </a:r>
            <a:r>
              <a:rPr lang="en-US" dirty="0" err="1"/>
              <a:t>tomt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sin </a:t>
            </a:r>
            <a:r>
              <a:rPr lang="en-US" dirty="0" err="1"/>
              <a:t>dybde</a:t>
            </a:r>
            <a:r>
              <a:rPr lang="en-US" dirty="0"/>
              <a:t> er -1</a:t>
            </a:r>
          </a:p>
          <a:p>
            <a:r>
              <a:rPr lang="en-US" dirty="0" err="1"/>
              <a:t>Dybden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v1 er 0</a:t>
            </a:r>
          </a:p>
          <a:p>
            <a:r>
              <a:rPr lang="en-US" dirty="0" err="1"/>
              <a:t>Dybden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v16 er 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Bilde 3">
            <a:extLst>
              <a:ext uri="{FF2B5EF4-FFF2-40B4-BE49-F238E27FC236}">
                <a16:creationId xmlns:a16="http://schemas.microsoft.com/office/drawing/2014/main" id="{614C97B7-F4EA-2A63-B9A8-C030F5C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89" y="4944420"/>
            <a:ext cx="4305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Høyden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tre</a:t>
            </a:r>
            <a:r>
              <a:rPr lang="en-US" dirty="0"/>
              <a:t> er det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dybden</a:t>
            </a:r>
            <a:r>
              <a:rPr lang="en-US" dirty="0"/>
              <a:t> av den </a:t>
            </a:r>
            <a:r>
              <a:rPr lang="en-US" dirty="0" err="1"/>
              <a:t>dypeste</a:t>
            </a:r>
            <a:r>
              <a:rPr lang="en-US" dirty="0"/>
              <a:t> </a:t>
            </a:r>
            <a:r>
              <a:rPr lang="en-US" dirty="0" err="1"/>
              <a:t>løvnoden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her er 4</a:t>
            </a:r>
          </a:p>
          <a:p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CFB14B-67C3-6291-22C7-0F04AD9ECAE6}"/>
              </a:ext>
            </a:extLst>
          </p:cNvPr>
          <p:cNvSpPr/>
          <p:nvPr/>
        </p:nvSpPr>
        <p:spPr>
          <a:xfrm>
            <a:off x="223958" y="566174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7666DE0D-82C7-12B3-5EBA-AD6F86A7F213}"/>
              </a:ext>
            </a:extLst>
          </p:cNvPr>
          <p:cNvCxnSpPr>
            <a:cxnSpLocks/>
            <a:stCxn id="20" idx="4"/>
            <a:endCxn id="5" idx="0"/>
          </p:cNvCxnSpPr>
          <p:nvPr/>
        </p:nvCxnSpPr>
        <p:spPr>
          <a:xfrm>
            <a:off x="593894" y="5056910"/>
            <a:ext cx="0" cy="604833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912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806021-24E1-EDBF-07EF-76A1C2F1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Preorder</a:t>
            </a:r>
            <a:r>
              <a:rPr lang="nb-NO" dirty="0"/>
              <a:t> og </a:t>
            </a:r>
            <a:r>
              <a:rPr lang="nb-NO" dirty="0" err="1"/>
              <a:t>postorder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62367D-F4F7-C567-A0DD-A32525EA2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3A72098-BF98-AD7D-E8A4-5C1CD679A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03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Et binært </a:t>
            </a:r>
            <a:r>
              <a:rPr lang="nb-NO" dirty="0" err="1"/>
              <a:t>søketre</a:t>
            </a:r>
            <a:r>
              <a:rPr lang="nb-NO" dirty="0"/>
              <a:t> er et </a:t>
            </a:r>
            <a:r>
              <a:rPr lang="nb-NO" dirty="0" err="1"/>
              <a:t>binærtre</a:t>
            </a:r>
            <a:r>
              <a:rPr lang="nb-NO" dirty="0"/>
              <a:t> som oppfyller følgende egenskap:</a:t>
            </a:r>
          </a:p>
          <a:p>
            <a:pPr lvl="1"/>
            <a:r>
              <a:rPr lang="nb-NO" dirty="0"/>
              <a:t>For hver node v så er </a:t>
            </a:r>
            <a:r>
              <a:rPr lang="nb-NO" dirty="0" err="1"/>
              <a:t>v.element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Større enn alle elementer i venstre </a:t>
            </a:r>
            <a:r>
              <a:rPr lang="nb-NO" dirty="0" err="1"/>
              <a:t>subtre</a:t>
            </a:r>
            <a:endParaRPr lang="nb-NO" dirty="0"/>
          </a:p>
          <a:p>
            <a:pPr lvl="2"/>
            <a:r>
              <a:rPr lang="nb-NO" dirty="0"/>
              <a:t>Mindre enn alle elementer i </a:t>
            </a:r>
            <a:r>
              <a:rPr lang="nb-NO" dirty="0" err="1"/>
              <a:t>høyresubtre</a:t>
            </a:r>
            <a:endParaRPr lang="nb-NO" dirty="0"/>
          </a:p>
          <a:p>
            <a:r>
              <a:rPr lang="nb-NO" dirty="0"/>
              <a:t>Hvis vi vil tillate duplikater kan vi si større/mindre eller lik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234716" y="23915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4600149" y="903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1951512" y="903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971442" y="210364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2405167" y="210364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3968629" y="21036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317465" y="21036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2583032" y="534862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974588" y="534862"/>
            <a:ext cx="733913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4338565" y="1408780"/>
            <a:ext cx="369936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231669" y="1408780"/>
            <a:ext cx="455732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1341378" y="1408780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583032" y="1408780"/>
            <a:ext cx="192071" cy="69486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DD7CBC1D-970F-AA00-546E-9D49344482AA}"/>
              </a:ext>
            </a:extLst>
          </p:cNvPr>
          <p:cNvSpPr/>
          <p:nvPr/>
        </p:nvSpPr>
        <p:spPr>
          <a:xfrm>
            <a:off x="225593" y="313328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AA19EC8D-79AB-CDB3-BE2B-FB4A64972701}"/>
              </a:ext>
            </a:extLst>
          </p:cNvPr>
          <p:cNvSpPr/>
          <p:nvPr/>
        </p:nvSpPr>
        <p:spPr>
          <a:xfrm>
            <a:off x="1581576" y="31332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5550219-9E32-F8FF-4A55-4F0D088F97B5}"/>
              </a:ext>
            </a:extLst>
          </p:cNvPr>
          <p:cNvSpPr/>
          <p:nvPr/>
        </p:nvSpPr>
        <p:spPr>
          <a:xfrm>
            <a:off x="6033875" y="31332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AD939D7-5C83-24E3-D486-7ABD81E91111}"/>
              </a:ext>
            </a:extLst>
          </p:cNvPr>
          <p:cNvSpPr/>
          <p:nvPr/>
        </p:nvSpPr>
        <p:spPr>
          <a:xfrm>
            <a:off x="4340675" y="312665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6075573F-6224-3EDA-D823-00FBFD269EC0}"/>
              </a:ext>
            </a:extLst>
          </p:cNvPr>
          <p:cNvCxnSpPr>
            <a:cxnSpLocks/>
            <a:stCxn id="17" idx="5"/>
            <a:endCxn id="73" idx="0"/>
          </p:cNvCxnSpPr>
          <p:nvPr/>
        </p:nvCxnSpPr>
        <p:spPr>
          <a:xfrm>
            <a:off x="1602962" y="2608458"/>
            <a:ext cx="348550" cy="52482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10A9CF60-3410-F26C-F534-843B2DDEA7AF}"/>
              </a:ext>
            </a:extLst>
          </p:cNvPr>
          <p:cNvCxnSpPr>
            <a:cxnSpLocks/>
            <a:stCxn id="17" idx="3"/>
            <a:endCxn id="71" idx="0"/>
          </p:cNvCxnSpPr>
          <p:nvPr/>
        </p:nvCxnSpPr>
        <p:spPr>
          <a:xfrm flipH="1">
            <a:off x="595529" y="2608458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D1F093B6-C82D-88CC-9F26-A64FFA36AB8E}"/>
              </a:ext>
            </a:extLst>
          </p:cNvPr>
          <p:cNvCxnSpPr>
            <a:cxnSpLocks/>
            <a:stCxn id="29" idx="4"/>
            <a:endCxn id="76" idx="0"/>
          </p:cNvCxnSpPr>
          <p:nvPr/>
        </p:nvCxnSpPr>
        <p:spPr>
          <a:xfrm>
            <a:off x="4338565" y="2695072"/>
            <a:ext cx="372046" cy="43158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Rett linje 87">
            <a:extLst>
              <a:ext uri="{FF2B5EF4-FFF2-40B4-BE49-F238E27FC236}">
                <a16:creationId xmlns:a16="http://schemas.microsoft.com/office/drawing/2014/main" id="{65559DB7-D6BC-CAAB-BA10-0CE68F07467B}"/>
              </a:ext>
            </a:extLst>
          </p:cNvPr>
          <p:cNvCxnSpPr>
            <a:cxnSpLocks/>
            <a:stCxn id="30" idx="5"/>
            <a:endCxn id="74" idx="0"/>
          </p:cNvCxnSpPr>
          <p:nvPr/>
        </p:nvCxnSpPr>
        <p:spPr>
          <a:xfrm>
            <a:off x="5948985" y="2608460"/>
            <a:ext cx="454826" cy="5248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77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Et binært </a:t>
            </a:r>
            <a:r>
              <a:rPr lang="nb-NO" dirty="0" err="1"/>
              <a:t>søketre</a:t>
            </a:r>
            <a:r>
              <a:rPr lang="nb-NO" dirty="0"/>
              <a:t> er et </a:t>
            </a:r>
            <a:r>
              <a:rPr lang="nb-NO" dirty="0" err="1"/>
              <a:t>binærtre</a:t>
            </a:r>
            <a:r>
              <a:rPr lang="nb-NO" dirty="0"/>
              <a:t> som oppfyller følgende egenskap:</a:t>
            </a:r>
          </a:p>
          <a:p>
            <a:pPr lvl="1"/>
            <a:r>
              <a:rPr lang="nb-NO" dirty="0"/>
              <a:t>For hver node v så er </a:t>
            </a:r>
            <a:r>
              <a:rPr lang="nb-NO" dirty="0" err="1"/>
              <a:t>v.element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Større enn alle elementer i venstre </a:t>
            </a:r>
            <a:r>
              <a:rPr lang="nb-NO" dirty="0" err="1"/>
              <a:t>subtre</a:t>
            </a:r>
            <a:endParaRPr lang="nb-NO" dirty="0"/>
          </a:p>
          <a:p>
            <a:pPr lvl="2"/>
            <a:r>
              <a:rPr lang="nb-NO" dirty="0"/>
              <a:t>Mindre enn alle elementer i </a:t>
            </a:r>
            <a:r>
              <a:rPr lang="nb-NO" dirty="0" err="1"/>
              <a:t>høyresubtre</a:t>
            </a:r>
            <a:endParaRPr lang="nb-NO" dirty="0"/>
          </a:p>
          <a:p>
            <a:r>
              <a:rPr lang="nb-NO" dirty="0"/>
              <a:t>Hvis vi vil tillate duplikater kan vi si større/mindre eller lik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68380" y="316680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4867316" y="299682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1985506" y="320900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671512" y="338752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2596665" y="347414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3740199" y="309181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550567" y="307858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 flipV="1">
            <a:off x="2617026" y="3295612"/>
            <a:ext cx="451354" cy="16690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>
            <a:off x="3808252" y="3083436"/>
            <a:ext cx="1167416" cy="37908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 flipV="1">
            <a:off x="4110135" y="3091816"/>
            <a:ext cx="865533" cy="4098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 flipV="1">
            <a:off x="5498836" y="3078589"/>
            <a:ext cx="421667" cy="42304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 flipV="1">
            <a:off x="1041448" y="3387527"/>
            <a:ext cx="1052410" cy="32628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 flipV="1">
            <a:off x="2617026" y="3474140"/>
            <a:ext cx="349575" cy="23967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DD7CBC1D-970F-AA00-546E-9D49344482AA}"/>
              </a:ext>
            </a:extLst>
          </p:cNvPr>
          <p:cNvSpPr/>
          <p:nvPr/>
        </p:nvSpPr>
        <p:spPr>
          <a:xfrm>
            <a:off x="-7354" y="350471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AA19EC8D-79AB-CDB3-BE2B-FB4A64972701}"/>
              </a:ext>
            </a:extLst>
          </p:cNvPr>
          <p:cNvSpPr/>
          <p:nvPr/>
        </p:nvSpPr>
        <p:spPr>
          <a:xfrm>
            <a:off x="1415119" y="350471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5550219-9E32-F8FF-4A55-4F0D088F97B5}"/>
              </a:ext>
            </a:extLst>
          </p:cNvPr>
          <p:cNvSpPr/>
          <p:nvPr/>
        </p:nvSpPr>
        <p:spPr>
          <a:xfrm>
            <a:off x="6193032" y="329011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AD939D7-5C83-24E3-D486-7ABD81E91111}"/>
              </a:ext>
            </a:extLst>
          </p:cNvPr>
          <p:cNvSpPr/>
          <p:nvPr/>
        </p:nvSpPr>
        <p:spPr>
          <a:xfrm>
            <a:off x="4331420" y="321325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6075573F-6224-3EDA-D823-00FBFD269EC0}"/>
              </a:ext>
            </a:extLst>
          </p:cNvPr>
          <p:cNvCxnSpPr>
            <a:cxnSpLocks/>
            <a:stCxn id="17" idx="5"/>
            <a:endCxn id="73" idx="0"/>
          </p:cNvCxnSpPr>
          <p:nvPr/>
        </p:nvCxnSpPr>
        <p:spPr>
          <a:xfrm flipV="1">
            <a:off x="1303032" y="3504712"/>
            <a:ext cx="482023" cy="3876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10A9CF60-3410-F26C-F534-843B2DDEA7AF}"/>
              </a:ext>
            </a:extLst>
          </p:cNvPr>
          <p:cNvCxnSpPr>
            <a:cxnSpLocks/>
            <a:stCxn id="17" idx="3"/>
            <a:endCxn id="71" idx="0"/>
          </p:cNvCxnSpPr>
          <p:nvPr/>
        </p:nvCxnSpPr>
        <p:spPr>
          <a:xfrm flipH="1" flipV="1">
            <a:off x="362582" y="3504713"/>
            <a:ext cx="417282" cy="3876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D1F093B6-C82D-88CC-9F26-A64FFA36AB8E}"/>
              </a:ext>
            </a:extLst>
          </p:cNvPr>
          <p:cNvCxnSpPr>
            <a:cxnSpLocks/>
            <a:stCxn id="29" idx="4"/>
            <a:endCxn id="76" idx="0"/>
          </p:cNvCxnSpPr>
          <p:nvPr/>
        </p:nvCxnSpPr>
        <p:spPr>
          <a:xfrm flipV="1">
            <a:off x="4110135" y="3213256"/>
            <a:ext cx="591221" cy="469983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Rett linje 87">
            <a:extLst>
              <a:ext uri="{FF2B5EF4-FFF2-40B4-BE49-F238E27FC236}">
                <a16:creationId xmlns:a16="http://schemas.microsoft.com/office/drawing/2014/main" id="{65559DB7-D6BC-CAAB-BA10-0CE68F07467B}"/>
              </a:ext>
            </a:extLst>
          </p:cNvPr>
          <p:cNvCxnSpPr>
            <a:cxnSpLocks/>
            <a:stCxn id="30" idx="5"/>
            <a:endCxn id="74" idx="0"/>
          </p:cNvCxnSpPr>
          <p:nvPr/>
        </p:nvCxnSpPr>
        <p:spPr>
          <a:xfrm flipV="1">
            <a:off x="6182087" y="3290112"/>
            <a:ext cx="380881" cy="29328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9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Verste tilfelle innsetting </a:t>
            </a:r>
          </a:p>
          <a:p>
            <a:r>
              <a:rPr lang="nb-NO" dirty="0"/>
              <a:t>O(n)</a:t>
            </a:r>
          </a:p>
          <a:p>
            <a:r>
              <a:rPr lang="nb-NO" dirty="0"/>
              <a:t>Ellers O(h) der h er høyden</a:t>
            </a:r>
          </a:p>
          <a:p>
            <a:r>
              <a:rPr lang="nb-NO" dirty="0"/>
              <a:t>Samme kjøretid for oppslag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7FEE42-829A-F56A-780F-93474E735829}"/>
              </a:ext>
            </a:extLst>
          </p:cNvPr>
          <p:cNvSpPr/>
          <p:nvPr/>
        </p:nvSpPr>
        <p:spPr>
          <a:xfrm>
            <a:off x="4987950" y="4054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B701FE-08E6-A870-5BE0-2DE845184B4C}"/>
              </a:ext>
            </a:extLst>
          </p:cNvPr>
          <p:cNvSpPr/>
          <p:nvPr/>
        </p:nvSpPr>
        <p:spPr>
          <a:xfrm>
            <a:off x="3704746" y="107022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6020AC8-C6F3-B63B-1FE6-0AB04A41B7AB}"/>
              </a:ext>
            </a:extLst>
          </p:cNvPr>
          <p:cNvSpPr/>
          <p:nvPr/>
        </p:nvSpPr>
        <p:spPr>
          <a:xfrm>
            <a:off x="2724676" y="226990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362449" y="52471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DECA54A9-A225-C980-D2D0-171120D46B70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4336266" y="701117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560EDBD5-0312-E3D1-02F6-0C53C88314A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094612" y="1575035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732385" y="4732607"/>
            <a:ext cx="451765" cy="51457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1978827" y="329954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075798" y="42277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476BB6DE-396D-30EA-7A01-D334E2B46EAB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2348763" y="2774713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707318" y="3804354"/>
            <a:ext cx="379861" cy="51005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842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ingen barn sletter vi bare peker til noden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250315" y="2388381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620251" y="1617283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1764136" y="238838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024264" y="11124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0"/>
            <a:endCxn id="25" idx="5"/>
          </p:cNvCxnSpPr>
          <p:nvPr/>
        </p:nvCxnSpPr>
        <p:spPr>
          <a:xfrm flipH="1" flipV="1">
            <a:off x="1655784" y="1617283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l høyre 25">
            <a:extLst>
              <a:ext uri="{FF2B5EF4-FFF2-40B4-BE49-F238E27FC236}">
                <a16:creationId xmlns:a16="http://schemas.microsoft.com/office/drawing/2014/main" id="{FEA3BD73-1403-3908-41FD-75E83B6D5ADC}"/>
              </a:ext>
            </a:extLst>
          </p:cNvPr>
          <p:cNvSpPr/>
          <p:nvPr/>
        </p:nvSpPr>
        <p:spPr>
          <a:xfrm>
            <a:off x="2881745" y="1814732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E4ACFDE-DCF7-CD1B-C5D4-6BE8190B3DA7}"/>
              </a:ext>
            </a:extLst>
          </p:cNvPr>
          <p:cNvSpPr/>
          <p:nvPr/>
        </p:nvSpPr>
        <p:spPr>
          <a:xfrm>
            <a:off x="5559654" y="238838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D1CC8CD-92CC-EF21-5DAA-647C3DA3C3BE}"/>
              </a:ext>
            </a:extLst>
          </p:cNvPr>
          <p:cNvSpPr/>
          <p:nvPr/>
        </p:nvSpPr>
        <p:spPr>
          <a:xfrm>
            <a:off x="4819782" y="11124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ABBD15AE-B414-3CBB-8A82-C0E67ACDBBB6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>
          <a:xfrm flipH="1" flipV="1">
            <a:off x="5451302" y="1617283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096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et barn, erstatt noden med barnet, likt for venstre eller høyre barn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1137006" y="1515059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1506942" y="743961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2650827" y="151506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910955" y="23915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0"/>
            <a:endCxn id="25" idx="5"/>
          </p:cNvCxnSpPr>
          <p:nvPr/>
        </p:nvCxnSpPr>
        <p:spPr>
          <a:xfrm flipH="1" flipV="1">
            <a:off x="2542475" y="743961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l høyre 25">
            <a:extLst>
              <a:ext uri="{FF2B5EF4-FFF2-40B4-BE49-F238E27FC236}">
                <a16:creationId xmlns:a16="http://schemas.microsoft.com/office/drawing/2014/main" id="{FEA3BD73-1403-3908-41FD-75E83B6D5ADC}"/>
              </a:ext>
            </a:extLst>
          </p:cNvPr>
          <p:cNvSpPr/>
          <p:nvPr/>
        </p:nvSpPr>
        <p:spPr>
          <a:xfrm>
            <a:off x="3768436" y="941410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0BA5E8-4510-1AF3-E37B-2B29812610FB}"/>
              </a:ext>
            </a:extLst>
          </p:cNvPr>
          <p:cNvSpPr/>
          <p:nvPr/>
        </p:nvSpPr>
        <p:spPr>
          <a:xfrm>
            <a:off x="1137006" y="4555895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86BD163-E8CB-FB02-292C-3A182C333916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>
            <a:off x="1506942" y="3784797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3DF2B95-0D56-87C1-C60E-4D870F82678F}"/>
              </a:ext>
            </a:extLst>
          </p:cNvPr>
          <p:cNvSpPr/>
          <p:nvPr/>
        </p:nvSpPr>
        <p:spPr>
          <a:xfrm>
            <a:off x="2650827" y="45558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22E3B2-C24F-411A-6FB2-7DB7863B3CF8}"/>
              </a:ext>
            </a:extLst>
          </p:cNvPr>
          <p:cNvSpPr/>
          <p:nvPr/>
        </p:nvSpPr>
        <p:spPr>
          <a:xfrm>
            <a:off x="1910955" y="32799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E173B031-1823-EB52-215B-1E18DE2EF2CE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2542475" y="3784797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Pil høyre 10">
            <a:extLst>
              <a:ext uri="{FF2B5EF4-FFF2-40B4-BE49-F238E27FC236}">
                <a16:creationId xmlns:a16="http://schemas.microsoft.com/office/drawing/2014/main" id="{0C803EE4-2F8E-F4B1-59C9-57A85710C20A}"/>
              </a:ext>
            </a:extLst>
          </p:cNvPr>
          <p:cNvSpPr/>
          <p:nvPr/>
        </p:nvSpPr>
        <p:spPr>
          <a:xfrm>
            <a:off x="3768436" y="3982246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43EE242-2285-D4FC-3E09-55A967532F42}"/>
              </a:ext>
            </a:extLst>
          </p:cNvPr>
          <p:cNvSpPr/>
          <p:nvPr/>
        </p:nvSpPr>
        <p:spPr>
          <a:xfrm>
            <a:off x="397134" y="237039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0BC63153-489B-CC57-3178-CA1EF8EFFDA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767070" y="1810771"/>
            <a:ext cx="369936" cy="55962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871885A-8A88-EABC-D7EA-A5B394AB2174}"/>
              </a:ext>
            </a:extLst>
          </p:cNvPr>
          <p:cNvSpPr/>
          <p:nvPr/>
        </p:nvSpPr>
        <p:spPr>
          <a:xfrm>
            <a:off x="4772478" y="151505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EA28CC42-0C09-4916-2C9C-3E97C41ABA63}"/>
              </a:ext>
            </a:extLst>
          </p:cNvPr>
          <p:cNvCxnSpPr>
            <a:cxnSpLocks/>
            <a:stCxn id="27" idx="3"/>
            <a:endCxn id="20" idx="0"/>
          </p:cNvCxnSpPr>
          <p:nvPr/>
        </p:nvCxnSpPr>
        <p:spPr>
          <a:xfrm flipH="1">
            <a:off x="5142414" y="743960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1CB8F8F-00D6-28E1-0A2C-5215864A790E}"/>
              </a:ext>
            </a:extLst>
          </p:cNvPr>
          <p:cNvSpPr/>
          <p:nvPr/>
        </p:nvSpPr>
        <p:spPr>
          <a:xfrm>
            <a:off x="6286299" y="151505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33790E-FE0D-482B-9EEF-1F28A19A6D3A}"/>
              </a:ext>
            </a:extLst>
          </p:cNvPr>
          <p:cNvSpPr/>
          <p:nvPr/>
        </p:nvSpPr>
        <p:spPr>
          <a:xfrm>
            <a:off x="5546427" y="2391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7E509905-D4DA-4487-B804-CC78959C4F3A}"/>
              </a:ext>
            </a:extLst>
          </p:cNvPr>
          <p:cNvCxnSpPr>
            <a:cxnSpLocks/>
            <a:stCxn id="22" idx="0"/>
            <a:endCxn id="27" idx="5"/>
          </p:cNvCxnSpPr>
          <p:nvPr/>
        </p:nvCxnSpPr>
        <p:spPr>
          <a:xfrm flipH="1" flipV="1">
            <a:off x="6177947" y="743960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2FA38B95-B96C-A536-20C4-E882FBB07163}"/>
              </a:ext>
            </a:extLst>
          </p:cNvPr>
          <p:cNvSpPr/>
          <p:nvPr/>
        </p:nvSpPr>
        <p:spPr>
          <a:xfrm>
            <a:off x="1873213" y="562270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DB12F7B6-1FE7-4BE7-1794-34D5E93B44CE}"/>
              </a:ext>
            </a:extLst>
          </p:cNvPr>
          <p:cNvCxnSpPr>
            <a:cxnSpLocks/>
            <a:stCxn id="38" idx="1"/>
            <a:endCxn id="4" idx="5"/>
          </p:cNvCxnSpPr>
          <p:nvPr/>
        </p:nvCxnSpPr>
        <p:spPr>
          <a:xfrm flipH="1" flipV="1">
            <a:off x="1768526" y="5060706"/>
            <a:ext cx="213039" cy="64861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D4D22193-2DAE-B55A-BE8E-F60AD9FC5A38}"/>
              </a:ext>
            </a:extLst>
          </p:cNvPr>
          <p:cNvSpPr/>
          <p:nvPr/>
        </p:nvSpPr>
        <p:spPr>
          <a:xfrm>
            <a:off x="4952115" y="455589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DAD59DCC-446A-526E-B161-A8D66A592186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>
            <a:off x="5322051" y="3784797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31526BA-97B2-15B4-94BE-058E2A7554A9}"/>
              </a:ext>
            </a:extLst>
          </p:cNvPr>
          <p:cNvSpPr/>
          <p:nvPr/>
        </p:nvSpPr>
        <p:spPr>
          <a:xfrm>
            <a:off x="6465936" y="45558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EF824B1-50E2-58B5-6A7F-ED02F83247FE}"/>
              </a:ext>
            </a:extLst>
          </p:cNvPr>
          <p:cNvSpPr/>
          <p:nvPr/>
        </p:nvSpPr>
        <p:spPr>
          <a:xfrm>
            <a:off x="5726064" y="32799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E4F4AFC9-B705-0D01-0E91-DB49F52D003B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6357584" y="3784797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661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to barn, erstatt noden med minste elementet i høyre </a:t>
            </a:r>
            <a:r>
              <a:rPr lang="nb-NO" dirty="0" err="1"/>
              <a:t>subtre</a:t>
            </a: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0BA5E8-4510-1AF3-E37B-2B29812610FB}"/>
              </a:ext>
            </a:extLst>
          </p:cNvPr>
          <p:cNvSpPr/>
          <p:nvPr/>
        </p:nvSpPr>
        <p:spPr>
          <a:xfrm>
            <a:off x="1019437" y="2522953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86BD163-E8CB-FB02-292C-3A182C333916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>
            <a:off x="1389373" y="1751855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3DF2B95-0D56-87C1-C60E-4D870F82678F}"/>
              </a:ext>
            </a:extLst>
          </p:cNvPr>
          <p:cNvSpPr/>
          <p:nvPr/>
        </p:nvSpPr>
        <p:spPr>
          <a:xfrm>
            <a:off x="2533258" y="252295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22E3B2-C24F-411A-6FB2-7DB7863B3CF8}"/>
              </a:ext>
            </a:extLst>
          </p:cNvPr>
          <p:cNvSpPr/>
          <p:nvPr/>
        </p:nvSpPr>
        <p:spPr>
          <a:xfrm>
            <a:off x="1793386" y="124704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E173B031-1823-EB52-215B-1E18DE2EF2CE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2424906" y="1751855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Pil høyre 10">
            <a:extLst>
              <a:ext uri="{FF2B5EF4-FFF2-40B4-BE49-F238E27FC236}">
                <a16:creationId xmlns:a16="http://schemas.microsoft.com/office/drawing/2014/main" id="{0C803EE4-2F8E-F4B1-59C9-57A85710C20A}"/>
              </a:ext>
            </a:extLst>
          </p:cNvPr>
          <p:cNvSpPr/>
          <p:nvPr/>
        </p:nvSpPr>
        <p:spPr>
          <a:xfrm>
            <a:off x="3650867" y="1949304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FA38B95-B96C-A536-20C4-E882FBB07163}"/>
              </a:ext>
            </a:extLst>
          </p:cNvPr>
          <p:cNvSpPr/>
          <p:nvPr/>
        </p:nvSpPr>
        <p:spPr>
          <a:xfrm>
            <a:off x="1700901" y="358976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DB12F7B6-1FE7-4BE7-1794-34D5E93B44C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flipH="1" flipV="1">
            <a:off x="1650957" y="3027764"/>
            <a:ext cx="419880" cy="5619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DB3DD6A-484F-AB3F-197D-00B8AD059100}"/>
              </a:ext>
            </a:extLst>
          </p:cNvPr>
          <p:cNvSpPr/>
          <p:nvPr/>
        </p:nvSpPr>
        <p:spPr>
          <a:xfrm>
            <a:off x="317230" y="358976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2F0D5FC3-6D8C-499F-4371-49F54B6A23B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687166" y="3027764"/>
            <a:ext cx="440623" cy="5619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569D4B5A-2A7D-AE56-5DAF-B0057D7586D2}"/>
              </a:ext>
            </a:extLst>
          </p:cNvPr>
          <p:cNvSpPr/>
          <p:nvPr/>
        </p:nvSpPr>
        <p:spPr>
          <a:xfrm>
            <a:off x="1192621" y="4779059"/>
            <a:ext cx="739872" cy="5914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710F4C06-4B7F-B55F-18AE-D1D74B259187}"/>
              </a:ext>
            </a:extLst>
          </p:cNvPr>
          <p:cNvCxnSpPr>
            <a:cxnSpLocks/>
            <a:stCxn id="36" idx="0"/>
            <a:endCxn id="38" idx="3"/>
          </p:cNvCxnSpPr>
          <p:nvPr/>
        </p:nvCxnSpPr>
        <p:spPr>
          <a:xfrm flipV="1">
            <a:off x="1562557" y="4094573"/>
            <a:ext cx="246696" cy="68448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Rett linje 47">
            <a:extLst>
              <a:ext uri="{FF2B5EF4-FFF2-40B4-BE49-F238E27FC236}">
                <a16:creationId xmlns:a16="http://schemas.microsoft.com/office/drawing/2014/main" id="{DE912AD2-4C71-45C2-9364-1248D70B8F37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5255423" y="1751855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80127DDD-3F55-07A5-2262-881C826863D1}"/>
              </a:ext>
            </a:extLst>
          </p:cNvPr>
          <p:cNvSpPr/>
          <p:nvPr/>
        </p:nvSpPr>
        <p:spPr>
          <a:xfrm>
            <a:off x="6399308" y="252295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13424D-308C-CBAC-4324-E20F35309AD2}"/>
              </a:ext>
            </a:extLst>
          </p:cNvPr>
          <p:cNvSpPr/>
          <p:nvPr/>
        </p:nvSpPr>
        <p:spPr>
          <a:xfrm>
            <a:off x="5659436" y="124704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485751F4-8BAB-C0FD-F0DA-89D985CD48E8}"/>
              </a:ext>
            </a:extLst>
          </p:cNvPr>
          <p:cNvCxnSpPr>
            <a:cxnSpLocks/>
            <a:stCxn id="49" idx="0"/>
            <a:endCxn id="50" idx="5"/>
          </p:cNvCxnSpPr>
          <p:nvPr/>
        </p:nvCxnSpPr>
        <p:spPr>
          <a:xfrm flipH="1" flipV="1">
            <a:off x="6290956" y="1751855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02E8EAE1-3870-6CD4-FC7D-C0D4063DC7D7}"/>
              </a:ext>
            </a:extLst>
          </p:cNvPr>
          <p:cNvSpPr/>
          <p:nvPr/>
        </p:nvSpPr>
        <p:spPr>
          <a:xfrm>
            <a:off x="5566951" y="358976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9C8EB858-71C1-C98D-D810-D560221CBF80}"/>
              </a:ext>
            </a:extLst>
          </p:cNvPr>
          <p:cNvCxnSpPr>
            <a:cxnSpLocks/>
            <a:stCxn id="52" idx="0"/>
            <a:endCxn id="56" idx="5"/>
          </p:cNvCxnSpPr>
          <p:nvPr/>
        </p:nvCxnSpPr>
        <p:spPr>
          <a:xfrm flipH="1" flipV="1">
            <a:off x="5453710" y="2955864"/>
            <a:ext cx="483177" cy="6338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0825D164-376F-9FA2-14F3-4FE33BE76F1D}"/>
              </a:ext>
            </a:extLst>
          </p:cNvPr>
          <p:cNvSpPr/>
          <p:nvPr/>
        </p:nvSpPr>
        <p:spPr>
          <a:xfrm>
            <a:off x="4183280" y="358976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4BD77EC1-165E-BFB8-3C92-5D0C6D622EBF}"/>
              </a:ext>
            </a:extLst>
          </p:cNvPr>
          <p:cNvCxnSpPr>
            <a:cxnSpLocks/>
            <a:stCxn id="54" idx="0"/>
            <a:endCxn id="56" idx="3"/>
          </p:cNvCxnSpPr>
          <p:nvPr/>
        </p:nvCxnSpPr>
        <p:spPr>
          <a:xfrm flipV="1">
            <a:off x="4553216" y="2955864"/>
            <a:ext cx="377326" cy="6338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464A2588-EB88-1CCF-C623-BD32A4E86B68}"/>
              </a:ext>
            </a:extLst>
          </p:cNvPr>
          <p:cNvSpPr/>
          <p:nvPr/>
        </p:nvSpPr>
        <p:spPr>
          <a:xfrm>
            <a:off x="4822190" y="2451053"/>
            <a:ext cx="739872" cy="5914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318613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355C73-5C33-26AA-4807-BBD82CFC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56" y="-212162"/>
            <a:ext cx="9512429" cy="965458"/>
          </a:xfrm>
        </p:spPr>
        <p:txBody>
          <a:bodyPr/>
          <a:lstStyle/>
          <a:p>
            <a:r>
              <a:rPr lang="nb-NO" dirty="0"/>
              <a:t>AVL-trær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B79E70-08A5-ABE5-5C0A-AAD62659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7099" y="1531736"/>
            <a:ext cx="5016834" cy="411956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Oppfyller samme krav som binære søketrær, i tillegg til at for alle noder så skal balansefaktor være 1, 0 eller -1</a:t>
            </a:r>
          </a:p>
          <a:p>
            <a:pPr marL="0" indent="0">
              <a:buNone/>
            </a:pPr>
            <a:r>
              <a:rPr lang="nb-NO" dirty="0"/>
              <a:t>Etter innsetting og sletting balanserer vi treet for å opprettholde denne </a:t>
            </a:r>
            <a:r>
              <a:rPr lang="nb-NO" dirty="0" err="1"/>
              <a:t>innvarianten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For å balansere en node bruker vi rotasjoner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7E501D-7DFB-44AA-E98B-9760FC11E993}"/>
              </a:ext>
            </a:extLst>
          </p:cNvPr>
          <p:cNvSpPr/>
          <p:nvPr/>
        </p:nvSpPr>
        <p:spPr>
          <a:xfrm>
            <a:off x="3151589" y="153173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792B67-659F-98C3-CD67-3CEDD35F88FC}"/>
              </a:ext>
            </a:extLst>
          </p:cNvPr>
          <p:cNvSpPr/>
          <p:nvPr/>
        </p:nvSpPr>
        <p:spPr>
          <a:xfrm>
            <a:off x="4517022" y="219655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321BD57-711A-713B-1059-019A2143C100}"/>
              </a:ext>
            </a:extLst>
          </p:cNvPr>
          <p:cNvSpPr/>
          <p:nvPr/>
        </p:nvSpPr>
        <p:spPr>
          <a:xfrm>
            <a:off x="1868385" y="219655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74F9F5-260D-5861-FF4C-8A03614F299A}"/>
              </a:ext>
            </a:extLst>
          </p:cNvPr>
          <p:cNvSpPr/>
          <p:nvPr/>
        </p:nvSpPr>
        <p:spPr>
          <a:xfrm>
            <a:off x="888315" y="339623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471900-26A5-5620-96A8-02004E5997F7}"/>
              </a:ext>
            </a:extLst>
          </p:cNvPr>
          <p:cNvSpPr/>
          <p:nvPr/>
        </p:nvSpPr>
        <p:spPr>
          <a:xfrm>
            <a:off x="2322040" y="339623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C552116-4AB9-4548-3365-8B0DB4DE8FA5}"/>
              </a:ext>
            </a:extLst>
          </p:cNvPr>
          <p:cNvSpPr/>
          <p:nvPr/>
        </p:nvSpPr>
        <p:spPr>
          <a:xfrm>
            <a:off x="3885502" y="339623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F9E30C-C2F5-0CA2-2A9A-4B8824FD7422}"/>
              </a:ext>
            </a:extLst>
          </p:cNvPr>
          <p:cNvSpPr/>
          <p:nvPr/>
        </p:nvSpPr>
        <p:spPr>
          <a:xfrm>
            <a:off x="5234338" y="339623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1C38B84-2861-9D6F-B2AF-1028B9DA2987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2499905" y="1827448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C5ED76A2-6D6B-5869-8898-1D2F8224A67D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3891461" y="1827448"/>
            <a:ext cx="733913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8C3996C4-E5B6-CD5A-7E73-812DBA8ECCFB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4255438" y="2701366"/>
            <a:ext cx="369936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1738D3AE-77F1-8A83-1852-469C473E94BB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5148542" y="2701366"/>
            <a:ext cx="455732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35F924EF-372B-4B4A-CE57-49A16E35B13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258251" y="2701366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86AB21C5-323E-2A48-4B96-8C12F5BD87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2499905" y="2701366"/>
            <a:ext cx="192071" cy="69486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AF2497F-662D-86FB-691A-7D8F016FE0D8}"/>
              </a:ext>
            </a:extLst>
          </p:cNvPr>
          <p:cNvSpPr/>
          <p:nvPr/>
        </p:nvSpPr>
        <p:spPr>
          <a:xfrm>
            <a:off x="142466" y="442587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F67B562-31D1-D28C-6857-D7047F0EDB24}"/>
              </a:ext>
            </a:extLst>
          </p:cNvPr>
          <p:cNvSpPr/>
          <p:nvPr/>
        </p:nvSpPr>
        <p:spPr>
          <a:xfrm>
            <a:off x="1498449" y="442587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47D1FC6-606B-8C72-8D13-6E0010E2A7F4}"/>
              </a:ext>
            </a:extLst>
          </p:cNvPr>
          <p:cNvSpPr/>
          <p:nvPr/>
        </p:nvSpPr>
        <p:spPr>
          <a:xfrm>
            <a:off x="5950748" y="44258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4F119F6-59BA-5C47-4AB2-D1E3026D132D}"/>
              </a:ext>
            </a:extLst>
          </p:cNvPr>
          <p:cNvSpPr/>
          <p:nvPr/>
        </p:nvSpPr>
        <p:spPr>
          <a:xfrm>
            <a:off x="4257548" y="441924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3AA9401-3C74-EF99-6544-E69FBE05144C}"/>
              </a:ext>
            </a:extLst>
          </p:cNvPr>
          <p:cNvCxnSpPr>
            <a:cxnSpLocks/>
            <a:stCxn id="8" idx="5"/>
            <a:endCxn id="19" idx="0"/>
          </p:cNvCxnSpPr>
          <p:nvPr/>
        </p:nvCxnSpPr>
        <p:spPr>
          <a:xfrm>
            <a:off x="1519835" y="3901044"/>
            <a:ext cx="348550" cy="52482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86B780D9-3754-3658-EC7C-2716EE08F9A4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512402" y="3901044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A9468FA6-8C63-6721-F59C-867F9364B5DB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4255438" y="3987658"/>
            <a:ext cx="372046" cy="43158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D8E4F9D3-E01A-834F-8972-E50C7B02775F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5865858" y="3901046"/>
            <a:ext cx="454826" cy="5248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25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7FDCF-187F-FD66-A238-84D4619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7DDDA8-0EAC-A42D-A29C-AF28F355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Trær </a:t>
            </a:r>
          </a:p>
          <a:p>
            <a:pPr lvl="1"/>
            <a:r>
              <a:rPr lang="nb-NO" dirty="0"/>
              <a:t>Terminologi</a:t>
            </a:r>
          </a:p>
          <a:p>
            <a:r>
              <a:rPr lang="nb-NO" dirty="0" err="1"/>
              <a:t>Preorder</a:t>
            </a:r>
            <a:r>
              <a:rPr lang="nb-NO" dirty="0"/>
              <a:t> og </a:t>
            </a:r>
            <a:r>
              <a:rPr lang="nb-NO" dirty="0" err="1"/>
              <a:t>postorder</a:t>
            </a:r>
            <a:endParaRPr lang="nb-NO" dirty="0"/>
          </a:p>
          <a:p>
            <a:r>
              <a:rPr lang="nb-NO" dirty="0"/>
              <a:t>Binære søketrær</a:t>
            </a:r>
          </a:p>
          <a:p>
            <a:r>
              <a:rPr lang="nb-NO" dirty="0"/>
              <a:t>AVL-trær</a:t>
            </a:r>
          </a:p>
          <a:p>
            <a:pPr lvl="1"/>
            <a:r>
              <a:rPr lang="nb-NO" dirty="0"/>
              <a:t>Rotasjoner</a:t>
            </a:r>
          </a:p>
          <a:p>
            <a:r>
              <a:rPr lang="nb-NO" dirty="0"/>
              <a:t>Rød-svarte trær</a:t>
            </a:r>
          </a:p>
        </p:txBody>
      </p:sp>
    </p:spTree>
    <p:extLst>
      <p:ext uri="{BB962C8B-B14F-4D97-AF65-F5344CB8AC3E}">
        <p14:creationId xmlns:p14="http://schemas.microsoft.com/office/powerpoint/2010/main" val="201741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40F62D-B0FE-4A8B-E33A-45FF201B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rotasjoner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09070F-4CD5-74CE-2B51-D74F0921E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E23554B-A2A4-138D-E2FB-463DE7BE7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60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8BFA66-9AF4-5C00-6F5D-3D252D1A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5" y="240349"/>
            <a:ext cx="5007386" cy="1295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80306B-CC60-B031-DCA1-BA85BE7FD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33055"/>
            <a:ext cx="4784651" cy="4486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Alle lister er trær men ikke alle trær er lister</a:t>
            </a:r>
          </a:p>
          <a:p>
            <a:r>
              <a:rPr lang="en-US" dirty="0"/>
              <a:t>Utvidelse av liste der en node kan ha flere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pekere</a:t>
            </a:r>
            <a:endParaRPr lang="en-US" dirty="0"/>
          </a:p>
          <a:p>
            <a:r>
              <a:rPr lang="en-US" dirty="0" err="1"/>
              <a:t>Noder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peker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Nøyaktig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foreldernode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en-US" dirty="0" err="1"/>
              <a:t>unntak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er root)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av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ofte</a:t>
            </a:r>
            <a:r>
              <a:rPr lang="en-US" dirty="0"/>
              <a:t> tall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barnenoder</a:t>
            </a:r>
            <a:endParaRPr lang="en-US" dirty="0"/>
          </a:p>
          <a:p>
            <a:r>
              <a:rPr lang="en-US" dirty="0" err="1"/>
              <a:t>Inneholder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sykler</a:t>
            </a:r>
            <a:endParaRPr lang="en-US" dirty="0"/>
          </a:p>
        </p:txBody>
      </p:sp>
      <p:pic>
        <p:nvPicPr>
          <p:cNvPr id="1026" name="Picture 2" descr="Disse trærne er de vanligste i Norge">
            <a:extLst>
              <a:ext uri="{FF2B5EF4-FFF2-40B4-BE49-F238E27FC236}">
                <a16:creationId xmlns:a16="http://schemas.microsoft.com/office/drawing/2014/main" id="{15D66068-A60A-A1C1-B2C5-904D08B768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8" r="23900" b="2"/>
          <a:stretch/>
        </p:blipFill>
        <p:spPr bwMode="auto">
          <a:xfrm>
            <a:off x="7467601" y="1371600"/>
            <a:ext cx="33909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5301" y="1814732"/>
            <a:ext cx="3390899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 er root</a:t>
            </a:r>
          </a:p>
          <a:p>
            <a:r>
              <a:rPr lang="en-US" dirty="0" err="1"/>
              <a:t>indeksering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 er </a:t>
            </a:r>
            <a:r>
              <a:rPr lang="en-US" dirty="0" err="1"/>
              <a:t>forelder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v2, v3 </a:t>
            </a:r>
            <a:r>
              <a:rPr lang="en-US" dirty="0" err="1"/>
              <a:t>og</a:t>
            </a:r>
            <a:r>
              <a:rPr lang="en-US" dirty="0"/>
              <a:t> v4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v2, v3 </a:t>
            </a:r>
            <a:r>
              <a:rPr lang="en-US" dirty="0" err="1"/>
              <a:t>og</a:t>
            </a:r>
            <a:r>
              <a:rPr lang="en-US" dirty="0"/>
              <a:t> v4 er “</a:t>
            </a:r>
            <a:r>
              <a:rPr lang="en-US" dirty="0" err="1"/>
              <a:t>søsken</a:t>
            </a:r>
            <a:r>
              <a:rPr lang="en-US" dirty="0"/>
              <a:t>”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4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v11 … , v16 er </a:t>
            </a:r>
            <a:r>
              <a:rPr lang="en-US" dirty="0" err="1"/>
              <a:t>løvnoder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v3, v7. v8, v13 </a:t>
            </a:r>
            <a:r>
              <a:rPr lang="en-US" dirty="0" err="1"/>
              <a:t>og</a:t>
            </a:r>
            <a:r>
              <a:rPr lang="en-US" dirty="0"/>
              <a:t> v14 </a:t>
            </a:r>
            <a:r>
              <a:rPr lang="en-US" dirty="0" err="1"/>
              <a:t>utgjør</a:t>
            </a:r>
            <a:r>
              <a:rPr lang="en-US" dirty="0"/>
              <a:t> et </a:t>
            </a:r>
            <a:r>
              <a:rPr lang="en-US" dirty="0" err="1"/>
              <a:t>subtre</a:t>
            </a:r>
            <a:r>
              <a:rPr lang="en-US" dirty="0"/>
              <a:t> der v3 er </a:t>
            </a:r>
            <a:r>
              <a:rPr lang="en-US" dirty="0" err="1"/>
              <a:t>roten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4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Sekvensen</a:t>
            </a:r>
            <a:r>
              <a:rPr lang="en-US" dirty="0"/>
              <a:t> v1, v3, v8 </a:t>
            </a:r>
            <a:r>
              <a:rPr lang="en-US" dirty="0" err="1"/>
              <a:t>og</a:t>
            </a:r>
            <a:r>
              <a:rPr lang="en-US" dirty="0"/>
              <a:t> v14 </a:t>
            </a:r>
            <a:r>
              <a:rPr lang="en-US" dirty="0" err="1"/>
              <a:t>utgjør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sti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421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8E3E2"/>
      </a:lt2>
      <a:accent1>
        <a:srgbClr val="81A8AC"/>
      </a:accent1>
      <a:accent2>
        <a:srgbClr val="7F9CBA"/>
      </a:accent2>
      <a:accent3>
        <a:srgbClr val="969AC6"/>
      </a:accent3>
      <a:accent4>
        <a:srgbClr val="937FBA"/>
      </a:accent4>
      <a:accent5>
        <a:srgbClr val="B892C4"/>
      </a:accent5>
      <a:accent6>
        <a:srgbClr val="BA7FAF"/>
      </a:accent6>
      <a:hlink>
        <a:srgbClr val="AE706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664</Words>
  <Application>Microsoft Macintosh PowerPoint</Application>
  <PresentationFormat>Widescreen</PresentationFormat>
  <Paragraphs>288</Paragraphs>
  <Slides>20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Goudy Old Style</vt:lpstr>
      <vt:lpstr>ClassicFrameVTI</vt:lpstr>
      <vt:lpstr>Trær, binære søketrær og balanserte søketrær </vt:lpstr>
      <vt:lpstr>Agenda</vt:lpstr>
      <vt:lpstr>Trær</vt:lpstr>
      <vt:lpstr>Trær</vt:lpstr>
      <vt:lpstr>Trær</vt:lpstr>
      <vt:lpstr>Trær</vt:lpstr>
      <vt:lpstr>Trær</vt:lpstr>
      <vt:lpstr>Trær</vt:lpstr>
      <vt:lpstr>Trær</vt:lpstr>
      <vt:lpstr>Trær</vt:lpstr>
      <vt:lpstr>Trær</vt:lpstr>
      <vt:lpstr>Preorder og postorder</vt:lpstr>
      <vt:lpstr>Binære søketrær</vt:lpstr>
      <vt:lpstr>Binære søketrær</vt:lpstr>
      <vt:lpstr>Binære søketrær</vt:lpstr>
      <vt:lpstr>Binære søketrær</vt:lpstr>
      <vt:lpstr>Binære søketrær</vt:lpstr>
      <vt:lpstr>Binære søketrær</vt:lpstr>
      <vt:lpstr>AVL-trær</vt:lpstr>
      <vt:lpstr>rotasjoner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Trær, binære søketrær og balanserte søketrær </dc:title>
  <dc:creator>Jonas Berger Nyvold</dc:creator>
  <cp:lastModifiedBy>Jonas Berger Nyvold</cp:lastModifiedBy>
  <cp:revision>44</cp:revision>
  <dcterms:created xsi:type="dcterms:W3CDTF">2023-11-21T08:39:26Z</dcterms:created>
  <dcterms:modified xsi:type="dcterms:W3CDTF">2023-12-01T17:29:47Z</dcterms:modified>
</cp:coreProperties>
</file>