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  <p:sldMasterId id="2147483661" r:id="rId13"/>
    <p:sldMasterId id="2147483662" r:id="rId14"/>
  </p:sldMasterIdLst>
  <p:notesMasterIdLst>
    <p:notesMasterId r:id="rId28"/>
  </p:notesMasterIdLst>
  <p:handoutMasterIdLst>
    <p:handoutMasterId r:id="rId29"/>
  </p:handoutMasterIdLst>
  <p:sldIdLst>
    <p:sldId id="324" r:id="rId15"/>
    <p:sldId id="330" r:id="rId16"/>
    <p:sldId id="339" r:id="rId17"/>
    <p:sldId id="334" r:id="rId18"/>
    <p:sldId id="340" r:id="rId19"/>
    <p:sldId id="341" r:id="rId20"/>
    <p:sldId id="327" r:id="rId21"/>
    <p:sldId id="335" r:id="rId22"/>
    <p:sldId id="297" r:id="rId23"/>
    <p:sldId id="337" r:id="rId24"/>
    <p:sldId id="269" r:id="rId25"/>
    <p:sldId id="270" r:id="rId26"/>
    <p:sldId id="332" r:id="rId27"/>
  </p:sldIdLst>
  <p:sldSz cx="13004800" cy="9753600"/>
  <p:notesSz cx="6669088" cy="97742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1pPr>
    <a:lvl2pPr marL="457200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2pPr>
    <a:lvl3pPr marL="914400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3pPr>
    <a:lvl4pPr marL="1371600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4pPr>
    <a:lvl5pPr marL="1828800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5pPr>
    <a:lvl6pPr marL="2286000" algn="l" defTabSz="914400" rtl="0" eaLnBrk="1" latinLnBrk="0" hangingPunct="1"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6pPr>
    <a:lvl7pPr marL="2743200" algn="l" defTabSz="914400" rtl="0" eaLnBrk="1" latinLnBrk="0" hangingPunct="1"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7pPr>
    <a:lvl8pPr marL="3200400" algn="l" defTabSz="914400" rtl="0" eaLnBrk="1" latinLnBrk="0" hangingPunct="1"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8pPr>
    <a:lvl9pPr marL="3657600" algn="l" defTabSz="914400" rtl="0" eaLnBrk="1" latinLnBrk="0" hangingPunct="1"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FFFFFF"/>
    <a:srgbClr val="FFCC00"/>
    <a:srgbClr val="FF0000"/>
    <a:srgbClr val="FF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9" autoAdjust="0"/>
    <p:restoredTop sz="95007" autoAdjust="0"/>
  </p:normalViewPr>
  <p:slideViewPr>
    <p:cSldViewPr>
      <p:cViewPr varScale="1">
        <p:scale>
          <a:sx n="60" d="100"/>
          <a:sy n="60" d="100"/>
        </p:scale>
        <p:origin x="1315" y="43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D070A473-3DD2-4163-8F02-18AD4A31DFEF}" type="datetimeFigureOut">
              <a:rPr lang="ru-RU"/>
              <a:pPr>
                <a:defRPr/>
              </a:pPr>
              <a:t>26.09.2020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78250" y="928370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FEAC65D4-697D-48C4-B55D-C573631426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477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5533942C-A75E-48A3-A70D-9619EE8B429C}" type="datetimeFigureOut">
              <a:rPr lang="ru-RU"/>
              <a:pPr>
                <a:defRPr/>
              </a:pPr>
              <a:t>26.09.2020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2175" y="733425"/>
            <a:ext cx="4884738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750" y="4643438"/>
            <a:ext cx="5335588" cy="439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28370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8250" y="928370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06A7274D-68BB-4A40-99E0-2F159FEB62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577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D8F65EE-AF8C-4B50-8D52-14ECE775D588}" type="slidenum">
              <a:rPr lang="ru-RU" smtClean="0">
                <a:latin typeface="Gill Sans"/>
                <a:sym typeface="Gill Sans"/>
              </a:rPr>
              <a:pPr>
                <a:defRPr/>
              </a:pPr>
              <a:t>1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338077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525A668-07AB-4CC9-BC77-CBAE79481AA9}" type="slidenum">
              <a:rPr lang="ru-RU" smtClean="0">
                <a:latin typeface="Gill Sans"/>
                <a:sym typeface="Gill Sans"/>
              </a:rPr>
              <a:pPr>
                <a:defRPr/>
              </a:pPr>
              <a:t>10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30254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915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354F967-5ED2-413E-BD86-880A60DA3087}" type="slidenum">
              <a:rPr lang="ru-RU" smtClean="0">
                <a:latin typeface="Gill Sans"/>
                <a:sym typeface="Gill Sans"/>
              </a:rPr>
              <a:pPr>
                <a:defRPr/>
              </a:pPr>
              <a:t>11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02404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C602806-B447-4809-8AF8-181D47E32425}" type="slidenum">
              <a:rPr lang="ru-RU" smtClean="0">
                <a:latin typeface="Gill Sans"/>
                <a:sym typeface="Gill Sans"/>
              </a:rPr>
              <a:pPr>
                <a:defRPr/>
              </a:pPr>
              <a:t>12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59825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4010AE3-B352-49EF-A7F2-8C6B644690D8}" type="slidenum">
              <a:rPr lang="ru-RU" smtClean="0">
                <a:latin typeface="Gill Sans"/>
                <a:sym typeface="Gill Sans"/>
              </a:rPr>
              <a:pPr>
                <a:defRPr/>
              </a:pPr>
              <a:t>13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4485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1DCF1E-5566-464A-AB9D-B2D10292EC88}" type="slidenum">
              <a:rPr lang="ru-RU" smtClean="0">
                <a:latin typeface="Gill Sans"/>
                <a:sym typeface="Gill Sans"/>
              </a:rPr>
              <a:pPr>
                <a:defRPr/>
              </a:pPr>
              <a:t>2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2355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1DCF1E-5566-464A-AB9D-B2D10292EC88}" type="slidenum">
              <a:rPr lang="ru-RU" smtClean="0">
                <a:latin typeface="Gill Sans"/>
                <a:sym typeface="Gill Sans"/>
              </a:rPr>
              <a:pPr>
                <a:defRPr/>
              </a:pPr>
              <a:t>3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6365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1DCF1E-5566-464A-AB9D-B2D10292EC88}" type="slidenum">
              <a:rPr lang="ru-RU" smtClean="0">
                <a:latin typeface="Gill Sans"/>
                <a:sym typeface="Gill Sans"/>
              </a:rPr>
              <a:pPr>
                <a:defRPr/>
              </a:pPr>
              <a:t>4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08664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1DCF1E-5566-464A-AB9D-B2D10292EC88}" type="slidenum">
              <a:rPr lang="ru-RU" smtClean="0">
                <a:latin typeface="Gill Sans"/>
                <a:sym typeface="Gill Sans"/>
              </a:rPr>
              <a:pPr>
                <a:defRPr/>
              </a:pPr>
              <a:t>5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62041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1DCF1E-5566-464A-AB9D-B2D10292EC88}" type="slidenum">
              <a:rPr lang="ru-RU" smtClean="0">
                <a:latin typeface="Gill Sans"/>
                <a:sym typeface="Gill Sans"/>
              </a:rPr>
              <a:pPr>
                <a:defRPr/>
              </a:pPr>
              <a:t>6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55447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74603EB-7404-4BE8-BF08-E816AB28FB09}" type="slidenum">
              <a:rPr lang="ru-RU" smtClean="0">
                <a:latin typeface="Gill Sans"/>
                <a:sym typeface="Gill Sans"/>
              </a:rPr>
              <a:pPr>
                <a:defRPr/>
              </a:pPr>
              <a:t>7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68551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B4E06FB-22D0-4C86-A5DE-25876F67D890}" type="slidenum">
              <a:rPr lang="ru-RU" smtClean="0">
                <a:latin typeface="Gill Sans"/>
                <a:sym typeface="Gill Sans"/>
              </a:rPr>
              <a:pPr>
                <a:defRPr/>
              </a:pPr>
              <a:t>8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79639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69BBE41-AB8B-4326-BE2D-7721449E4BDC}" type="slidenum">
              <a:rPr lang="ru-RU" smtClean="0">
                <a:latin typeface="Gill Sans"/>
                <a:sym typeface="Gill Sans"/>
              </a:rPr>
              <a:pPr>
                <a:defRPr/>
              </a:pPr>
              <a:t>9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3625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2768600"/>
            <a:ext cx="244475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868738" y="2768600"/>
            <a:ext cx="244475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1639888"/>
            <a:ext cx="2616200" cy="45196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1639888"/>
            <a:ext cx="7696200" cy="45196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255588"/>
            <a:ext cx="2616200" cy="8229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255588"/>
            <a:ext cx="7696200" cy="8229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2768600"/>
            <a:ext cx="51562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80188" y="2768600"/>
            <a:ext cx="51562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1271588" y="1639888"/>
            <a:ext cx="10464800" cy="45196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255588"/>
            <a:ext cx="2616200" cy="8229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255588"/>
            <a:ext cx="7696200" cy="8229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773988" y="2768600"/>
            <a:ext cx="19050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9831388" y="2768600"/>
            <a:ext cx="19050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255588"/>
            <a:ext cx="2616200" cy="8229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255588"/>
            <a:ext cx="7696200" cy="8229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2768600"/>
            <a:ext cx="244475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868738" y="2768600"/>
            <a:ext cx="244475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255588"/>
            <a:ext cx="2616200" cy="8229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255588"/>
            <a:ext cx="7696200" cy="8229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2768600"/>
            <a:ext cx="51562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80188" y="2768600"/>
            <a:ext cx="51562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255588"/>
            <a:ext cx="2616200" cy="8229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255588"/>
            <a:ext cx="7696200" cy="8229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1271588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80188" y="1271588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4663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46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5030788"/>
            <a:ext cx="5156200" cy="1128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80188" y="5030788"/>
            <a:ext cx="5156200" cy="1128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35000" y="4789488"/>
            <a:ext cx="2857500" cy="330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644900" y="4789488"/>
            <a:ext cx="2857500" cy="330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035550" y="1408113"/>
            <a:ext cx="1466850" cy="66817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35000" y="1408113"/>
            <a:ext cx="4248150" cy="66817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35000" y="4789488"/>
            <a:ext cx="2857500" cy="330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644900" y="4789488"/>
            <a:ext cx="2857500" cy="330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035550" y="1408113"/>
            <a:ext cx="1466850" cy="66817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35000" y="1408113"/>
            <a:ext cx="4248150" cy="66817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255588"/>
            <a:ext cx="2925762" cy="84566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55588"/>
            <a:ext cx="8624888" cy="84566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5030788"/>
            <a:ext cx="10464800" cy="1128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1639888"/>
            <a:ext cx="10464800" cy="330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2768600"/>
            <a:ext cx="5041900" cy="571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2pPr>
      <a:lvl3pPr marL="1651000" indent="-495300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3pPr>
      <a:lvl4pPr marL="2092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4pPr>
      <a:lvl5pPr marL="2538413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5pPr>
      <a:lvl6pPr marL="29956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6pPr>
      <a:lvl7pPr marL="34528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7pPr>
      <a:lvl8pPr marL="39100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8pPr>
      <a:lvl9pPr marL="43672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2768600"/>
            <a:ext cx="10464800" cy="571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2pPr>
      <a:lvl3pPr marL="1651000" indent="-495300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3pPr>
      <a:lvl4pPr marL="2092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4pPr>
      <a:lvl5pPr marL="2538413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5pPr>
      <a:lvl6pPr marL="29956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6pPr>
      <a:lvl7pPr marL="34528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7pPr>
      <a:lvl8pPr marL="39100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8pPr>
      <a:lvl9pPr marL="43672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3988" y="2768600"/>
            <a:ext cx="3962400" cy="571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2pPr>
      <a:lvl3pPr marL="1651000" indent="-495300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3pPr>
      <a:lvl4pPr marL="2092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4pPr>
      <a:lvl5pPr marL="2538413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5pPr>
      <a:lvl6pPr marL="29956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6pPr>
      <a:lvl7pPr marL="34528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7pPr>
      <a:lvl8pPr marL="39100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8pPr>
      <a:lvl9pPr marL="43672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2768600"/>
            <a:ext cx="5041900" cy="571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2pPr>
      <a:lvl3pPr marL="1651000" indent="-495300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3pPr>
      <a:lvl4pPr marL="2092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4pPr>
      <a:lvl5pPr marL="2538413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5pPr>
      <a:lvl6pPr marL="29956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6pPr>
      <a:lvl7pPr marL="34528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7pPr>
      <a:lvl8pPr marL="39100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8pPr>
      <a:lvl9pPr marL="43672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2768600"/>
            <a:ext cx="10464800" cy="571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4pPr>
      <a:lvl5pPr marL="2616200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5pPr>
      <a:lvl6pPr marL="3073400" indent="-569913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6pPr>
      <a:lvl7pPr marL="3530600" indent="-569913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7pPr>
      <a:lvl8pPr marL="3987800" indent="-569913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8pPr>
      <a:lvl9pPr marL="4445000" indent="-569913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971800"/>
            <a:ext cx="104648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1271588"/>
            <a:ext cx="10464800" cy="721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4pPr>
      <a:lvl5pPr marL="2616200" indent="-569913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5pPr>
      <a:lvl6pPr marL="3073400" indent="-569913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6pPr>
      <a:lvl7pPr marL="3530600" indent="-569913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7pPr>
      <a:lvl8pPr marL="3987800" indent="-569913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8pPr>
      <a:lvl9pPr marL="4445000" indent="-569913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7367588"/>
            <a:ext cx="10464800" cy="1700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7367588"/>
            <a:ext cx="10464800" cy="1700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9488"/>
            <a:ext cx="5867400" cy="330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8113"/>
            <a:ext cx="5867400" cy="3303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9488"/>
            <a:ext cx="5867400" cy="330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8113"/>
            <a:ext cx="5867400" cy="3303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889000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335088" indent="-574675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2pPr>
      <a:lvl3pPr marL="1776413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3pPr>
      <a:lvl4pPr marL="2220913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889000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335088" indent="-574675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2pPr>
      <a:lvl3pPr marL="1776413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3pPr>
      <a:lvl4pPr marL="2220913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teluridkadmiy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hyperlink" Target="mailto:kulkay@yandex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Содержимое 2"/>
          <p:cNvSpPr>
            <a:spLocks noGrp="1"/>
          </p:cNvSpPr>
          <p:nvPr>
            <p:ph idx="1"/>
          </p:nvPr>
        </p:nvSpPr>
        <p:spPr>
          <a:xfrm>
            <a:off x="1271588" y="5810597"/>
            <a:ext cx="10464800" cy="11287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ru-RU" sz="4400" dirty="0" smtClean="0">
                <a:latin typeface="+mj-lt"/>
                <a:cs typeface="Calibri" pitchFamily="34" charset="0"/>
              </a:rPr>
              <a:t>Современная энергия для современных потребностей</a:t>
            </a:r>
          </a:p>
        </p:txBody>
      </p:sp>
      <p:sp>
        <p:nvSpPr>
          <p:cNvPr id="14348" name="Rectangle 7"/>
          <p:cNvSpPr>
            <a:spLocks/>
          </p:cNvSpPr>
          <p:nvPr/>
        </p:nvSpPr>
        <p:spPr bwMode="auto">
          <a:xfrm>
            <a:off x="7942560" y="7325072"/>
            <a:ext cx="5062240" cy="22322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175559" bIns="0" anchor="ctr"/>
          <a:lstStyle/>
          <a:p>
            <a:pPr>
              <a:lnSpc>
                <a:spcPct val="130000"/>
              </a:lnSpc>
            </a:pPr>
            <a:r>
              <a:rPr lang="ru-RU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Дьячков Николай Михайлович</a:t>
            </a:r>
          </a:p>
          <a:p>
            <a:pPr>
              <a:lnSpc>
                <a:spcPct val="130000"/>
              </a:lnSpc>
            </a:pPr>
            <a:r>
              <a:rPr lang="ru-RU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Почта/телефон</a:t>
            </a:r>
          </a:p>
          <a:p>
            <a:pPr>
              <a:lnSpc>
                <a:spcPct val="130000"/>
              </a:lnSpc>
            </a:pPr>
            <a:r>
              <a:rPr lang="ru-RU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Сайт проекта</a:t>
            </a:r>
            <a:endParaRPr lang="ru-RU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  <a:sym typeface="Arial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709" y="2788568"/>
            <a:ext cx="4358557" cy="326891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2"/>
          <p:cNvSpPr>
            <a:spLocks noGrp="1"/>
          </p:cNvSpPr>
          <p:nvPr>
            <p:ph idx="4294967295"/>
          </p:nvPr>
        </p:nvSpPr>
        <p:spPr>
          <a:xfrm>
            <a:off x="736824" y="1348409"/>
            <a:ext cx="11839674" cy="7416824"/>
          </a:xfrm>
          <a:prstGeom prst="rect">
            <a:avLst/>
          </a:prstGeom>
        </p:spPr>
        <p:txBody>
          <a:bodyPr/>
          <a:lstStyle/>
          <a:p>
            <a:pPr marL="0" indent="0" algn="just" eaLnBrk="1" hangingPunct="1">
              <a:spcBef>
                <a:spcPts val="600"/>
              </a:spcBef>
              <a:spcAft>
                <a:spcPts val="1800"/>
              </a:spcAft>
              <a:buNone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Количественные и качественные достижения проекта: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marL="742950" indent="-742950" algn="just" eaLnBrk="1" hangingPunct="1">
              <a:spcBef>
                <a:spcPts val="600"/>
              </a:spcBef>
              <a:spcAft>
                <a:spcPts val="0"/>
              </a:spcAft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Имеется полная концепция проекта и техпроцесс создания промышленного образца</a:t>
            </a:r>
            <a:endParaRPr lang="ru-RU" sz="3200" i="1" dirty="0" smtClean="0">
              <a:latin typeface="Calibri" pitchFamily="34" charset="0"/>
              <a:cs typeface="Calibri" pitchFamily="34" charset="0"/>
            </a:endParaRPr>
          </a:p>
          <a:p>
            <a:pPr marL="742950" indent="-742950" algn="l" eaLnBrk="1" hangingPunct="1">
              <a:spcBef>
                <a:spcPts val="0"/>
              </a:spcBef>
              <a:spcAft>
                <a:spcPts val="1800"/>
              </a:spcAft>
            </a:pPr>
            <a:r>
              <a:rPr lang="ru-RU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Нами интересовались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ru-RU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u-RU" sz="3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indent="-742950" algn="l" eaLnBrk="1" hangingPunct="1">
              <a:spcBef>
                <a:spcPts val="0"/>
              </a:spcBef>
              <a:spcAft>
                <a:spcPts val="1800"/>
              </a:spcAft>
            </a:pPr>
            <a:r>
              <a:rPr lang="ru-RU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Заинтересованность технологией промышленными компаниями и институтами доказывает её необходимость</a:t>
            </a:r>
          </a:p>
          <a:p>
            <a:pPr marL="742950" indent="-742950" algn="l" eaLnBrk="1" hangingPunct="1">
              <a:spcBef>
                <a:spcPts val="0"/>
              </a:spcBef>
              <a:spcAft>
                <a:spcPts val="1800"/>
              </a:spcAft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С помощью собственных вложений были произведены собственные эксперименты без использования радиоизотопов</a:t>
            </a:r>
          </a:p>
          <a:p>
            <a:pPr marL="742950" indent="-742950" algn="l" eaLnBrk="1" hangingPunct="1"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На данный момент принято решение о выдаче патента на изобретение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  <a:p>
            <a:pPr marL="742950" indent="-742950" algn="l" eaLnBrk="1" hangingPunct="1">
              <a:spcBef>
                <a:spcPts val="0"/>
              </a:spcBef>
              <a:spcAft>
                <a:spcPts val="0"/>
              </a:spcAft>
            </a:pPr>
            <a:endParaRPr lang="ru-RU" sz="3200" dirty="0"/>
          </a:p>
          <a:p>
            <a:pPr marL="742950" indent="-742950" algn="just" eaLnBrk="1" hangingPunct="1">
              <a:spcBef>
                <a:spcPts val="600"/>
              </a:spcBef>
              <a:spcAft>
                <a:spcPts val="0"/>
              </a:spcAft>
            </a:pPr>
            <a:endParaRPr lang="ru-RU" sz="3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741760" y="536245"/>
            <a:ext cx="8064896" cy="812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sym typeface="Gill Sans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9pPr>
          </a:lstStyle>
          <a:p>
            <a:pPr marL="0" indent="0" algn="l" eaLnBrk="1" hangingPunct="1">
              <a:buNone/>
            </a:pPr>
            <a:r>
              <a:rPr lang="ru-RU" sz="4800" dirty="0" smtClean="0">
                <a:latin typeface="Calibri" pitchFamily="34" charset="0"/>
                <a:cs typeface="Calibri" pitchFamily="34" charset="0"/>
              </a:rPr>
              <a:t>Результаты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93" y="3965349"/>
            <a:ext cx="2129858" cy="126939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443" y="3808636"/>
            <a:ext cx="1359892" cy="13598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410" y="4156720"/>
            <a:ext cx="2604519" cy="6945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457" y="3965349"/>
            <a:ext cx="2031199" cy="92452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2" y="9322526"/>
            <a:ext cx="10058400" cy="4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15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Заголовок 1"/>
          <p:cNvSpPr txBox="1">
            <a:spLocks/>
          </p:cNvSpPr>
          <p:nvPr/>
        </p:nvSpPr>
        <p:spPr bwMode="auto">
          <a:xfrm>
            <a:off x="1150168" y="268288"/>
            <a:ext cx="10464800" cy="9104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794" tIns="50794" rIns="50794" bIns="50794" anchor="ctr"/>
          <a:lstStyle/>
          <a:p>
            <a:pPr>
              <a:defRPr/>
            </a:pPr>
            <a:r>
              <a:rPr lang="ru-RU" sz="4800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Команда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68" y="1479552"/>
            <a:ext cx="2615928" cy="32703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57" y="5236841"/>
            <a:ext cx="2623148" cy="3672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82120" y="147955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Дьячков Николай </a:t>
            </a:r>
            <a:r>
              <a:rPr lang="ru-RU" sz="3600" dirty="0"/>
              <a:t>М</a:t>
            </a:r>
            <a:r>
              <a:rPr lang="ru-RU" sz="3600" dirty="0" smtClean="0"/>
              <a:t>ихайлович</a:t>
            </a:r>
          </a:p>
          <a:p>
            <a:r>
              <a:rPr lang="en-US" sz="3600" dirty="0" smtClean="0"/>
              <a:t>CEO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smtClean="0"/>
              <a:t>Учредитель проекта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2120" y="5236841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 smtClean="0"/>
              <a:t>Кулкаев</a:t>
            </a:r>
            <a:r>
              <a:rPr lang="ru-RU" sz="3600" dirty="0" smtClean="0"/>
              <a:t> Алан </a:t>
            </a:r>
            <a:r>
              <a:rPr lang="ru-RU" sz="3600" dirty="0" err="1" smtClean="0"/>
              <a:t>Едильулы</a:t>
            </a:r>
            <a:endParaRPr lang="ru-RU" sz="3600" dirty="0" smtClean="0"/>
          </a:p>
          <a:p>
            <a:r>
              <a:rPr lang="en-US" sz="3600" dirty="0" smtClean="0"/>
              <a:t>CTO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smtClean="0"/>
              <a:t>Учредитель проекта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68" y="9322526"/>
            <a:ext cx="10058400" cy="4310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1006152" y="247070"/>
            <a:ext cx="9600704" cy="9104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794" tIns="50794" rIns="50794" bIns="50794"/>
          <a:lstStyle/>
          <a:p>
            <a:pPr>
              <a:defRPr/>
            </a:pPr>
            <a:r>
              <a:rPr lang="ru-RU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Потребности</a:t>
            </a:r>
          </a:p>
        </p:txBody>
      </p:sp>
      <p:sp>
        <p:nvSpPr>
          <p:cNvPr id="22532" name="Содержимое 2"/>
          <p:cNvSpPr>
            <a:spLocks noGrp="1"/>
          </p:cNvSpPr>
          <p:nvPr>
            <p:ph idx="4294967295"/>
          </p:nvPr>
        </p:nvSpPr>
        <p:spPr>
          <a:xfrm>
            <a:off x="1006152" y="1636440"/>
            <a:ext cx="6720384" cy="7416824"/>
          </a:xfrm>
        </p:spPr>
        <p:txBody>
          <a:bodyPr anchor="ctr"/>
          <a:lstStyle/>
          <a:p>
            <a:pPr marL="0" indent="0" algn="l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Сейчас нам необходимы партнёры, имеющие техническую базу для старта проекта и производства первых версий источников питания.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23" y="3390239"/>
            <a:ext cx="3909226" cy="390922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2" y="9316666"/>
            <a:ext cx="10058400" cy="4310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Содержимое 2"/>
          <p:cNvSpPr>
            <a:spLocks noGrp="1"/>
          </p:cNvSpPr>
          <p:nvPr>
            <p:ph idx="4294967295"/>
          </p:nvPr>
        </p:nvSpPr>
        <p:spPr>
          <a:xfrm>
            <a:off x="902544" y="7109048"/>
            <a:ext cx="5552032" cy="1656184"/>
          </a:xfrm>
        </p:spPr>
        <p:txBody>
          <a:bodyPr/>
          <a:lstStyle/>
          <a:p>
            <a:pPr marL="742950" indent="-742950" algn="l" eaLnBrk="1" hangingPunct="1">
              <a:buFontTx/>
              <a:buNone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Дьячков Николай Михайлович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  <a:p>
            <a:pPr marL="742950" indent="-742950" algn="l" eaLnBrk="1" hangingPunct="1">
              <a:buFontTx/>
              <a:buNone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+7(903)694-55-33</a:t>
            </a:r>
          </a:p>
          <a:p>
            <a:pPr marL="742950" indent="-742950" algn="l" eaLnBrk="1" hangingPunct="1">
              <a:buFontTx/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  <a:hlinkClick r:id="rId3"/>
              </a:rPr>
              <a:t>teluridkadmiy@gmail.com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marL="742950" indent="-742950" algn="l" eaLnBrk="1" hangingPunct="1">
              <a:buNone/>
            </a:pPr>
            <a:endParaRPr lang="en-US" sz="32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222176" y="196280"/>
            <a:ext cx="10464800" cy="1285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794" tIns="50794" rIns="50794" bIns="50794"/>
          <a:lstStyle/>
          <a:p>
            <a:pPr>
              <a:defRPr/>
            </a:pPr>
            <a:r>
              <a:rPr lang="ru-RU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Почему </a:t>
            </a:r>
            <a:r>
              <a:rPr lang="en-US" sz="4800" kern="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ioky</a:t>
            </a:r>
            <a:r>
              <a:rPr lang="en-US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 </a:t>
            </a:r>
            <a:r>
              <a:rPr lang="ru-RU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–</a:t>
            </a:r>
            <a:r>
              <a:rPr lang="en-US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 </a:t>
            </a:r>
            <a:r>
              <a:rPr lang="ru-RU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выгодно?</a:t>
            </a:r>
            <a:endParaRPr lang="ru-RU" sz="4800" kern="0" dirty="0">
              <a:solidFill>
                <a:schemeClr val="tx1"/>
              </a:solidFill>
              <a:latin typeface="Calibri" pitchFamily="34" charset="0"/>
              <a:cs typeface="Calibri" pitchFamily="34" charset="0"/>
              <a:sym typeface="Gill Sans" charset="0"/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4294967295"/>
          </p:nvPr>
        </p:nvSpPr>
        <p:spPr>
          <a:xfrm>
            <a:off x="7236196" y="7109048"/>
            <a:ext cx="4457080" cy="1656184"/>
          </a:xfrm>
        </p:spPr>
        <p:txBody>
          <a:bodyPr/>
          <a:lstStyle/>
          <a:p>
            <a:pPr marL="742950" indent="-742950" algn="l" eaLnBrk="1" hangingPunct="1">
              <a:buFontTx/>
              <a:buNone/>
            </a:pPr>
            <a:r>
              <a:rPr lang="ru-RU" sz="3200" dirty="0" err="1" smtClean="0">
                <a:latin typeface="Calibri" pitchFamily="34" charset="0"/>
                <a:cs typeface="Calibri" pitchFamily="34" charset="0"/>
              </a:rPr>
              <a:t>Кулкаев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 Алан </a:t>
            </a:r>
            <a:r>
              <a:rPr lang="ru-RU" sz="3200" dirty="0" err="1" smtClean="0">
                <a:latin typeface="Calibri" pitchFamily="34" charset="0"/>
                <a:cs typeface="Calibri" pitchFamily="34" charset="0"/>
              </a:rPr>
              <a:t>Едильулы</a:t>
            </a:r>
            <a:endParaRPr lang="ru-RU" sz="3200" dirty="0" smtClean="0">
              <a:latin typeface="Calibri" pitchFamily="34" charset="0"/>
              <a:cs typeface="Calibri" pitchFamily="34" charset="0"/>
            </a:endParaRPr>
          </a:p>
          <a:p>
            <a:pPr marL="742950" indent="-742950" algn="l" eaLnBrk="1" hangingPunct="1">
              <a:buFontTx/>
              <a:buNone/>
            </a:pPr>
            <a:r>
              <a:rPr lang="ru-RU" sz="3200" smtClean="0">
                <a:latin typeface="Calibri" pitchFamily="34" charset="0"/>
                <a:cs typeface="Calibri" pitchFamily="34" charset="0"/>
              </a:rPr>
              <a:t>+7(702)678-00-42</a:t>
            </a:r>
            <a:endParaRPr lang="ru-RU" sz="3200" dirty="0" smtClean="0">
              <a:latin typeface="Calibri" pitchFamily="34" charset="0"/>
              <a:cs typeface="Calibri" pitchFamily="34" charset="0"/>
            </a:endParaRPr>
          </a:p>
          <a:p>
            <a:pPr marL="742950" indent="-742950" algn="l" eaLnBrk="1" hangingPunct="1">
              <a:buNone/>
            </a:pPr>
            <a:r>
              <a:rPr lang="en-US" sz="3200" dirty="0" smtClean="0">
                <a:hlinkClick r:id="rId4"/>
              </a:rPr>
              <a:t>kulkay@yandex.com</a:t>
            </a:r>
            <a:endParaRPr lang="en-US" sz="3200" dirty="0" smtClean="0"/>
          </a:p>
          <a:p>
            <a:pPr marL="742950" indent="-742950" algn="l" eaLnBrk="1" hangingPunct="1">
              <a:buNone/>
            </a:pPr>
            <a:endParaRPr lang="en-US" sz="3200" dirty="0"/>
          </a:p>
        </p:txBody>
      </p:sp>
      <p:sp>
        <p:nvSpPr>
          <p:cNvPr id="7" name="Содержимое 2"/>
          <p:cNvSpPr>
            <a:spLocks noGrp="1"/>
          </p:cNvSpPr>
          <p:nvPr>
            <p:ph idx="4294967295"/>
          </p:nvPr>
        </p:nvSpPr>
        <p:spPr>
          <a:xfrm>
            <a:off x="1222176" y="1678435"/>
            <a:ext cx="10464800" cy="4206478"/>
          </a:xfrm>
        </p:spPr>
        <p:txBody>
          <a:bodyPr/>
          <a:lstStyle/>
          <a:p>
            <a:pPr algn="l" eaLnBrk="1" hangingPunct="1"/>
            <a:r>
              <a:rPr lang="ru-RU" sz="3200" dirty="0" smtClean="0"/>
              <a:t>Вы купите </a:t>
            </a:r>
            <a:r>
              <a:rPr lang="en-US" sz="3200" dirty="0" err="1"/>
              <a:t>i</a:t>
            </a:r>
            <a:r>
              <a:rPr lang="en-US" sz="3200" dirty="0" err="1" smtClean="0"/>
              <a:t>oky</a:t>
            </a:r>
            <a:r>
              <a:rPr lang="ru-RU" sz="3200" dirty="0" smtClean="0"/>
              <a:t>, потому что хотите себе батарейку, работающую 10 лет</a:t>
            </a:r>
          </a:p>
          <a:p>
            <a:pPr algn="l" eaLnBrk="1" hangingPunct="1"/>
            <a:endParaRPr lang="ru-RU" sz="3200" dirty="0"/>
          </a:p>
          <a:p>
            <a:pPr algn="l" eaLnBrk="1" hangingPunct="1"/>
            <a:r>
              <a:rPr lang="ru-RU" sz="3200" dirty="0" smtClean="0"/>
              <a:t>Пользователи будут покупать </a:t>
            </a:r>
            <a:r>
              <a:rPr lang="en-US" sz="3200" dirty="0" err="1"/>
              <a:t>i</a:t>
            </a:r>
            <a:r>
              <a:rPr lang="en-US" sz="3200" dirty="0" err="1" smtClean="0"/>
              <a:t>oky</a:t>
            </a:r>
            <a:r>
              <a:rPr lang="ru-RU" sz="3200" dirty="0" smtClean="0"/>
              <a:t>, потому что</a:t>
            </a:r>
            <a:r>
              <a:rPr lang="en-US" sz="3200" dirty="0" smtClean="0"/>
              <a:t> </a:t>
            </a:r>
            <a:r>
              <a:rPr lang="ru-RU" sz="3200" dirty="0" smtClean="0"/>
              <a:t>хотят батарейку, работающую 10 лет.</a:t>
            </a:r>
          </a:p>
          <a:p>
            <a:pPr algn="l" eaLnBrk="1" hangingPunct="1"/>
            <a:endParaRPr lang="ru-RU" sz="3200" dirty="0"/>
          </a:p>
          <a:p>
            <a:pPr algn="l" eaLnBrk="1" hangingPunct="1"/>
            <a:r>
              <a:rPr lang="en-US" sz="3200" dirty="0" err="1" smtClean="0"/>
              <a:t>Ioky</a:t>
            </a:r>
            <a:r>
              <a:rPr lang="en-US" sz="3200" dirty="0" smtClean="0"/>
              <a:t> </a:t>
            </a:r>
            <a:r>
              <a:rPr lang="ru-RU" sz="3200" dirty="0" smtClean="0"/>
              <a:t>– это прибыльно, потому что никто ещё не продаёт батарейки, работающие 10 лет.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24" y="9322526"/>
            <a:ext cx="10058400" cy="4310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Заголовок 1"/>
          <p:cNvSpPr>
            <a:spLocks noGrp="1"/>
          </p:cNvSpPr>
          <p:nvPr>
            <p:ph type="title"/>
          </p:nvPr>
        </p:nvSpPr>
        <p:spPr>
          <a:xfrm>
            <a:off x="975738" y="268288"/>
            <a:ext cx="10153128" cy="1135062"/>
          </a:xfrm>
        </p:spPr>
        <p:txBody>
          <a:bodyPr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«Проблема» потребителя</a:t>
            </a:r>
          </a:p>
        </p:txBody>
      </p:sp>
      <p:sp>
        <p:nvSpPr>
          <p:cNvPr id="25" name="Содержимое 2"/>
          <p:cNvSpPr txBox="1">
            <a:spLocks/>
          </p:cNvSpPr>
          <p:nvPr/>
        </p:nvSpPr>
        <p:spPr bwMode="auto">
          <a:xfrm>
            <a:off x="975738" y="3148608"/>
            <a:ext cx="5791038" cy="54726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sym typeface="Gill Sans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9pPr>
          </a:lstStyle>
          <a:p>
            <a:pPr marL="0" indent="0" algn="l" eaLnBrk="1" hangingPunct="1">
              <a:spcAft>
                <a:spcPts val="600"/>
              </a:spcAft>
              <a:buNone/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На данный момент доступными источниками питания являются обычные аккумуляторы. Их ресурс невелик, а условия их эксплуатации сильно сужены средой, температурой, и физическими рамками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12" y="2788568"/>
            <a:ext cx="4876190" cy="487619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2" y="9322526"/>
            <a:ext cx="10058400" cy="4310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Заголовок 1"/>
          <p:cNvSpPr>
            <a:spLocks noGrp="1"/>
          </p:cNvSpPr>
          <p:nvPr>
            <p:ph type="title"/>
          </p:nvPr>
        </p:nvSpPr>
        <p:spPr>
          <a:xfrm>
            <a:off x="975738" y="268288"/>
            <a:ext cx="10153128" cy="1135062"/>
          </a:xfrm>
        </p:spPr>
        <p:txBody>
          <a:bodyPr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«Проблема» потребителя</a:t>
            </a:r>
          </a:p>
        </p:txBody>
      </p:sp>
      <p:sp>
        <p:nvSpPr>
          <p:cNvPr id="25" name="Содержимое 2"/>
          <p:cNvSpPr txBox="1">
            <a:spLocks/>
          </p:cNvSpPr>
          <p:nvPr/>
        </p:nvSpPr>
        <p:spPr bwMode="auto">
          <a:xfrm>
            <a:off x="953538" y="2788568"/>
            <a:ext cx="5791038" cy="54726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sym typeface="Gill Sans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9pPr>
          </a:lstStyle>
          <a:p>
            <a:pPr marL="0" indent="0" algn="l" eaLnBrk="1" hangingPunct="1">
              <a:spcAft>
                <a:spcPts val="600"/>
              </a:spcAft>
              <a:buNone/>
              <a:defRPr/>
            </a:pP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В результате:</a:t>
            </a:r>
          </a:p>
          <a:p>
            <a:pPr algn="l" eaLnBrk="1" hangingPunct="1">
              <a:spcAft>
                <a:spcPts val="600"/>
              </a:spcAft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Новые технологии не могут выйти на рынок</a:t>
            </a:r>
          </a:p>
          <a:p>
            <a:pPr marL="0" indent="0" algn="l" eaLnBrk="1" hangingPunct="1">
              <a:spcAft>
                <a:spcPts val="600"/>
              </a:spcAft>
              <a:buNone/>
              <a:defRPr/>
            </a:pPr>
            <a:endParaRPr lang="ru-RU" sz="3200" kern="0" dirty="0">
              <a:latin typeface="Calibri" pitchFamily="34" charset="0"/>
              <a:cs typeface="Calibri" pitchFamily="34" charset="0"/>
              <a:sym typeface="Gill Sans" charset="0"/>
            </a:endParaRPr>
          </a:p>
          <a:p>
            <a:pPr algn="l" eaLnBrk="1" hangingPunct="1">
              <a:spcAft>
                <a:spcPts val="600"/>
              </a:spcAft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Нет полной гарантии бесперебойного питания</a:t>
            </a:r>
          </a:p>
          <a:p>
            <a:pPr marL="0" indent="0" algn="l" eaLnBrk="1" hangingPunct="1">
              <a:spcAft>
                <a:spcPts val="600"/>
              </a:spcAft>
              <a:buNone/>
              <a:defRPr/>
            </a:pPr>
            <a:endParaRPr lang="ru-RU" sz="3200" kern="0" dirty="0">
              <a:latin typeface="Calibri" pitchFamily="34" charset="0"/>
              <a:cs typeface="Calibri" pitchFamily="34" charset="0"/>
              <a:sym typeface="Gill Sans" charset="0"/>
            </a:endParaRPr>
          </a:p>
          <a:p>
            <a:pPr algn="l" eaLnBrk="1" hangingPunct="1">
              <a:spcAft>
                <a:spcPts val="600"/>
              </a:spcAft>
              <a:defRPr/>
            </a:pP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тратится много ресурсов на постоянную 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зарядку</a:t>
            </a:r>
            <a:endParaRPr lang="ru-RU" sz="3200" kern="0" dirty="0">
              <a:latin typeface="Calibri" pitchFamily="34" charset="0"/>
              <a:cs typeface="Calibri" pitchFamily="34" charset="0"/>
              <a:sym typeface="Gill Sans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12" y="2788568"/>
            <a:ext cx="4876190" cy="48761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2" y="9322526"/>
            <a:ext cx="10058400" cy="4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20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Заголовок 1"/>
          <p:cNvSpPr>
            <a:spLocks noGrp="1"/>
          </p:cNvSpPr>
          <p:nvPr>
            <p:ph type="title"/>
          </p:nvPr>
        </p:nvSpPr>
        <p:spPr>
          <a:xfrm>
            <a:off x="741760" y="536245"/>
            <a:ext cx="8064896" cy="812163"/>
          </a:xfrm>
        </p:spPr>
        <p:txBody>
          <a:bodyPr anchor="ctr"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Продукт </a:t>
            </a:r>
            <a:r>
              <a:rPr lang="en-US" sz="4800" dirty="0" smtClean="0">
                <a:latin typeface="Calibri" pitchFamily="34" charset="0"/>
                <a:cs typeface="Calibri" pitchFamily="34" charset="0"/>
              </a:rPr>
              <a:t>/ </a:t>
            </a:r>
            <a:r>
              <a:rPr lang="ru-RU" sz="4800" dirty="0" smtClean="0">
                <a:latin typeface="Calibri" pitchFamily="34" charset="0"/>
                <a:cs typeface="Calibri" pitchFamily="34" charset="0"/>
              </a:rPr>
              <a:t>решение</a:t>
            </a: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53728" y="2212504"/>
            <a:ext cx="7488832" cy="6984776"/>
          </a:xfrm>
        </p:spPr>
        <p:txBody>
          <a:bodyPr/>
          <a:lstStyle/>
          <a:p>
            <a:pPr marL="742950" indent="-742950" algn="l" eaLnBrk="1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US" sz="3200" dirty="0" err="1" smtClean="0">
                <a:latin typeface="Calibri" pitchFamily="34" charset="0"/>
                <a:cs typeface="Calibri" pitchFamily="34" charset="0"/>
                <a:sym typeface="Gill Sans" charset="0"/>
              </a:rPr>
              <a:t>Ioky</a:t>
            </a:r>
            <a:r>
              <a:rPr lang="en-US" sz="3200" dirty="0" smtClean="0">
                <a:latin typeface="Calibri" pitchFamily="34" charset="0"/>
                <a:cs typeface="Calibri" pitchFamily="34" charset="0"/>
                <a:sym typeface="Gill Sans" charset="0"/>
              </a:rPr>
              <a:t> </a:t>
            </a:r>
            <a:r>
              <a:rPr lang="ru-RU" sz="3200" dirty="0" smtClean="0">
                <a:latin typeface="Calibri" pitchFamily="34" charset="0"/>
                <a:cs typeface="Calibri" pitchFamily="34" charset="0"/>
                <a:sym typeface="Gill Sans" charset="0"/>
              </a:rPr>
              <a:t>решает эти проблемы с помощью новых </a:t>
            </a:r>
            <a:r>
              <a:rPr lang="ru-RU" sz="3200" dirty="0" err="1" smtClean="0">
                <a:latin typeface="Calibri" pitchFamily="34" charset="0"/>
                <a:cs typeface="Calibri" pitchFamily="34" charset="0"/>
                <a:sym typeface="Gill Sans" charset="0"/>
              </a:rPr>
              <a:t>бетавольтаических</a:t>
            </a:r>
            <a:r>
              <a:rPr lang="ru-RU" sz="3200" dirty="0" smtClean="0">
                <a:latin typeface="Calibri" pitchFamily="34" charset="0"/>
                <a:cs typeface="Calibri" pitchFamily="34" charset="0"/>
                <a:sym typeface="Gill Sans" charset="0"/>
              </a:rPr>
              <a:t> источников питания</a:t>
            </a:r>
          </a:p>
          <a:p>
            <a:pPr marL="742950" indent="-742950" algn="l" eaLnBrk="1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ru-RU" sz="3200" dirty="0" smtClean="0">
                <a:latin typeface="Calibri" panose="020F0502020204030204" pitchFamily="34" charset="0"/>
              </a:rPr>
              <a:t>Главная ценность – инновационная технология, позволяющая создавать ИБП, работающие от 10 лет</a:t>
            </a:r>
          </a:p>
          <a:p>
            <a:pPr marL="742950" indent="-742950" algn="l" eaLnBrk="1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ru-RU" sz="3200" dirty="0" smtClean="0">
                <a:latin typeface="Calibri" panose="020F0502020204030204" pitchFamily="34" charset="0"/>
              </a:rPr>
              <a:t>Это позволит экономить энергию, создавать устройства, не требующие зарядки и обеспечивать энергией труднодоступные районы</a:t>
            </a:r>
            <a:endParaRPr lang="en-US" sz="3200" dirty="0" smtClean="0">
              <a:latin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432" y="1492424"/>
            <a:ext cx="6852745" cy="68527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2" y="9322526"/>
            <a:ext cx="10058400" cy="4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7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Заголовок 1"/>
          <p:cNvSpPr>
            <a:spLocks noGrp="1"/>
          </p:cNvSpPr>
          <p:nvPr>
            <p:ph type="title"/>
          </p:nvPr>
        </p:nvSpPr>
        <p:spPr>
          <a:xfrm>
            <a:off x="741760" y="536245"/>
            <a:ext cx="8064896" cy="812163"/>
          </a:xfrm>
        </p:spPr>
        <p:txBody>
          <a:bodyPr anchor="ctr"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Продукт </a:t>
            </a:r>
            <a:r>
              <a:rPr lang="en-US" sz="4800" dirty="0" smtClean="0">
                <a:latin typeface="Calibri" pitchFamily="34" charset="0"/>
                <a:cs typeface="Calibri" pitchFamily="34" charset="0"/>
              </a:rPr>
              <a:t>/ </a:t>
            </a:r>
            <a:r>
              <a:rPr lang="ru-RU" sz="4800" dirty="0" smtClean="0">
                <a:latin typeface="Calibri" pitchFamily="34" charset="0"/>
                <a:cs typeface="Calibri" pitchFamily="34" charset="0"/>
              </a:rPr>
              <a:t>решение</a:t>
            </a:r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272" y="2068488"/>
            <a:ext cx="9907716" cy="568863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2" y="9322526"/>
            <a:ext cx="10058400" cy="431074"/>
          </a:xfrm>
          <a:prstGeom prst="rect">
            <a:avLst/>
          </a:prstGeom>
        </p:spPr>
      </p:pic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453728" y="2212504"/>
            <a:ext cx="7488832" cy="69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sym typeface="Gill Sans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9pPr>
          </a:lstStyle>
          <a:p>
            <a:pPr marL="0" indent="0" algn="l" eaLnBrk="1" hangingPunct="1">
              <a:spcAft>
                <a:spcPts val="1800"/>
              </a:spcAft>
              <a:buNone/>
              <a:defRPr/>
            </a:pPr>
            <a:r>
              <a:rPr lang="ru-RU" sz="3200" kern="0" dirty="0" smtClean="0">
                <a:latin typeface="Calibri" panose="020F0502020204030204" pitchFamily="34" charset="0"/>
              </a:rPr>
              <a:t>Источник питания представляет из себя батарею тонких чередующихся пластин из кремния и прозрачного акрила, газированного одним из изотопов инертного газа криптона и примесью радиолюминофора.</a:t>
            </a:r>
            <a:br>
              <a:rPr lang="ru-RU" sz="3200" kern="0" dirty="0" smtClean="0">
                <a:latin typeface="Calibri" panose="020F0502020204030204" pitchFamily="34" charset="0"/>
              </a:rPr>
            </a:br>
            <a:r>
              <a:rPr lang="ru-RU" sz="3200" kern="0" dirty="0" smtClean="0">
                <a:latin typeface="Calibri" panose="020F0502020204030204" pitchFamily="34" charset="0"/>
              </a:rPr>
              <a:t/>
            </a:r>
            <a:br>
              <a:rPr lang="ru-RU" sz="3200" kern="0" dirty="0" smtClean="0">
                <a:latin typeface="Calibri" panose="020F0502020204030204" pitchFamily="34" charset="0"/>
              </a:rPr>
            </a:br>
            <a:r>
              <a:rPr lang="ru-RU" sz="3200" kern="0" dirty="0" smtClean="0">
                <a:latin typeface="Calibri" panose="020F0502020204030204" pitchFamily="34" charset="0"/>
              </a:rPr>
              <a:t>Под действием излучения люминофор испускает свет, который впоследствии преобразуется в электроэнергию полупроводниковыми пластинками из кремния.</a:t>
            </a:r>
          </a:p>
        </p:txBody>
      </p:sp>
    </p:spTree>
    <p:extLst>
      <p:ext uri="{BB962C8B-B14F-4D97-AF65-F5344CB8AC3E}">
        <p14:creationId xmlns:p14="http://schemas.microsoft.com/office/powerpoint/2010/main" val="1285708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Заголовок 1"/>
          <p:cNvSpPr>
            <a:spLocks noGrp="1"/>
          </p:cNvSpPr>
          <p:nvPr>
            <p:ph type="title"/>
          </p:nvPr>
        </p:nvSpPr>
        <p:spPr>
          <a:xfrm>
            <a:off x="741760" y="536245"/>
            <a:ext cx="8064896" cy="812163"/>
          </a:xfrm>
        </p:spPr>
        <p:txBody>
          <a:bodyPr anchor="ctr"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Продукт </a:t>
            </a:r>
            <a:r>
              <a:rPr lang="en-US" sz="4800" dirty="0" smtClean="0">
                <a:latin typeface="Calibri" pitchFamily="34" charset="0"/>
                <a:cs typeface="Calibri" pitchFamily="34" charset="0"/>
              </a:rPr>
              <a:t>/ </a:t>
            </a:r>
            <a:r>
              <a:rPr lang="ru-RU" sz="4800" dirty="0" smtClean="0">
                <a:latin typeface="Calibri" pitchFamily="34" charset="0"/>
                <a:cs typeface="Calibri" pitchFamily="34" charset="0"/>
              </a:rPr>
              <a:t>решение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2" y="9322526"/>
            <a:ext cx="10058400" cy="431074"/>
          </a:xfrm>
          <a:prstGeom prst="rect">
            <a:avLst/>
          </a:prstGeom>
        </p:spPr>
      </p:pic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453728" y="2212504"/>
            <a:ext cx="7488832" cy="69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sym typeface="Gill Sans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9pPr>
          </a:lstStyle>
          <a:p>
            <a:pPr marL="0" indent="0" algn="l" eaLnBrk="1" hangingPunct="1">
              <a:spcAft>
                <a:spcPts val="1800"/>
              </a:spcAft>
              <a:buNone/>
              <a:defRPr/>
            </a:pPr>
            <a:r>
              <a:rPr lang="ru-RU" sz="3200" kern="0" dirty="0" smtClean="0">
                <a:latin typeface="Calibri" panose="020F0502020204030204" pitchFamily="34" charset="0"/>
              </a:rPr>
              <a:t>Такая батарея не превышает размеры стандартного </a:t>
            </a:r>
            <a:r>
              <a:rPr lang="ru-RU" sz="3200" kern="0" dirty="0" err="1" smtClean="0">
                <a:latin typeface="Calibri" panose="020F0502020204030204" pitchFamily="34" charset="0"/>
              </a:rPr>
              <a:t>повербанка</a:t>
            </a:r>
            <a:r>
              <a:rPr lang="ru-RU" sz="3200" kern="0" dirty="0" smtClean="0">
                <a:latin typeface="Calibri" panose="020F0502020204030204" pitchFamily="34" charset="0"/>
              </a:rPr>
              <a:t> и может выдавать ток 5-12 Вольт на 2-4 Ампер.</a:t>
            </a:r>
            <a:br>
              <a:rPr lang="ru-RU" sz="3200" kern="0" dirty="0" smtClean="0">
                <a:latin typeface="Calibri" panose="020F0502020204030204" pitchFamily="34" charset="0"/>
              </a:rPr>
            </a:br>
            <a:r>
              <a:rPr lang="ru-RU" sz="3200" kern="0" dirty="0" smtClean="0">
                <a:latin typeface="Calibri" panose="020F0502020204030204" pitchFamily="34" charset="0"/>
              </a:rPr>
              <a:t/>
            </a:r>
            <a:br>
              <a:rPr lang="ru-RU" sz="3200" kern="0" dirty="0" smtClean="0">
                <a:latin typeface="Calibri" panose="020F0502020204030204" pitchFamily="34" charset="0"/>
              </a:rPr>
            </a:br>
            <a:r>
              <a:rPr lang="ru-RU" sz="3200" kern="0" dirty="0" smtClean="0">
                <a:latin typeface="Calibri" panose="020F0502020204030204" pitchFamily="34" charset="0"/>
              </a:rPr>
              <a:t>Его всегда можно носить с собой или установить в качестве источника питания для какого-то конкретного устройства.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80" y="2572544"/>
            <a:ext cx="5688632" cy="4333770"/>
          </a:xfrm>
        </p:spPr>
      </p:pic>
    </p:spTree>
    <p:extLst>
      <p:ext uri="{BB962C8B-B14F-4D97-AF65-F5344CB8AC3E}">
        <p14:creationId xmlns:p14="http://schemas.microsoft.com/office/powerpoint/2010/main" val="1472418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Заголовок 1"/>
          <p:cNvSpPr>
            <a:spLocks noGrp="1"/>
          </p:cNvSpPr>
          <p:nvPr>
            <p:ph type="title"/>
          </p:nvPr>
        </p:nvSpPr>
        <p:spPr>
          <a:xfrm>
            <a:off x="813768" y="517051"/>
            <a:ext cx="10464800" cy="936104"/>
          </a:xfrm>
        </p:spPr>
        <p:txBody>
          <a:bodyPr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Бизнес-модель</a:t>
            </a:r>
          </a:p>
        </p:txBody>
      </p:sp>
      <p:sp>
        <p:nvSpPr>
          <p:cNvPr id="23" name="Содержимое 2"/>
          <p:cNvSpPr txBox="1">
            <a:spLocks/>
          </p:cNvSpPr>
          <p:nvPr/>
        </p:nvSpPr>
        <p:spPr bwMode="auto">
          <a:xfrm>
            <a:off x="1173808" y="2682742"/>
            <a:ext cx="11305116" cy="63705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sym typeface="Gill Sans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9pPr>
          </a:lstStyle>
          <a:p>
            <a:pPr marL="742950" indent="-742950" algn="l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Производство и продажи:</a:t>
            </a:r>
          </a:p>
          <a:p>
            <a:pPr marL="1543050" lvl="2" indent="-742950" algn="l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м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онетизация проекта в, в первую очередь, будет осуществляться через продажу элементов питания</a:t>
            </a:r>
          </a:p>
          <a:p>
            <a:pPr marL="1543050" lvl="2" indent="-742950" algn="l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т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ехнического обслуживания продукт не требует, за исключением гарантийной лицензии</a:t>
            </a:r>
          </a:p>
          <a:p>
            <a:pPr marL="1543050" lvl="2" indent="-742950" algn="l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р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екламная компания будет осуществляться через СМИ и выставочные мероприятия</a:t>
            </a:r>
            <a:endParaRPr lang="ru-RU" sz="3200" kern="0" dirty="0">
              <a:latin typeface="Calibri" pitchFamily="34" charset="0"/>
              <a:cs typeface="Calibri" pitchFamily="34" charset="0"/>
              <a:sym typeface="Gill Sans" charset="0"/>
            </a:endParaRPr>
          </a:p>
          <a:p>
            <a:pPr marL="742950" indent="-742950" algn="l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3200" kern="0" dirty="0" err="1" smtClean="0">
                <a:latin typeface="Calibri" pitchFamily="34" charset="0"/>
                <a:cs typeface="Calibri" pitchFamily="34" charset="0"/>
                <a:sym typeface="Gill Sans" charset="0"/>
              </a:rPr>
              <a:t>Дистрибьюция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:</a:t>
            </a:r>
          </a:p>
          <a:p>
            <a:pPr marL="1443038" indent="-731838" algn="l" eaLnBrk="1" hangingPunct="1">
              <a:spcAft>
                <a:spcPts val="600"/>
              </a:spcAft>
              <a:buFontTx/>
              <a:buChar char="-"/>
              <a:defRPr/>
            </a:pP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п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лановая система продаж</a:t>
            </a:r>
          </a:p>
          <a:p>
            <a:pPr marL="1443038" indent="-731838" algn="l" eaLnBrk="1" hangingPunct="1">
              <a:spcAft>
                <a:spcPts val="600"/>
              </a:spcAft>
              <a:buFontTx/>
              <a:buChar char="-"/>
              <a:defRPr/>
            </a:pP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и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спользуем сети партнера</a:t>
            </a:r>
          </a:p>
          <a:p>
            <a:pPr marL="1443038" indent="-731838" algn="l" eaLnBrk="1" hangingPunct="1">
              <a:spcAft>
                <a:spcPts val="600"/>
              </a:spcAft>
              <a:buFontTx/>
              <a:buChar char="-"/>
              <a:defRPr/>
            </a:pP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д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оговариваемся с независимыми сетями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2" y="9322526"/>
            <a:ext cx="10058400" cy="4310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497" y="2425490"/>
            <a:ext cx="6557071" cy="6557071"/>
          </a:xfrm>
          <a:prstGeom prst="rect">
            <a:avLst/>
          </a:prstGeom>
        </p:spPr>
      </p:pic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938261" y="1492424"/>
            <a:ext cx="10687545" cy="1185913"/>
          </a:xfrm>
        </p:spPr>
        <p:txBody>
          <a:bodyPr/>
          <a:lstStyle/>
          <a:p>
            <a:pPr marL="0" indent="0" algn="just" eaLnBrk="1" hangingPunct="1">
              <a:spcBef>
                <a:spcPts val="600"/>
              </a:spcBef>
              <a:spcAft>
                <a:spcPts val="1800"/>
              </a:spcAft>
              <a:buNone/>
            </a:pPr>
            <a:r>
              <a:rPr lang="ru-RU" sz="3200" dirty="0">
                <a:latin typeface="Calibri" pitchFamily="34" charset="0"/>
                <a:cs typeface="Calibri" pitchFamily="34" charset="0"/>
              </a:rPr>
              <a:t>На протяжении последних лет мировой рынок портативных зарядных устройств характеризуется активным ростом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. Мы планируем занять шестую часть рынка уже через 2 года </a:t>
            </a: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741760" y="536245"/>
            <a:ext cx="8064896" cy="812163"/>
          </a:xfrm>
        </p:spPr>
        <p:txBody>
          <a:bodyPr anchor="ctr"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Рынок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7718" y="8261176"/>
            <a:ext cx="568863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www.tadviser.ru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2" y="9322526"/>
            <a:ext cx="10058400" cy="4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35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741760" y="514563"/>
            <a:ext cx="9600704" cy="1285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794" tIns="50794" rIns="50794" bIns="50794"/>
          <a:lstStyle/>
          <a:p>
            <a:pPr>
              <a:defRPr/>
            </a:pPr>
            <a:r>
              <a:rPr lang="ru-RU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Конкуренты</a:t>
            </a:r>
            <a:r>
              <a:rPr lang="en-US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/>
            </a:r>
            <a:br>
              <a:rPr lang="en-US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</a:br>
            <a:endParaRPr lang="ru-RU" sz="4800" kern="0" dirty="0">
              <a:solidFill>
                <a:schemeClr val="tx1"/>
              </a:solidFill>
              <a:latin typeface="Calibri" pitchFamily="34" charset="0"/>
              <a:cs typeface="Calibri" pitchFamily="34" charset="0"/>
              <a:sym typeface="Gill Sans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573450"/>
              </p:ext>
            </p:extLst>
          </p:nvPr>
        </p:nvGraphicFramePr>
        <p:xfrm>
          <a:off x="237704" y="1828418"/>
          <a:ext cx="12446035" cy="7281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11"/>
                <a:gridCol w="2470168"/>
                <a:gridCol w="2074339"/>
                <a:gridCol w="2074339"/>
                <a:gridCol w="2074339"/>
                <a:gridCol w="2074339"/>
              </a:tblGrid>
              <a:tr h="807138"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Компания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Продукт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Плюсы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Минусы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Изотоп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Цена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675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ysClr val="windowText" lastClr="000000"/>
                          </a:solidFill>
                        </a:rPr>
                        <a:t>City</a:t>
                      </a:r>
                      <a:r>
                        <a:rPr lang="en-US" sz="2100" baseline="0" dirty="0" smtClean="0">
                          <a:solidFill>
                            <a:sysClr val="windowText" lastClr="000000"/>
                          </a:solidFill>
                        </a:rPr>
                        <a:t> Labs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 smtClean="0">
                          <a:solidFill>
                            <a:sysClr val="windowText" lastClr="000000"/>
                          </a:solidFill>
                        </a:rPr>
                        <a:t>Nano</a:t>
                      </a:r>
                      <a:r>
                        <a:rPr lang="en-US" sz="2100" dirty="0" smtClean="0">
                          <a:solidFill>
                            <a:sysClr val="windowText" lastClr="000000"/>
                          </a:solidFill>
                        </a:rPr>
                        <a:t> Tritium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Компактный, надёжный, достаточно мощный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Дорогой,</a:t>
                      </a:r>
                      <a:r>
                        <a:rPr lang="ru-RU" sz="2100" baseline="0" dirty="0" smtClean="0">
                          <a:solidFill>
                            <a:sysClr val="windowText" lastClr="000000"/>
                          </a:solidFill>
                        </a:rPr>
                        <a:t> сложен в изготовлении, технологию нельзя развить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Тритий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7900</a:t>
                      </a:r>
                      <a:r>
                        <a:rPr lang="en-US" sz="2100" dirty="0" smtClean="0">
                          <a:solidFill>
                            <a:sysClr val="windowText" lastClr="000000"/>
                          </a:solidFill>
                        </a:rPr>
                        <a:t>$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519"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err="1" smtClean="0">
                          <a:solidFill>
                            <a:sysClr val="windowText" lastClr="000000"/>
                          </a:solidFill>
                        </a:rPr>
                        <a:t>Росатом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Источник питания 63</a:t>
                      </a:r>
                      <a:r>
                        <a:rPr lang="en-US" sz="2100" dirty="0" smtClean="0">
                          <a:solidFill>
                            <a:sysClr val="windowText" lastClr="000000"/>
                          </a:solidFill>
                        </a:rPr>
                        <a:t>Ni-C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Находится в разработке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Дорогой,</a:t>
                      </a:r>
                      <a:r>
                        <a:rPr lang="ru-RU" sz="2100" baseline="0" dirty="0" smtClean="0">
                          <a:solidFill>
                            <a:sysClr val="windowText" lastClr="000000"/>
                          </a:solidFill>
                        </a:rPr>
                        <a:t> сложен в изготовлении, технологию нельзя развить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Никель-63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Не известна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138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 smtClean="0">
                          <a:solidFill>
                            <a:sysClr val="windowText" lastClr="000000"/>
                          </a:solidFill>
                        </a:rPr>
                        <a:t>Ioky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 smtClean="0">
                          <a:solidFill>
                            <a:sysClr val="windowText" lastClr="000000"/>
                          </a:solidFill>
                        </a:rPr>
                        <a:t>Ioky</a:t>
                      </a:r>
                      <a:r>
                        <a:rPr lang="en-US" sz="2100" baseline="0" dirty="0" smtClean="0">
                          <a:solidFill>
                            <a:sysClr val="windowText" lastClr="000000"/>
                          </a:solidFill>
                        </a:rPr>
                        <a:t> Atom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Лёгок и дёшев в </a:t>
                      </a:r>
                      <a:r>
                        <a:rPr lang="ru-RU" sz="2100" dirty="0" err="1" smtClean="0">
                          <a:solidFill>
                            <a:sysClr val="windowText" lastClr="000000"/>
                          </a:solidFill>
                        </a:rPr>
                        <a:t>изгатовлении</a:t>
                      </a:r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ru-RU" sz="2100" baseline="0" dirty="0" smtClean="0">
                          <a:solidFill>
                            <a:sysClr val="windowText" lastClr="000000"/>
                          </a:solidFill>
                        </a:rPr>
                        <a:t> технологию можно совершенствовать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Меньшая</a:t>
                      </a:r>
                      <a:r>
                        <a:rPr lang="ru-RU" sz="2100" baseline="0" dirty="0" smtClean="0">
                          <a:solidFill>
                            <a:sysClr val="windowText" lastClr="000000"/>
                          </a:solidFill>
                        </a:rPr>
                        <a:t> долговечность по сравнению с аналогами (10 – 15 лет)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Криптон-85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ysClr val="windowText" lastClr="000000"/>
                          </a:solidFill>
                        </a:rPr>
                        <a:t>~200$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2" y="9322526"/>
            <a:ext cx="10058400" cy="4310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8334</TotalTime>
  <Pages>0</Pages>
  <Words>434</Words>
  <Characters>0</Characters>
  <Application>Microsoft Office PowerPoint</Application>
  <PresentationFormat>Произвольный</PresentationFormat>
  <Lines>0</Lines>
  <Paragraphs>97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14</vt:i4>
      </vt:variant>
      <vt:variant>
        <vt:lpstr>Заголовки слайдов</vt:lpstr>
      </vt:variant>
      <vt:variant>
        <vt:i4>13</vt:i4>
      </vt:variant>
    </vt:vector>
  </HeadingPairs>
  <TitlesOfParts>
    <vt:vector size="30" baseType="lpstr">
      <vt:lpstr>Arial</vt:lpstr>
      <vt:lpstr>Calibri</vt:lpstr>
      <vt:lpstr>Gill Sans</vt:lpstr>
      <vt:lpstr>Title &amp; Subtitle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Title &amp; Bullets</vt:lpstr>
      <vt:lpstr>Презентация PowerPoint</vt:lpstr>
      <vt:lpstr>«Проблема» потребителя</vt:lpstr>
      <vt:lpstr>«Проблема» потребителя</vt:lpstr>
      <vt:lpstr>Продукт / решение</vt:lpstr>
      <vt:lpstr>Продукт / решение</vt:lpstr>
      <vt:lpstr>Продукт / решение</vt:lpstr>
      <vt:lpstr>Бизнес-модель</vt:lpstr>
      <vt:lpstr>Рынок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Toshiba</dc:creator>
  <cp:lastModifiedBy>Nikolai</cp:lastModifiedBy>
  <cp:revision>369</cp:revision>
  <dcterms:modified xsi:type="dcterms:W3CDTF">2020-09-26T09:30:40Z</dcterms:modified>
</cp:coreProperties>
</file>