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1" r:id="rId3"/>
    <p:sldId id="304" r:id="rId4"/>
    <p:sldId id="297" r:id="rId5"/>
    <p:sldId id="305" r:id="rId6"/>
    <p:sldId id="306" r:id="rId7"/>
    <p:sldId id="298" r:id="rId8"/>
    <p:sldId id="299" r:id="rId9"/>
    <p:sldId id="307" r:id="rId10"/>
    <p:sldId id="308" r:id="rId11"/>
    <p:sldId id="300" r:id="rId12"/>
    <p:sldId id="301" r:id="rId13"/>
    <p:sldId id="302" r:id="rId14"/>
    <p:sldId id="30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71" r:id="rId26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787E565-E441-46FC-A38F-CF2ECE36D44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FEF2F6-79EF-46E0-916D-CDB0BEAEAD6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curriculum/arduino-quick-start/" TargetMode="External"/><Relationship Id="rId2" Type="http://schemas.openxmlformats.org/officeDocument/2006/relationships/hyperlink" Target="http://ec-skat.ru/service/Programmirovanie/YAziki_programmirovaniy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practic.ru/urok-4-osnovy-programmirovaniya-arduino-na-yazyke-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772400" cy="629816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solidFill>
                  <a:schemeClr val="tx1"/>
                </a:solidFill>
              </a:rPr>
              <a:t>Тема 3.1. 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3962400"/>
            <a:ext cx="8568952" cy="160020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Управление роботами с помощью микроконтроллеров, программирование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Код  программы традиционно называется </a:t>
            </a:r>
            <a:r>
              <a:rPr lang="en-US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etch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При открытии среды программирования появляется стандартный </a:t>
            </a:r>
            <a:r>
              <a:rPr lang="ru-RU" sz="2800" dirty="0" err="1" smtClean="0">
                <a:solidFill>
                  <a:schemeClr val="tx1"/>
                </a:solidFill>
              </a:rPr>
              <a:t>интетфейс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программы </a:t>
            </a:r>
            <a:r>
              <a:rPr lang="ru-RU" sz="2800" dirty="0" err="1"/>
              <a:t>Ардуино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57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466725"/>
            <a:ext cx="501967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9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36912"/>
            <a:ext cx="8568951" cy="3816424"/>
          </a:xfrm>
        </p:spPr>
        <p:txBody>
          <a:bodyPr>
            <a:normAutofit fontScale="925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У скетча </a:t>
            </a:r>
            <a:r>
              <a:rPr lang="ru-RU" sz="2800" dirty="0">
                <a:solidFill>
                  <a:schemeClr val="tx1"/>
                </a:solidFill>
              </a:rPr>
              <a:t>есть два основных </a:t>
            </a:r>
            <a:r>
              <a:rPr lang="ru-RU" sz="2800" dirty="0" smtClean="0">
                <a:solidFill>
                  <a:schemeClr val="tx1"/>
                </a:solidFill>
              </a:rPr>
              <a:t>блока</a:t>
            </a:r>
            <a:r>
              <a:rPr lang="ru-RU" sz="2800" dirty="0">
                <a:solidFill>
                  <a:schemeClr val="tx1"/>
                </a:solidFill>
              </a:rPr>
              <a:t>: </a:t>
            </a:r>
            <a:r>
              <a:rPr lang="ru-RU" sz="2800" dirty="0" err="1">
                <a:solidFill>
                  <a:schemeClr val="tx1"/>
                </a:solidFill>
              </a:rPr>
              <a:t>setup</a:t>
            </a:r>
            <a:r>
              <a:rPr lang="ru-RU" sz="2800" dirty="0">
                <a:solidFill>
                  <a:schemeClr val="tx1"/>
                </a:solidFill>
              </a:rPr>
              <a:t>() и </a:t>
            </a:r>
            <a:r>
              <a:rPr lang="ru-RU" sz="2800" dirty="0" err="1">
                <a:solidFill>
                  <a:schemeClr val="tx1"/>
                </a:solidFill>
              </a:rPr>
              <a:t>loop</a:t>
            </a:r>
            <a:r>
              <a:rPr lang="ru-RU" sz="2800" dirty="0">
                <a:solidFill>
                  <a:schemeClr val="tx1"/>
                </a:solidFill>
              </a:rPr>
              <a:t>(). Первый </a:t>
            </a:r>
            <a:r>
              <a:rPr lang="ru-RU" sz="2800" dirty="0" smtClean="0">
                <a:solidFill>
                  <a:schemeClr val="tx1"/>
                </a:solidFill>
              </a:rPr>
              <a:t>блок операторов автоматически </a:t>
            </a:r>
            <a:r>
              <a:rPr lang="ru-RU" sz="2800" dirty="0">
                <a:solidFill>
                  <a:schemeClr val="tx1"/>
                </a:solidFill>
              </a:rPr>
              <a:t>вызывается после включения/сброса микроконтроллера. В нём происходит </a:t>
            </a:r>
            <a:r>
              <a:rPr lang="ru-RU" sz="2800" b="1" dirty="0">
                <a:solidFill>
                  <a:schemeClr val="tx1"/>
                </a:solidFill>
              </a:rPr>
              <a:t>инициализация</a:t>
            </a:r>
            <a:r>
              <a:rPr lang="ru-RU" sz="2800" dirty="0">
                <a:solidFill>
                  <a:schemeClr val="tx1"/>
                </a:solidFill>
              </a:rPr>
              <a:t> портов и различных модулей, систем. </a:t>
            </a:r>
            <a:r>
              <a:rPr lang="ru-RU" sz="2800" dirty="0" smtClean="0">
                <a:solidFill>
                  <a:schemeClr val="tx1"/>
                </a:solidFill>
              </a:rPr>
              <a:t>Блок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err="1">
                <a:solidFill>
                  <a:schemeClr val="tx1"/>
                </a:solidFill>
              </a:rPr>
              <a:t>loop</a:t>
            </a:r>
            <a:r>
              <a:rPr lang="ru-RU" sz="2800" dirty="0">
                <a:solidFill>
                  <a:schemeClr val="tx1"/>
                </a:solidFill>
              </a:rPr>
              <a:t>() вызывается в </a:t>
            </a:r>
            <a:r>
              <a:rPr lang="ru-RU" sz="2800" b="1" dirty="0">
                <a:solidFill>
                  <a:schemeClr val="tx1"/>
                </a:solidFill>
              </a:rPr>
              <a:t>бесконечном цикле </a:t>
            </a:r>
            <a:r>
              <a:rPr lang="ru-RU" sz="2800" dirty="0">
                <a:solidFill>
                  <a:schemeClr val="tx1"/>
                </a:solidFill>
              </a:rPr>
              <a:t>на протяжении всей работы микроконтроллера</a:t>
            </a:r>
            <a:r>
              <a:rPr lang="ru-RU" sz="2800" dirty="0" smtClean="0">
                <a:solidFill>
                  <a:schemeClr val="tx1"/>
                </a:solidFill>
              </a:rPr>
              <a:t>. Это аналог бесконечного цикла </a:t>
            </a:r>
            <a:r>
              <a:rPr lang="en-US" sz="2800" dirty="0" smtClean="0">
                <a:solidFill>
                  <a:schemeClr val="tx1"/>
                </a:solidFill>
              </a:rPr>
              <a:t>while (1)</a:t>
            </a:r>
            <a:r>
              <a:rPr lang="ru-RU" sz="2800" dirty="0" smtClean="0">
                <a:solidFill>
                  <a:schemeClr val="tx1"/>
                </a:solidFill>
              </a:rPr>
              <a:t>, используемого при программировании микроконтроллеров на языке С.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9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Порты — неотъемлемая часть любого микроконтроллера. Через них происходит взаимодействие микроконтроллера с внешними устройствами. С программной стороны порты называются </a:t>
            </a:r>
            <a:r>
              <a:rPr lang="ru-RU" sz="2800" dirty="0" err="1">
                <a:solidFill>
                  <a:schemeClr val="tx1"/>
                </a:solidFill>
              </a:rPr>
              <a:t>пинами</a:t>
            </a:r>
            <a:r>
              <a:rPr lang="ru-RU" sz="2800" dirty="0">
                <a:solidFill>
                  <a:schemeClr val="tx1"/>
                </a:solidFill>
              </a:rPr>
              <a:t>. Любой </a:t>
            </a:r>
            <a:r>
              <a:rPr lang="ru-RU" sz="2800" dirty="0" err="1">
                <a:solidFill>
                  <a:schemeClr val="tx1"/>
                </a:solidFill>
              </a:rPr>
              <a:t>пин</a:t>
            </a:r>
            <a:r>
              <a:rPr lang="ru-RU" sz="2800" dirty="0">
                <a:solidFill>
                  <a:schemeClr val="tx1"/>
                </a:solidFill>
              </a:rPr>
              <a:t> может работать в режиме входа (для дальнейшего считывания напряжения с него) или в режиме выхода (для дальнейшей установки напряжения на нём).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00808"/>
            <a:ext cx="8640959" cy="442535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Любой </a:t>
            </a:r>
            <a:r>
              <a:rPr lang="ru-RU" sz="2800" dirty="0" err="1">
                <a:solidFill>
                  <a:schemeClr val="tx1"/>
                </a:solidFill>
              </a:rPr>
              <a:t>пин</a:t>
            </a:r>
            <a:r>
              <a:rPr lang="ru-RU" sz="2800" dirty="0">
                <a:solidFill>
                  <a:schemeClr val="tx1"/>
                </a:solidFill>
              </a:rPr>
              <a:t> работает с двумя логическими состояниями: LOW и HIGH, что эквивалентно логическому нулю и единице соответственно. У некоторых портов есть встроенный АЦП, что позволяет считывать аналоговый сигнал со входа (например, значение переменного резистора). Также некоторые </a:t>
            </a:r>
            <a:r>
              <a:rPr lang="ru-RU" sz="2800" dirty="0" err="1">
                <a:solidFill>
                  <a:schemeClr val="tx1"/>
                </a:solidFill>
              </a:rPr>
              <a:t>пины</a:t>
            </a:r>
            <a:r>
              <a:rPr lang="ru-RU" sz="2800" dirty="0">
                <a:solidFill>
                  <a:schemeClr val="tx1"/>
                </a:solidFill>
              </a:rPr>
              <a:t> могут работать в режиме ШИМ (англ. PWM), что позволяет устанавливать аналоговое напряжение на выходе. Обычно функциональные возможности </a:t>
            </a:r>
            <a:r>
              <a:rPr lang="ru-RU" sz="2800" dirty="0" err="1">
                <a:solidFill>
                  <a:schemeClr val="tx1"/>
                </a:solidFill>
              </a:rPr>
              <a:t>пина</a:t>
            </a:r>
            <a:r>
              <a:rPr lang="ru-RU" sz="2800" dirty="0">
                <a:solidFill>
                  <a:schemeClr val="tx1"/>
                </a:solidFill>
              </a:rPr>
              <a:t> указываются на маркировке самой платы.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4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1" cy="4353347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Функции являются особенностью </a:t>
            </a:r>
            <a:r>
              <a:rPr lang="ru-RU" sz="2800" dirty="0" err="1" smtClean="0">
                <a:solidFill>
                  <a:schemeClr val="tx1"/>
                </a:solidFill>
              </a:rPr>
              <a:t>Ардуино</a:t>
            </a:r>
            <a:r>
              <a:rPr lang="ru-RU" sz="2800" dirty="0" smtClean="0">
                <a:solidFill>
                  <a:schemeClr val="tx1"/>
                </a:solidFill>
              </a:rPr>
              <a:t>, поскольку многие унифицированы под стандартные алгоритмы, например, при использовании ШИМ, которые используются при работе микроконтроллера в составе встраиваемой системы.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Фактически язык </a:t>
            </a:r>
            <a:r>
              <a:rPr lang="ru-RU" sz="2800" dirty="0" err="1" smtClean="0">
                <a:solidFill>
                  <a:schemeClr val="tx1"/>
                </a:solidFill>
              </a:rPr>
              <a:t>Ардуино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Processing Wiring</a:t>
            </a:r>
            <a:r>
              <a:rPr lang="ru-RU" sz="2800" dirty="0" smtClean="0">
                <a:solidFill>
                  <a:schemeClr val="tx1"/>
                </a:solidFill>
              </a:rPr>
              <a:t> - это набор библиотек этих функций. При программировании нужно не забывать только ссылки на нужные библиотечные файлы командой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#include   </a:t>
            </a:r>
            <a:r>
              <a:rPr lang="en-US" sz="2800" b="1" dirty="0" err="1" smtClean="0">
                <a:solidFill>
                  <a:schemeClr val="tx1"/>
                </a:solidFill>
              </a:rPr>
              <a:t>name.h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где </a:t>
            </a:r>
            <a:r>
              <a:rPr lang="en-US" sz="2800" dirty="0" smtClean="0">
                <a:solidFill>
                  <a:schemeClr val="tx1"/>
                </a:solidFill>
              </a:rPr>
              <a:t>name </a:t>
            </a:r>
            <a:r>
              <a:rPr lang="ru-RU" sz="2800" dirty="0" smtClean="0">
                <a:solidFill>
                  <a:schemeClr val="tx1"/>
                </a:solidFill>
              </a:rPr>
              <a:t>– имя библиотечного файла нужной функции.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59653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88640"/>
            <a:ext cx="8712967" cy="6480720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Функции позволяют выполнять одни и те же действия с разными данными. У функции есть:</a:t>
            </a:r>
          </a:p>
          <a:p>
            <a:r>
              <a:rPr lang="ru-RU" sz="1800" dirty="0">
                <a:solidFill>
                  <a:schemeClr val="tx1"/>
                </a:solidFill>
              </a:rPr>
              <a:t>имя, по которому ее вызывают;</a:t>
            </a:r>
          </a:p>
          <a:p>
            <a:r>
              <a:rPr lang="ru-RU" sz="1800" dirty="0">
                <a:solidFill>
                  <a:schemeClr val="tx1"/>
                </a:solidFill>
              </a:rPr>
              <a:t>аргументы – данные, которые функция использует для вычисления;</a:t>
            </a:r>
          </a:p>
          <a:p>
            <a:r>
              <a:rPr lang="ru-RU" sz="1800" dirty="0">
                <a:solidFill>
                  <a:schemeClr val="tx1"/>
                </a:solidFill>
              </a:rPr>
              <a:t>тип данных, возвращаемый функцией.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Описывается пользовательская функция вне функций </a:t>
            </a:r>
            <a:r>
              <a:rPr lang="ru-RU" sz="1800" dirty="0" err="1">
                <a:solidFill>
                  <a:schemeClr val="tx1"/>
                </a:solidFill>
              </a:rPr>
              <a:t>setup</a:t>
            </a:r>
            <a:r>
              <a:rPr lang="ru-RU" sz="1800" dirty="0">
                <a:solidFill>
                  <a:schemeClr val="tx1"/>
                </a:solidFill>
              </a:rPr>
              <a:t>() и </a:t>
            </a:r>
            <a:r>
              <a:rPr lang="ru-RU" sz="1800" dirty="0" err="1">
                <a:solidFill>
                  <a:schemeClr val="tx1"/>
                </a:solidFill>
              </a:rPr>
              <a:t>loop</a:t>
            </a:r>
            <a:r>
              <a:rPr lang="ru-RU" sz="1800" dirty="0" smtClean="0">
                <a:solidFill>
                  <a:schemeClr val="tx1"/>
                </a:solidFill>
              </a:rPr>
              <a:t>().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err="1">
                <a:solidFill>
                  <a:schemeClr val="tx1"/>
                </a:solidFill>
              </a:rPr>
              <a:t>void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setup</a:t>
            </a:r>
            <a:r>
              <a:rPr lang="ru-RU" sz="1800" dirty="0">
                <a:solidFill>
                  <a:schemeClr val="tx1"/>
                </a:solidFill>
              </a:rPr>
              <a:t>()  {</a:t>
            </a:r>
          </a:p>
          <a:p>
            <a:r>
              <a:rPr lang="ru-RU" sz="1800" dirty="0">
                <a:solidFill>
                  <a:schemeClr val="tx1"/>
                </a:solidFill>
              </a:rPr>
              <a:t> //  код выполняется один раз при запуске программы</a:t>
            </a:r>
          </a:p>
          <a:p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}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err="1">
                <a:solidFill>
                  <a:schemeClr val="tx1"/>
                </a:solidFill>
              </a:rPr>
              <a:t>void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loop</a:t>
            </a:r>
            <a:r>
              <a:rPr lang="ru-RU" sz="1800" dirty="0">
                <a:solidFill>
                  <a:schemeClr val="tx1"/>
                </a:solidFill>
              </a:rPr>
              <a:t>()  {</a:t>
            </a:r>
          </a:p>
          <a:p>
            <a:r>
              <a:rPr lang="ru-RU" sz="1800" dirty="0">
                <a:solidFill>
                  <a:schemeClr val="tx1"/>
                </a:solidFill>
              </a:rPr>
              <a:t> // основной код, выполняется в цикле</a:t>
            </a:r>
          </a:p>
          <a:p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}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// объявление пользовательской функции с именем </a:t>
            </a:r>
            <a:r>
              <a:rPr lang="ru-RU" sz="1800" dirty="0" err="1">
                <a:solidFill>
                  <a:schemeClr val="tx1"/>
                </a:solidFill>
              </a:rPr>
              <a:t>functionName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ru-RU" sz="1800" b="1" dirty="0" err="1">
                <a:solidFill>
                  <a:schemeClr val="tx1"/>
                </a:solidFill>
              </a:rPr>
              <a:t>type</a:t>
            </a:r>
            <a:r>
              <a:rPr lang="ru-RU" sz="1800" b="1" dirty="0">
                <a:solidFill>
                  <a:schemeClr val="tx1"/>
                </a:solidFill>
              </a:rPr>
              <a:t>  </a:t>
            </a:r>
            <a:r>
              <a:rPr lang="ru-RU" sz="1800" b="1" dirty="0" err="1">
                <a:solidFill>
                  <a:schemeClr val="tx1"/>
                </a:solidFill>
              </a:rPr>
              <a:t>functionName</a:t>
            </a:r>
            <a:r>
              <a:rPr lang="ru-RU" sz="1800" b="1" dirty="0">
                <a:solidFill>
                  <a:schemeClr val="tx1"/>
                </a:solidFill>
              </a:rPr>
              <a:t>( </a:t>
            </a:r>
            <a:r>
              <a:rPr lang="ru-RU" sz="1800" b="1" dirty="0" err="1">
                <a:solidFill>
                  <a:schemeClr val="tx1"/>
                </a:solidFill>
              </a:rPr>
              <a:t>type</a:t>
            </a:r>
            <a:r>
              <a:rPr lang="ru-RU" sz="1800" b="1" dirty="0">
                <a:solidFill>
                  <a:schemeClr val="tx1"/>
                </a:solidFill>
              </a:rPr>
              <a:t> argument1, </a:t>
            </a:r>
            <a:r>
              <a:rPr lang="ru-RU" sz="1800" b="1" dirty="0" err="1">
                <a:solidFill>
                  <a:schemeClr val="tx1"/>
                </a:solidFill>
              </a:rPr>
              <a:t>type</a:t>
            </a:r>
            <a:r>
              <a:rPr lang="ru-RU" sz="1800" b="1" dirty="0">
                <a:solidFill>
                  <a:schemeClr val="tx1"/>
                </a:solidFill>
              </a:rPr>
              <a:t> argument1, … , </a:t>
            </a:r>
            <a:r>
              <a:rPr lang="ru-RU" sz="1800" b="1" dirty="0" err="1">
                <a:solidFill>
                  <a:schemeClr val="tx1"/>
                </a:solidFill>
              </a:rPr>
              <a:t>type</a:t>
            </a:r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ru-RU" sz="1800" b="1" dirty="0" err="1">
                <a:solidFill>
                  <a:schemeClr val="tx1"/>
                </a:solidFill>
              </a:rPr>
              <a:t>argument</a:t>
            </a:r>
            <a:r>
              <a:rPr lang="ru-RU" sz="1800" b="1" dirty="0">
                <a:solidFill>
                  <a:schemeClr val="tx1"/>
                </a:solidFill>
              </a:rPr>
              <a:t>)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   {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     // тело функции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      </a:t>
            </a:r>
            <a:r>
              <a:rPr lang="ru-RU" sz="1800" b="1" dirty="0" err="1">
                <a:solidFill>
                  <a:schemeClr val="tx1"/>
                </a:solidFill>
              </a:rPr>
              <a:t>return</a:t>
            </a:r>
            <a:r>
              <a:rPr lang="ru-RU" sz="1800" b="1" dirty="0">
                <a:solidFill>
                  <a:schemeClr val="tx1"/>
                </a:solidFill>
              </a:rPr>
              <a:t>();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70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Помимо использования унифицированных функций, код которых написан на языке С, написание скетча производится полностью на языке С.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Существуют определенные традиции при написании имен: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9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1" cy="4497363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Имена, представляющие типы данных, должны быть написаны в смешанном регистре. Первая буква имени должна быть заглавная (верхний регистр).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err="1">
                <a:solidFill>
                  <a:schemeClr val="tx1"/>
                </a:solidFill>
              </a:rPr>
              <a:t>Signal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TimeCount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Переменные должны быть записаны именами в смешанном регистре, первая буква строчная (нижний регистр</a:t>
            </a:r>
            <a:r>
              <a:rPr lang="ru-RU" sz="2800" dirty="0" smtClean="0">
                <a:solidFill>
                  <a:schemeClr val="tx1"/>
                </a:solidFill>
              </a:rPr>
              <a:t>).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err="1">
                <a:solidFill>
                  <a:schemeClr val="tx1"/>
                </a:solidFill>
              </a:rPr>
              <a:t>signal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timeCount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0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59" cy="471338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Константы должны быть записаны в верхнем регистре. В качестве разделителя нижнее подчеркивание.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MAX_TEMP, RED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Методы и функции должны быть названы глаголами, записанными в смешанном регистре, первая буква в нижнем регистре.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err="1">
                <a:solidFill>
                  <a:schemeClr val="tx1"/>
                </a:solidFill>
              </a:rPr>
              <a:t>getTime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setTime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2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24744"/>
            <a:ext cx="8352927" cy="500141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Среда программирования напрямую зависит от вида выбранного микроконтроллера. Универсальных сред программирования практически не существует, так как каждый вид микроконтроллеров имеет свою индивидуальную структуру и процесс записи программы в память. К этой категории можно отнести графическую среду </a:t>
            </a:r>
            <a:r>
              <a:rPr lang="ru-RU" sz="2800" dirty="0" err="1">
                <a:solidFill>
                  <a:schemeClr val="tx1"/>
                </a:solidFill>
              </a:rPr>
              <a:t>FlowCode</a:t>
            </a:r>
            <a:r>
              <a:rPr lang="ru-RU" sz="2800" dirty="0">
                <a:solidFill>
                  <a:schemeClr val="tx1"/>
                </a:solidFill>
              </a:rPr>
              <a:t>. Это практически единственная среда, позволяющая программировать сразу несколько видов микроконтроллеров PIC, AVR, </a:t>
            </a:r>
            <a:r>
              <a:rPr lang="ru-RU" sz="2800" dirty="0" smtClean="0">
                <a:solidFill>
                  <a:schemeClr val="tx1"/>
                </a:solidFill>
              </a:rPr>
              <a:t>ARM и др.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Среда </a:t>
            </a:r>
            <a:r>
              <a:rPr lang="ru-RU" sz="3200" b="1" dirty="0">
                <a:solidFill>
                  <a:schemeClr val="tx1"/>
                </a:solidFill>
              </a:rPr>
              <a:t>программирования микроконтроллеров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214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3450696"/>
          </a:xfrm>
        </p:spPr>
        <p:txBody>
          <a:bodyPr>
            <a:noAutofit/>
          </a:bodyPr>
          <a:lstStyle/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Для работы с цифровыми выводами в системе </a:t>
            </a:r>
            <a:r>
              <a:rPr lang="ru-RU" sz="2800" dirty="0" err="1">
                <a:solidFill>
                  <a:schemeClr val="tx1"/>
                </a:solidFill>
              </a:rPr>
              <a:t>Ардуино</a:t>
            </a:r>
            <a:r>
              <a:rPr lang="ru-RU" sz="2800" dirty="0">
                <a:solidFill>
                  <a:schemeClr val="tx1"/>
                </a:solidFill>
              </a:rPr>
              <a:t> есть 3 встроенные функции. Они позволяют установить режим вывода, считать или установить вывод в определенное состояние. Для определения состояния выводов в этих функциях используются константы HIGH и LOW, которые соответствуют высокому и низкому уровню сигнала.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Функции управления вводом/выводом.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59" cy="4929411"/>
          </a:xfrm>
        </p:spPr>
        <p:txBody>
          <a:bodyPr>
            <a:normAutofit fontScale="92500" lnSpcReduction="20000"/>
          </a:bodyPr>
          <a:lstStyle/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err="1">
                <a:solidFill>
                  <a:schemeClr val="tx1"/>
                </a:solidFill>
              </a:rPr>
              <a:t>pinMode</a:t>
            </a:r>
            <a:r>
              <a:rPr lang="ru-RU" sz="2800" dirty="0">
                <a:solidFill>
                  <a:schemeClr val="tx1"/>
                </a:solidFill>
              </a:rPr>
              <a:t>(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Устанавливает </a:t>
            </a:r>
            <a:r>
              <a:rPr lang="ru-RU" sz="2800" dirty="0">
                <a:solidFill>
                  <a:schemeClr val="tx1"/>
                </a:solidFill>
              </a:rPr>
              <a:t>режим вывода (вход или выход).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Аргументы: 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 и </a:t>
            </a:r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 – номер вывода;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 – режим вывода. </a:t>
            </a:r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 = INPUT	вывод определен как вход, подтягивающий резистор отключен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 = INPUT_PULLUP	вывод определен как вход, подтягивающий резистор подключен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mode</a:t>
            </a:r>
            <a:r>
              <a:rPr lang="ru-RU" sz="2800" dirty="0">
                <a:solidFill>
                  <a:schemeClr val="tx1"/>
                </a:solidFill>
              </a:rPr>
              <a:t> = OUTPUT	вывод определен как выход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764704"/>
            <a:ext cx="7408333" cy="4242784"/>
          </a:xfrm>
        </p:spPr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digitalWrite</a:t>
            </a:r>
            <a:r>
              <a:rPr lang="ru-RU" sz="2800" dirty="0">
                <a:solidFill>
                  <a:schemeClr val="tx1"/>
                </a:solidFill>
              </a:rPr>
              <a:t>(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value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Устанавливает состояние выхода (высокое или низкое).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Аргументы 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 и </a:t>
            </a:r>
            <a:r>
              <a:rPr lang="ru-RU" sz="2800" dirty="0" err="1">
                <a:solidFill>
                  <a:schemeClr val="tx1"/>
                </a:solidFill>
              </a:rPr>
              <a:t>value</a:t>
            </a:r>
            <a:r>
              <a:rPr lang="ru-RU" sz="2800" dirty="0">
                <a:solidFill>
                  <a:schemeClr val="tx1"/>
                </a:solidFill>
              </a:rPr>
              <a:t>: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 – номер вывода;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value</a:t>
            </a:r>
            <a:r>
              <a:rPr lang="ru-RU" sz="2800" dirty="0">
                <a:solidFill>
                  <a:schemeClr val="tx1"/>
                </a:solidFill>
              </a:rPr>
              <a:t> – состояние выхода. </a:t>
            </a:r>
            <a:r>
              <a:rPr lang="ru-RU" sz="2800" dirty="0" err="1">
                <a:solidFill>
                  <a:schemeClr val="tx1"/>
                </a:solidFill>
              </a:rPr>
              <a:t>value</a:t>
            </a:r>
            <a:r>
              <a:rPr lang="ru-RU" sz="2800" dirty="0">
                <a:solidFill>
                  <a:schemeClr val="tx1"/>
                </a:solidFill>
              </a:rPr>
              <a:t> = LOW	устанавливает выход в низкое состояние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value</a:t>
            </a:r>
            <a:r>
              <a:rPr lang="ru-RU" sz="2800" dirty="0">
                <a:solidFill>
                  <a:schemeClr val="tx1"/>
                </a:solidFill>
              </a:rPr>
              <a:t> = HIGH	устанавливает выход в высокое состояние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61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836712"/>
            <a:ext cx="7408333" cy="5289451"/>
          </a:xfrm>
        </p:spPr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digitalRead</a:t>
            </a:r>
            <a:r>
              <a:rPr lang="ru-RU" sz="2800" dirty="0">
                <a:solidFill>
                  <a:schemeClr val="tx1"/>
                </a:solidFill>
              </a:rPr>
              <a:t>(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Считывает состояние входа.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Аргументы:  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 - номер вывода.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Возвращает состояние входа: </a:t>
            </a:r>
            <a:r>
              <a:rPr lang="ru-RU" sz="2800" dirty="0" err="1">
                <a:solidFill>
                  <a:schemeClr val="tx1"/>
                </a:solidFill>
              </a:rPr>
              <a:t>digitalRead</a:t>
            </a:r>
            <a:r>
              <a:rPr lang="ru-RU" sz="2800" dirty="0">
                <a:solidFill>
                  <a:schemeClr val="tx1"/>
                </a:solidFill>
              </a:rPr>
              <a:t>(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) = LOW	 низкий уровень на входе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digitalRead</a:t>
            </a:r>
            <a:r>
              <a:rPr lang="ru-RU" sz="2800" dirty="0">
                <a:solidFill>
                  <a:schemeClr val="tx1"/>
                </a:solidFill>
              </a:rPr>
              <a:t>(</a:t>
            </a:r>
            <a:r>
              <a:rPr lang="ru-RU" sz="2800" dirty="0" err="1">
                <a:solidFill>
                  <a:schemeClr val="tx1"/>
                </a:solidFill>
              </a:rPr>
              <a:t>pin</a:t>
            </a:r>
            <a:r>
              <a:rPr lang="ru-RU" sz="2800" dirty="0">
                <a:solidFill>
                  <a:schemeClr val="tx1"/>
                </a:solidFill>
              </a:rPr>
              <a:t>) = HIGH	 высокий уровень на входе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6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59" cy="5649491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Директива #</a:t>
            </a:r>
            <a:r>
              <a:rPr lang="ru-RU" sz="2000" dirty="0" err="1">
                <a:solidFill>
                  <a:schemeClr val="tx1"/>
                </a:solidFill>
              </a:rPr>
              <a:t>define</a:t>
            </a:r>
            <a:r>
              <a:rPr lang="ru-RU" sz="2000" dirty="0">
                <a:solidFill>
                  <a:schemeClr val="tx1"/>
                </a:solidFill>
              </a:rPr>
              <a:t> определяет идентификатор и последовательность символов, которая подставляется вместо идентификатора, каждый раз, когда он встречается в тексте программы.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В общем виде она выглядит так: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#</a:t>
            </a:r>
            <a:r>
              <a:rPr lang="ru-RU" sz="2000" dirty="0" err="1">
                <a:solidFill>
                  <a:schemeClr val="tx1"/>
                </a:solidFill>
              </a:rPr>
              <a:t>define</a:t>
            </a:r>
            <a:r>
              <a:rPr lang="ru-RU" sz="2000" dirty="0">
                <a:solidFill>
                  <a:schemeClr val="tx1"/>
                </a:solidFill>
              </a:rPr>
              <a:t> имя </a:t>
            </a:r>
            <a:r>
              <a:rPr lang="ru-RU" sz="2000" dirty="0" err="1">
                <a:solidFill>
                  <a:schemeClr val="tx1"/>
                </a:solidFill>
              </a:rPr>
              <a:t>последовательность_символов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Если в </a:t>
            </a:r>
            <a:r>
              <a:rPr lang="ru-RU" sz="2000" dirty="0" smtClean="0">
                <a:solidFill>
                  <a:schemeClr val="tx1"/>
                </a:solidFill>
              </a:rPr>
              <a:t>программе напишем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#</a:t>
            </a:r>
            <a:r>
              <a:rPr lang="ru-RU" sz="2000" dirty="0" err="1">
                <a:solidFill>
                  <a:schemeClr val="tx1"/>
                </a:solidFill>
              </a:rPr>
              <a:t>define</a:t>
            </a:r>
            <a:r>
              <a:rPr lang="ru-RU" sz="2000" dirty="0">
                <a:solidFill>
                  <a:schemeClr val="tx1"/>
                </a:solidFill>
              </a:rPr>
              <a:t> LED_PIN 13     // номер вывода светодиода равен </a:t>
            </a:r>
            <a:r>
              <a:rPr lang="ru-RU" sz="2000" dirty="0" smtClean="0">
                <a:solidFill>
                  <a:schemeClr val="tx1"/>
                </a:solidFill>
              </a:rPr>
              <a:t>13 на плате </a:t>
            </a:r>
            <a:r>
              <a:rPr lang="ru-RU" sz="2000" dirty="0" err="1" smtClean="0">
                <a:solidFill>
                  <a:schemeClr val="tx1"/>
                </a:solidFill>
              </a:rPr>
              <a:t>Ардуино</a:t>
            </a:r>
            <a:r>
              <a:rPr lang="ru-RU" sz="2000" dirty="0" smtClean="0">
                <a:solidFill>
                  <a:schemeClr val="tx1"/>
                </a:solidFill>
              </a:rPr>
              <a:t> (это нужно отслеживать по принципиальной схеме),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то каждый раз, когда в программе встретится имя LED_PIN, при трансляции вместо него будет подставлены символы 13. Функция включения светодиода выглядит так: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b="1" dirty="0" err="1">
                <a:solidFill>
                  <a:schemeClr val="tx1"/>
                </a:solidFill>
              </a:rPr>
              <a:t>digitalWrite</a:t>
            </a:r>
            <a:r>
              <a:rPr lang="ru-RU" sz="2000" b="1" dirty="0">
                <a:solidFill>
                  <a:schemeClr val="tx1"/>
                </a:solidFill>
              </a:rPr>
              <a:t>(LED_PIN, HIGH);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5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Интернет источники: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ec-skat.ru/service/Programmirovanie/YAziki_programmirovaniya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https://tproger.ru/curriculum/arduino-quick-start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Посещено </a:t>
            </a:r>
            <a:r>
              <a:rPr lang="ru-RU" dirty="0" smtClean="0"/>
              <a:t>27.02.2020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mypractic.ru/urok-4-osnovy-programmirovaniya-arduino-na-yazyke-c.html</a:t>
            </a:r>
            <a:endParaRPr lang="ru-RU" dirty="0" smtClean="0"/>
          </a:p>
          <a:p>
            <a:r>
              <a:rPr lang="ru-RU" dirty="0" smtClean="0"/>
              <a:t>Посещено 20.04.2020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Мы будем пользоваться возможностями микроконтроллерной платформы </a:t>
            </a:r>
            <a:r>
              <a:rPr lang="ru-RU" sz="2800" b="1" dirty="0" err="1" smtClean="0">
                <a:solidFill>
                  <a:schemeClr val="tx1"/>
                </a:solidFill>
              </a:rPr>
              <a:t>Ардуино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72816"/>
            <a:ext cx="8640959" cy="4353347"/>
          </a:xfrm>
        </p:spPr>
        <p:txBody>
          <a:bodyPr>
            <a:normAutofit lnSpcReduction="10000"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Arduino</a:t>
            </a:r>
            <a:r>
              <a:rPr lang="ru-RU" sz="2800" dirty="0">
                <a:solidFill>
                  <a:schemeClr val="tx1"/>
                </a:solidFill>
              </a:rPr>
              <a:t> – это инструмент для проектирования электронных устройств (электронный конструктор) более плотно взаимодействующих с окружающей физической средой, чем стандартные персональные компьютеры, которые фактически не выходят за рамки виртуальности. Это платформа, предназначенная для «</a:t>
            </a:r>
            <a:r>
              <a:rPr lang="ru-RU" sz="2800" dirty="0" err="1">
                <a:solidFill>
                  <a:schemeClr val="tx1"/>
                </a:solidFill>
              </a:rPr>
              <a:t>physical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computing</a:t>
            </a:r>
            <a:r>
              <a:rPr lang="ru-RU" sz="2800" dirty="0">
                <a:solidFill>
                  <a:schemeClr val="tx1"/>
                </a:solidFill>
              </a:rPr>
              <a:t>» с открытым программным кодом, построенная на простой печатной плате с современной средой для написания программного обеспечения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Микроконтроллерная платформа </a:t>
            </a:r>
            <a:r>
              <a:rPr lang="ru-RU" sz="2800" dirty="0" err="1" smtClean="0">
                <a:solidFill>
                  <a:schemeClr val="tx1"/>
                </a:solidFill>
              </a:rPr>
              <a:t>Ардуино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2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Программная часть </a:t>
            </a:r>
            <a:r>
              <a:rPr lang="ru-RU" sz="2800" dirty="0" err="1">
                <a:solidFill>
                  <a:schemeClr val="tx1"/>
                </a:solidFill>
              </a:rPr>
              <a:t>Ардуино</a:t>
            </a:r>
            <a:r>
              <a:rPr lang="ru-RU" sz="2800" dirty="0">
                <a:solidFill>
                  <a:schemeClr val="tx1"/>
                </a:solidFill>
              </a:rPr>
              <a:t> состоит из интегрированной программной среды (IDE), позволяющей писать, компилировать программы, а также загружать их в аппаратуру.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2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Аппаратная часть представляет собой электронные платы с микроконтроллером, сопутствующими элементами (стабилизатор питания, кварцевый резонатор, блокировочные конденсаторы и т.п.), портом для связи с персональным компьютером, </a:t>
            </a:r>
            <a:r>
              <a:rPr lang="ru-RU" sz="2800" dirty="0" smtClean="0">
                <a:solidFill>
                  <a:schemeClr val="tx1"/>
                </a:solidFill>
              </a:rPr>
              <a:t>унифицированными разъемами </a:t>
            </a:r>
            <a:r>
              <a:rPr lang="ru-RU" sz="2800" dirty="0">
                <a:solidFill>
                  <a:schemeClr val="tx1"/>
                </a:solidFill>
              </a:rPr>
              <a:t>для сигналов </a:t>
            </a:r>
            <a:r>
              <a:rPr lang="ru-RU" sz="2800" dirty="0" smtClean="0">
                <a:solidFill>
                  <a:schemeClr val="tx1"/>
                </a:solidFill>
              </a:rPr>
              <a:t>ввода-вывода.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2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Плата </a:t>
            </a:r>
            <a:r>
              <a:rPr lang="en-US" sz="2800" dirty="0" err="1" smtClean="0">
                <a:solidFill>
                  <a:schemeClr val="tx1"/>
                </a:solidFill>
              </a:rPr>
              <a:t>Arduino</a:t>
            </a:r>
            <a:r>
              <a:rPr lang="en-US" sz="2800" dirty="0" smtClean="0">
                <a:solidFill>
                  <a:schemeClr val="tx1"/>
                </a:solidFill>
              </a:rPr>
              <a:t> Mega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8" y="1340768"/>
            <a:ext cx="817013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39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Конструктор </a:t>
            </a:r>
            <a:r>
              <a:rPr lang="en-US" sz="2800" dirty="0" err="1" smtClean="0">
                <a:solidFill>
                  <a:schemeClr val="tx1"/>
                </a:solidFill>
              </a:rPr>
              <a:t>Arduino</a:t>
            </a:r>
            <a:r>
              <a:rPr lang="ru-RU" sz="2800" dirty="0" smtClean="0">
                <a:solidFill>
                  <a:schemeClr val="tx1"/>
                </a:solidFill>
              </a:rPr>
              <a:t> состоит из плат управления и плат расширения. Они  обязательно могут механически совмещаться </a:t>
            </a:r>
            <a:r>
              <a:rPr lang="ru-RU" sz="2800" dirty="0" smtClean="0">
                <a:solidFill>
                  <a:schemeClr val="tx1"/>
                </a:solidFill>
              </a:rPr>
              <a:t>с помощью унифицированных </a:t>
            </a:r>
            <a:r>
              <a:rPr lang="ru-RU" sz="2800" dirty="0" smtClean="0">
                <a:solidFill>
                  <a:schemeClr val="tx1"/>
                </a:solidFill>
              </a:rPr>
              <a:t>разъемов. Платы управления содержат микроконтроллер, который подает на выводы платы управляющие импульсы. Программируется он от компьютера через кабель </a:t>
            </a:r>
            <a:r>
              <a:rPr lang="en-US" sz="2800" dirty="0" smtClean="0">
                <a:solidFill>
                  <a:schemeClr val="tx1"/>
                </a:solidFill>
              </a:rPr>
              <a:t>USB</a:t>
            </a:r>
            <a:r>
              <a:rPr lang="ru-RU" sz="2800" dirty="0" smtClean="0">
                <a:solidFill>
                  <a:schemeClr val="tx1"/>
                </a:solidFill>
              </a:rPr>
              <a:t> с помощью среды программирования </a:t>
            </a:r>
            <a:r>
              <a:rPr lang="en-US" sz="2800" dirty="0" err="1" smtClean="0">
                <a:solidFill>
                  <a:schemeClr val="tx1"/>
                </a:solidFill>
              </a:rPr>
              <a:t>Arduino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4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платах </a:t>
            </a:r>
            <a:r>
              <a:rPr lang="ru-RU" sz="2800" dirty="0" err="1">
                <a:solidFill>
                  <a:schemeClr val="tx1"/>
                </a:solidFill>
              </a:rPr>
              <a:t>Ардуино</a:t>
            </a:r>
            <a:r>
              <a:rPr lang="ru-RU" sz="2800" dirty="0">
                <a:solidFill>
                  <a:schemeClr val="tx1"/>
                </a:solidFill>
              </a:rPr>
              <a:t> используются микроконтроллеры </a:t>
            </a:r>
            <a:r>
              <a:rPr lang="ru-RU" sz="2800" dirty="0" err="1">
                <a:solidFill>
                  <a:schemeClr val="tx1"/>
                </a:solidFill>
              </a:rPr>
              <a:t>Atmel</a:t>
            </a:r>
            <a:r>
              <a:rPr lang="ru-RU" sz="2800" dirty="0">
                <a:solidFill>
                  <a:schemeClr val="tx1"/>
                </a:solidFill>
              </a:rPr>
              <a:t>  AVR с прошитым в них загрузчиком. С помощью загрузчика записывается программа в микроконтроллер из персонального компьютера без применения аппаратных программаторов.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8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325</TotalTime>
  <Words>879</Words>
  <Application>Microsoft Office PowerPoint</Application>
  <PresentationFormat>Экран (4:3)</PresentationFormat>
  <Paragraphs>102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Волна</vt:lpstr>
      <vt:lpstr>Тема 3.1. б</vt:lpstr>
      <vt:lpstr>Среда программирования микроконтроллеров </vt:lpstr>
      <vt:lpstr>Презентация PowerPoint</vt:lpstr>
      <vt:lpstr>Микроконтроллерная платформа Ардуино</vt:lpstr>
      <vt:lpstr>Презентация PowerPoint</vt:lpstr>
      <vt:lpstr>Презентация PowerPoint</vt:lpstr>
      <vt:lpstr>Плата Arduino Mega</vt:lpstr>
      <vt:lpstr>Презентация PowerPoint</vt:lpstr>
      <vt:lpstr>Презентация PowerPoint</vt:lpstr>
      <vt:lpstr>Структура программы Ардуино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управления вводом/выводом.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Электротехника</dc:title>
  <dc:creator>Gluhih</dc:creator>
  <cp:lastModifiedBy>Windows User</cp:lastModifiedBy>
  <cp:revision>34</cp:revision>
  <dcterms:created xsi:type="dcterms:W3CDTF">2017-11-28T11:15:04Z</dcterms:created>
  <dcterms:modified xsi:type="dcterms:W3CDTF">2020-04-20T18:59:23Z</dcterms:modified>
</cp:coreProperties>
</file>