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  <p:sldMasterId id="2147483661" r:id="rId13"/>
    <p:sldMasterId id="2147483662" r:id="rId14"/>
  </p:sldMasterIdLst>
  <p:notesMasterIdLst>
    <p:notesMasterId r:id="rId28"/>
  </p:notesMasterIdLst>
  <p:handoutMasterIdLst>
    <p:handoutMasterId r:id="rId29"/>
  </p:handoutMasterIdLst>
  <p:sldIdLst>
    <p:sldId id="324" r:id="rId15"/>
    <p:sldId id="330" r:id="rId16"/>
    <p:sldId id="334" r:id="rId17"/>
    <p:sldId id="327" r:id="rId18"/>
    <p:sldId id="335" r:id="rId19"/>
    <p:sldId id="297" r:id="rId20"/>
    <p:sldId id="337" r:id="rId21"/>
    <p:sldId id="269" r:id="rId22"/>
    <p:sldId id="270" r:id="rId23"/>
    <p:sldId id="332" r:id="rId24"/>
    <p:sldId id="336" r:id="rId25"/>
    <p:sldId id="325" r:id="rId26"/>
    <p:sldId id="280" r:id="rId27"/>
  </p:sldIdLst>
  <p:sldSz cx="13004800" cy="9753600"/>
  <p:notesSz cx="6669088" cy="97742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1pPr>
    <a:lvl2pPr marL="457200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2pPr>
    <a:lvl3pPr marL="914400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3pPr>
    <a:lvl4pPr marL="1371600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4pPr>
    <a:lvl5pPr marL="1828800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5pPr>
    <a:lvl6pPr marL="2286000" algn="l" defTabSz="914400" rtl="0" eaLnBrk="1" latinLnBrk="0" hangingPunct="1"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6pPr>
    <a:lvl7pPr marL="2743200" algn="l" defTabSz="914400" rtl="0" eaLnBrk="1" latinLnBrk="0" hangingPunct="1"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7pPr>
    <a:lvl8pPr marL="3200400" algn="l" defTabSz="914400" rtl="0" eaLnBrk="1" latinLnBrk="0" hangingPunct="1"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8pPr>
    <a:lvl9pPr marL="3657600" algn="l" defTabSz="914400" rtl="0" eaLnBrk="1" latinLnBrk="0" hangingPunct="1"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FFFFFF"/>
    <a:srgbClr val="FFCC00"/>
    <a:srgbClr val="FF0000"/>
    <a:srgbClr val="FF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9" autoAdjust="0"/>
    <p:restoredTop sz="95007" autoAdjust="0"/>
  </p:normalViewPr>
  <p:slideViewPr>
    <p:cSldViewPr>
      <p:cViewPr>
        <p:scale>
          <a:sx n="47" d="100"/>
          <a:sy n="47" d="100"/>
        </p:scale>
        <p:origin x="-1848" y="-45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D070A473-3DD2-4163-8F02-18AD4A31DFEF}" type="datetimeFigureOut">
              <a:rPr lang="ru-RU"/>
              <a:pPr>
                <a:defRPr/>
              </a:pPr>
              <a:t>22.02.2019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778250" y="928370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FEAC65D4-697D-48C4-B55D-C573631426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477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5533942C-A75E-48A3-A70D-9619EE8B429C}" type="datetimeFigureOut">
              <a:rPr lang="ru-RU"/>
              <a:pPr>
                <a:defRPr/>
              </a:pPr>
              <a:t>22.02.2019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2175" y="733425"/>
            <a:ext cx="4884738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6750" y="4643438"/>
            <a:ext cx="5335588" cy="439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28370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8250" y="928370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06A7274D-68BB-4A40-99E0-2F159FEB62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577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D8F65EE-AF8C-4B50-8D52-14ECE775D588}" type="slidenum">
              <a:rPr lang="ru-RU" smtClean="0">
                <a:latin typeface="Gill Sans"/>
                <a:sym typeface="Gill Sans"/>
              </a:rPr>
              <a:pPr>
                <a:defRPr/>
              </a:pPr>
              <a:t>1</a:t>
            </a:fld>
            <a:endParaRPr lang="ru-RU" smtClean="0"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4010AE3-B352-49EF-A7F2-8C6B644690D8}" type="slidenum">
              <a:rPr lang="ru-RU" smtClean="0">
                <a:latin typeface="Gill Sans"/>
                <a:sym typeface="Gill Sans"/>
              </a:rPr>
              <a:pPr>
                <a:defRPr/>
              </a:pPr>
              <a:t>10</a:t>
            </a:fld>
            <a:endParaRPr lang="ru-RU" smtClean="0"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C1DCF1E-5566-464A-AB9D-B2D10292EC88}" type="slidenum">
              <a:rPr lang="ru-RU" smtClean="0">
                <a:latin typeface="Gill Sans"/>
                <a:sym typeface="Gill Sans"/>
              </a:rPr>
              <a:pPr>
                <a:defRPr/>
              </a:pPr>
              <a:t>11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185277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EAD9DC5-7258-4713-8921-85D658981381}" type="slidenum">
              <a:rPr lang="ru-RU" smtClean="0">
                <a:latin typeface="Gill Sans"/>
                <a:sym typeface="Gill Sans"/>
              </a:rPr>
              <a:pPr>
                <a:defRPr/>
              </a:pPr>
              <a:t>12</a:t>
            </a:fld>
            <a:endParaRPr lang="ru-RU" smtClean="0"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4C5C893-EE78-4091-8CA1-542DAFDBE666}" type="slidenum">
              <a:rPr lang="ru-RU" smtClean="0">
                <a:latin typeface="Gill Sans"/>
                <a:sym typeface="Gill Sans"/>
              </a:rPr>
              <a:pPr>
                <a:defRPr/>
              </a:pPr>
              <a:t>13</a:t>
            </a:fld>
            <a:endParaRPr lang="ru-RU" smtClean="0"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C1DCF1E-5566-464A-AB9D-B2D10292EC88}" type="slidenum">
              <a:rPr lang="ru-RU" smtClean="0">
                <a:latin typeface="Gill Sans"/>
                <a:sym typeface="Gill Sans"/>
              </a:rPr>
              <a:pPr>
                <a:defRPr/>
              </a:pPr>
              <a:t>2</a:t>
            </a:fld>
            <a:endParaRPr lang="ru-RU" smtClean="0"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C1DCF1E-5566-464A-AB9D-B2D10292EC88}" type="slidenum">
              <a:rPr lang="ru-RU" smtClean="0">
                <a:latin typeface="Gill Sans"/>
                <a:sym typeface="Gill Sans"/>
              </a:rPr>
              <a:pPr>
                <a:defRPr/>
              </a:pPr>
              <a:t>3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08664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74603EB-7404-4BE8-BF08-E816AB28FB09}" type="slidenum">
              <a:rPr lang="ru-RU" smtClean="0">
                <a:latin typeface="Gill Sans"/>
                <a:sym typeface="Gill Sans"/>
              </a:rPr>
              <a:pPr>
                <a:defRPr/>
              </a:pPr>
              <a:t>4</a:t>
            </a:fld>
            <a:endParaRPr lang="ru-RU" smtClean="0"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B4E06FB-22D0-4C86-A5DE-25876F67D890}" type="slidenum">
              <a:rPr lang="ru-RU" smtClean="0">
                <a:latin typeface="Gill Sans"/>
                <a:sym typeface="Gill Sans"/>
              </a:rPr>
              <a:pPr>
                <a:defRPr/>
              </a:pPr>
              <a:t>5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79639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69BBE41-AB8B-4326-BE2D-7721449E4BDC}" type="slidenum">
              <a:rPr lang="ru-RU" smtClean="0">
                <a:latin typeface="Gill Sans"/>
                <a:sym typeface="Gill Sans"/>
              </a:rPr>
              <a:pPr>
                <a:defRPr/>
              </a:pPr>
              <a:t>6</a:t>
            </a:fld>
            <a:endParaRPr lang="ru-RU" smtClean="0"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525A668-07AB-4CC9-BC77-CBAE79481AA9}" type="slidenum">
              <a:rPr lang="ru-RU" smtClean="0">
                <a:latin typeface="Gill Sans"/>
                <a:sym typeface="Gill Sans"/>
              </a:rPr>
              <a:pPr>
                <a:defRPr/>
              </a:pPr>
              <a:t>7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30254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915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354F967-5ED2-413E-BD86-880A60DA3087}" type="slidenum">
              <a:rPr lang="ru-RU" smtClean="0">
                <a:latin typeface="Gill Sans"/>
                <a:sym typeface="Gill Sans"/>
              </a:rPr>
              <a:pPr>
                <a:defRPr/>
              </a:pPr>
              <a:t>8</a:t>
            </a:fld>
            <a:endParaRPr lang="ru-RU" smtClean="0"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C602806-B447-4809-8AF8-181D47E32425}" type="slidenum">
              <a:rPr lang="ru-RU" smtClean="0">
                <a:latin typeface="Gill Sans"/>
                <a:sym typeface="Gill Sans"/>
              </a:rPr>
              <a:pPr>
                <a:defRPr/>
              </a:pPr>
              <a:t>9</a:t>
            </a:fld>
            <a:endParaRPr lang="ru-RU" smtClean="0"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71588" y="2768600"/>
            <a:ext cx="244475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868738" y="2768600"/>
            <a:ext cx="244475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0188" y="1639888"/>
            <a:ext cx="2616200" cy="45196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71588" y="1639888"/>
            <a:ext cx="7696200" cy="45196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0188" y="255588"/>
            <a:ext cx="2616200" cy="8229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71588" y="255588"/>
            <a:ext cx="7696200" cy="8229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71588" y="2768600"/>
            <a:ext cx="515620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80188" y="2768600"/>
            <a:ext cx="515620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1271588" y="1639888"/>
            <a:ext cx="10464800" cy="45196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0188" y="255588"/>
            <a:ext cx="2616200" cy="8229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71588" y="255588"/>
            <a:ext cx="7696200" cy="8229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773988" y="2768600"/>
            <a:ext cx="190500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9831388" y="2768600"/>
            <a:ext cx="190500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0188" y="255588"/>
            <a:ext cx="2616200" cy="8229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71588" y="255588"/>
            <a:ext cx="7696200" cy="8229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71588" y="2768600"/>
            <a:ext cx="244475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868738" y="2768600"/>
            <a:ext cx="244475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0188" y="255588"/>
            <a:ext cx="2616200" cy="8229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71588" y="255588"/>
            <a:ext cx="7696200" cy="8229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71588" y="2768600"/>
            <a:ext cx="515620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80188" y="2768600"/>
            <a:ext cx="515620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0188" y="255588"/>
            <a:ext cx="2616200" cy="8229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71588" y="255588"/>
            <a:ext cx="7696200" cy="8229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71588" y="1271588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80188" y="1271588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4663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46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71588" y="5030788"/>
            <a:ext cx="5156200" cy="1128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80188" y="5030788"/>
            <a:ext cx="5156200" cy="1128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35000" y="4789488"/>
            <a:ext cx="2857500" cy="330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644900" y="4789488"/>
            <a:ext cx="2857500" cy="330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035550" y="1408113"/>
            <a:ext cx="1466850" cy="66817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35000" y="1408113"/>
            <a:ext cx="4248150" cy="66817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35000" y="4789488"/>
            <a:ext cx="2857500" cy="330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644900" y="4789488"/>
            <a:ext cx="2857500" cy="330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035550" y="1408113"/>
            <a:ext cx="1466850" cy="66817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35000" y="1408113"/>
            <a:ext cx="4248150" cy="66817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28163" y="255588"/>
            <a:ext cx="2925762" cy="84566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55588"/>
            <a:ext cx="8624888" cy="84566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1588" y="5030788"/>
            <a:ext cx="10464800" cy="1128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1639888"/>
            <a:ext cx="10464800" cy="330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55588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1588" y="2768600"/>
            <a:ext cx="5041900" cy="571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2pPr>
      <a:lvl3pPr marL="1651000" indent="-495300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3pPr>
      <a:lvl4pPr marL="20923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4pPr>
      <a:lvl5pPr marL="2538413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5pPr>
      <a:lvl6pPr marL="29956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6pPr>
      <a:lvl7pPr marL="34528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7pPr>
      <a:lvl8pPr marL="39100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8pPr>
      <a:lvl9pPr marL="43672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55588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1588" y="2768600"/>
            <a:ext cx="10464800" cy="571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2pPr>
      <a:lvl3pPr marL="1651000" indent="-495300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3pPr>
      <a:lvl4pPr marL="20923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4pPr>
      <a:lvl5pPr marL="2538413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5pPr>
      <a:lvl6pPr marL="29956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6pPr>
      <a:lvl7pPr marL="34528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7pPr>
      <a:lvl8pPr marL="39100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8pPr>
      <a:lvl9pPr marL="43672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55588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3988" y="2768600"/>
            <a:ext cx="3962400" cy="571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2pPr>
      <a:lvl3pPr marL="1651000" indent="-495300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3pPr>
      <a:lvl4pPr marL="20923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4pPr>
      <a:lvl5pPr marL="2538413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5pPr>
      <a:lvl6pPr marL="29956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6pPr>
      <a:lvl7pPr marL="34528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7pPr>
      <a:lvl8pPr marL="39100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8pPr>
      <a:lvl9pPr marL="43672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55588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1588" y="2768600"/>
            <a:ext cx="5041900" cy="571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2pPr>
      <a:lvl3pPr marL="1651000" indent="-495300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3pPr>
      <a:lvl4pPr marL="20923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4pPr>
      <a:lvl5pPr marL="2538413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5pPr>
      <a:lvl6pPr marL="29956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6pPr>
      <a:lvl7pPr marL="34528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7pPr>
      <a:lvl8pPr marL="39100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8pPr>
      <a:lvl9pPr marL="43672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55588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1588" y="2768600"/>
            <a:ext cx="10464800" cy="571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4pPr>
      <a:lvl5pPr marL="2616200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5pPr>
      <a:lvl6pPr marL="3073400" indent="-569913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6pPr>
      <a:lvl7pPr marL="3530600" indent="-569913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7pPr>
      <a:lvl8pPr marL="3987800" indent="-569913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8pPr>
      <a:lvl9pPr marL="4445000" indent="-569913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971800"/>
            <a:ext cx="104648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1588" y="1271588"/>
            <a:ext cx="10464800" cy="721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82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2pPr>
      <a:lvl3pPr marL="1727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3pPr>
      <a:lvl4pPr marL="2171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4pPr>
      <a:lvl5pPr marL="2616200" indent="-569913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5pPr>
      <a:lvl6pPr marL="3073400" indent="-569913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6pPr>
      <a:lvl7pPr marL="3530600" indent="-569913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7pPr>
      <a:lvl8pPr marL="3987800" indent="-569913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8pPr>
      <a:lvl9pPr marL="4445000" indent="-569913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7367588"/>
            <a:ext cx="10464800" cy="1700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7367588"/>
            <a:ext cx="10464800" cy="1700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9488"/>
            <a:ext cx="5867400" cy="330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8113"/>
            <a:ext cx="5867400" cy="3303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9488"/>
            <a:ext cx="5867400" cy="330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8113"/>
            <a:ext cx="5867400" cy="3303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55588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889000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335088" indent="-574675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2pPr>
      <a:lvl3pPr marL="1776413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3pPr>
      <a:lvl4pPr marL="2220913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889000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335088" indent="-574675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2pPr>
      <a:lvl3pPr marL="1776413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3pPr>
      <a:lvl4pPr marL="2220913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573088" y="4156422"/>
            <a:ext cx="11501437" cy="1563688"/>
          </a:xfrm>
        </p:spPr>
        <p:txBody>
          <a:bodyPr/>
          <a:lstStyle/>
          <a:p>
            <a:pPr eaLnBrk="1" hangingPunct="1"/>
            <a:r>
              <a:rPr lang="ru-RU" dirty="0" smtClean="0">
                <a:latin typeface="Calibri" pitchFamily="34" charset="0"/>
                <a:cs typeface="Calibri" pitchFamily="34" charset="0"/>
              </a:rPr>
              <a:t>«Название компании»</a:t>
            </a:r>
          </a:p>
        </p:txBody>
      </p:sp>
      <p:sp>
        <p:nvSpPr>
          <p:cNvPr id="14339" name="Содержимое 2"/>
          <p:cNvSpPr>
            <a:spLocks noGrp="1"/>
          </p:cNvSpPr>
          <p:nvPr>
            <p:ph idx="1"/>
          </p:nvPr>
        </p:nvSpPr>
        <p:spPr>
          <a:xfrm>
            <a:off x="1271588" y="5810597"/>
            <a:ext cx="10464800" cy="11287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Ключевая фраза, определяющая деятельность компании или характеризующая новый продукт</a:t>
            </a:r>
          </a:p>
        </p:txBody>
      </p:sp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1893888" y="2140496"/>
            <a:ext cx="117157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Логотип компании</a:t>
            </a: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Возможно, изображение продукта или прототипа</a:t>
            </a:r>
          </a:p>
        </p:txBody>
      </p:sp>
      <p:sp>
        <p:nvSpPr>
          <p:cNvPr id="14348" name="Rectangle 7"/>
          <p:cNvSpPr>
            <a:spLocks/>
          </p:cNvSpPr>
          <p:nvPr/>
        </p:nvSpPr>
        <p:spPr bwMode="auto">
          <a:xfrm>
            <a:off x="9074150" y="7325072"/>
            <a:ext cx="3930650" cy="22322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175559" bIns="0" anchor="ctr"/>
          <a:lstStyle/>
          <a:p>
            <a:pPr>
              <a:lnSpc>
                <a:spcPct val="130000"/>
              </a:lnSpc>
            </a:pPr>
            <a:r>
              <a:rPr lang="ru-RU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ФИО</a:t>
            </a:r>
            <a:endParaRPr lang="ru-RU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  <a:sym typeface="Arial" pitchFamily="34" charset="0"/>
            </a:endParaRPr>
          </a:p>
          <a:p>
            <a:pPr>
              <a:lnSpc>
                <a:spcPct val="130000"/>
              </a:lnSpc>
            </a:pPr>
            <a:r>
              <a:rPr lang="ru-RU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Почта/телефон</a:t>
            </a:r>
          </a:p>
          <a:p>
            <a:pPr>
              <a:lnSpc>
                <a:spcPct val="130000"/>
              </a:lnSpc>
            </a:pPr>
            <a:r>
              <a:rPr lang="ru-RU" sz="2800" b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Сайт проекта</a:t>
            </a:r>
            <a:endParaRPr lang="ru-RU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  <a:sym typeface="Arial" pitchFamily="34" charset="0"/>
            </a:endParaRP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43" y="0"/>
            <a:ext cx="3732064" cy="115750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Содержимое 2"/>
          <p:cNvSpPr>
            <a:spLocks noGrp="1"/>
          </p:cNvSpPr>
          <p:nvPr>
            <p:ph idx="4294967295"/>
          </p:nvPr>
        </p:nvSpPr>
        <p:spPr>
          <a:xfrm>
            <a:off x="1144588" y="5380856"/>
            <a:ext cx="10464800" cy="2497138"/>
          </a:xfrm>
        </p:spPr>
        <p:txBody>
          <a:bodyPr/>
          <a:lstStyle/>
          <a:p>
            <a:pPr marL="742950" indent="-742950" algn="l" eaLnBrk="1" hangingPunct="1">
              <a:buFontTx/>
              <a:buNone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Контактная информация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222176" y="196280"/>
            <a:ext cx="10464800" cy="1285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794" tIns="50794" rIns="50794" bIns="50794"/>
          <a:lstStyle/>
          <a:p>
            <a:pPr>
              <a:defRPr/>
            </a:pPr>
            <a:r>
              <a:rPr lang="ru-RU" sz="4800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Резюме</a:t>
            </a:r>
          </a:p>
          <a:p>
            <a:pPr>
              <a:defRPr/>
            </a:pPr>
            <a:r>
              <a:rPr lang="ru-RU" sz="2400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(что должно запомниться после Вашей презентации?)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43" y="0"/>
            <a:ext cx="3732064" cy="115750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741760" y="3517316"/>
            <a:ext cx="11233248" cy="4786346"/>
          </a:xfrm>
        </p:spPr>
        <p:txBody>
          <a:bodyPr/>
          <a:lstStyle/>
          <a:p>
            <a:pPr marL="0" indent="0" algn="l" eaLnBrk="1" hangingPunct="1">
              <a:spcAft>
                <a:spcPts val="2400"/>
              </a:spcAft>
              <a:buNone/>
              <a:defRPr/>
            </a:pPr>
            <a:r>
              <a:rPr lang="ru-RU" sz="3200" dirty="0" smtClean="0">
                <a:latin typeface="Calibri" pitchFamily="34" charset="0"/>
                <a:cs typeface="Calibri" pitchFamily="34" charset="0"/>
                <a:sym typeface="Gill Sans" charset="0"/>
              </a:rPr>
              <a:t>Как работает продукт? </a:t>
            </a:r>
          </a:p>
          <a:p>
            <a:pPr marL="0" indent="0" algn="l" eaLnBrk="1" hangingPunct="1">
              <a:spcAft>
                <a:spcPts val="2400"/>
              </a:spcAft>
              <a:buNone/>
              <a:defRPr/>
            </a:pPr>
            <a:r>
              <a:rPr lang="ru-RU" sz="3200" dirty="0" smtClean="0">
                <a:latin typeface="Calibri" pitchFamily="34" charset="0"/>
                <a:cs typeface="Calibri" pitchFamily="34" charset="0"/>
                <a:sym typeface="Gill Sans" charset="0"/>
              </a:rPr>
              <a:t>За счет чего продукт работает?</a:t>
            </a:r>
          </a:p>
          <a:p>
            <a:pPr marL="0" indent="0" algn="l" eaLnBrk="1" hangingPunct="1">
              <a:spcAft>
                <a:spcPts val="1800"/>
              </a:spcAft>
              <a:buNone/>
              <a:defRPr/>
            </a:pPr>
            <a:r>
              <a:rPr lang="ru-RU" sz="3200" dirty="0" smtClean="0">
                <a:latin typeface="Calibri" pitchFamily="34" charset="0"/>
                <a:cs typeface="Calibri" pitchFamily="34" charset="0"/>
                <a:sym typeface="Gill Sans" charset="0"/>
              </a:rPr>
              <a:t>Хорошо использовать схемы или картинки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741760" y="556320"/>
            <a:ext cx="9600704" cy="11264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794" tIns="50794" rIns="50794" bIns="50794"/>
          <a:lstStyle/>
          <a:p>
            <a:pPr>
              <a:defRPr/>
            </a:pPr>
            <a:r>
              <a:rPr lang="ru-RU" sz="48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Технология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43" y="0"/>
            <a:ext cx="3732064" cy="11575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312644">
            <a:off x="3212605" y="2223019"/>
            <a:ext cx="6274891" cy="754053"/>
          </a:xfrm>
          <a:prstGeom prst="rect">
            <a:avLst/>
          </a:prstGeom>
          <a:noFill/>
          <a:ln w="63500"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rgbClr val="FF9900"/>
                </a:solidFill>
                <a:latin typeface="Calibri" panose="020F0502020204030204" pitchFamily="34" charset="0"/>
              </a:rPr>
              <a:t>д</a:t>
            </a:r>
            <a:r>
              <a:rPr lang="ru-RU" dirty="0" smtClean="0">
                <a:solidFill>
                  <a:srgbClr val="FF9900"/>
                </a:solidFill>
                <a:latin typeface="Calibri" panose="020F0502020204030204" pitchFamily="34" charset="0"/>
              </a:rPr>
              <a:t>ополнительный слайд</a:t>
            </a:r>
            <a:endParaRPr lang="ru-RU" dirty="0">
              <a:solidFill>
                <a:srgbClr val="FF99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8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Заголовок 1"/>
          <p:cNvSpPr>
            <a:spLocks noGrp="1"/>
          </p:cNvSpPr>
          <p:nvPr>
            <p:ph type="title"/>
          </p:nvPr>
        </p:nvSpPr>
        <p:spPr>
          <a:xfrm>
            <a:off x="1294184" y="196280"/>
            <a:ext cx="10464800" cy="1080120"/>
          </a:xfrm>
        </p:spPr>
        <p:txBody>
          <a:bodyPr anchor="ctr"/>
          <a:lstStyle/>
          <a:p>
            <a:pPr algn="l" eaLnBrk="1" hangingPunct="1"/>
            <a:r>
              <a:rPr lang="ru-RU" sz="4800" dirty="0" smtClean="0">
                <a:latin typeface="Calibri" pitchFamily="34" charset="0"/>
                <a:cs typeface="Calibri" pitchFamily="34" charset="0"/>
              </a:rPr>
              <a:t>Маркетинг</a:t>
            </a:r>
          </a:p>
        </p:txBody>
      </p:sp>
      <p:sp>
        <p:nvSpPr>
          <p:cNvPr id="20484" name="Содержимое 2"/>
          <p:cNvSpPr>
            <a:spLocks noGrp="1"/>
          </p:cNvSpPr>
          <p:nvPr>
            <p:ph idx="1"/>
          </p:nvPr>
        </p:nvSpPr>
        <p:spPr>
          <a:xfrm>
            <a:off x="1073150" y="3364632"/>
            <a:ext cx="10464800" cy="4286250"/>
          </a:xfrm>
        </p:spPr>
        <p:txBody>
          <a:bodyPr/>
          <a:lstStyle/>
          <a:p>
            <a:pPr marL="742950" indent="-742950" algn="just" eaLnBrk="1" hangingPunct="1">
              <a:spcBef>
                <a:spcPts val="600"/>
              </a:spcBef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Первый рынок для входа и развития</a:t>
            </a:r>
          </a:p>
          <a:p>
            <a:pPr marL="742950" indent="-742950" algn="l" eaLnBrk="1" hangingPunct="1">
              <a:spcBef>
                <a:spcPts val="600"/>
              </a:spcBef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Какие инструменты и каналы используются для выхода на рынок?</a:t>
            </a:r>
          </a:p>
          <a:p>
            <a:pPr marL="742950" indent="-742950" algn="just" eaLnBrk="1" hangingPunct="1">
              <a:spcBef>
                <a:spcPts val="600"/>
              </a:spcBef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Кто принимает решение о покупке «продукта»?</a:t>
            </a:r>
          </a:p>
          <a:p>
            <a:pPr marL="742950" indent="-742950" algn="just" eaLnBrk="1" hangingPunct="1">
              <a:spcBef>
                <a:spcPts val="600"/>
              </a:spcBef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Почему он купит продукт?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43" y="0"/>
            <a:ext cx="3732064" cy="11575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312644">
            <a:off x="3212605" y="2223019"/>
            <a:ext cx="6274891" cy="754053"/>
          </a:xfrm>
          <a:prstGeom prst="rect">
            <a:avLst/>
          </a:prstGeom>
          <a:noFill/>
          <a:ln w="63500"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rgbClr val="FF9900"/>
                </a:solidFill>
                <a:latin typeface="Calibri" panose="020F0502020204030204" pitchFamily="34" charset="0"/>
              </a:rPr>
              <a:t>д</a:t>
            </a:r>
            <a:r>
              <a:rPr lang="ru-RU" dirty="0" smtClean="0">
                <a:solidFill>
                  <a:srgbClr val="FF9900"/>
                </a:solidFill>
                <a:latin typeface="Calibri" panose="020F0502020204030204" pitchFamily="34" charset="0"/>
              </a:rPr>
              <a:t>ополнительный слайд</a:t>
            </a:r>
            <a:endParaRPr lang="ru-RU" dirty="0">
              <a:solidFill>
                <a:srgbClr val="FF99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1222176" y="268288"/>
            <a:ext cx="10464800" cy="9101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794" tIns="50794" rIns="50794" bIns="50794" anchor="ctr"/>
          <a:lstStyle/>
          <a:p>
            <a:pPr>
              <a:defRPr/>
            </a:pPr>
            <a:r>
              <a:rPr lang="ru-RU" sz="4800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Стратегия </a:t>
            </a:r>
            <a:r>
              <a:rPr lang="ru-RU" sz="48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развития</a:t>
            </a:r>
            <a:endParaRPr lang="ru-RU" sz="4800" kern="0" dirty="0">
              <a:solidFill>
                <a:schemeClr val="tx1"/>
              </a:solidFill>
              <a:latin typeface="Calibri" pitchFamily="34" charset="0"/>
              <a:cs typeface="Calibri" pitchFamily="34" charset="0"/>
              <a:sym typeface="Gill Sans" charset="0"/>
            </a:endParaRPr>
          </a:p>
        </p:txBody>
      </p:sp>
      <p:sp>
        <p:nvSpPr>
          <p:cNvPr id="23556" name="Содержимое 2"/>
          <p:cNvSpPr>
            <a:spLocks noGrp="1"/>
          </p:cNvSpPr>
          <p:nvPr>
            <p:ph idx="4294967295"/>
          </p:nvPr>
        </p:nvSpPr>
        <p:spPr>
          <a:xfrm>
            <a:off x="1119458" y="4012704"/>
            <a:ext cx="10464800" cy="2497138"/>
          </a:xfrm>
        </p:spPr>
        <p:txBody>
          <a:bodyPr/>
          <a:lstStyle/>
          <a:p>
            <a:pPr marL="742950" indent="-742950" algn="just" eaLnBrk="1" hangingPunct="1"/>
            <a:r>
              <a:rPr lang="ru-RU" sz="3200" dirty="0" smtClean="0">
                <a:latin typeface="Calibri" pitchFamily="34" charset="0"/>
                <a:cs typeface="Calibri" pitchFamily="34" charset="0"/>
              </a:rPr>
              <a:t>Ключевые точки в развитии проекта (план-график)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43" y="0"/>
            <a:ext cx="3732064" cy="11575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312644">
            <a:off x="3212605" y="2223019"/>
            <a:ext cx="6274891" cy="754053"/>
          </a:xfrm>
          <a:prstGeom prst="rect">
            <a:avLst/>
          </a:prstGeom>
          <a:noFill/>
          <a:ln w="63500"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rgbClr val="FF9900"/>
                </a:solidFill>
                <a:latin typeface="Calibri" panose="020F0502020204030204" pitchFamily="34" charset="0"/>
              </a:rPr>
              <a:t>д</a:t>
            </a:r>
            <a:r>
              <a:rPr lang="ru-RU" dirty="0" smtClean="0">
                <a:solidFill>
                  <a:srgbClr val="FF9900"/>
                </a:solidFill>
                <a:latin typeface="Calibri" panose="020F0502020204030204" pitchFamily="34" charset="0"/>
              </a:rPr>
              <a:t>ополнительный слайд</a:t>
            </a:r>
            <a:endParaRPr lang="ru-RU" dirty="0">
              <a:solidFill>
                <a:srgbClr val="FF99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Заголовок 1"/>
          <p:cNvSpPr>
            <a:spLocks noGrp="1"/>
          </p:cNvSpPr>
          <p:nvPr>
            <p:ph type="title"/>
          </p:nvPr>
        </p:nvSpPr>
        <p:spPr>
          <a:xfrm>
            <a:off x="975738" y="268288"/>
            <a:ext cx="10153128" cy="1135062"/>
          </a:xfrm>
        </p:spPr>
        <p:txBody>
          <a:bodyPr/>
          <a:lstStyle/>
          <a:p>
            <a:pPr algn="l" eaLnBrk="1" hangingPunct="1"/>
            <a:r>
              <a:rPr lang="ru-RU" sz="4800" dirty="0" smtClean="0">
                <a:latin typeface="Calibri" pitchFamily="34" charset="0"/>
                <a:cs typeface="Calibri" pitchFamily="34" charset="0"/>
              </a:rPr>
              <a:t>«Проблема» потребителя</a:t>
            </a:r>
            <a:r>
              <a:rPr lang="en-US" sz="48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4800" dirty="0" smtClean="0">
                <a:latin typeface="Calibri" pitchFamily="34" charset="0"/>
                <a:cs typeface="Calibri" pitchFamily="34" charset="0"/>
              </a:rPr>
            </a:br>
            <a:r>
              <a:rPr lang="ru-RU" sz="2400" dirty="0" smtClean="0">
                <a:latin typeface="Calibri" pitchFamily="34" charset="0"/>
                <a:cs typeface="Calibri" pitchFamily="34" charset="0"/>
              </a:rPr>
              <a:t>(какую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проблему потребителей решает  продукт / услуга)</a:t>
            </a:r>
            <a:endParaRPr lang="ru-RU" sz="4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Содержимое 2"/>
          <p:cNvSpPr txBox="1">
            <a:spLocks/>
          </p:cNvSpPr>
          <p:nvPr/>
        </p:nvSpPr>
        <p:spPr bwMode="auto">
          <a:xfrm>
            <a:off x="1287426" y="3076600"/>
            <a:ext cx="10464800" cy="55446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sym typeface="Gill Sans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  <a:sym typeface="Gill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9pPr>
          </a:lstStyle>
          <a:p>
            <a:pPr algn="just" eaLnBrk="1" hangingPunct="1">
              <a:spcAft>
                <a:spcPts val="1800"/>
              </a:spcAft>
              <a:defRPr/>
            </a:pP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Раскрыть проблему потребителя</a:t>
            </a:r>
            <a:endParaRPr lang="ru-RU" sz="3200" kern="0" dirty="0">
              <a:latin typeface="Calibri" pitchFamily="34" charset="0"/>
              <a:cs typeface="Calibri" pitchFamily="34" charset="0"/>
              <a:sym typeface="Gill Sans" charset="0"/>
            </a:endParaRPr>
          </a:p>
          <a:p>
            <a:pPr lvl="1" algn="just" eaLnBrk="1" hangingPunct="1">
              <a:spcAft>
                <a:spcPts val="1800"/>
              </a:spcAft>
              <a:defRPr/>
            </a:pP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Например</a:t>
            </a:r>
            <a:r>
              <a:rPr lang="ru-RU" sz="3200" kern="0" dirty="0">
                <a:latin typeface="Calibri" pitchFamily="34" charset="0"/>
                <a:cs typeface="Calibri" pitchFamily="34" charset="0"/>
                <a:sym typeface="Gill Sans" charset="0"/>
              </a:rPr>
              <a:t>, «Для определенных людей/компаний требуется наше решение, т.к. проблема не решается текущими продуктами / услугами, доступными на рынке» </a:t>
            </a:r>
            <a:endParaRPr lang="en-US" sz="3200" kern="0" dirty="0">
              <a:latin typeface="Calibri" pitchFamily="34" charset="0"/>
              <a:cs typeface="Calibri" pitchFamily="34" charset="0"/>
              <a:sym typeface="Gill Sans" charset="0"/>
            </a:endParaRPr>
          </a:p>
          <a:p>
            <a:pPr algn="just" eaLnBrk="1" hangingPunct="1">
              <a:spcAft>
                <a:spcPts val="600"/>
              </a:spcAft>
              <a:defRPr/>
            </a:pP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В результате:</a:t>
            </a:r>
            <a:endParaRPr lang="ru-RU" sz="3200" kern="0" dirty="0">
              <a:latin typeface="Calibri" pitchFamily="34" charset="0"/>
              <a:cs typeface="Calibri" pitchFamily="34" charset="0"/>
              <a:sym typeface="Gill Sans" charset="0"/>
            </a:endParaRPr>
          </a:p>
          <a:p>
            <a:pPr lvl="1" algn="just" eaLnBrk="1" hangingPunct="1">
              <a:spcAft>
                <a:spcPts val="600"/>
              </a:spcAft>
              <a:defRPr/>
            </a:pP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упускаются</a:t>
            </a:r>
            <a:r>
              <a:rPr lang="en-US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 </a:t>
            </a:r>
            <a:r>
              <a:rPr lang="ru-RU" sz="3200" kern="0" dirty="0">
                <a:latin typeface="Calibri" pitchFamily="34" charset="0"/>
                <a:cs typeface="Calibri" pitchFamily="34" charset="0"/>
                <a:sym typeface="Gill Sans" charset="0"/>
              </a:rPr>
              <a:t>такие-то </a:t>
            </a: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возможности</a:t>
            </a:r>
          </a:p>
          <a:p>
            <a:pPr lvl="1" algn="just" eaLnBrk="1" hangingPunct="1">
              <a:spcAft>
                <a:spcPts val="600"/>
              </a:spcAft>
              <a:defRPr/>
            </a:pP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теряется </a:t>
            </a:r>
            <a:r>
              <a:rPr lang="en-US" sz="3200" kern="0" dirty="0">
                <a:latin typeface="Calibri" pitchFamily="34" charset="0"/>
                <a:cs typeface="Calibri" pitchFamily="34" charset="0"/>
                <a:sym typeface="Gill Sans" charset="0"/>
              </a:rPr>
              <a:t>N </a:t>
            </a: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у.е.</a:t>
            </a:r>
          </a:p>
          <a:p>
            <a:pPr lvl="1" algn="just" eaLnBrk="1" hangingPunct="1">
              <a:spcAft>
                <a:spcPts val="600"/>
              </a:spcAft>
              <a:defRPr/>
            </a:pP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тратятся </a:t>
            </a:r>
            <a:r>
              <a:rPr lang="en-US" sz="3200" kern="0" dirty="0">
                <a:latin typeface="Calibri" pitchFamily="34" charset="0"/>
                <a:cs typeface="Calibri" pitchFamily="34" charset="0"/>
                <a:sym typeface="Gill Sans" charset="0"/>
              </a:rPr>
              <a:t>N </a:t>
            </a:r>
            <a:r>
              <a:rPr lang="ru-RU" sz="3200" kern="0" dirty="0">
                <a:latin typeface="Calibri" pitchFamily="34" charset="0"/>
                <a:cs typeface="Calibri" pitchFamily="34" charset="0"/>
                <a:sym typeface="Gill Sans" charset="0"/>
              </a:rPr>
              <a:t>ресурсов/ времени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43" y="0"/>
            <a:ext cx="3732064" cy="115750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Заголовок 1"/>
          <p:cNvSpPr>
            <a:spLocks noGrp="1"/>
          </p:cNvSpPr>
          <p:nvPr>
            <p:ph type="title"/>
          </p:nvPr>
        </p:nvSpPr>
        <p:spPr>
          <a:xfrm>
            <a:off x="741760" y="536245"/>
            <a:ext cx="8064896" cy="812163"/>
          </a:xfrm>
        </p:spPr>
        <p:txBody>
          <a:bodyPr anchor="ctr"/>
          <a:lstStyle/>
          <a:p>
            <a:pPr algn="l" eaLnBrk="1" hangingPunct="1"/>
            <a:r>
              <a:rPr lang="ru-RU" sz="4800" dirty="0" smtClean="0">
                <a:latin typeface="Calibri" pitchFamily="34" charset="0"/>
                <a:cs typeface="Calibri" pitchFamily="34" charset="0"/>
              </a:rPr>
              <a:t>Продукт </a:t>
            </a:r>
            <a:r>
              <a:rPr lang="en-US" sz="4800" dirty="0" smtClean="0">
                <a:latin typeface="Calibri" pitchFamily="34" charset="0"/>
                <a:cs typeface="Calibri" pitchFamily="34" charset="0"/>
              </a:rPr>
              <a:t>/ </a:t>
            </a:r>
            <a:r>
              <a:rPr lang="ru-RU" sz="4800" dirty="0" smtClean="0">
                <a:latin typeface="Calibri" pitchFamily="34" charset="0"/>
                <a:cs typeface="Calibri" pitchFamily="34" charset="0"/>
              </a:rPr>
              <a:t>решение</a:t>
            </a: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1029792" y="3148608"/>
            <a:ext cx="11089232" cy="4786346"/>
          </a:xfrm>
        </p:spPr>
        <p:txBody>
          <a:bodyPr/>
          <a:lstStyle/>
          <a:p>
            <a:pPr marL="742950" indent="-742950" algn="l" eaLnBrk="1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ru-RU" sz="3200" dirty="0" smtClean="0">
                <a:latin typeface="Calibri" pitchFamily="34" charset="0"/>
                <a:cs typeface="Calibri" pitchFamily="34" charset="0"/>
                <a:sym typeface="Gill Sans" charset="0"/>
              </a:rPr>
              <a:t>Наш продукт / сервис решает названные проблемы следующим образом</a:t>
            </a:r>
          </a:p>
          <a:p>
            <a:pPr marL="742950" indent="-742950" algn="l" eaLnBrk="1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en-US" sz="3200" dirty="0" smtClean="0">
                <a:latin typeface="Calibri" panose="020F0502020204030204" pitchFamily="34" charset="0"/>
              </a:rPr>
              <a:t>Value Proposition (</a:t>
            </a:r>
            <a:r>
              <a:rPr lang="ru-RU" sz="3200" dirty="0" smtClean="0">
                <a:latin typeface="Calibri" panose="020F0502020204030204" pitchFamily="34" charset="0"/>
              </a:rPr>
              <a:t>уникальная ценность) – у нас все не как у других потому что</a:t>
            </a:r>
            <a:r>
              <a:rPr lang="en-US" sz="3200" dirty="0" smtClean="0">
                <a:latin typeface="Calibri" panose="020F0502020204030204" pitchFamily="34" charset="0"/>
              </a:rPr>
              <a:t>…</a:t>
            </a:r>
            <a:endParaRPr lang="ru-RU" sz="3200" dirty="0" smtClean="0">
              <a:latin typeface="Calibri" panose="020F0502020204030204" pitchFamily="34" charset="0"/>
            </a:endParaRPr>
          </a:p>
          <a:p>
            <a:pPr marL="742950" indent="-742950" algn="l" eaLnBrk="1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ru-RU" sz="3200" dirty="0" smtClean="0">
                <a:latin typeface="Calibri" panose="020F0502020204030204" pitchFamily="34" charset="0"/>
              </a:rPr>
              <a:t>Количественная и качественная выгода для пользователя</a:t>
            </a:r>
            <a:endParaRPr lang="en-US" sz="3200" dirty="0" smtClean="0">
              <a:latin typeface="Calibri" panose="020F0502020204030204" pitchFamily="34" charset="0"/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43" y="0"/>
            <a:ext cx="3732064" cy="11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7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Заголовок 1"/>
          <p:cNvSpPr>
            <a:spLocks noGrp="1"/>
          </p:cNvSpPr>
          <p:nvPr>
            <p:ph type="title"/>
          </p:nvPr>
        </p:nvSpPr>
        <p:spPr>
          <a:xfrm>
            <a:off x="813768" y="517051"/>
            <a:ext cx="10464800" cy="936104"/>
          </a:xfrm>
        </p:spPr>
        <p:txBody>
          <a:bodyPr/>
          <a:lstStyle/>
          <a:p>
            <a:pPr algn="l" eaLnBrk="1" hangingPunct="1"/>
            <a:r>
              <a:rPr lang="ru-RU" sz="4800" dirty="0" smtClean="0">
                <a:latin typeface="Calibri" pitchFamily="34" charset="0"/>
                <a:cs typeface="Calibri" pitchFamily="34" charset="0"/>
              </a:rPr>
              <a:t>Бизнес-модель</a:t>
            </a:r>
          </a:p>
        </p:txBody>
      </p:sp>
      <p:sp>
        <p:nvSpPr>
          <p:cNvPr id="23" name="Содержимое 2"/>
          <p:cNvSpPr txBox="1">
            <a:spLocks/>
          </p:cNvSpPr>
          <p:nvPr/>
        </p:nvSpPr>
        <p:spPr bwMode="auto">
          <a:xfrm>
            <a:off x="1173808" y="2682742"/>
            <a:ext cx="11305116" cy="47863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sym typeface="Gill Sans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  <a:sym typeface="Gill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9pPr>
          </a:lstStyle>
          <a:p>
            <a:pPr marL="742950" indent="-742950" algn="l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На чем проект зарабатывает или планирует зарабатывать?</a:t>
            </a:r>
          </a:p>
          <a:p>
            <a:pPr marL="1543050" lvl="2" indent="-742950" algn="l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ru-RU" sz="3200" kern="0" dirty="0">
                <a:latin typeface="Calibri" pitchFamily="34" charset="0"/>
                <a:cs typeface="Calibri" pitchFamily="34" charset="0"/>
                <a:sym typeface="Gill Sans" charset="0"/>
              </a:rPr>
              <a:t>продажа продукта, </a:t>
            </a: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обслуживание/техническая поддержка, рекламная </a:t>
            </a:r>
            <a:r>
              <a:rPr lang="ru-RU" sz="3200" kern="0" dirty="0">
                <a:latin typeface="Calibri" pitchFamily="34" charset="0"/>
                <a:cs typeface="Calibri" pitchFamily="34" charset="0"/>
                <a:sym typeface="Gill Sans" charset="0"/>
              </a:rPr>
              <a:t>модель, комиссия со сделок, </a:t>
            </a: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подписка, </a:t>
            </a:r>
            <a:r>
              <a:rPr lang="ru-RU" sz="3200" kern="0" dirty="0">
                <a:latin typeface="Calibri" pitchFamily="34" charset="0"/>
                <a:cs typeface="Calibri" pitchFamily="34" charset="0"/>
                <a:sym typeface="Gill Sans" charset="0"/>
              </a:rPr>
              <a:t>др.</a:t>
            </a:r>
          </a:p>
          <a:p>
            <a:pPr marL="742950" indent="-742950" algn="l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Дистрибьюция (путь к конечному покупателю):</a:t>
            </a:r>
          </a:p>
          <a:p>
            <a:pPr marL="1443038" indent="-731838" algn="l" eaLnBrk="1" hangingPunct="1">
              <a:spcAft>
                <a:spcPts val="600"/>
              </a:spcAft>
              <a:buFontTx/>
              <a:buChar char="-"/>
              <a:defRPr/>
            </a:pP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строим сами систему продаж</a:t>
            </a:r>
          </a:p>
          <a:p>
            <a:pPr marL="1443038" indent="-731838" algn="l" eaLnBrk="1" hangingPunct="1">
              <a:spcAft>
                <a:spcPts val="600"/>
              </a:spcAft>
              <a:buFontTx/>
              <a:buChar char="-"/>
              <a:defRPr/>
            </a:pPr>
            <a:r>
              <a:rPr lang="ru-RU" sz="3200" kern="0" dirty="0">
                <a:latin typeface="Calibri" pitchFamily="34" charset="0"/>
                <a:cs typeface="Calibri" pitchFamily="34" charset="0"/>
                <a:sym typeface="Gill Sans" charset="0"/>
              </a:rPr>
              <a:t>и</a:t>
            </a: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спользуем сети партнера</a:t>
            </a:r>
          </a:p>
          <a:p>
            <a:pPr marL="1443038" indent="-731838" algn="l" eaLnBrk="1" hangingPunct="1">
              <a:spcAft>
                <a:spcPts val="600"/>
              </a:spcAft>
              <a:buFontTx/>
              <a:buChar char="-"/>
              <a:defRPr/>
            </a:pPr>
            <a:r>
              <a:rPr lang="ru-RU" sz="3200" kern="0" dirty="0">
                <a:latin typeface="Calibri" pitchFamily="34" charset="0"/>
                <a:cs typeface="Calibri" pitchFamily="34" charset="0"/>
                <a:sym typeface="Gill Sans" charset="0"/>
              </a:rPr>
              <a:t>д</a:t>
            </a: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оговариваемся с независимыми сетями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43" y="0"/>
            <a:ext cx="3732064" cy="115750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885776" y="2466751"/>
            <a:ext cx="10687545" cy="4786313"/>
          </a:xfrm>
        </p:spPr>
        <p:txBody>
          <a:bodyPr/>
          <a:lstStyle/>
          <a:p>
            <a:pPr marL="742950" indent="-742950" algn="just" eaLnBrk="1" hangingPunct="1">
              <a:spcBef>
                <a:spcPts val="600"/>
              </a:spcBef>
              <a:spcAft>
                <a:spcPts val="1800"/>
              </a:spcAft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Объем рынка, динамика и прогноз роста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*</a:t>
            </a:r>
            <a:r>
              <a:rPr lang="ru-RU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- </a:t>
            </a:r>
            <a:br>
              <a:rPr lang="ru-RU" sz="3200" dirty="0" smtClean="0">
                <a:latin typeface="Calibri" pitchFamily="34" charset="0"/>
                <a:cs typeface="Calibri" pitchFamily="34" charset="0"/>
              </a:rPr>
            </a:br>
            <a:r>
              <a:rPr lang="ru-RU" sz="3200" dirty="0" smtClean="0">
                <a:latin typeface="Calibri" pitchFamily="34" charset="0"/>
                <a:cs typeface="Calibri" pitchFamily="34" charset="0"/>
              </a:rPr>
              <a:t>общий объем рынка, на который вы планируете выйти </a:t>
            </a:r>
            <a:br>
              <a:rPr lang="ru-RU" sz="3200" dirty="0" smtClean="0">
                <a:latin typeface="Calibri" pitchFamily="34" charset="0"/>
                <a:cs typeface="Calibri" pitchFamily="34" charset="0"/>
              </a:rPr>
            </a:br>
            <a:r>
              <a:rPr lang="ru-RU" sz="32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total available market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742950" indent="-742950" algn="just" eaLnBrk="1" hangingPunct="1">
              <a:spcBef>
                <a:spcPts val="600"/>
              </a:spcBef>
              <a:spcAft>
                <a:spcPts val="1800"/>
              </a:spcAft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Доля рынка, которую вы планируете занять</a:t>
            </a:r>
          </a:p>
          <a:p>
            <a:pPr marL="0" indent="0" algn="just" eaLnBrk="1" hangingPunct="1">
              <a:buNone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marL="0" indent="0" algn="just" eaLnBrk="1" hangingPunct="1"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*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Ссылка на источник информации</a:t>
            </a: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741760" y="536245"/>
            <a:ext cx="8064896" cy="812163"/>
          </a:xfrm>
        </p:spPr>
        <p:txBody>
          <a:bodyPr anchor="ctr"/>
          <a:lstStyle/>
          <a:p>
            <a:pPr algn="l" eaLnBrk="1" hangingPunct="1"/>
            <a:r>
              <a:rPr lang="ru-RU" sz="4800" dirty="0" smtClean="0">
                <a:latin typeface="Calibri" pitchFamily="34" charset="0"/>
                <a:cs typeface="Calibri" pitchFamily="34" charset="0"/>
              </a:rPr>
              <a:t>Рынок</a:t>
            </a:r>
          </a:p>
        </p:txBody>
      </p:sp>
      <p:sp>
        <p:nvSpPr>
          <p:cNvPr id="2" name="Rectangle 1"/>
          <p:cNvSpPr/>
          <p:nvPr/>
        </p:nvSpPr>
        <p:spPr>
          <a:xfrm>
            <a:off x="813768" y="7325072"/>
            <a:ext cx="10812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Calibri"/>
                <a:cs typeface="Calibri"/>
              </a:rPr>
              <a:t>Если это новый рынок, по которому не достаточно данных, попробуйте </a:t>
            </a:r>
            <a:r>
              <a:rPr lang="ru-RU" sz="3200" dirty="0">
                <a:latin typeface="Calibri"/>
                <a:cs typeface="Calibri"/>
              </a:rPr>
              <a:t>понять, сколько людей потенциально могли бы приобрести продукт, и сколько это будет стоить.</a:t>
            </a:r>
            <a:endParaRPr lang="en-US" sz="3200" dirty="0">
              <a:latin typeface="Calibri"/>
              <a:cs typeface="Calibri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43" y="0"/>
            <a:ext cx="3732064" cy="11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35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 bwMode="auto">
          <a:xfrm>
            <a:off x="741760" y="514563"/>
            <a:ext cx="9600704" cy="1285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794" tIns="50794" rIns="50794" bIns="50794"/>
          <a:lstStyle/>
          <a:p>
            <a:pPr>
              <a:defRPr/>
            </a:pPr>
            <a:r>
              <a:rPr lang="ru-RU" sz="48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Конкуренты</a:t>
            </a:r>
            <a:r>
              <a:rPr lang="en-US" sz="48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*</a:t>
            </a:r>
            <a:br>
              <a:rPr lang="en-US" sz="48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</a:br>
            <a:endParaRPr lang="ru-RU" sz="4800" kern="0" dirty="0">
              <a:solidFill>
                <a:schemeClr val="tx1"/>
              </a:solidFill>
              <a:latin typeface="Calibri" pitchFamily="34" charset="0"/>
              <a:cs typeface="Calibri" pitchFamily="34" charset="0"/>
              <a:sym typeface="Gill Sans" charset="0"/>
            </a:endParaRPr>
          </a:p>
        </p:txBody>
      </p:sp>
      <p:sp>
        <p:nvSpPr>
          <p:cNvPr id="16388" name="Содержимое 2"/>
          <p:cNvSpPr>
            <a:spLocks noGrp="1"/>
          </p:cNvSpPr>
          <p:nvPr>
            <p:ph idx="4294967295"/>
          </p:nvPr>
        </p:nvSpPr>
        <p:spPr>
          <a:xfrm>
            <a:off x="1216025" y="3508648"/>
            <a:ext cx="10464800" cy="2497137"/>
          </a:xfrm>
        </p:spPr>
        <p:txBody>
          <a:bodyPr/>
          <a:lstStyle/>
          <a:p>
            <a:pPr marL="742950" indent="-742950" algn="just" eaLnBrk="1" hangingPunct="1">
              <a:spcBef>
                <a:spcPts val="600"/>
              </a:spcBef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Кто еще решает такую же или смежную проблему?</a:t>
            </a:r>
          </a:p>
          <a:p>
            <a:pPr marL="742950" indent="-742950" algn="just" eaLnBrk="1" hangingPunct="1">
              <a:spcBef>
                <a:spcPts val="600"/>
              </a:spcBef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Как? </a:t>
            </a:r>
          </a:p>
          <a:p>
            <a:pPr marL="742950" indent="-742950" algn="just" eaLnBrk="1" hangingPunct="1">
              <a:spcBef>
                <a:spcPts val="600"/>
              </a:spcBef>
            </a:pPr>
            <a:r>
              <a:rPr lang="ru-RU" sz="3200" dirty="0">
                <a:latin typeface="Calibri" pitchFamily="34" charset="0"/>
                <a:cs typeface="Calibri" pitchFamily="34" charset="0"/>
              </a:rPr>
              <a:t>За какую цену?</a:t>
            </a:r>
          </a:p>
          <a:p>
            <a:pPr marL="742950" indent="-742950" algn="just" eaLnBrk="1" hangingPunct="1">
              <a:spcBef>
                <a:spcPts val="600"/>
              </a:spcBef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В чем ваши преимущества?</a:t>
            </a:r>
          </a:p>
        </p:txBody>
      </p:sp>
      <p:sp>
        <p:nvSpPr>
          <p:cNvPr id="16389" name="TextBox 12"/>
          <p:cNvSpPr txBox="1">
            <a:spLocks noChangeArrowheads="1"/>
          </p:cNvSpPr>
          <p:nvPr/>
        </p:nvSpPr>
        <p:spPr bwMode="auto">
          <a:xfrm>
            <a:off x="1287463" y="7010226"/>
            <a:ext cx="7000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* Лучше в виде сравнительной таблицы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43" y="0"/>
            <a:ext cx="3732064" cy="115750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2"/>
          <p:cNvSpPr>
            <a:spLocks noGrp="1"/>
          </p:cNvSpPr>
          <p:nvPr>
            <p:ph idx="4294967295"/>
          </p:nvPr>
        </p:nvSpPr>
        <p:spPr>
          <a:xfrm>
            <a:off x="741760" y="1852464"/>
            <a:ext cx="11839674" cy="4786313"/>
          </a:xfrm>
          <a:prstGeom prst="rect">
            <a:avLst/>
          </a:prstGeom>
        </p:spPr>
        <p:txBody>
          <a:bodyPr/>
          <a:lstStyle/>
          <a:p>
            <a:pPr marL="0" lvl="0" indent="0" algn="just" eaLnBrk="1" hangingPunct="1">
              <a:spcBef>
                <a:spcPts val="600"/>
              </a:spcBef>
              <a:spcAft>
                <a:spcPts val="1800"/>
              </a:spcAft>
              <a:buNone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Стадия проекта (</a:t>
            </a:r>
            <a:r>
              <a:rPr lang="ru-RU" sz="3200" dirty="0" smtClean="0">
                <a:latin typeface="Calibri" panose="020F0502020204030204" pitchFamily="34" charset="0"/>
              </a:rPr>
              <a:t>прототип</a:t>
            </a:r>
            <a:r>
              <a:rPr lang="ru-RU" sz="3200" dirty="0">
                <a:latin typeface="Calibri" panose="020F0502020204030204" pitchFamily="34" charset="0"/>
              </a:rPr>
              <a:t>, </a:t>
            </a:r>
            <a:r>
              <a:rPr lang="ru-RU" sz="3200" dirty="0" smtClean="0">
                <a:latin typeface="Calibri" panose="020F0502020204030204" pitchFamily="34" charset="0"/>
              </a:rPr>
              <a:t>промышленный образец, первые </a:t>
            </a:r>
            <a:r>
              <a:rPr lang="ru-RU" sz="3200" dirty="0">
                <a:latin typeface="Calibri" panose="020F0502020204030204" pitchFamily="34" charset="0"/>
              </a:rPr>
              <a:t>продажи и т.д</a:t>
            </a:r>
            <a:r>
              <a:rPr lang="ru-RU" sz="3200" dirty="0" smtClean="0">
                <a:latin typeface="Calibri" panose="020F0502020204030204" pitchFamily="34" charset="0"/>
              </a:rPr>
              <a:t>.)</a:t>
            </a:r>
            <a:endParaRPr lang="ru-RU" sz="3200" dirty="0" smtClean="0">
              <a:latin typeface="Calibri" pitchFamily="34" charset="0"/>
              <a:cs typeface="Calibri" pitchFamily="34" charset="0"/>
            </a:endParaRPr>
          </a:p>
          <a:p>
            <a:pPr marL="0" indent="0" algn="just" eaLnBrk="1" hangingPunct="1">
              <a:spcBef>
                <a:spcPts val="600"/>
              </a:spcBef>
              <a:spcAft>
                <a:spcPts val="1800"/>
              </a:spcAft>
              <a:buNone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Количественные и качественные достижения проекта: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marL="742950" indent="-742950" algn="just" eaLnBrk="1" hangingPunct="1">
              <a:spcBef>
                <a:spcPts val="600"/>
              </a:spcBef>
              <a:spcAft>
                <a:spcPts val="0"/>
              </a:spcAft>
            </a:pPr>
            <a:r>
              <a:rPr lang="ru-RU" sz="3200" dirty="0">
                <a:latin typeface="Calibri" pitchFamily="34" charset="0"/>
                <a:cs typeface="Calibri" pitchFamily="34" charset="0"/>
              </a:rPr>
              <a:t>в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ыручка и количество клиентов / партнеров (можно поставить логотипы) и их динамика</a:t>
            </a:r>
          </a:p>
          <a:p>
            <a:pPr marL="0" indent="0" algn="just"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          </a:t>
            </a:r>
            <a:r>
              <a:rPr lang="ru-RU" sz="3200" i="1" dirty="0" smtClean="0">
                <a:latin typeface="Calibri" pitchFamily="34" charset="0"/>
                <a:cs typeface="Calibri" pitchFamily="34" charset="0"/>
              </a:rPr>
              <a:t>ИЛИ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3200" i="1" dirty="0" smtClean="0">
                <a:latin typeface="Calibri" pitchFamily="34" charset="0"/>
                <a:cs typeface="Calibri" pitchFamily="34" charset="0"/>
              </a:rPr>
              <a:t>если нет</a:t>
            </a:r>
          </a:p>
          <a:p>
            <a:pPr marL="742950" indent="-742950" algn="just" eaLnBrk="1" hangingPunct="1">
              <a:spcBef>
                <a:spcPts val="0"/>
              </a:spcBef>
              <a:spcAft>
                <a:spcPts val="1800"/>
              </a:spcAft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предварительные </a:t>
            </a:r>
            <a:r>
              <a:rPr lang="ru-RU" sz="3200" dirty="0">
                <a:latin typeface="Calibri" pitchFamily="34" charset="0"/>
                <a:cs typeface="Calibri" pitchFamily="34" charset="0"/>
              </a:rPr>
              <a:t>соглашения 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/ выраженный интерес </a:t>
            </a:r>
            <a:r>
              <a:rPr lang="ru-RU" sz="3200" dirty="0">
                <a:latin typeface="Calibri" pitchFamily="34" charset="0"/>
                <a:cs typeface="Calibri" pitchFamily="34" charset="0"/>
              </a:rPr>
              <a:t>(поставить 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логотипы)</a:t>
            </a:r>
          </a:p>
          <a:p>
            <a:pPr marL="800100" lvl="2" indent="0" algn="just" eaLnBrk="1" hangingPunct="1">
              <a:spcBef>
                <a:spcPts val="0"/>
              </a:spcBef>
              <a:spcAft>
                <a:spcPts val="1800"/>
              </a:spcAft>
              <a:buNone/>
            </a:pPr>
            <a:r>
              <a:rPr lang="ru-RU" sz="3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ИЛИ, если нет</a:t>
            </a:r>
            <a:endParaRPr lang="ru-RU" sz="32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indent="-742950" algn="l" eaLnBrk="1" hangingPunct="1">
              <a:spcBef>
                <a:spcPts val="0"/>
              </a:spcBef>
              <a:spcAft>
                <a:spcPts val="1800"/>
              </a:spcAft>
            </a:pPr>
            <a:r>
              <a:rPr lang="ru-RU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подтверждения 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гипотезы относительно востребованности </a:t>
            </a:r>
            <a:r>
              <a:rPr lang="ru-RU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продукта</a:t>
            </a:r>
          </a:p>
          <a:p>
            <a:pPr marL="742950" indent="-742950" algn="l" eaLnBrk="1" hangingPunct="1">
              <a:spcBef>
                <a:spcPts val="0"/>
              </a:spcBef>
              <a:spcAft>
                <a:spcPts val="0"/>
              </a:spcAft>
            </a:pPr>
            <a:r>
              <a:rPr lang="ru-RU" sz="3200" dirty="0">
                <a:latin typeface="Calibri" pitchFamily="34" charset="0"/>
                <a:cs typeface="Calibri" pitchFamily="34" charset="0"/>
              </a:rPr>
              <a:t>привлеченные 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инвестиции </a:t>
            </a:r>
            <a:r>
              <a:rPr lang="ru-RU" sz="3200" dirty="0">
                <a:latin typeface="Calibri" pitchFamily="34" charset="0"/>
                <a:cs typeface="Calibri" pitchFamily="34" charset="0"/>
              </a:rPr>
              <a:t>(сколько? от кого?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742950" indent="-742950" algn="l" eaLnBrk="1" hangingPunct="1"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интеллектуальная собственность, победы в конкурсах и др.</a:t>
            </a:r>
            <a:endParaRPr lang="ru-RU" sz="3200" dirty="0">
              <a:latin typeface="Calibri" pitchFamily="34" charset="0"/>
              <a:cs typeface="Calibri" pitchFamily="34" charset="0"/>
            </a:endParaRPr>
          </a:p>
          <a:p>
            <a:pPr marL="742950" indent="-742950" algn="l" eaLnBrk="1" hangingPunct="1">
              <a:spcBef>
                <a:spcPts val="0"/>
              </a:spcBef>
              <a:spcAft>
                <a:spcPts val="0"/>
              </a:spcAft>
            </a:pPr>
            <a:endParaRPr lang="ru-RU" sz="3200" dirty="0"/>
          </a:p>
          <a:p>
            <a:pPr marL="742950" indent="-742950" algn="just" eaLnBrk="1" hangingPunct="1">
              <a:spcBef>
                <a:spcPts val="600"/>
              </a:spcBef>
              <a:spcAft>
                <a:spcPts val="0"/>
              </a:spcAft>
            </a:pPr>
            <a:endParaRPr lang="ru-RU" sz="3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741760" y="536245"/>
            <a:ext cx="8064896" cy="812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sym typeface="Gill Sans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  <a:sym typeface="Gill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9pPr>
          </a:lstStyle>
          <a:p>
            <a:pPr marL="0" indent="0" algn="l" eaLnBrk="1" hangingPunct="1">
              <a:buNone/>
            </a:pPr>
            <a:r>
              <a:rPr lang="ru-RU" sz="4800" dirty="0" smtClean="0">
                <a:latin typeface="Calibri" pitchFamily="34" charset="0"/>
                <a:cs typeface="Calibri" pitchFamily="34" charset="0"/>
              </a:rPr>
              <a:t>Результаты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43" y="0"/>
            <a:ext cx="3732064" cy="11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15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Заголовок 1"/>
          <p:cNvSpPr txBox="1">
            <a:spLocks/>
          </p:cNvSpPr>
          <p:nvPr/>
        </p:nvSpPr>
        <p:spPr bwMode="auto">
          <a:xfrm>
            <a:off x="1150168" y="268288"/>
            <a:ext cx="10464800" cy="9104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794" tIns="50794" rIns="50794" bIns="50794" anchor="ctr"/>
          <a:lstStyle/>
          <a:p>
            <a:pPr>
              <a:defRPr/>
            </a:pPr>
            <a:r>
              <a:rPr lang="ru-RU" sz="4800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Команда</a:t>
            </a:r>
          </a:p>
        </p:txBody>
      </p:sp>
      <p:sp>
        <p:nvSpPr>
          <p:cNvPr id="21508" name="Содержимое 2"/>
          <p:cNvSpPr>
            <a:spLocks noGrp="1"/>
          </p:cNvSpPr>
          <p:nvPr>
            <p:ph idx="4294967295"/>
          </p:nvPr>
        </p:nvSpPr>
        <p:spPr>
          <a:xfrm>
            <a:off x="718120" y="3531790"/>
            <a:ext cx="11256888" cy="2497138"/>
          </a:xfrm>
        </p:spPr>
        <p:txBody>
          <a:bodyPr/>
          <a:lstStyle/>
          <a:p>
            <a:pPr marL="742950" indent="-742950" algn="just" eaLnBrk="1" hangingPunct="1">
              <a:spcBef>
                <a:spcPts val="600"/>
              </a:spcBef>
              <a:spcAft>
                <a:spcPts val="0"/>
              </a:spcAft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Компетенции ключевых членов команды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(CEO, CTO, CMO)</a:t>
            </a:r>
            <a:endParaRPr lang="ru-RU" sz="3200" dirty="0" smtClean="0">
              <a:latin typeface="Calibri" pitchFamily="34" charset="0"/>
              <a:cs typeface="Calibri" pitchFamily="34" charset="0"/>
            </a:endParaRPr>
          </a:p>
          <a:p>
            <a:pPr marL="742950" indent="-742950" algn="just" eaLnBrk="1" hangingPunct="1">
              <a:spcBef>
                <a:spcPts val="600"/>
              </a:spcBef>
              <a:spcAft>
                <a:spcPts val="0"/>
              </a:spcAft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Менторы, консультанты</a:t>
            </a:r>
          </a:p>
          <a:p>
            <a:pPr marL="742950" indent="-742950" algn="just" eaLnBrk="1" hangingPunct="1">
              <a:spcBef>
                <a:spcPts val="600"/>
              </a:spcBef>
              <a:spcAft>
                <a:spcPts val="0"/>
              </a:spcAft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Общее количество членов команды 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43" y="0"/>
            <a:ext cx="3732064" cy="115750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 txBox="1">
            <a:spLocks/>
          </p:cNvSpPr>
          <p:nvPr/>
        </p:nvSpPr>
        <p:spPr bwMode="auto">
          <a:xfrm>
            <a:off x="1006152" y="247070"/>
            <a:ext cx="9600704" cy="9104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794" tIns="50794" rIns="50794" bIns="50794"/>
          <a:lstStyle/>
          <a:p>
            <a:pPr>
              <a:defRPr/>
            </a:pPr>
            <a:r>
              <a:rPr lang="ru-RU" sz="48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Потребности</a:t>
            </a:r>
          </a:p>
        </p:txBody>
      </p:sp>
      <p:sp>
        <p:nvSpPr>
          <p:cNvPr id="22532" name="Содержимое 2"/>
          <p:cNvSpPr>
            <a:spLocks noGrp="1"/>
          </p:cNvSpPr>
          <p:nvPr>
            <p:ph idx="4294967295"/>
          </p:nvPr>
        </p:nvSpPr>
        <p:spPr>
          <a:xfrm>
            <a:off x="1006152" y="2356520"/>
            <a:ext cx="10464800" cy="2497137"/>
          </a:xfrm>
        </p:spPr>
        <p:txBody>
          <a:bodyPr/>
          <a:lstStyle/>
          <a:p>
            <a:pPr marL="0" indent="0" algn="l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Цели участия в конкурсе (поиск партнеров/менторов/клиентов/инвестиций и т.д.)</a:t>
            </a:r>
            <a:endParaRPr lang="ru-RU" sz="3200" dirty="0">
              <a:latin typeface="Calibri" pitchFamily="34" charset="0"/>
              <a:cs typeface="Calibri" pitchFamily="34" charset="0"/>
            </a:endParaRPr>
          </a:p>
          <a:p>
            <a:pPr marL="0" indent="0" algn="l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Если одна из целей - привлечение инвестиций, опишите:</a:t>
            </a:r>
          </a:p>
          <a:p>
            <a:pPr marL="893763" indent="-893763" algn="l" eaLnBrk="1" hangingPunct="1">
              <a:spcBef>
                <a:spcPts val="600"/>
              </a:spcBef>
              <a:spcAft>
                <a:spcPts val="0"/>
              </a:spcAft>
            </a:pPr>
            <a:r>
              <a:rPr lang="ru-RU" sz="3200" dirty="0">
                <a:latin typeface="Calibri" pitchFamily="34" charset="0"/>
                <a:cs typeface="Calibri" pitchFamily="34" charset="0"/>
              </a:rPr>
              <a:t>т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екущие источники финансирования</a:t>
            </a:r>
            <a:br>
              <a:rPr lang="ru-RU" sz="3200" dirty="0" smtClean="0">
                <a:latin typeface="Calibri" pitchFamily="34" charset="0"/>
                <a:cs typeface="Calibri" pitchFamily="34" charset="0"/>
              </a:rPr>
            </a:br>
            <a:r>
              <a:rPr lang="ru-RU" sz="3200" dirty="0" smtClean="0">
                <a:latin typeface="Calibri" pitchFamily="34" charset="0"/>
                <a:cs typeface="Calibri" pitchFamily="34" charset="0"/>
              </a:rPr>
              <a:t>(собственные средства, </a:t>
            </a:r>
            <a:r>
              <a:rPr lang="ru-RU" sz="3200" dirty="0">
                <a:latin typeface="Calibri" pitchFamily="34" charset="0"/>
                <a:cs typeface="Calibri" pitchFamily="34" charset="0"/>
              </a:rPr>
              <a:t>бизнес-ангелы, инвесторы, гранты)</a:t>
            </a:r>
          </a:p>
          <a:p>
            <a:pPr marL="893763" indent="-893763" algn="just" eaLnBrk="1" hangingPunct="1">
              <a:spcBef>
                <a:spcPts val="600"/>
              </a:spcBef>
              <a:spcAft>
                <a:spcPts val="0"/>
              </a:spcAft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потребность </a:t>
            </a:r>
            <a:r>
              <a:rPr lang="ru-RU" sz="3200" dirty="0">
                <a:latin typeface="Calibri" pitchFamily="34" charset="0"/>
                <a:cs typeface="Calibri" pitchFamily="34" charset="0"/>
              </a:rPr>
              <a:t>в инвестициях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$</a:t>
            </a:r>
            <a:endParaRPr lang="ru-RU" sz="3200" dirty="0" smtClean="0">
              <a:latin typeface="Calibri" pitchFamily="34" charset="0"/>
              <a:cs typeface="Calibri" pitchFamily="34" charset="0"/>
            </a:endParaRPr>
          </a:p>
          <a:p>
            <a:pPr marL="893763" indent="-893763" algn="just" eaLnBrk="1" hangingPunct="1">
              <a:spcBef>
                <a:spcPts val="600"/>
              </a:spcBef>
              <a:spcAft>
                <a:spcPts val="0"/>
              </a:spcAft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предложение инвестору (доля в компании / % по займу / др.)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43" y="0"/>
            <a:ext cx="3732064" cy="115750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7892</TotalTime>
  <Pages>0</Pages>
  <Words>420</Words>
  <Characters>0</Characters>
  <Application>Microsoft Office PowerPoint</Application>
  <PresentationFormat>Произвольный</PresentationFormat>
  <Lines>0</Lines>
  <Paragraphs>87</Paragraphs>
  <Slides>13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14</vt:i4>
      </vt:variant>
      <vt:variant>
        <vt:lpstr>Заголовки слайдов</vt:lpstr>
      </vt:variant>
      <vt:variant>
        <vt:i4>13</vt:i4>
      </vt:variant>
    </vt:vector>
  </HeadingPairs>
  <TitlesOfParts>
    <vt:vector size="27" baseType="lpstr">
      <vt:lpstr>Title &amp; Subtitle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Title &amp; Bullets</vt:lpstr>
      <vt:lpstr>«Название компании»</vt:lpstr>
      <vt:lpstr>«Проблема» потребителя (какую проблему потребителей решает  продукт / услуга)</vt:lpstr>
      <vt:lpstr>Продукт / решение</vt:lpstr>
      <vt:lpstr>Бизнес-модель</vt:lpstr>
      <vt:lpstr>Рынок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Маркетинг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Toshiba</dc:creator>
  <cp:lastModifiedBy>Сергей Баранов</cp:lastModifiedBy>
  <cp:revision>297</cp:revision>
  <dcterms:modified xsi:type="dcterms:W3CDTF">2019-02-22T10:33:11Z</dcterms:modified>
</cp:coreProperties>
</file>