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54" r:id="rId2"/>
    <p:sldId id="667" r:id="rId3"/>
    <p:sldId id="657" r:id="rId4"/>
    <p:sldId id="666" r:id="rId5"/>
    <p:sldId id="655" r:id="rId6"/>
    <p:sldId id="663" r:id="rId7"/>
    <p:sldId id="661" r:id="rId8"/>
    <p:sldId id="668" r:id="rId9"/>
    <p:sldId id="6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B4A"/>
    <a:srgbClr val="FCB414"/>
    <a:srgbClr val="42AFB6"/>
    <a:srgbClr val="282F39"/>
    <a:srgbClr val="007A7D"/>
    <a:srgbClr val="074D67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69" autoAdjust="0"/>
  </p:normalViewPr>
  <p:slideViewPr>
    <p:cSldViewPr snapToGrid="0">
      <p:cViewPr varScale="1">
        <p:scale>
          <a:sx n="84" d="100"/>
          <a:sy n="84" d="100"/>
        </p:scale>
        <p:origin x="101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4FD0-6F0A-4974-B0E2-BF5C6F45EC83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C7C98-02C7-4ECF-AD2C-42E81AC75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9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erview.com/julia-cage-et-thomas-piketty-deux-economistes-sous-stress-test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hinkerview.com/section/societe/" TargetMode="External"/><Relationship Id="rId5" Type="http://schemas.openxmlformats.org/officeDocument/2006/relationships/hyperlink" Target="https://www.thinkerview.com/section/finance/" TargetMode="External"/><Relationship Id="rId4" Type="http://schemas.openxmlformats.org/officeDocument/2006/relationships/hyperlink" Target="https://www.thinkerview.com/section/interview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Julia Cagé et Thomas Piketty : Deux économistes sous stress-test ?</a:t>
            </a:r>
          </a:p>
          <a:p>
            <a:r>
              <a:rPr lang="fr-FR" dirty="0">
                <a:hlinkClick r:id="rId3"/>
              </a:rPr>
              <a:t>28 novembre 2023</a:t>
            </a:r>
            <a:r>
              <a:rPr lang="fr-FR" dirty="0"/>
              <a:t> </a:t>
            </a:r>
            <a:r>
              <a:rPr lang="fr-FR" dirty="0">
                <a:hlinkClick r:id="rId4"/>
              </a:rPr>
              <a:t>Interviews</a:t>
            </a:r>
            <a:r>
              <a:rPr lang="fr-FR" dirty="0"/>
              <a:t>, </a:t>
            </a:r>
            <a:r>
              <a:rPr lang="fr-FR" dirty="0">
                <a:hlinkClick r:id="rId5"/>
              </a:rPr>
              <a:t>Finance</a:t>
            </a:r>
            <a:r>
              <a:rPr lang="fr-FR" dirty="0"/>
              <a:t>, </a:t>
            </a:r>
            <a:r>
              <a:rPr lang="fr-FR" dirty="0">
                <a:hlinkClick r:id="rId6"/>
              </a:rPr>
              <a:t>Société</a:t>
            </a:r>
            <a:r>
              <a:rPr lang="fr-FR" dirty="0"/>
              <a:t> </a:t>
            </a:r>
          </a:p>
          <a:p>
            <a:r>
              <a:rPr lang="fr-FR" dirty="0"/>
              <a:t>Julia Cagé : enseignante-chercheuse et économiste française. Thomas Piketty : Directeur d’études à l’EHESS, écrivain, enseignant-chercheur.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7C98-02C7-4ECF-AD2C-42E81AC757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30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hinkerview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2">
            <a:extLst>
              <a:ext uri="{FF2B5EF4-FFF2-40B4-BE49-F238E27FC236}">
                <a16:creationId xmlns:a16="http://schemas.microsoft.com/office/drawing/2014/main" id="{0C63DA72-A60D-E940-7FF7-C1B712D8F1EC}"/>
              </a:ext>
            </a:extLst>
          </p:cNvPr>
          <p:cNvSpPr txBox="1"/>
          <p:nvPr/>
        </p:nvSpPr>
        <p:spPr>
          <a:xfrm>
            <a:off x="3169288" y="2880421"/>
            <a:ext cx="8131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54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M.L. </a:t>
            </a:r>
            <a:r>
              <a:rPr lang="fr-FR" sz="40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&amp;</a:t>
            </a:r>
            <a:r>
              <a:rPr lang="fr-FR" sz="54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 </a:t>
            </a:r>
            <a:br>
              <a:rPr lang="fr-FR" sz="54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</a:br>
            <a:r>
              <a:rPr lang="fr-FR" sz="54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S</a:t>
            </a:r>
            <a:r>
              <a:rPr lang="fr-FR" sz="48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ciences</a:t>
            </a:r>
            <a:r>
              <a:rPr lang="fr-FR" sz="54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 S</a:t>
            </a:r>
            <a:r>
              <a:rPr lang="fr-FR" sz="48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ociales :</a:t>
            </a:r>
            <a:br>
              <a:rPr lang="fr-FR" sz="5400" b="1" dirty="0">
                <a:solidFill>
                  <a:srgbClr val="FCB4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</a:br>
            <a:r>
              <a:rPr lang="fr-FR" sz="54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Disp ExtBd" panose="020B0902040504020204" pitchFamily="34"/>
              </a:rPr>
              <a:t>Exploration Pratique</a:t>
            </a:r>
            <a:endParaRPr lang="en-GB" sz="5400" b="1" dirty="0"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 flipH="1">
            <a:off x="1878780" y="0"/>
            <a:ext cx="43924" cy="210166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10724811" y="39571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5317706" y="-115978"/>
            <a:ext cx="1327110" cy="2422907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2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2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7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776516" y="2056400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2">
            <a:extLst>
              <a:ext uri="{FF2B5EF4-FFF2-40B4-BE49-F238E27FC236}">
                <a16:creationId xmlns:a16="http://schemas.microsoft.com/office/drawing/2014/main" id="{0C63DA72-A60D-E940-7FF7-C1B712D8F1EC}"/>
              </a:ext>
            </a:extLst>
          </p:cNvPr>
          <p:cNvSpPr txBox="1"/>
          <p:nvPr/>
        </p:nvSpPr>
        <p:spPr>
          <a:xfrm>
            <a:off x="6167994" y="1932706"/>
            <a:ext cx="56974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 machine learning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peut il être une des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méthodes d’analyse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quantitative susceptible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d’être utilisée en sciences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humaines et sociales 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 oui, pour quels types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données est-il adapté ?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Que peut il apporter à ces sciences ?</a:t>
            </a:r>
            <a:endParaRPr lang="en-GB" sz="2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9" name="Arrow: Pentagon 17">
            <a:extLst>
              <a:ext uri="{FF2B5EF4-FFF2-40B4-BE49-F238E27FC236}">
                <a16:creationId xmlns:a16="http://schemas.microsoft.com/office/drawing/2014/main" id="{53AE6EF9-6C6F-7DF7-5B52-D943A615318B}"/>
              </a:ext>
            </a:extLst>
          </p:cNvPr>
          <p:cNvSpPr/>
          <p:nvPr/>
        </p:nvSpPr>
        <p:spPr>
          <a:xfrm rot="10800000">
            <a:off x="4182877" y="4111205"/>
            <a:ext cx="1853316" cy="68695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CC27CE1-A9AE-2ABE-3D17-1F6DDAE11236}"/>
              </a:ext>
            </a:extLst>
          </p:cNvPr>
          <p:cNvSpPr/>
          <p:nvPr/>
        </p:nvSpPr>
        <p:spPr>
          <a:xfrm>
            <a:off x="6122696" y="3463118"/>
            <a:ext cx="1906657" cy="68695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 rot="16200000">
            <a:off x="-3021599" y="2878827"/>
            <a:ext cx="709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L’idée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d’un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?</a:t>
            </a:r>
            <a:endParaRPr kumimoji="0" lang="ru-RU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108641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7580288" y="-206820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1041153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Rectangle: Rounded Corners 23">
            <a:extLst>
              <a:ext uri="{FF2B5EF4-FFF2-40B4-BE49-F238E27FC236}">
                <a16:creationId xmlns:a16="http://schemas.microsoft.com/office/drawing/2014/main" id="{B951494F-DEEA-111A-69A8-07A9AE43B85D}"/>
              </a:ext>
            </a:extLst>
          </p:cNvPr>
          <p:cNvSpPr/>
          <p:nvPr/>
        </p:nvSpPr>
        <p:spPr>
          <a:xfrm rot="5400000">
            <a:off x="6019962" y="6074504"/>
            <a:ext cx="139774" cy="12509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237490C8-EC7A-F1CC-04FF-A5EB2235A6AF}"/>
              </a:ext>
            </a:extLst>
          </p:cNvPr>
          <p:cNvSpPr txBox="1"/>
          <p:nvPr/>
        </p:nvSpPr>
        <p:spPr>
          <a:xfrm>
            <a:off x="1490599" y="4161380"/>
            <a:ext cx="37712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Trouver une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idée originale </a:t>
            </a:r>
            <a:b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endParaRPr lang="fr-FR" sz="2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Sortir des sentier battus</a:t>
            </a:r>
            <a:endParaRPr lang="en-GB" sz="22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565C2C9E-2E03-7216-D5FE-31CDF2D72FC6}"/>
              </a:ext>
            </a:extLst>
          </p:cNvPr>
          <p:cNvSpPr txBox="1"/>
          <p:nvPr/>
        </p:nvSpPr>
        <p:spPr>
          <a:xfrm>
            <a:off x="5856143" y="3459518"/>
            <a:ext cx="2091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idées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&amp; questions </a:t>
            </a:r>
            <a:endParaRPr kumimoji="0" lang="en-GB" sz="16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87558AA1-D62A-76CF-F861-E590B36C2C03}"/>
              </a:ext>
            </a:extLst>
          </p:cNvPr>
          <p:cNvSpPr/>
          <p:nvPr/>
        </p:nvSpPr>
        <p:spPr>
          <a:xfrm>
            <a:off x="6019962" y="3350338"/>
            <a:ext cx="114388" cy="33204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BFFAF69C-456D-B52B-4FEE-80062FA39730}"/>
              </a:ext>
            </a:extLst>
          </p:cNvPr>
          <p:cNvSpPr txBox="1"/>
          <p:nvPr/>
        </p:nvSpPr>
        <p:spPr>
          <a:xfrm>
            <a:off x="4149804" y="4019777"/>
            <a:ext cx="209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lang="en-US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ontraintes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36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9" grpId="0" animBg="1"/>
      <p:bldP spid="6" grpId="0" animBg="1"/>
      <p:bldP spid="22" grpId="0"/>
      <p:bldP spid="8" grpId="0" animBg="1"/>
      <p:bldP spid="16" grpId="0" build="p"/>
      <p:bldP spid="20" grpId="0"/>
      <p:bldP spid="4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51">
            <a:extLst>
              <a:ext uri="{FF2B5EF4-FFF2-40B4-BE49-F238E27FC236}">
                <a16:creationId xmlns:a16="http://schemas.microsoft.com/office/drawing/2014/main" id="{AA48693D-681E-5AB9-2183-6B75D759326E}"/>
              </a:ext>
            </a:extLst>
          </p:cNvPr>
          <p:cNvSpPr/>
          <p:nvPr/>
        </p:nvSpPr>
        <p:spPr>
          <a:xfrm>
            <a:off x="10330667" y="1280622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A751B6-C28F-A7BA-4559-DD83C074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06" y="296628"/>
            <a:ext cx="1251946" cy="1366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 rot="16200000">
            <a:off x="-2176938" y="2083090"/>
            <a:ext cx="498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L’idée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d’un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?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237850" y="-41132"/>
            <a:ext cx="664936" cy="1900323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55493436-E039-9BB8-5AC6-D2E4360EB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15" y="887045"/>
            <a:ext cx="5047959" cy="182327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896757-D6C4-E56E-DB12-F940DF54AC85}"/>
              </a:ext>
            </a:extLst>
          </p:cNvPr>
          <p:cNvSpPr txBox="1"/>
          <p:nvPr/>
        </p:nvSpPr>
        <p:spPr>
          <a:xfrm>
            <a:off x="1168627" y="3298940"/>
            <a:ext cx="480678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CB414"/>
                </a:solidFill>
              </a:rPr>
              <a:t>Introduction de l’ouvrage</a:t>
            </a:r>
            <a:br>
              <a:rPr lang="fr-FR" sz="2000" b="1" dirty="0">
                <a:solidFill>
                  <a:srgbClr val="FCB414"/>
                </a:solidFill>
              </a:rPr>
            </a:br>
            <a:endParaRPr lang="fr-FR" sz="2000" b="1" dirty="0">
              <a:solidFill>
                <a:srgbClr val="FCB414"/>
              </a:solidFill>
            </a:endParaRPr>
          </a:p>
          <a:p>
            <a:pPr algn="just"/>
            <a:r>
              <a:rPr lang="fr-FR" sz="1600" dirty="0">
                <a:solidFill>
                  <a:schemeClr val="bg1">
                    <a:lumMod val="95000"/>
                  </a:schemeClr>
                </a:solidFill>
                <a:effectLst/>
              </a:rPr>
              <a:t>Qui vote pour qui et pourquoi ? Comment la structure sociale des électorats des différents courants et mouvements politiques a-t-elle évolué en France de 1789 à 2022 </a:t>
            </a:r>
            <a:r>
              <a:rPr lang="fr-FR" sz="1600" dirty="0">
                <a:solidFill>
                  <a:schemeClr val="bg1"/>
                </a:solidFill>
                <a:effectLst/>
              </a:rPr>
              <a:t>?</a:t>
            </a:r>
            <a:r>
              <a:rPr lang="fr-FR" sz="1600" dirty="0">
                <a:solidFill>
                  <a:srgbClr val="FCB414"/>
                </a:solidFill>
                <a:effectLst/>
              </a:rPr>
              <a:t> En s’appuyant sur </a:t>
            </a:r>
            <a:r>
              <a:rPr lang="fr-FR" sz="1600" b="1" u="sng" dirty="0">
                <a:solidFill>
                  <a:srgbClr val="FCB414"/>
                </a:solidFill>
                <a:effectLst/>
              </a:rPr>
              <a:t>un travail inédit de numérisation des données électorales et socio-économiques</a:t>
            </a:r>
            <a:r>
              <a:rPr lang="fr-FR" sz="1600" dirty="0">
                <a:solidFill>
                  <a:srgbClr val="FCB414"/>
                </a:solidFill>
                <a:effectLst/>
              </a:rPr>
              <a:t> couvrant plus de deux siècles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effectLst/>
              </a:rPr>
              <a:t>, cet ouvrage propose une histoire des comportements électoraux et des inégalités socio-spatiales… </a:t>
            </a:r>
            <a:r>
              <a:rPr lang="fr-FR" sz="1600" dirty="0">
                <a:effectLst/>
              </a:rPr>
              <a:t>en </a:t>
            </a:r>
            <a:r>
              <a:rPr lang="fr-FR" dirty="0">
                <a:effectLst/>
              </a:rPr>
              <a:t>France de 1789 à 2022</a:t>
            </a:r>
          </a:p>
          <a:p>
            <a:endParaRPr lang="fr-FR" dirty="0"/>
          </a:p>
        </p:txBody>
      </p:sp>
      <p:cxnSp>
        <p:nvCxnSpPr>
          <p:cNvPr id="10" name="Straight Connector 44">
            <a:extLst>
              <a:ext uri="{FF2B5EF4-FFF2-40B4-BE49-F238E27FC236}">
                <a16:creationId xmlns:a16="http://schemas.microsoft.com/office/drawing/2014/main" id="{F68E3F31-84CA-46BD-C197-D36C1061CA72}"/>
              </a:ext>
            </a:extLst>
          </p:cNvPr>
          <p:cNvCxnSpPr>
            <a:cxnSpLocks/>
          </p:cNvCxnSpPr>
          <p:nvPr/>
        </p:nvCxnSpPr>
        <p:spPr>
          <a:xfrm flipV="1">
            <a:off x="6413385" y="3609975"/>
            <a:ext cx="825715" cy="1104900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5">
            <a:extLst>
              <a:ext uri="{FF2B5EF4-FFF2-40B4-BE49-F238E27FC236}">
                <a16:creationId xmlns:a16="http://schemas.microsoft.com/office/drawing/2014/main" id="{7A5060B3-A918-7C33-D060-331B3DD256A3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4570595" y="2710323"/>
            <a:ext cx="2687555" cy="910791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64">
            <a:extLst>
              <a:ext uri="{FF2B5EF4-FFF2-40B4-BE49-F238E27FC236}">
                <a16:creationId xmlns:a16="http://schemas.microsoft.com/office/drawing/2014/main" id="{EB253DDA-65D5-4C50-558D-D28D2584140A}"/>
              </a:ext>
            </a:extLst>
          </p:cNvPr>
          <p:cNvSpPr/>
          <p:nvPr/>
        </p:nvSpPr>
        <p:spPr>
          <a:xfrm>
            <a:off x="6254282" y="4592547"/>
            <a:ext cx="206873" cy="2068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36">
            <a:extLst>
              <a:ext uri="{FF2B5EF4-FFF2-40B4-BE49-F238E27FC236}">
                <a16:creationId xmlns:a16="http://schemas.microsoft.com/office/drawing/2014/main" id="{32CC6F22-4763-6D1D-2318-2B35DC118438}"/>
              </a:ext>
            </a:extLst>
          </p:cNvPr>
          <p:cNvCxnSpPr>
            <a:cxnSpLocks/>
            <a:stCxn id="21" idx="4"/>
          </p:cNvCxnSpPr>
          <p:nvPr/>
        </p:nvCxnSpPr>
        <p:spPr>
          <a:xfrm flipV="1">
            <a:off x="7621406" y="3429000"/>
            <a:ext cx="0" cy="1163547"/>
          </a:xfrm>
          <a:prstGeom prst="line">
            <a:avLst/>
          </a:prstGeom>
          <a:ln w="34925">
            <a:solidFill>
              <a:srgbClr val="42A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61">
            <a:extLst>
              <a:ext uri="{FF2B5EF4-FFF2-40B4-BE49-F238E27FC236}">
                <a16:creationId xmlns:a16="http://schemas.microsoft.com/office/drawing/2014/main" id="{067AEC97-612A-E99E-7C17-4D265A4A0C9F}"/>
              </a:ext>
            </a:extLst>
          </p:cNvPr>
          <p:cNvSpPr/>
          <p:nvPr/>
        </p:nvSpPr>
        <p:spPr>
          <a:xfrm>
            <a:off x="7517969" y="4385674"/>
            <a:ext cx="206873" cy="206873"/>
          </a:xfrm>
          <a:prstGeom prst="ellipse">
            <a:avLst/>
          </a:prstGeom>
          <a:solidFill>
            <a:srgbClr val="42A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153">
            <a:extLst>
              <a:ext uri="{FF2B5EF4-FFF2-40B4-BE49-F238E27FC236}">
                <a16:creationId xmlns:a16="http://schemas.microsoft.com/office/drawing/2014/main" id="{4F95DD8F-F783-92A2-F36D-456E2AD8E146}"/>
              </a:ext>
            </a:extLst>
          </p:cNvPr>
          <p:cNvCxnSpPr>
            <a:cxnSpLocks/>
          </p:cNvCxnSpPr>
          <p:nvPr/>
        </p:nvCxnSpPr>
        <p:spPr>
          <a:xfrm flipH="1">
            <a:off x="7613219" y="2656553"/>
            <a:ext cx="768781" cy="777066"/>
          </a:xfrm>
          <a:prstGeom prst="line">
            <a:avLst/>
          </a:prstGeom>
          <a:ln w="34925">
            <a:solidFill>
              <a:srgbClr val="42AF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5A01CA8D-EF4E-637C-1B5B-F3AAD0687EAE}"/>
              </a:ext>
            </a:extLst>
          </p:cNvPr>
          <p:cNvSpPr txBox="1"/>
          <p:nvPr/>
        </p:nvSpPr>
        <p:spPr>
          <a:xfrm>
            <a:off x="7517969" y="4201447"/>
            <a:ext cx="418475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42AFB6"/>
                </a:solidFill>
              </a:rPr>
              <a:t>Les outils de machine learning </a:t>
            </a:r>
            <a:br>
              <a:rPr lang="fr-FR" sz="2000" b="1" dirty="0">
                <a:solidFill>
                  <a:srgbClr val="42AFB6"/>
                </a:solidFill>
              </a:rPr>
            </a:br>
            <a:r>
              <a:rPr lang="fr-FR" sz="2000" b="1" dirty="0">
                <a:solidFill>
                  <a:srgbClr val="42AFB6"/>
                </a:solidFill>
              </a:rPr>
              <a:t>utilisant les mêmes données pourraient ils extraire des tendances futures capables d'expliquer la structure des résultats des différents courants politiques ?</a:t>
            </a:r>
          </a:p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70FC00-4D80-1EC9-7B5F-AC7A9B9FD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3" y="887044"/>
            <a:ext cx="1838095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21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8956CB8-41DC-DB7A-9824-7982E549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8" y="3435769"/>
            <a:ext cx="4668900" cy="30238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 rot="16200000">
            <a:off x="-2176938" y="2083090"/>
            <a:ext cx="498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L’idée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d’un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?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700B2-EE17-8D47-E700-298F09D2FF32}"/>
              </a:ext>
            </a:extLst>
          </p:cNvPr>
          <p:cNvSpPr txBox="1"/>
          <p:nvPr/>
        </p:nvSpPr>
        <p:spPr>
          <a:xfrm>
            <a:off x="853818" y="151686"/>
            <a:ext cx="7801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 site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https://unehistoireduconflitpolitique.fr</a:t>
            </a:r>
          </a:p>
        </p:txBody>
      </p:sp>
      <p:cxnSp>
        <p:nvCxnSpPr>
          <p:cNvPr id="6" name="Straight Connector 44">
            <a:extLst>
              <a:ext uri="{FF2B5EF4-FFF2-40B4-BE49-F238E27FC236}">
                <a16:creationId xmlns:a16="http://schemas.microsoft.com/office/drawing/2014/main" id="{7DC5BEC8-F165-FFBE-0B8A-D56E71A24E7C}"/>
              </a:ext>
            </a:extLst>
          </p:cNvPr>
          <p:cNvCxnSpPr>
            <a:cxnSpLocks/>
          </p:cNvCxnSpPr>
          <p:nvPr/>
        </p:nvCxnSpPr>
        <p:spPr>
          <a:xfrm flipV="1">
            <a:off x="2727133" y="2725356"/>
            <a:ext cx="0" cy="733256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5">
            <a:extLst>
              <a:ext uri="{FF2B5EF4-FFF2-40B4-BE49-F238E27FC236}">
                <a16:creationId xmlns:a16="http://schemas.microsoft.com/office/drawing/2014/main" id="{19DCE42A-798F-360D-FDD5-1D70A81B0A66}"/>
              </a:ext>
            </a:extLst>
          </p:cNvPr>
          <p:cNvCxnSpPr>
            <a:cxnSpLocks/>
          </p:cNvCxnSpPr>
          <p:nvPr/>
        </p:nvCxnSpPr>
        <p:spPr>
          <a:xfrm flipH="1" flipV="1">
            <a:off x="1543160" y="1937334"/>
            <a:ext cx="1183973" cy="788022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4">
            <a:extLst>
              <a:ext uri="{FF2B5EF4-FFF2-40B4-BE49-F238E27FC236}">
                <a16:creationId xmlns:a16="http://schemas.microsoft.com/office/drawing/2014/main" id="{45F819D5-85E6-CA8F-83F9-6275E5943DFC}"/>
              </a:ext>
            </a:extLst>
          </p:cNvPr>
          <p:cNvSpPr/>
          <p:nvPr/>
        </p:nvSpPr>
        <p:spPr>
          <a:xfrm>
            <a:off x="2630094" y="3337237"/>
            <a:ext cx="206873" cy="20687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46">
            <a:extLst>
              <a:ext uri="{FF2B5EF4-FFF2-40B4-BE49-F238E27FC236}">
                <a16:creationId xmlns:a16="http://schemas.microsoft.com/office/drawing/2014/main" id="{E6B4C256-77CB-B479-FEC7-E0504179E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47" y="1493179"/>
            <a:ext cx="696064" cy="7017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28">
            <a:extLst>
              <a:ext uri="{FF2B5EF4-FFF2-40B4-BE49-F238E27FC236}">
                <a16:creationId xmlns:a16="http://schemas.microsoft.com/office/drawing/2014/main" id="{F8CCA04E-2219-21BA-1D5B-98BE7986AB0D}"/>
              </a:ext>
            </a:extLst>
          </p:cNvPr>
          <p:cNvSpPr>
            <a:spLocks noEditPoints="1"/>
          </p:cNvSpPr>
          <p:nvPr/>
        </p:nvSpPr>
        <p:spPr bwMode="auto">
          <a:xfrm>
            <a:off x="1358983" y="1892660"/>
            <a:ext cx="456607" cy="161760"/>
          </a:xfrm>
          <a:custGeom>
            <a:avLst/>
            <a:gdLst>
              <a:gd name="T0" fmla="*/ 1002 w 1462"/>
              <a:gd name="T1" fmla="*/ 0 h 518"/>
              <a:gd name="T2" fmla="*/ 974 w 1462"/>
              <a:gd name="T3" fmla="*/ 25 h 518"/>
              <a:gd name="T4" fmla="*/ 731 w 1462"/>
              <a:gd name="T5" fmla="*/ 245 h 518"/>
              <a:gd name="T6" fmla="*/ 487 w 1462"/>
              <a:gd name="T7" fmla="*/ 25 h 518"/>
              <a:gd name="T8" fmla="*/ 459 w 1462"/>
              <a:gd name="T9" fmla="*/ 0 h 518"/>
              <a:gd name="T10" fmla="*/ 126 w 1462"/>
              <a:gd name="T11" fmla="*/ 0 h 518"/>
              <a:gd name="T12" fmla="*/ 0 w 1462"/>
              <a:gd name="T13" fmla="*/ 126 h 518"/>
              <a:gd name="T14" fmla="*/ 0 w 1462"/>
              <a:gd name="T15" fmla="*/ 391 h 518"/>
              <a:gd name="T16" fmla="*/ 126 w 1462"/>
              <a:gd name="T17" fmla="*/ 518 h 518"/>
              <a:gd name="T18" fmla="*/ 1335 w 1462"/>
              <a:gd name="T19" fmla="*/ 518 h 518"/>
              <a:gd name="T20" fmla="*/ 1462 w 1462"/>
              <a:gd name="T21" fmla="*/ 391 h 518"/>
              <a:gd name="T22" fmla="*/ 1462 w 1462"/>
              <a:gd name="T23" fmla="*/ 127 h 518"/>
              <a:gd name="T24" fmla="*/ 1335 w 1462"/>
              <a:gd name="T25" fmla="*/ 0 h 518"/>
              <a:gd name="T26" fmla="*/ 1002 w 1462"/>
              <a:gd name="T27" fmla="*/ 0 h 518"/>
              <a:gd name="T28" fmla="*/ 1002 w 1462"/>
              <a:gd name="T29" fmla="*/ 0 h 518"/>
              <a:gd name="T30" fmla="*/ 1002 w 1462"/>
              <a:gd name="T31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2" h="518">
                <a:moveTo>
                  <a:pt x="1002" y="0"/>
                </a:moveTo>
                <a:cubicBezTo>
                  <a:pt x="988" y="0"/>
                  <a:pt x="976" y="11"/>
                  <a:pt x="974" y="25"/>
                </a:cubicBezTo>
                <a:cubicBezTo>
                  <a:pt x="962" y="149"/>
                  <a:pt x="858" y="245"/>
                  <a:pt x="731" y="245"/>
                </a:cubicBezTo>
                <a:cubicBezTo>
                  <a:pt x="604" y="245"/>
                  <a:pt x="500" y="149"/>
                  <a:pt x="487" y="25"/>
                </a:cubicBezTo>
                <a:cubicBezTo>
                  <a:pt x="485" y="11"/>
                  <a:pt x="474" y="0"/>
                  <a:pt x="45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57" y="0"/>
                  <a:pt x="0" y="57"/>
                  <a:pt x="0" y="126"/>
                </a:cubicBezTo>
                <a:cubicBezTo>
                  <a:pt x="0" y="391"/>
                  <a:pt x="0" y="391"/>
                  <a:pt x="0" y="391"/>
                </a:cubicBezTo>
                <a:cubicBezTo>
                  <a:pt x="0" y="461"/>
                  <a:pt x="57" y="518"/>
                  <a:pt x="126" y="518"/>
                </a:cubicBezTo>
                <a:cubicBezTo>
                  <a:pt x="1335" y="518"/>
                  <a:pt x="1335" y="518"/>
                  <a:pt x="1335" y="518"/>
                </a:cubicBezTo>
                <a:cubicBezTo>
                  <a:pt x="1405" y="518"/>
                  <a:pt x="1462" y="461"/>
                  <a:pt x="1462" y="391"/>
                </a:cubicBezTo>
                <a:cubicBezTo>
                  <a:pt x="1462" y="127"/>
                  <a:pt x="1462" y="127"/>
                  <a:pt x="1462" y="127"/>
                </a:cubicBezTo>
                <a:cubicBezTo>
                  <a:pt x="1462" y="57"/>
                  <a:pt x="1405" y="0"/>
                  <a:pt x="1335" y="0"/>
                </a:cubicBezTo>
                <a:cubicBezTo>
                  <a:pt x="1002" y="0"/>
                  <a:pt x="1002" y="0"/>
                  <a:pt x="1002" y="0"/>
                </a:cubicBezTo>
                <a:close/>
                <a:moveTo>
                  <a:pt x="1002" y="0"/>
                </a:moveTo>
                <a:cubicBezTo>
                  <a:pt x="1002" y="0"/>
                  <a:pt x="1002" y="0"/>
                  <a:pt x="1002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78B163F5-80FA-5032-40FA-79130C388B8E}"/>
              </a:ext>
            </a:extLst>
          </p:cNvPr>
          <p:cNvSpPr>
            <a:spLocks noEditPoints="1"/>
          </p:cNvSpPr>
          <p:nvPr/>
        </p:nvSpPr>
        <p:spPr bwMode="auto">
          <a:xfrm>
            <a:off x="1475549" y="1565715"/>
            <a:ext cx="223472" cy="329442"/>
          </a:xfrm>
          <a:custGeom>
            <a:avLst/>
            <a:gdLst>
              <a:gd name="T0" fmla="*/ 547 w 716"/>
              <a:gd name="T1" fmla="*/ 636 h 1055"/>
              <a:gd name="T2" fmla="*/ 448 w 716"/>
              <a:gd name="T3" fmla="*/ 734 h 1055"/>
              <a:gd name="T4" fmla="*/ 448 w 716"/>
              <a:gd name="T5" fmla="*/ 90 h 1055"/>
              <a:gd name="T6" fmla="*/ 358 w 716"/>
              <a:gd name="T7" fmla="*/ 0 h 1055"/>
              <a:gd name="T8" fmla="*/ 268 w 716"/>
              <a:gd name="T9" fmla="*/ 90 h 1055"/>
              <a:gd name="T10" fmla="*/ 268 w 716"/>
              <a:gd name="T11" fmla="*/ 734 h 1055"/>
              <a:gd name="T12" fmla="*/ 169 w 716"/>
              <a:gd name="T13" fmla="*/ 636 h 1055"/>
              <a:gd name="T14" fmla="*/ 54 w 716"/>
              <a:gd name="T15" fmla="*/ 621 h 1055"/>
              <a:gd name="T16" fmla="*/ 40 w 716"/>
              <a:gd name="T17" fmla="*/ 760 h 1055"/>
              <a:gd name="T18" fmla="*/ 305 w 716"/>
              <a:gd name="T19" fmla="*/ 1025 h 1055"/>
              <a:gd name="T20" fmla="*/ 411 w 716"/>
              <a:gd name="T21" fmla="*/ 1025 h 1055"/>
              <a:gd name="T22" fmla="*/ 676 w 716"/>
              <a:gd name="T23" fmla="*/ 760 h 1055"/>
              <a:gd name="T24" fmla="*/ 662 w 716"/>
              <a:gd name="T25" fmla="*/ 621 h 1055"/>
              <a:gd name="T26" fmla="*/ 547 w 716"/>
              <a:gd name="T27" fmla="*/ 636 h 1055"/>
              <a:gd name="T28" fmla="*/ 547 w 716"/>
              <a:gd name="T29" fmla="*/ 636 h 1055"/>
              <a:gd name="T30" fmla="*/ 547 w 716"/>
              <a:gd name="T31" fmla="*/ 636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16" h="1055">
                <a:moveTo>
                  <a:pt x="547" y="636"/>
                </a:moveTo>
                <a:cubicBezTo>
                  <a:pt x="448" y="734"/>
                  <a:pt x="448" y="734"/>
                  <a:pt x="448" y="734"/>
                </a:cubicBezTo>
                <a:cubicBezTo>
                  <a:pt x="448" y="90"/>
                  <a:pt x="448" y="90"/>
                  <a:pt x="448" y="90"/>
                </a:cubicBezTo>
                <a:cubicBezTo>
                  <a:pt x="448" y="40"/>
                  <a:pt x="407" y="0"/>
                  <a:pt x="358" y="0"/>
                </a:cubicBezTo>
                <a:cubicBezTo>
                  <a:pt x="308" y="0"/>
                  <a:pt x="268" y="40"/>
                  <a:pt x="268" y="90"/>
                </a:cubicBezTo>
                <a:cubicBezTo>
                  <a:pt x="268" y="734"/>
                  <a:pt x="268" y="734"/>
                  <a:pt x="268" y="734"/>
                </a:cubicBezTo>
                <a:cubicBezTo>
                  <a:pt x="169" y="636"/>
                  <a:pt x="169" y="636"/>
                  <a:pt x="169" y="636"/>
                </a:cubicBezTo>
                <a:cubicBezTo>
                  <a:pt x="139" y="605"/>
                  <a:pt x="90" y="597"/>
                  <a:pt x="54" y="621"/>
                </a:cubicBezTo>
                <a:cubicBezTo>
                  <a:pt x="5" y="654"/>
                  <a:pt x="0" y="721"/>
                  <a:pt x="40" y="760"/>
                </a:cubicBezTo>
                <a:cubicBezTo>
                  <a:pt x="305" y="1025"/>
                  <a:pt x="305" y="1025"/>
                  <a:pt x="305" y="1025"/>
                </a:cubicBezTo>
                <a:cubicBezTo>
                  <a:pt x="334" y="1055"/>
                  <a:pt x="382" y="1055"/>
                  <a:pt x="411" y="1025"/>
                </a:cubicBezTo>
                <a:cubicBezTo>
                  <a:pt x="676" y="760"/>
                  <a:pt x="676" y="760"/>
                  <a:pt x="676" y="760"/>
                </a:cubicBezTo>
                <a:cubicBezTo>
                  <a:pt x="716" y="721"/>
                  <a:pt x="711" y="654"/>
                  <a:pt x="662" y="621"/>
                </a:cubicBezTo>
                <a:cubicBezTo>
                  <a:pt x="626" y="597"/>
                  <a:pt x="577" y="605"/>
                  <a:pt x="547" y="636"/>
                </a:cubicBezTo>
                <a:close/>
                <a:moveTo>
                  <a:pt x="547" y="636"/>
                </a:moveTo>
                <a:cubicBezTo>
                  <a:pt x="547" y="636"/>
                  <a:pt x="547" y="636"/>
                  <a:pt x="547" y="6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68C4E45-A5D7-2A55-EBB3-28202E89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99" y="2028831"/>
            <a:ext cx="4620435" cy="375514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8F2B801-64DE-F613-BF52-25F555459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6" y="2054809"/>
            <a:ext cx="4529356" cy="4577177"/>
          </a:xfrm>
          <a:prstGeom prst="rect">
            <a:avLst/>
          </a:prstGeom>
        </p:spPr>
      </p:pic>
      <p:grpSp>
        <p:nvGrpSpPr>
          <p:cNvPr id="26" name="Group 272">
            <a:extLst>
              <a:ext uri="{FF2B5EF4-FFF2-40B4-BE49-F238E27FC236}">
                <a16:creationId xmlns:a16="http://schemas.microsoft.com/office/drawing/2014/main" id="{B9CA53DA-FFAD-D129-EEE1-01449122DF2B}"/>
              </a:ext>
            </a:extLst>
          </p:cNvPr>
          <p:cNvGrpSpPr/>
          <p:nvPr/>
        </p:nvGrpSpPr>
        <p:grpSpPr>
          <a:xfrm>
            <a:off x="2917944" y="1493180"/>
            <a:ext cx="6565873" cy="1427537"/>
            <a:chOff x="4312036" y="3359181"/>
            <a:chExt cx="4512293" cy="981053"/>
          </a:xfrm>
        </p:grpSpPr>
        <p:cxnSp>
          <p:nvCxnSpPr>
            <p:cNvPr id="27" name="Straight Connector 50">
              <a:extLst>
                <a:ext uri="{FF2B5EF4-FFF2-40B4-BE49-F238E27FC236}">
                  <a16:creationId xmlns:a16="http://schemas.microsoft.com/office/drawing/2014/main" id="{EDD561FD-B7DD-4C7B-08FB-1E3DB0E03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830" y="3366836"/>
              <a:ext cx="0" cy="430876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2">
              <a:extLst>
                <a:ext uri="{FF2B5EF4-FFF2-40B4-BE49-F238E27FC236}">
                  <a16:creationId xmlns:a16="http://schemas.microsoft.com/office/drawing/2014/main" id="{4E9B0E20-902E-D37F-B19D-9E50BD73B50F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4565878" y="3359181"/>
              <a:ext cx="479142" cy="656353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67">
              <a:extLst>
                <a:ext uri="{FF2B5EF4-FFF2-40B4-BE49-F238E27FC236}">
                  <a16:creationId xmlns:a16="http://schemas.microsoft.com/office/drawing/2014/main" id="{FD2D340A-BEE1-4581-2AFF-5129671BD9CA}"/>
                </a:ext>
              </a:extLst>
            </p:cNvPr>
            <p:cNvSpPr/>
            <p:nvPr/>
          </p:nvSpPr>
          <p:spPr>
            <a:xfrm>
              <a:off x="8682159" y="3656214"/>
              <a:ext cx="142170" cy="1421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3D8B96D-7C2C-312E-0931-D73EC6A42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036" y="3798255"/>
              <a:ext cx="537531" cy="5419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ECB5D184-5FB4-0FA1-0EE4-6342B8155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6803" y="3897889"/>
              <a:ext cx="412915" cy="300708"/>
            </a:xfrm>
            <a:custGeom>
              <a:avLst/>
              <a:gdLst>
                <a:gd name="T0" fmla="*/ 1224 w 1566"/>
                <a:gd name="T1" fmla="*/ 1140 h 1140"/>
                <a:gd name="T2" fmla="*/ 888 w 1566"/>
                <a:gd name="T3" fmla="*/ 1140 h 1140"/>
                <a:gd name="T4" fmla="*/ 888 w 1566"/>
                <a:gd name="T5" fmla="*/ 800 h 1140"/>
                <a:gd name="T6" fmla="*/ 999 w 1566"/>
                <a:gd name="T7" fmla="*/ 800 h 1140"/>
                <a:gd name="T8" fmla="*/ 1027 w 1566"/>
                <a:gd name="T9" fmla="*/ 745 h 1140"/>
                <a:gd name="T10" fmla="*/ 811 w 1566"/>
                <a:gd name="T11" fmla="*/ 446 h 1140"/>
                <a:gd name="T12" fmla="*/ 755 w 1566"/>
                <a:gd name="T13" fmla="*/ 446 h 1140"/>
                <a:gd name="T14" fmla="*/ 539 w 1566"/>
                <a:gd name="T15" fmla="*/ 745 h 1140"/>
                <a:gd name="T16" fmla="*/ 567 w 1566"/>
                <a:gd name="T17" fmla="*/ 800 h 1140"/>
                <a:gd name="T18" fmla="*/ 678 w 1566"/>
                <a:gd name="T19" fmla="*/ 800 h 1140"/>
                <a:gd name="T20" fmla="*/ 678 w 1566"/>
                <a:gd name="T21" fmla="*/ 1140 h 1140"/>
                <a:gd name="T22" fmla="*/ 302 w 1566"/>
                <a:gd name="T23" fmla="*/ 1140 h 1140"/>
                <a:gd name="T24" fmla="*/ 0 w 1566"/>
                <a:gd name="T25" fmla="*/ 803 h 1140"/>
                <a:gd name="T26" fmla="*/ 158 w 1566"/>
                <a:gd name="T27" fmla="*/ 528 h 1140"/>
                <a:gd name="T28" fmla="*/ 145 w 1566"/>
                <a:gd name="T29" fmla="*/ 453 h 1140"/>
                <a:gd name="T30" fmla="*/ 362 w 1566"/>
                <a:gd name="T31" fmla="*/ 236 h 1140"/>
                <a:gd name="T32" fmla="*/ 436 w 1566"/>
                <a:gd name="T33" fmla="*/ 249 h 1140"/>
                <a:gd name="T34" fmla="*/ 829 w 1566"/>
                <a:gd name="T35" fmla="*/ 0 h 1140"/>
                <a:gd name="T36" fmla="*/ 1261 w 1566"/>
                <a:gd name="T37" fmla="*/ 393 h 1140"/>
                <a:gd name="T38" fmla="*/ 1566 w 1566"/>
                <a:gd name="T39" fmla="*/ 764 h 1140"/>
                <a:gd name="T40" fmla="*/ 1224 w 1566"/>
                <a:gd name="T41" fmla="*/ 1140 h 1140"/>
                <a:gd name="T42" fmla="*/ 1224 w 1566"/>
                <a:gd name="T43" fmla="*/ 1140 h 1140"/>
                <a:gd name="T44" fmla="*/ 1224 w 1566"/>
                <a:gd name="T45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66" h="1140">
                  <a:moveTo>
                    <a:pt x="1224" y="1140"/>
                  </a:moveTo>
                  <a:cubicBezTo>
                    <a:pt x="888" y="1140"/>
                    <a:pt x="888" y="1140"/>
                    <a:pt x="888" y="1140"/>
                  </a:cubicBezTo>
                  <a:cubicBezTo>
                    <a:pt x="888" y="800"/>
                    <a:pt x="888" y="800"/>
                    <a:pt x="888" y="800"/>
                  </a:cubicBezTo>
                  <a:cubicBezTo>
                    <a:pt x="999" y="800"/>
                    <a:pt x="999" y="800"/>
                    <a:pt x="999" y="800"/>
                  </a:cubicBezTo>
                  <a:cubicBezTo>
                    <a:pt x="1027" y="800"/>
                    <a:pt x="1044" y="768"/>
                    <a:pt x="1027" y="745"/>
                  </a:cubicBezTo>
                  <a:cubicBezTo>
                    <a:pt x="811" y="446"/>
                    <a:pt x="811" y="446"/>
                    <a:pt x="811" y="446"/>
                  </a:cubicBezTo>
                  <a:cubicBezTo>
                    <a:pt x="797" y="427"/>
                    <a:pt x="769" y="427"/>
                    <a:pt x="755" y="446"/>
                  </a:cubicBezTo>
                  <a:cubicBezTo>
                    <a:pt x="539" y="745"/>
                    <a:pt x="539" y="745"/>
                    <a:pt x="539" y="745"/>
                  </a:cubicBezTo>
                  <a:cubicBezTo>
                    <a:pt x="522" y="768"/>
                    <a:pt x="539" y="800"/>
                    <a:pt x="567" y="800"/>
                  </a:cubicBezTo>
                  <a:cubicBezTo>
                    <a:pt x="678" y="800"/>
                    <a:pt x="678" y="800"/>
                    <a:pt x="678" y="800"/>
                  </a:cubicBezTo>
                  <a:cubicBezTo>
                    <a:pt x="678" y="1140"/>
                    <a:pt x="678" y="1140"/>
                    <a:pt x="678" y="1140"/>
                  </a:cubicBezTo>
                  <a:cubicBezTo>
                    <a:pt x="302" y="1140"/>
                    <a:pt x="302" y="1140"/>
                    <a:pt x="302" y="1140"/>
                  </a:cubicBezTo>
                  <a:cubicBezTo>
                    <a:pt x="134" y="1130"/>
                    <a:pt x="0" y="973"/>
                    <a:pt x="0" y="803"/>
                  </a:cubicBezTo>
                  <a:cubicBezTo>
                    <a:pt x="0" y="685"/>
                    <a:pt x="64" y="583"/>
                    <a:pt x="158" y="528"/>
                  </a:cubicBezTo>
                  <a:cubicBezTo>
                    <a:pt x="149" y="504"/>
                    <a:pt x="145" y="479"/>
                    <a:pt x="145" y="453"/>
                  </a:cubicBezTo>
                  <a:cubicBezTo>
                    <a:pt x="145" y="333"/>
                    <a:pt x="242" y="236"/>
                    <a:pt x="362" y="236"/>
                  </a:cubicBezTo>
                  <a:cubicBezTo>
                    <a:pt x="388" y="236"/>
                    <a:pt x="413" y="241"/>
                    <a:pt x="436" y="249"/>
                  </a:cubicBezTo>
                  <a:cubicBezTo>
                    <a:pt x="506" y="102"/>
                    <a:pt x="655" y="0"/>
                    <a:pt x="829" y="0"/>
                  </a:cubicBezTo>
                  <a:cubicBezTo>
                    <a:pt x="1055" y="0"/>
                    <a:pt x="1240" y="173"/>
                    <a:pt x="1261" y="393"/>
                  </a:cubicBezTo>
                  <a:cubicBezTo>
                    <a:pt x="1435" y="422"/>
                    <a:pt x="1566" y="583"/>
                    <a:pt x="1566" y="764"/>
                  </a:cubicBezTo>
                  <a:cubicBezTo>
                    <a:pt x="1566" y="958"/>
                    <a:pt x="1415" y="1126"/>
                    <a:pt x="1224" y="1140"/>
                  </a:cubicBezTo>
                  <a:close/>
                  <a:moveTo>
                    <a:pt x="1224" y="1140"/>
                  </a:moveTo>
                  <a:cubicBezTo>
                    <a:pt x="1224" y="1140"/>
                    <a:pt x="1224" y="1140"/>
                    <a:pt x="1224" y="11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50">
            <a:extLst>
              <a:ext uri="{FF2B5EF4-FFF2-40B4-BE49-F238E27FC236}">
                <a16:creationId xmlns:a16="http://schemas.microsoft.com/office/drawing/2014/main" id="{D040B8EE-D287-309D-B84E-911BFEE12B26}"/>
              </a:ext>
            </a:extLst>
          </p:cNvPr>
          <p:cNvCxnSpPr>
            <a:cxnSpLocks/>
          </p:cNvCxnSpPr>
          <p:nvPr/>
        </p:nvCxnSpPr>
        <p:spPr>
          <a:xfrm flipV="1">
            <a:off x="9380382" y="1480196"/>
            <a:ext cx="0" cy="53594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0">
            <a:extLst>
              <a:ext uri="{FF2B5EF4-FFF2-40B4-BE49-F238E27FC236}">
                <a16:creationId xmlns:a16="http://schemas.microsoft.com/office/drawing/2014/main" id="{86244DA9-3503-3D27-F0CA-96F7510D18D8}"/>
              </a:ext>
            </a:extLst>
          </p:cNvPr>
          <p:cNvCxnSpPr>
            <a:cxnSpLocks/>
          </p:cNvCxnSpPr>
          <p:nvPr/>
        </p:nvCxnSpPr>
        <p:spPr>
          <a:xfrm flipH="1" flipV="1">
            <a:off x="3984516" y="1484761"/>
            <a:ext cx="5395864" cy="8418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67">
            <a:extLst>
              <a:ext uri="{FF2B5EF4-FFF2-40B4-BE49-F238E27FC236}">
                <a16:creationId xmlns:a16="http://schemas.microsoft.com/office/drawing/2014/main" id="{B3F2FA64-1337-3317-5515-8698D11DCC47}"/>
              </a:ext>
            </a:extLst>
          </p:cNvPr>
          <p:cNvSpPr/>
          <p:nvPr/>
        </p:nvSpPr>
        <p:spPr>
          <a:xfrm>
            <a:off x="5900491" y="1952606"/>
            <a:ext cx="206873" cy="2068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8B8EA41D-CC7A-CE47-3F41-FEB185FB189C}"/>
              </a:ext>
            </a:extLst>
          </p:cNvPr>
          <p:cNvSpPr txBox="1"/>
          <p:nvPr/>
        </p:nvSpPr>
        <p:spPr>
          <a:xfrm>
            <a:off x="8904803" y="1099951"/>
            <a:ext cx="3265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data</a:t>
            </a:r>
          </a:p>
        </p:txBody>
      </p:sp>
    </p:spTree>
    <p:extLst>
      <p:ext uri="{BB962C8B-B14F-4D97-AF65-F5344CB8AC3E}">
        <p14:creationId xmlns:p14="http://schemas.microsoft.com/office/powerpoint/2010/main" val="9159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2065230" y="41122"/>
            <a:ext cx="0" cy="119354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4181801" y="30288"/>
            <a:ext cx="1086863" cy="3010539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E0922-C813-4C76-8DA2-AD2C928F8E53}"/>
              </a:ext>
            </a:extLst>
          </p:cNvPr>
          <p:cNvGrpSpPr/>
          <p:nvPr/>
        </p:nvGrpSpPr>
        <p:grpSpPr>
          <a:xfrm>
            <a:off x="7624766" y="-137640"/>
            <a:ext cx="1404331" cy="2334120"/>
            <a:chOff x="10268256" y="991107"/>
            <a:chExt cx="1077358" cy="1790663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2E86A7DD-7289-4817-BDDE-039F929FEF5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268256" y="991107"/>
              <a:ext cx="1077358" cy="17906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349D537E-50D5-4520-8795-A71D46C6E0D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1144278" y="2144889"/>
              <a:ext cx="76425" cy="129842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08C6FD5D-58DE-4759-B4D7-ACE12960A57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905961" y="1656750"/>
              <a:ext cx="276940" cy="444584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8188F576-D871-48B8-A1F1-707803F628C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418642" y="1972315"/>
              <a:ext cx="124090" cy="15367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10FE7544-4349-4586-92CD-371C2982C8D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393167" y="2166256"/>
              <a:ext cx="447872" cy="48813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070747" y="-27233"/>
            <a:ext cx="889616" cy="2237612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987932" y="1200225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  <p:sp>
        <p:nvSpPr>
          <p:cNvPr id="3" name="TextBox 21">
            <a:extLst>
              <a:ext uri="{FF2B5EF4-FFF2-40B4-BE49-F238E27FC236}">
                <a16:creationId xmlns:a16="http://schemas.microsoft.com/office/drawing/2014/main" id="{94EB0713-61D1-548E-89F7-8C3C7C40679A}"/>
              </a:ext>
            </a:extLst>
          </p:cNvPr>
          <p:cNvSpPr txBox="1"/>
          <p:nvPr/>
        </p:nvSpPr>
        <p:spPr>
          <a:xfrm>
            <a:off x="5675918" y="3225212"/>
            <a:ext cx="6181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Créer un modèle interprétable par classification ou régression linéaire pour anticiper les résultats législatifs :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Analyser les futures importances du modèle </a:t>
            </a:r>
            <a:br>
              <a:rPr lang="fr-FR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pour évaluer leur impact réel..</a:t>
            </a:r>
          </a:p>
          <a:p>
            <a:pPr>
              <a:buFont typeface="+mj-lt"/>
              <a:buAutoNum type="arabicPeriod"/>
            </a:pPr>
            <a:endParaRPr lang="fr-FR" dirty="0">
              <a:solidFill>
                <a:schemeClr val="bg1">
                  <a:lumMod val="95000"/>
                </a:schemeClr>
              </a:solidFill>
            </a:endParaRPr>
          </a:p>
          <a:p>
            <a:pPr indent="-342900">
              <a:buFont typeface="+mj-lt"/>
              <a:buAutoNum type="arabicPeriod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Analyser les variations de ces futures importances sur différents périmètres (communes rurales, communes riches, etc.)</a:t>
            </a:r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BB3DD7D7-D91B-243B-A6AA-B1D6FB853196}"/>
              </a:ext>
            </a:extLst>
          </p:cNvPr>
          <p:cNvSpPr txBox="1"/>
          <p:nvPr/>
        </p:nvSpPr>
        <p:spPr>
          <a:xfrm rot="16200000">
            <a:off x="-2176938" y="2083090"/>
            <a:ext cx="498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L’idée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d’un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?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37BE0B-15F6-650F-5C61-F681A73640F1}"/>
              </a:ext>
            </a:extLst>
          </p:cNvPr>
          <p:cNvSpPr txBox="1"/>
          <p:nvPr/>
        </p:nvSpPr>
        <p:spPr>
          <a:xfrm>
            <a:off x="922803" y="4244906"/>
            <a:ext cx="434586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42AFB6"/>
                </a:solidFill>
              </a:rPr>
              <a:t>Les outils de ML, </a:t>
            </a:r>
            <a:br>
              <a:rPr lang="fr-FR" sz="2000" b="1" dirty="0">
                <a:solidFill>
                  <a:srgbClr val="42AFB6"/>
                </a:solidFill>
              </a:rPr>
            </a:br>
            <a:r>
              <a:rPr lang="fr-FR" sz="2000" b="1" dirty="0">
                <a:solidFill>
                  <a:srgbClr val="42AFB6"/>
                </a:solidFill>
              </a:rPr>
              <a:t>partageant les mêmes données, peuvent-ils prédire et expliquer </a:t>
            </a:r>
            <a:br>
              <a:rPr lang="fr-FR" sz="2000" b="1" dirty="0">
                <a:solidFill>
                  <a:srgbClr val="42AFB6"/>
                </a:solidFill>
              </a:rPr>
            </a:br>
            <a:r>
              <a:rPr lang="fr-FR" sz="2000" b="1" dirty="0">
                <a:solidFill>
                  <a:srgbClr val="42AFB6"/>
                </a:solidFill>
              </a:rPr>
              <a:t>les résultats des divers </a:t>
            </a:r>
            <a:br>
              <a:rPr lang="fr-FR" sz="2000" b="1" dirty="0">
                <a:solidFill>
                  <a:srgbClr val="42AFB6"/>
                </a:solidFill>
              </a:rPr>
            </a:br>
            <a:r>
              <a:rPr lang="fr-FR" sz="2000" b="1" dirty="0">
                <a:solidFill>
                  <a:srgbClr val="42AFB6"/>
                </a:solidFill>
              </a:rPr>
              <a:t>courants politiques?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1736997" y="-608259"/>
            <a:ext cx="0" cy="86612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E0922-C813-4C76-8DA2-AD2C928F8E53}"/>
              </a:ext>
            </a:extLst>
          </p:cNvPr>
          <p:cNvGrpSpPr/>
          <p:nvPr/>
        </p:nvGrpSpPr>
        <p:grpSpPr>
          <a:xfrm>
            <a:off x="11035675" y="-1137466"/>
            <a:ext cx="1404331" cy="2334120"/>
            <a:chOff x="10268256" y="991107"/>
            <a:chExt cx="1077358" cy="1790663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2E86A7DD-7289-4817-BDDE-039F929FEF5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268256" y="991107"/>
              <a:ext cx="1077358" cy="17906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349D537E-50D5-4520-8795-A71D46C6E0D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1144278" y="2144889"/>
              <a:ext cx="76425" cy="129842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08C6FD5D-58DE-4759-B4D7-ACE12960A57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905961" y="1656750"/>
              <a:ext cx="276940" cy="444584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8188F576-D871-48B8-A1F1-707803F628C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418642" y="1972315"/>
              <a:ext cx="124090" cy="15367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10FE7544-4349-4586-92CD-371C2982C8D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393167" y="2166256"/>
              <a:ext cx="447872" cy="48813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8626218" y="-260653"/>
            <a:ext cx="657448" cy="1653650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7590886" y="-805649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814637" y="228793"/>
            <a:ext cx="1840258" cy="1950381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BB3DD7D7-D91B-243B-A6AA-B1D6FB853196}"/>
              </a:ext>
            </a:extLst>
          </p:cNvPr>
          <p:cNvSpPr txBox="1"/>
          <p:nvPr/>
        </p:nvSpPr>
        <p:spPr>
          <a:xfrm rot="16200000">
            <a:off x="-2176938" y="2083090"/>
            <a:ext cx="498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L’idée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d’un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?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37BE0B-15F6-650F-5C61-F681A73640F1}"/>
              </a:ext>
            </a:extLst>
          </p:cNvPr>
          <p:cNvSpPr txBox="1"/>
          <p:nvPr/>
        </p:nvSpPr>
        <p:spPr>
          <a:xfrm>
            <a:off x="969476" y="5451937"/>
            <a:ext cx="752259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CB414"/>
                </a:solidFill>
              </a:rPr>
              <a:t>Un rendu à déterminer en fonctions des résultats du/des modèles et de ce qu’ils pourraient nous enseigner </a:t>
            </a:r>
            <a:r>
              <a:rPr lang="fr-FR" sz="1600" b="1" dirty="0">
                <a:solidFill>
                  <a:srgbClr val="CB1B4A"/>
                </a:solidFill>
              </a:rPr>
              <a:t>(&amp; de mes capacités …)</a:t>
            </a:r>
          </a:p>
          <a:p>
            <a:pPr algn="ctr"/>
            <a:endParaRPr lang="fr-FR" dirty="0"/>
          </a:p>
        </p:txBody>
      </p:sp>
      <p:grpSp>
        <p:nvGrpSpPr>
          <p:cNvPr id="6" name="Group 82">
            <a:extLst>
              <a:ext uri="{FF2B5EF4-FFF2-40B4-BE49-F238E27FC236}">
                <a16:creationId xmlns:a16="http://schemas.microsoft.com/office/drawing/2014/main" id="{E76D77BB-46F8-4A0E-8125-C7171B9A620F}"/>
              </a:ext>
            </a:extLst>
          </p:cNvPr>
          <p:cNvGrpSpPr/>
          <p:nvPr/>
        </p:nvGrpSpPr>
        <p:grpSpPr>
          <a:xfrm>
            <a:off x="5899480" y="3802305"/>
            <a:ext cx="906777" cy="906778"/>
            <a:chOff x="5757333" y="2943779"/>
            <a:chExt cx="795498" cy="795498"/>
          </a:xfrm>
        </p:grpSpPr>
        <p:grpSp>
          <p:nvGrpSpPr>
            <p:cNvPr id="69" name="Group 83">
              <a:extLst>
                <a:ext uri="{FF2B5EF4-FFF2-40B4-BE49-F238E27FC236}">
                  <a16:creationId xmlns:a16="http://schemas.microsoft.com/office/drawing/2014/main" id="{33263B5C-140D-48C8-BFE4-CBB17CA90069}"/>
                </a:ext>
              </a:extLst>
            </p:cNvPr>
            <p:cNvGrpSpPr/>
            <p:nvPr/>
          </p:nvGrpSpPr>
          <p:grpSpPr>
            <a:xfrm>
              <a:off x="5995760" y="3294766"/>
              <a:ext cx="449163" cy="265293"/>
              <a:chOff x="7175537" y="4438243"/>
              <a:chExt cx="347386" cy="205179"/>
            </a:xfrm>
            <a:solidFill>
              <a:srgbClr val="00B050"/>
            </a:solidFill>
          </p:grpSpPr>
          <p:sp>
            <p:nvSpPr>
              <p:cNvPr id="71" name="Rectangle: Rounded Corners 85">
                <a:extLst>
                  <a:ext uri="{FF2B5EF4-FFF2-40B4-BE49-F238E27FC236}">
                    <a16:creationId xmlns:a16="http://schemas.microsoft.com/office/drawing/2014/main" id="{338DAF15-C288-4FD5-945E-B1A65D46DD90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: Rounded Corners 86">
                <a:extLst>
                  <a:ext uri="{FF2B5EF4-FFF2-40B4-BE49-F238E27FC236}">
                    <a16:creationId xmlns:a16="http://schemas.microsoft.com/office/drawing/2014/main" id="{9F592AA7-4FE8-46B5-8D00-76DD5E2BEEB7}"/>
                  </a:ext>
                </a:extLst>
              </p:cNvPr>
              <p:cNvSpPr/>
              <p:nvPr/>
            </p:nvSpPr>
            <p:spPr>
              <a:xfrm rot="8100000">
                <a:off x="7183296" y="4445599"/>
                <a:ext cx="339627" cy="9540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84">
              <a:extLst>
                <a:ext uri="{FF2B5EF4-FFF2-40B4-BE49-F238E27FC236}">
                  <a16:creationId xmlns:a16="http://schemas.microsoft.com/office/drawing/2014/main" id="{B09008DF-833E-4872-BD2C-6CB93A801CC6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Arrow: Chevron 1">
            <a:extLst>
              <a:ext uri="{FF2B5EF4-FFF2-40B4-BE49-F238E27FC236}">
                <a16:creationId xmlns:a16="http://schemas.microsoft.com/office/drawing/2014/main" id="{1E03A10B-40C2-429B-A1A2-7E760590AD8F}"/>
              </a:ext>
            </a:extLst>
          </p:cNvPr>
          <p:cNvSpPr/>
          <p:nvPr/>
        </p:nvSpPr>
        <p:spPr>
          <a:xfrm>
            <a:off x="1647939" y="2508176"/>
            <a:ext cx="1727200" cy="38100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Chevron 2">
            <a:extLst>
              <a:ext uri="{FF2B5EF4-FFF2-40B4-BE49-F238E27FC236}">
                <a16:creationId xmlns:a16="http://schemas.microsoft.com/office/drawing/2014/main" id="{7F2E402E-66F1-4FCA-9452-07D806ACA563}"/>
              </a:ext>
            </a:extLst>
          </p:cNvPr>
          <p:cNvSpPr/>
          <p:nvPr/>
        </p:nvSpPr>
        <p:spPr>
          <a:xfrm>
            <a:off x="3675309" y="2508176"/>
            <a:ext cx="1727200" cy="38100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Chevron 4">
            <a:extLst>
              <a:ext uri="{FF2B5EF4-FFF2-40B4-BE49-F238E27FC236}">
                <a16:creationId xmlns:a16="http://schemas.microsoft.com/office/drawing/2014/main" id="{A8DB0CA2-0AD8-40CF-9EAE-24636F6BE1A6}"/>
              </a:ext>
            </a:extLst>
          </p:cNvPr>
          <p:cNvSpPr/>
          <p:nvPr/>
        </p:nvSpPr>
        <p:spPr>
          <a:xfrm>
            <a:off x="5583158" y="2508176"/>
            <a:ext cx="1727200" cy="38100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Chevron 5">
            <a:extLst>
              <a:ext uri="{FF2B5EF4-FFF2-40B4-BE49-F238E27FC236}">
                <a16:creationId xmlns:a16="http://schemas.microsoft.com/office/drawing/2014/main" id="{7E6ADA69-2377-458F-8AA1-32DD93A340BE}"/>
              </a:ext>
            </a:extLst>
          </p:cNvPr>
          <p:cNvSpPr/>
          <p:nvPr/>
        </p:nvSpPr>
        <p:spPr>
          <a:xfrm>
            <a:off x="7616463" y="2508176"/>
            <a:ext cx="1727200" cy="381000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Chevron 6">
            <a:extLst>
              <a:ext uri="{FF2B5EF4-FFF2-40B4-BE49-F238E27FC236}">
                <a16:creationId xmlns:a16="http://schemas.microsoft.com/office/drawing/2014/main" id="{454C02BF-4E44-4F11-891A-CD23E8F1435B}"/>
              </a:ext>
            </a:extLst>
          </p:cNvPr>
          <p:cNvSpPr/>
          <p:nvPr/>
        </p:nvSpPr>
        <p:spPr>
          <a:xfrm>
            <a:off x="9911004" y="1583558"/>
            <a:ext cx="1333470" cy="29414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90BD8022-7C49-470B-9483-21E5F63480D9}"/>
              </a:ext>
            </a:extLst>
          </p:cNvPr>
          <p:cNvSpPr txBox="1"/>
          <p:nvPr/>
        </p:nvSpPr>
        <p:spPr>
          <a:xfrm>
            <a:off x="3425530" y="1203031"/>
            <a:ext cx="2560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Timeline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71C13F8-8C78-4F88-AB23-F329C1824EF1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2416289" y="2889176"/>
            <a:ext cx="0" cy="6401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75281380-0B8F-4478-AA4B-78F14E648688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4443659" y="2889176"/>
            <a:ext cx="14818" cy="6401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0">
            <a:extLst>
              <a:ext uri="{FF2B5EF4-FFF2-40B4-BE49-F238E27FC236}">
                <a16:creationId xmlns:a16="http://schemas.microsoft.com/office/drawing/2014/main" id="{15AF125C-6B80-417C-B6FD-A5DBF0D04202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6351508" y="2889176"/>
            <a:ext cx="3542" cy="64011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31">
            <a:extLst>
              <a:ext uri="{FF2B5EF4-FFF2-40B4-BE49-F238E27FC236}">
                <a16:creationId xmlns:a16="http://schemas.microsoft.com/office/drawing/2014/main" id="{B2C64199-8920-4B40-9E97-B69DDABC62D8}"/>
              </a:ext>
            </a:extLst>
          </p:cNvPr>
          <p:cNvSpPr/>
          <p:nvPr/>
        </p:nvSpPr>
        <p:spPr>
          <a:xfrm>
            <a:off x="5622685" y="3529287"/>
            <a:ext cx="1464730" cy="1464728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37">
            <a:extLst>
              <a:ext uri="{FF2B5EF4-FFF2-40B4-BE49-F238E27FC236}">
                <a16:creationId xmlns:a16="http://schemas.microsoft.com/office/drawing/2014/main" id="{99464EDA-95F9-4BE9-8724-ED55660785EB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>
            <a:off x="8384813" y="2889176"/>
            <a:ext cx="12007" cy="64011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2">
            <a:extLst>
              <a:ext uri="{FF2B5EF4-FFF2-40B4-BE49-F238E27FC236}">
                <a16:creationId xmlns:a16="http://schemas.microsoft.com/office/drawing/2014/main" id="{05C0D21E-5FB2-45B7-9E65-6F790157750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539550" y="1893316"/>
            <a:ext cx="0" cy="3605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47">
            <a:extLst>
              <a:ext uri="{FF2B5EF4-FFF2-40B4-BE49-F238E27FC236}">
                <a16:creationId xmlns:a16="http://schemas.microsoft.com/office/drawing/2014/main" id="{12450525-F18B-445F-875C-0B03102F8B0B}"/>
              </a:ext>
            </a:extLst>
          </p:cNvPr>
          <p:cNvGrpSpPr/>
          <p:nvPr/>
        </p:nvGrpSpPr>
        <p:grpSpPr>
          <a:xfrm>
            <a:off x="2024752" y="3784076"/>
            <a:ext cx="783073" cy="955149"/>
            <a:chOff x="7931851" y="2464731"/>
            <a:chExt cx="1002842" cy="1223210"/>
          </a:xfrm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39995895-1847-4C0E-9F81-993F681B5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A1F4D50F-482B-420C-A2C1-E498EB237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CBC37C6-6E77-488B-9DFE-72B2AC54B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D3A6035D-76D2-4F03-9254-E66D302FF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87D33A6-238B-418D-AAD9-A172DF9F5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8B10EBDF-4104-4461-8020-FAE692BEF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B5FF8AC1-F832-436D-ABAA-666A6EC07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1500C415-B335-4062-9E92-C8DC4A09E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2EBFA7F6-F8C4-4673-9A7E-8BABF1EDD1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AA4B621A-F767-4F38-B62C-BD46A32DA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87671456-4A3B-4E30-AC99-193D321FC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B3D79B3F-2E86-43C5-A9CD-692659128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6B0837FD-BCC3-449B-AF32-FC517E964F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6677223A-2AE1-4A8F-8204-15AB7F85A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66">
            <a:extLst>
              <a:ext uri="{FF2B5EF4-FFF2-40B4-BE49-F238E27FC236}">
                <a16:creationId xmlns:a16="http://schemas.microsoft.com/office/drawing/2014/main" id="{A6B5AA69-4FFB-45B3-8DC6-0C1B70F009A1}"/>
              </a:ext>
            </a:extLst>
          </p:cNvPr>
          <p:cNvGrpSpPr/>
          <p:nvPr/>
        </p:nvGrpSpPr>
        <p:grpSpPr>
          <a:xfrm>
            <a:off x="4019597" y="3822877"/>
            <a:ext cx="877759" cy="877548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0FFEE61-CA56-4811-B5E2-5BFBB65D7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8B05F57D-4766-4906-8968-7916F9030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1BD0B2AB-7AC0-4541-8172-74A6717660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D6E5A42-7827-46BC-8E06-B1C6ADC14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" name="Group 72">
            <a:extLst>
              <a:ext uri="{FF2B5EF4-FFF2-40B4-BE49-F238E27FC236}">
                <a16:creationId xmlns:a16="http://schemas.microsoft.com/office/drawing/2014/main" id="{284DC9F7-878D-459F-9009-FF1B2A351836}"/>
              </a:ext>
            </a:extLst>
          </p:cNvPr>
          <p:cNvGrpSpPr/>
          <p:nvPr/>
        </p:nvGrpSpPr>
        <p:grpSpPr>
          <a:xfrm>
            <a:off x="7862418" y="3702250"/>
            <a:ext cx="1044790" cy="1100135"/>
            <a:chOff x="5995988" y="2712903"/>
            <a:chExt cx="2457450" cy="2587625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A78552DB-01E0-4278-B190-554834645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0577D370-8EE0-4357-8A45-39AA6F30C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A0518375-BB45-4633-A8F9-A1A7DE3B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76">
            <a:extLst>
              <a:ext uri="{FF2B5EF4-FFF2-40B4-BE49-F238E27FC236}">
                <a16:creationId xmlns:a16="http://schemas.microsoft.com/office/drawing/2014/main" id="{28354587-15BE-485C-ABC9-B39EDB3F7897}"/>
              </a:ext>
            </a:extLst>
          </p:cNvPr>
          <p:cNvGrpSpPr/>
          <p:nvPr/>
        </p:nvGrpSpPr>
        <p:grpSpPr>
          <a:xfrm>
            <a:off x="10320961" y="2398661"/>
            <a:ext cx="437175" cy="335827"/>
            <a:chOff x="5418138" y="4568825"/>
            <a:chExt cx="568325" cy="508001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186F017-67D4-4D67-953B-FF89B74C6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9207A04-C055-447E-B342-16DC846AD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A9614DC-1E2F-47E8-94B1-51D81C78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E12D2DC1-1CA7-4160-A16C-A20A5CED1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Oval 43">
            <a:extLst>
              <a:ext uri="{FF2B5EF4-FFF2-40B4-BE49-F238E27FC236}">
                <a16:creationId xmlns:a16="http://schemas.microsoft.com/office/drawing/2014/main" id="{0E77964E-82F3-486D-AC13-28DF1584DCB9}"/>
              </a:ext>
            </a:extLst>
          </p:cNvPr>
          <p:cNvSpPr/>
          <p:nvPr/>
        </p:nvSpPr>
        <p:spPr>
          <a:xfrm>
            <a:off x="10224841" y="2253890"/>
            <a:ext cx="629417" cy="629416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23">
            <a:extLst>
              <a:ext uri="{FF2B5EF4-FFF2-40B4-BE49-F238E27FC236}">
                <a16:creationId xmlns:a16="http://schemas.microsoft.com/office/drawing/2014/main" id="{D06A14E4-708D-4699-8C46-DC1A8D7B5CD2}"/>
              </a:ext>
            </a:extLst>
          </p:cNvPr>
          <p:cNvSpPr/>
          <p:nvPr/>
        </p:nvSpPr>
        <p:spPr>
          <a:xfrm>
            <a:off x="3726112" y="3529287"/>
            <a:ext cx="1464730" cy="1464728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16">
            <a:extLst>
              <a:ext uri="{FF2B5EF4-FFF2-40B4-BE49-F238E27FC236}">
                <a16:creationId xmlns:a16="http://schemas.microsoft.com/office/drawing/2014/main" id="{6F7B8CD3-367D-407A-B6EF-6847832763FB}"/>
              </a:ext>
            </a:extLst>
          </p:cNvPr>
          <p:cNvSpPr/>
          <p:nvPr/>
        </p:nvSpPr>
        <p:spPr>
          <a:xfrm>
            <a:off x="1683924" y="3529287"/>
            <a:ext cx="1464730" cy="1464728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87">
            <a:extLst>
              <a:ext uri="{FF2B5EF4-FFF2-40B4-BE49-F238E27FC236}">
                <a16:creationId xmlns:a16="http://schemas.microsoft.com/office/drawing/2014/main" id="{CCCA0B48-8F06-426C-B056-AAAE9B66B34D}"/>
              </a:ext>
            </a:extLst>
          </p:cNvPr>
          <p:cNvSpPr txBox="1"/>
          <p:nvPr/>
        </p:nvSpPr>
        <p:spPr>
          <a:xfrm>
            <a:off x="1594171" y="2567579"/>
            <a:ext cx="161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L’idée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TextBox 88">
            <a:extLst>
              <a:ext uri="{FF2B5EF4-FFF2-40B4-BE49-F238E27FC236}">
                <a16:creationId xmlns:a16="http://schemas.microsoft.com/office/drawing/2014/main" id="{49EDD08E-9ECE-482B-BACD-CA47316459C3}"/>
              </a:ext>
            </a:extLst>
          </p:cNvPr>
          <p:cNvSpPr txBox="1"/>
          <p:nvPr/>
        </p:nvSpPr>
        <p:spPr>
          <a:xfrm>
            <a:off x="3675309" y="2593703"/>
            <a:ext cx="161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Data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2/3      </a:t>
            </a:r>
            <a:r>
              <a:rPr lang="en-US" sz="1200" dirty="0">
                <a:solidFill>
                  <a:srgbClr val="FFFFFF"/>
                </a:solidFill>
                <a:latin typeface="Open Sans" panose="020B0606030504020204" pitchFamily="34" charset="0"/>
              </a:rPr>
              <a:t>du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            Travail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9" name="TextBox 89">
            <a:extLst>
              <a:ext uri="{FF2B5EF4-FFF2-40B4-BE49-F238E27FC236}">
                <a16:creationId xmlns:a16="http://schemas.microsoft.com/office/drawing/2014/main" id="{B3FE5EF8-4EAA-466F-B7F2-12EF765EAF4C}"/>
              </a:ext>
            </a:extLst>
          </p:cNvPr>
          <p:cNvSpPr txBox="1"/>
          <p:nvPr/>
        </p:nvSpPr>
        <p:spPr>
          <a:xfrm>
            <a:off x="4894502" y="2577172"/>
            <a:ext cx="25255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       Models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algn="ctr">
              <a:defRPr/>
            </a:pPr>
            <a:r>
              <a:rPr lang="fr-FR" sz="1400" b="1" dirty="0" err="1">
                <a:solidFill>
                  <a:schemeClr val="bg2"/>
                </a:solidFill>
              </a:rPr>
              <a:t>Random</a:t>
            </a:r>
            <a:r>
              <a:rPr lang="fr-FR" sz="1400" b="1" dirty="0">
                <a:solidFill>
                  <a:schemeClr val="bg2"/>
                </a:solidFill>
              </a:rPr>
              <a:t> Forest      </a:t>
            </a:r>
            <a:r>
              <a:rPr lang="fr-FR" sz="1400" b="1" dirty="0" err="1">
                <a:solidFill>
                  <a:schemeClr val="bg2"/>
                </a:solidFill>
              </a:rPr>
              <a:t>XGBoost</a:t>
            </a:r>
            <a:endParaRPr lang="fr-FR" sz="1400" b="1" dirty="0">
              <a:solidFill>
                <a:schemeClr val="bg2"/>
              </a:solidFill>
            </a:endParaRPr>
          </a:p>
          <a:p>
            <a:pPr algn="ctr">
              <a:defRPr/>
            </a:pPr>
            <a:r>
              <a:rPr lang="fr-FR" sz="1400" b="1" dirty="0">
                <a:solidFill>
                  <a:schemeClr val="bg2"/>
                </a:solidFill>
              </a:rPr>
              <a:t>             LGBM           </a:t>
            </a:r>
            <a:r>
              <a:rPr lang="fr-FR" sz="1400" b="1" dirty="0" err="1">
                <a:solidFill>
                  <a:schemeClr val="bg2"/>
                </a:solidFill>
              </a:rPr>
              <a:t>Elastic</a:t>
            </a:r>
            <a:r>
              <a:rPr lang="fr-FR" sz="1400" b="1" dirty="0">
                <a:solidFill>
                  <a:schemeClr val="bg2"/>
                </a:solidFill>
              </a:rPr>
              <a:t> Net </a:t>
            </a:r>
          </a:p>
          <a:p>
            <a:pPr algn="ctr">
              <a:defRPr/>
            </a:pPr>
            <a:endParaRPr lang="fr-FR" sz="1400" b="1" dirty="0">
              <a:solidFill>
                <a:schemeClr val="bg2"/>
              </a:solidFill>
            </a:endParaRPr>
          </a:p>
          <a:p>
            <a:pPr algn="ctr">
              <a:defRPr/>
            </a:pPr>
            <a:r>
              <a:rPr lang="fr-FR" sz="1200" b="1" dirty="0">
                <a:solidFill>
                  <a:schemeClr val="bg2"/>
                </a:solidFill>
              </a:rPr>
              <a:t> </a:t>
            </a:r>
          </a:p>
          <a:p>
            <a:pPr algn="ctr">
              <a:defRPr/>
            </a:pPr>
            <a:endParaRPr lang="fr-FR" sz="1200" b="1" dirty="0">
              <a:solidFill>
                <a:schemeClr val="bg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0" name="TextBox 90">
            <a:extLst>
              <a:ext uri="{FF2B5EF4-FFF2-40B4-BE49-F238E27FC236}">
                <a16:creationId xmlns:a16="http://schemas.microsoft.com/office/drawing/2014/main" id="{C968B231-2E26-409A-82D8-729D18EAAEF7}"/>
              </a:ext>
            </a:extLst>
          </p:cNvPr>
          <p:cNvSpPr txBox="1"/>
          <p:nvPr/>
        </p:nvSpPr>
        <p:spPr>
          <a:xfrm>
            <a:off x="7685752" y="2548265"/>
            <a:ext cx="161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interpretations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Oval 38">
            <a:extLst>
              <a:ext uri="{FF2B5EF4-FFF2-40B4-BE49-F238E27FC236}">
                <a16:creationId xmlns:a16="http://schemas.microsoft.com/office/drawing/2014/main" id="{C8B9C6D0-3688-4A30-BF0A-B21713DA7795}"/>
              </a:ext>
            </a:extLst>
          </p:cNvPr>
          <p:cNvSpPr/>
          <p:nvPr/>
        </p:nvSpPr>
        <p:spPr>
          <a:xfrm>
            <a:off x="7664455" y="3529287"/>
            <a:ext cx="1464730" cy="1464728"/>
          </a:xfrm>
          <a:prstGeom prst="ellipse">
            <a:avLst/>
          </a:prstGeom>
          <a:solidFill>
            <a:schemeClr val="accent5">
              <a:alpha val="1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Arrow: Chevron 6">
            <a:extLst>
              <a:ext uri="{FF2B5EF4-FFF2-40B4-BE49-F238E27FC236}">
                <a16:creationId xmlns:a16="http://schemas.microsoft.com/office/drawing/2014/main" id="{9625409C-5FF8-14C2-77A1-D09FF85A63C1}"/>
              </a:ext>
            </a:extLst>
          </p:cNvPr>
          <p:cNvSpPr/>
          <p:nvPr/>
        </p:nvSpPr>
        <p:spPr>
          <a:xfrm>
            <a:off x="9946115" y="3102790"/>
            <a:ext cx="1333470" cy="29414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42">
            <a:extLst>
              <a:ext uri="{FF2B5EF4-FFF2-40B4-BE49-F238E27FC236}">
                <a16:creationId xmlns:a16="http://schemas.microsoft.com/office/drawing/2014/main" id="{55040583-F09E-A60F-2F4E-207DE86408BB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0574661" y="3412548"/>
            <a:ext cx="0" cy="3605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E2A920-C1C0-0A8E-0574-A1159A522E9D}"/>
              </a:ext>
            </a:extLst>
          </p:cNvPr>
          <p:cNvGrpSpPr/>
          <p:nvPr/>
        </p:nvGrpSpPr>
        <p:grpSpPr>
          <a:xfrm>
            <a:off x="10356072" y="3917893"/>
            <a:ext cx="437175" cy="335827"/>
            <a:chOff x="5418138" y="4568825"/>
            <a:chExt cx="568325" cy="508001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00292E43-72C8-FEEF-DC34-0648C89D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8369C696-730F-A589-4384-BE36BDAEE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08AF09FE-BD46-C436-184C-2475801AD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41CD0E20-FF9A-0EE0-0A9F-BC282DA4E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43">
            <a:extLst>
              <a:ext uri="{FF2B5EF4-FFF2-40B4-BE49-F238E27FC236}">
                <a16:creationId xmlns:a16="http://schemas.microsoft.com/office/drawing/2014/main" id="{45FA63FE-8761-AED9-E28F-A008492CCF44}"/>
              </a:ext>
            </a:extLst>
          </p:cNvPr>
          <p:cNvSpPr/>
          <p:nvPr/>
        </p:nvSpPr>
        <p:spPr>
          <a:xfrm>
            <a:off x="10259952" y="3773122"/>
            <a:ext cx="629417" cy="629416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Arrow: Chevron 6">
            <a:extLst>
              <a:ext uri="{FF2B5EF4-FFF2-40B4-BE49-F238E27FC236}">
                <a16:creationId xmlns:a16="http://schemas.microsoft.com/office/drawing/2014/main" id="{1310D084-C4E0-651A-50CE-27F32DF7F52A}"/>
              </a:ext>
            </a:extLst>
          </p:cNvPr>
          <p:cNvSpPr/>
          <p:nvPr/>
        </p:nvSpPr>
        <p:spPr>
          <a:xfrm>
            <a:off x="9979973" y="4777913"/>
            <a:ext cx="1333470" cy="294148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8" name="Straight Connector 42">
            <a:extLst>
              <a:ext uri="{FF2B5EF4-FFF2-40B4-BE49-F238E27FC236}">
                <a16:creationId xmlns:a16="http://schemas.microsoft.com/office/drawing/2014/main" id="{C002FF7B-B2EB-0B73-0D0B-7C2342E2F10D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10608519" y="5087671"/>
            <a:ext cx="0" cy="36057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76">
            <a:extLst>
              <a:ext uri="{FF2B5EF4-FFF2-40B4-BE49-F238E27FC236}">
                <a16:creationId xmlns:a16="http://schemas.microsoft.com/office/drawing/2014/main" id="{046C8C17-1508-DFE9-D98A-375005D85FE4}"/>
              </a:ext>
            </a:extLst>
          </p:cNvPr>
          <p:cNvGrpSpPr/>
          <p:nvPr/>
        </p:nvGrpSpPr>
        <p:grpSpPr>
          <a:xfrm>
            <a:off x="10389930" y="5593016"/>
            <a:ext cx="437175" cy="335827"/>
            <a:chOff x="5418138" y="4568825"/>
            <a:chExt cx="568325" cy="508001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D79329FA-1EE8-F8E8-D136-BCCAC2FE7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5D6DC870-FFC9-0258-6CB5-F3FA9E29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F6CFC972-7C7D-7B4C-373A-B4DEB2685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21EC9C04-DFED-3EE6-1338-7C1F28D9A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9" name="Oval 43">
            <a:extLst>
              <a:ext uri="{FF2B5EF4-FFF2-40B4-BE49-F238E27FC236}">
                <a16:creationId xmlns:a16="http://schemas.microsoft.com/office/drawing/2014/main" id="{791547A6-7F86-6887-6853-4565F3789D05}"/>
              </a:ext>
            </a:extLst>
          </p:cNvPr>
          <p:cNvSpPr/>
          <p:nvPr/>
        </p:nvSpPr>
        <p:spPr>
          <a:xfrm>
            <a:off x="10293810" y="5448245"/>
            <a:ext cx="629417" cy="629416"/>
          </a:xfrm>
          <a:prstGeom prst="ellipse">
            <a:avLst/>
          </a:prstGeom>
          <a:solidFill>
            <a:schemeClr val="accent6">
              <a:alpha val="1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TextBox 90">
            <a:extLst>
              <a:ext uri="{FF2B5EF4-FFF2-40B4-BE49-F238E27FC236}">
                <a16:creationId xmlns:a16="http://schemas.microsoft.com/office/drawing/2014/main" id="{638A2C6B-B83E-E9A8-FF27-6F60B142034D}"/>
              </a:ext>
            </a:extLst>
          </p:cNvPr>
          <p:cNvSpPr txBox="1"/>
          <p:nvPr/>
        </p:nvSpPr>
        <p:spPr>
          <a:xfrm>
            <a:off x="9755515" y="1621671"/>
            <a:ext cx="161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Sol. 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1" name="TextBox 90">
            <a:extLst>
              <a:ext uri="{FF2B5EF4-FFF2-40B4-BE49-F238E27FC236}">
                <a16:creationId xmlns:a16="http://schemas.microsoft.com/office/drawing/2014/main" id="{F0BEBF17-A028-07AC-EED6-65BF073F2224}"/>
              </a:ext>
            </a:extLst>
          </p:cNvPr>
          <p:cNvSpPr txBox="1"/>
          <p:nvPr/>
        </p:nvSpPr>
        <p:spPr>
          <a:xfrm>
            <a:off x="9764063" y="3105380"/>
            <a:ext cx="161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Sol. 2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2" name="TextBox 90">
            <a:extLst>
              <a:ext uri="{FF2B5EF4-FFF2-40B4-BE49-F238E27FC236}">
                <a16:creationId xmlns:a16="http://schemas.microsoft.com/office/drawing/2014/main" id="{D8E1077E-3678-E070-0DDD-5DF845375B45}"/>
              </a:ext>
            </a:extLst>
          </p:cNvPr>
          <p:cNvSpPr txBox="1"/>
          <p:nvPr/>
        </p:nvSpPr>
        <p:spPr>
          <a:xfrm>
            <a:off x="9802195" y="4789217"/>
            <a:ext cx="161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Sol. 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Box 90">
            <a:extLst>
              <a:ext uri="{FF2B5EF4-FFF2-40B4-BE49-F238E27FC236}">
                <a16:creationId xmlns:a16="http://schemas.microsoft.com/office/drawing/2014/main" id="{830341FF-EA84-491A-E177-723343E1E6FE}"/>
              </a:ext>
            </a:extLst>
          </p:cNvPr>
          <p:cNvSpPr txBox="1"/>
          <p:nvPr/>
        </p:nvSpPr>
        <p:spPr>
          <a:xfrm>
            <a:off x="11009912" y="3771093"/>
            <a:ext cx="114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Dashboard</a:t>
            </a:r>
            <a:b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</a:b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Streamlit</a:t>
            </a:r>
            <a:endParaRPr lang="fr-FR" sz="1200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</a:rPr>
              <a:t>dynamique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TextBox 90">
            <a:extLst>
              <a:ext uri="{FF2B5EF4-FFF2-40B4-BE49-F238E27FC236}">
                <a16:creationId xmlns:a16="http://schemas.microsoft.com/office/drawing/2014/main" id="{65719C1B-EBE5-24D8-1704-6DEAAB93CF00}"/>
              </a:ext>
            </a:extLst>
          </p:cNvPr>
          <p:cNvSpPr txBox="1"/>
          <p:nvPr/>
        </p:nvSpPr>
        <p:spPr>
          <a:xfrm>
            <a:off x="10968021" y="2230688"/>
            <a:ext cx="1149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  <a:t>Dashboard</a:t>
            </a:r>
            <a:b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</a:rPr>
            </a:br>
            <a:r>
              <a:rPr lang="fr-FR" sz="1200" dirty="0" err="1">
                <a:solidFill>
                  <a:schemeClr val="bg1"/>
                </a:solidFill>
                <a:latin typeface="Open Sans" panose="020B0606030504020204" pitchFamily="34" charset="0"/>
              </a:rPr>
              <a:t>Streamlit</a:t>
            </a:r>
            <a:endParaRPr lang="fr-FR" sz="1200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  <a:latin typeface="Open Sans" panose="020B0606030504020204" pitchFamily="34" charset="0"/>
              </a:rPr>
              <a:t>statique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15" name="TextBox 90">
            <a:extLst>
              <a:ext uri="{FF2B5EF4-FFF2-40B4-BE49-F238E27FC236}">
                <a16:creationId xmlns:a16="http://schemas.microsoft.com/office/drawing/2014/main" id="{A1E3166A-25AD-565A-166D-BA8A64FB37F3}"/>
              </a:ext>
            </a:extLst>
          </p:cNvPr>
          <p:cNvSpPr txBox="1"/>
          <p:nvPr/>
        </p:nvSpPr>
        <p:spPr>
          <a:xfrm>
            <a:off x="10945558" y="5492089"/>
            <a:ext cx="114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</a:rPr>
              <a:t>?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472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9" grpId="0" animBg="1"/>
      <p:bldP spid="11" grpId="0" animBg="1"/>
      <p:bldP spid="12" grpId="0" animBg="1"/>
      <p:bldP spid="23" grpId="0" animBg="1"/>
      <p:bldP spid="31" grpId="0" animBg="1"/>
      <p:bldP spid="33" grpId="0" animBg="1"/>
      <p:bldP spid="38" grpId="0"/>
      <p:bldP spid="39" grpId="0" uiExpand="1" build="p"/>
      <p:bldP spid="40" grpId="0"/>
      <p:bldP spid="42" grpId="0" animBg="1"/>
      <p:bldP spid="75" grpId="0" animBg="1"/>
      <p:bldP spid="82" grpId="0" animBg="1"/>
      <p:bldP spid="83" grpId="0" animBg="1"/>
      <p:bldP spid="109" grpId="0" animBg="1"/>
      <p:bldP spid="110" grpId="0"/>
      <p:bldP spid="111" grpId="0"/>
      <p:bldP spid="112" grpId="0"/>
      <p:bldP spid="3" grpId="0"/>
      <p:bldP spid="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2065230" y="41122"/>
            <a:ext cx="0" cy="119354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4181801" y="30288"/>
            <a:ext cx="1086863" cy="3010539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E0922-C813-4C76-8DA2-AD2C928F8E53}"/>
              </a:ext>
            </a:extLst>
          </p:cNvPr>
          <p:cNvGrpSpPr/>
          <p:nvPr/>
        </p:nvGrpSpPr>
        <p:grpSpPr>
          <a:xfrm>
            <a:off x="7645509" y="1073667"/>
            <a:ext cx="1781456" cy="2960934"/>
            <a:chOff x="10268256" y="991107"/>
            <a:chExt cx="1077358" cy="1790663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2E86A7DD-7289-4817-BDDE-039F929FEF5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268256" y="991107"/>
              <a:ext cx="1077358" cy="17906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349D537E-50D5-4520-8795-A71D46C6E0D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1144278" y="2144889"/>
              <a:ext cx="76425" cy="129842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08C6FD5D-58DE-4759-B4D7-ACE12960A57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905961" y="1656750"/>
              <a:ext cx="276940" cy="444584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8188F576-D871-48B8-A1F1-707803F628C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418642" y="1972315"/>
              <a:ext cx="124090" cy="15367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10FE7544-4349-4586-92CD-371C2982C8D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393167" y="2166256"/>
              <a:ext cx="447872" cy="48813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987933" y="1200225"/>
            <a:ext cx="2181388" cy="266073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sp>
        <p:nvSpPr>
          <p:cNvPr id="3" name="TextBox 21">
            <a:extLst>
              <a:ext uri="{FF2B5EF4-FFF2-40B4-BE49-F238E27FC236}">
                <a16:creationId xmlns:a16="http://schemas.microsoft.com/office/drawing/2014/main" id="{94EB0713-61D1-548E-89F7-8C3C7C40679A}"/>
              </a:ext>
            </a:extLst>
          </p:cNvPr>
          <p:cNvSpPr txBox="1"/>
          <p:nvPr/>
        </p:nvSpPr>
        <p:spPr>
          <a:xfrm>
            <a:off x="191229" y="3867891"/>
            <a:ext cx="2533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>
                    <a:lumMod val="95000"/>
                  </a:schemeClr>
                </a:solidFill>
              </a:rPr>
              <a:t>Pour </a:t>
            </a:r>
            <a:br>
              <a:rPr lang="fr-FR" sz="36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fr-FR" sz="3600" dirty="0">
                <a:solidFill>
                  <a:schemeClr val="bg1">
                    <a:lumMod val="95000"/>
                  </a:schemeClr>
                </a:solidFill>
              </a:rPr>
              <a:t>conclure…</a:t>
            </a:r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BB3DD7D7-D91B-243B-A6AA-B1D6FB853196}"/>
              </a:ext>
            </a:extLst>
          </p:cNvPr>
          <p:cNvSpPr txBox="1"/>
          <p:nvPr/>
        </p:nvSpPr>
        <p:spPr>
          <a:xfrm>
            <a:off x="2431148" y="4936639"/>
            <a:ext cx="953225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Faut il passer de </a:t>
            </a:r>
            <a:r>
              <a:rPr lang="en-US" sz="4400" b="1" dirty="0">
                <a:solidFill>
                  <a:schemeClr val="bg1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l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’idée d’un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</a:b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au</a:t>
            </a:r>
            <a:r>
              <a:rPr kumimoji="0" lang="en-US" sz="4800" b="1" i="0" u="none" strike="noStrike" kern="1200" cap="none" spc="0" normalizeH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kumimoji="0" lang="en-US" sz="4800" b="1" i="0" u="none" strike="noStrike" kern="1200" cap="none" spc="0" normalizeH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4800" b="1" i="0" u="none" strike="noStrike" kern="1200" cap="none" spc="0" normalizeH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</a:t>
            </a:r>
            <a:r>
              <a:rPr kumimoji="0" lang="en-US" sz="4800" b="1" i="0" u="none" strike="noStrike" kern="1200" cap="none" spc="0" normalizeH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d’une</a:t>
            </a:r>
            <a:r>
              <a:rPr kumimoji="0" lang="en-US" sz="4800" b="1" i="0" u="none" strike="noStrike" kern="1200" cap="none" spc="0" normalizeH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idée ?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AA4B038D-4306-FB9B-CDD4-9D94462205F6}"/>
              </a:ext>
            </a:extLst>
          </p:cNvPr>
          <p:cNvCxnSpPr>
            <a:cxnSpLocks/>
          </p:cNvCxnSpPr>
          <p:nvPr/>
        </p:nvCxnSpPr>
        <p:spPr>
          <a:xfrm>
            <a:off x="8508608" y="-168061"/>
            <a:ext cx="27629" cy="129045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1">
            <a:extLst>
              <a:ext uri="{FF2B5EF4-FFF2-40B4-BE49-F238E27FC236}">
                <a16:creationId xmlns:a16="http://schemas.microsoft.com/office/drawing/2014/main" id="{1ED5740E-8417-C946-5579-23EEDB16C9A0}"/>
              </a:ext>
            </a:extLst>
          </p:cNvPr>
          <p:cNvSpPr txBox="1"/>
          <p:nvPr/>
        </p:nvSpPr>
        <p:spPr>
          <a:xfrm>
            <a:off x="4026261" y="3403930"/>
            <a:ext cx="2156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solidFill>
                  <a:srgbClr val="FCB414"/>
                </a:solidFill>
              </a:rPr>
              <a:t>une</a:t>
            </a:r>
            <a:br>
              <a:rPr lang="fr-FR" sz="3600" dirty="0">
                <a:solidFill>
                  <a:srgbClr val="FCB414"/>
                </a:solidFill>
              </a:rPr>
            </a:br>
            <a:r>
              <a:rPr lang="fr-FR" sz="3600" dirty="0">
                <a:solidFill>
                  <a:srgbClr val="FCB414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6632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BC03ADD5-088C-8EC0-C3F7-BB1BCF88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978232"/>
            <a:ext cx="4229100" cy="526564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F9C05CF-ADF5-94AF-2656-23C38754762F}"/>
              </a:ext>
            </a:extLst>
          </p:cNvPr>
          <p:cNvSpPr txBox="1"/>
          <p:nvPr/>
        </p:nvSpPr>
        <p:spPr>
          <a:xfrm rot="16200000">
            <a:off x="3409950" y="3509634"/>
            <a:ext cx="607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https://unehistoireduconflitpolitique.fr</a:t>
            </a:r>
            <a:endParaRPr lang="fr-FR" sz="2000" dirty="0">
              <a:solidFill>
                <a:schemeClr val="bg2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69FA7F-9512-3DD2-80B4-7D9B8BF29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6" y="-19050"/>
            <a:ext cx="5562600" cy="698753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3AC4B7-B5F1-9D59-EEE1-625BA80BC9D1}"/>
              </a:ext>
            </a:extLst>
          </p:cNvPr>
          <p:cNvSpPr txBox="1"/>
          <p:nvPr/>
        </p:nvSpPr>
        <p:spPr>
          <a:xfrm>
            <a:off x="2428875" y="6295965"/>
            <a:ext cx="401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2"/>
                </a:solidFill>
                <a:hlinkClick r:id="rId4"/>
              </a:rPr>
              <a:t>https://www.thinkerview.com/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BD7A2A-A2C7-1615-DFBB-5A0A2CF127E5}"/>
              </a:ext>
            </a:extLst>
          </p:cNvPr>
          <p:cNvSpPr txBox="1"/>
          <p:nvPr/>
        </p:nvSpPr>
        <p:spPr>
          <a:xfrm rot="16200000">
            <a:off x="-525521" y="5435444"/>
            <a:ext cx="20023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nyx@240123a</a:t>
            </a:r>
            <a:endParaRPr lang="fr-FR" sz="16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fr-FR" dirty="0">
              <a:solidFill>
                <a:srgbClr val="CB1B4A"/>
              </a:solidFill>
            </a:endParaRPr>
          </a:p>
        </p:txBody>
      </p:sp>
      <p:sp>
        <p:nvSpPr>
          <p:cNvPr id="3" name="TextBox 21">
            <a:extLst>
              <a:ext uri="{FF2B5EF4-FFF2-40B4-BE49-F238E27FC236}">
                <a16:creationId xmlns:a16="http://schemas.microsoft.com/office/drawing/2014/main" id="{42ACF7EB-3241-8085-811C-DF504C6B79F5}"/>
              </a:ext>
            </a:extLst>
          </p:cNvPr>
          <p:cNvSpPr txBox="1"/>
          <p:nvPr/>
        </p:nvSpPr>
        <p:spPr>
          <a:xfrm>
            <a:off x="252354" y="82840"/>
            <a:ext cx="3443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Annexe</a:t>
            </a:r>
            <a:r>
              <a:rPr lang="en-US" sz="3200" b="1" dirty="0">
                <a:solidFill>
                  <a:schemeClr val="bg1">
                    <a:lumMod val="75000"/>
                  </a:schemeClr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(s)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945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2065230" y="41122"/>
            <a:ext cx="0" cy="119354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4181801" y="30288"/>
            <a:ext cx="1086863" cy="3010539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E0922-C813-4C76-8DA2-AD2C928F8E53}"/>
              </a:ext>
            </a:extLst>
          </p:cNvPr>
          <p:cNvGrpSpPr/>
          <p:nvPr/>
        </p:nvGrpSpPr>
        <p:grpSpPr>
          <a:xfrm>
            <a:off x="7645509" y="1073667"/>
            <a:ext cx="1781456" cy="2960934"/>
            <a:chOff x="10268256" y="991107"/>
            <a:chExt cx="1077358" cy="1790663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2E86A7DD-7289-4817-BDDE-039F929FEF5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268256" y="991107"/>
              <a:ext cx="1077358" cy="17906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349D537E-50D5-4520-8795-A71D46C6E0D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1144278" y="2144889"/>
              <a:ext cx="76425" cy="129842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08C6FD5D-58DE-4759-B4D7-ACE12960A57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905961" y="1656750"/>
              <a:ext cx="276940" cy="444584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8188F576-D871-48B8-A1F1-707803F628C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418642" y="1972315"/>
              <a:ext cx="124090" cy="15367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10FE7544-4349-4586-92CD-371C2982C8D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10393167" y="2166256"/>
              <a:ext cx="447872" cy="48813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987933" y="1200225"/>
            <a:ext cx="2181388" cy="266073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AA4B038D-4306-FB9B-CDD4-9D94462205F6}"/>
              </a:ext>
            </a:extLst>
          </p:cNvPr>
          <p:cNvCxnSpPr>
            <a:cxnSpLocks/>
          </p:cNvCxnSpPr>
          <p:nvPr/>
        </p:nvCxnSpPr>
        <p:spPr>
          <a:xfrm>
            <a:off x="8508608" y="-168061"/>
            <a:ext cx="27629" cy="129045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64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14410</TotalTime>
  <Words>418</Words>
  <Application>Microsoft Office PowerPoint</Application>
  <PresentationFormat>Grand écran</PresentationFormat>
  <Paragraphs>63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Noto Sans</vt:lpstr>
      <vt:lpstr>Noto Sans Disp ExtBd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Nicolas-Yves XIBE</cp:lastModifiedBy>
  <cp:revision>1052</cp:revision>
  <dcterms:created xsi:type="dcterms:W3CDTF">2017-12-05T16:25:52Z</dcterms:created>
  <dcterms:modified xsi:type="dcterms:W3CDTF">2024-01-23T13:01:51Z</dcterms:modified>
</cp:coreProperties>
</file>