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4" r:id="rId2"/>
    <p:sldId id="265" r:id="rId3"/>
    <p:sldId id="256" r:id="rId4"/>
    <p:sldId id="261" r:id="rId5"/>
    <p:sldId id="257" r:id="rId6"/>
    <p:sldId id="260" r:id="rId7"/>
    <p:sldId id="259" r:id="rId8"/>
    <p:sldId id="258"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2076" y="-9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CE3006-EDA6-47CF-991F-682241BC2761}" type="datetimeFigureOut">
              <a:rPr lang="en-NZ" smtClean="0"/>
              <a:pPr/>
              <a:t>10/05/2018</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62D3C-8831-450F-BB95-DC27521811D1}" type="slidenum">
              <a:rPr lang="en-NZ" smtClean="0"/>
              <a:pPr/>
              <a:t>‹#›</a:t>
            </a:fld>
            <a:endParaRPr lang="en-NZ"/>
          </a:p>
        </p:txBody>
      </p:sp>
    </p:spTree>
    <p:extLst>
      <p:ext uri="{BB962C8B-B14F-4D97-AF65-F5344CB8AC3E}">
        <p14:creationId xmlns:p14="http://schemas.microsoft.com/office/powerpoint/2010/main" xmlns="" val="1702445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82762D3C-8831-450F-BB95-DC27521811D1}" type="slidenum">
              <a:rPr lang="en-NZ" smtClean="0"/>
              <a:pPr/>
              <a:t>9</a:t>
            </a:fld>
            <a:endParaRPr lang="en-NZ"/>
          </a:p>
        </p:txBody>
      </p:sp>
    </p:spTree>
    <p:extLst>
      <p:ext uri="{BB962C8B-B14F-4D97-AF65-F5344CB8AC3E}">
        <p14:creationId xmlns:p14="http://schemas.microsoft.com/office/powerpoint/2010/main" xmlns="" val="17379933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5B6FE0E-E995-460A-817B-0AD9FDC1D6FC}" type="datetimeFigureOut">
              <a:rPr lang="en-NZ" smtClean="0"/>
              <a:pPr/>
              <a:t>10/05/2018</a:t>
            </a:fld>
            <a:endParaRPr lang="en-NZ"/>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NZ"/>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4A224D7-A1DF-4177-BF39-2D791CA88609}" type="slidenum">
              <a:rPr lang="en-NZ" smtClean="0"/>
              <a:pPr/>
              <a:t>‹#›</a:t>
            </a:fld>
            <a:endParaRPr lang="en-N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B6FE0E-E995-460A-817B-0AD9FDC1D6FC}" type="datetimeFigureOut">
              <a:rPr lang="en-NZ" smtClean="0"/>
              <a:pPr/>
              <a:t>10/05/2018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4A224D7-A1DF-4177-BF39-2D791CA88609}" type="slidenum">
              <a:rPr lang="en-NZ" smtClean="0"/>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B6FE0E-E995-460A-817B-0AD9FDC1D6FC}" type="datetimeFigureOut">
              <a:rPr lang="en-NZ" smtClean="0"/>
              <a:pPr/>
              <a:t>10/05/2018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4A224D7-A1DF-4177-BF39-2D791CA88609}" type="slidenum">
              <a:rPr lang="en-NZ" smtClean="0"/>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B6FE0E-E995-460A-817B-0AD9FDC1D6FC}" type="datetimeFigureOut">
              <a:rPr lang="en-NZ" smtClean="0"/>
              <a:pPr/>
              <a:t>10/05/2018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4A224D7-A1DF-4177-BF39-2D791CA88609}" type="slidenum">
              <a:rPr lang="en-NZ" smtClean="0"/>
              <a:pPr/>
              <a:t>‹#›</a:t>
            </a:fld>
            <a:endParaRPr lang="en-NZ"/>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5B6FE0E-E995-460A-817B-0AD9FDC1D6FC}" type="datetimeFigureOut">
              <a:rPr lang="en-NZ" smtClean="0"/>
              <a:pPr/>
              <a:t>10/05/2018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4A224D7-A1DF-4177-BF39-2D791CA88609}" type="slidenum">
              <a:rPr lang="en-NZ" smtClean="0"/>
              <a:pPr/>
              <a:t>‹#›</a:t>
            </a:fld>
            <a:endParaRPr lang="en-NZ"/>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5B6FE0E-E995-460A-817B-0AD9FDC1D6FC}" type="datetimeFigureOut">
              <a:rPr lang="en-NZ" smtClean="0"/>
              <a:pPr/>
              <a:t>10/05/2018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4A224D7-A1DF-4177-BF39-2D791CA88609}" type="slidenum">
              <a:rPr lang="en-NZ" smtClean="0"/>
              <a:pPr/>
              <a:t>‹#›</a:t>
            </a:fld>
            <a:endParaRPr lang="en-NZ"/>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5B6FE0E-E995-460A-817B-0AD9FDC1D6FC}" type="datetimeFigureOut">
              <a:rPr lang="en-NZ" smtClean="0"/>
              <a:pPr/>
              <a:t>10/05/2018</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14A224D7-A1DF-4177-BF39-2D791CA88609}" type="slidenum">
              <a:rPr lang="en-NZ" smtClean="0"/>
              <a:pPr/>
              <a:t>‹#›</a:t>
            </a:fld>
            <a:endParaRPr lang="en-NZ"/>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B6FE0E-E995-460A-817B-0AD9FDC1D6FC}" type="datetimeFigureOut">
              <a:rPr lang="en-NZ" smtClean="0"/>
              <a:pPr/>
              <a:t>10/05/2018</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14A224D7-A1DF-4177-BF39-2D791CA88609}" type="slidenum">
              <a:rPr lang="en-NZ" smtClean="0"/>
              <a:pPr/>
              <a:t>‹#›</a:t>
            </a:fld>
            <a:endParaRPr lang="en-NZ"/>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B6FE0E-E995-460A-817B-0AD9FDC1D6FC}" type="datetimeFigureOut">
              <a:rPr lang="en-NZ" smtClean="0"/>
              <a:pPr/>
              <a:t>10/05/2018</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14A224D7-A1DF-4177-BF39-2D791CA88609}" type="slidenum">
              <a:rPr lang="en-NZ" smtClean="0"/>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D5B6FE0E-E995-460A-817B-0AD9FDC1D6FC}" type="datetimeFigureOut">
              <a:rPr lang="en-NZ" smtClean="0"/>
              <a:pPr/>
              <a:t>10/05/2018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4A224D7-A1DF-4177-BF39-2D791CA88609}" type="slidenum">
              <a:rPr lang="en-NZ" smtClean="0"/>
              <a:pPr/>
              <a:t>‹#›</a:t>
            </a:fld>
            <a:endParaRPr lang="en-NZ"/>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5B6FE0E-E995-460A-817B-0AD9FDC1D6FC}" type="datetimeFigureOut">
              <a:rPr lang="en-NZ" smtClean="0"/>
              <a:pPr/>
              <a:t>10/05/2018</a:t>
            </a:fld>
            <a:endParaRPr lang="en-NZ"/>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NZ"/>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4A224D7-A1DF-4177-BF39-2D791CA88609}" type="slidenum">
              <a:rPr lang="en-NZ" smtClean="0"/>
              <a:pPr/>
              <a:t>‹#›</a:t>
            </a:fld>
            <a:endParaRPr lang="en-NZ"/>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5B6FE0E-E995-460A-817B-0AD9FDC1D6FC}" type="datetimeFigureOut">
              <a:rPr lang="en-NZ" smtClean="0"/>
              <a:pPr/>
              <a:t>10/05/2018</a:t>
            </a:fld>
            <a:endParaRPr lang="en-NZ"/>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NZ"/>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4A224D7-A1DF-4177-BF39-2D791CA88609}" type="slidenum">
              <a:rPr lang="en-NZ" smtClean="0"/>
              <a:pPr/>
              <a:t>‹#›</a:t>
            </a:fld>
            <a:endParaRPr lang="en-NZ"/>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q"/>
            </a:pPr>
            <a:r>
              <a:rPr lang="en-NZ" sz="1200" dirty="0"/>
              <a:t>If we need to support both a single stage filter and a double stage filter, can we reuse the hardware from the second stage when you only need a single stage filter?</a:t>
            </a:r>
          </a:p>
          <a:p>
            <a:pPr>
              <a:buFont typeface="Wingdings" pitchFamily="2" charset="2"/>
              <a:buChar char="q"/>
            </a:pPr>
            <a:endParaRPr lang="en-NZ" sz="1200" dirty="0"/>
          </a:p>
          <a:p>
            <a:pPr>
              <a:buFont typeface="Wingdings" pitchFamily="2" charset="2"/>
              <a:buChar char="q"/>
            </a:pPr>
            <a:r>
              <a:rPr lang="en-NZ" sz="1200" dirty="0"/>
              <a:t>How much control does the HPS have over the operations performed?</a:t>
            </a:r>
          </a:p>
          <a:p>
            <a:pPr>
              <a:buFont typeface="Wingdings" pitchFamily="2" charset="2"/>
              <a:buChar char="q"/>
            </a:pPr>
            <a:endParaRPr lang="en-NZ" sz="1200" dirty="0"/>
          </a:p>
          <a:p>
            <a:pPr>
              <a:buFont typeface="Wingdings" pitchFamily="2" charset="2"/>
              <a:buChar char="q"/>
            </a:pPr>
            <a:r>
              <a:rPr lang="en-NZ" sz="1200" dirty="0"/>
              <a:t>Can we share data between adjacent windows to reduce the amount of loading required?</a:t>
            </a:r>
          </a:p>
          <a:p>
            <a:pPr>
              <a:buFont typeface="Wingdings" pitchFamily="2" charset="2"/>
              <a:buChar char="q"/>
            </a:pPr>
            <a:endParaRPr lang="en-NZ" sz="1200" dirty="0"/>
          </a:p>
          <a:p>
            <a:pPr>
              <a:buFont typeface="Wingdings" pitchFamily="2" charset="2"/>
              <a:buChar char="q"/>
            </a:pPr>
            <a:r>
              <a:rPr lang="en-NZ" sz="1200" dirty="0"/>
              <a:t>How separable are our filters? </a:t>
            </a:r>
          </a:p>
          <a:p>
            <a:pPr lvl="1">
              <a:buFont typeface="Wingdings" pitchFamily="2" charset="2"/>
              <a:buChar char="q"/>
            </a:pPr>
            <a:r>
              <a:rPr lang="en-NZ" sz="800" dirty="0"/>
              <a:t>Can we break down our input to operate on multiple independent parts at once?</a:t>
            </a:r>
          </a:p>
          <a:p>
            <a:pPr lvl="1">
              <a:buFont typeface="Wingdings" pitchFamily="2" charset="2"/>
              <a:buChar char="q"/>
            </a:pPr>
            <a:r>
              <a:rPr lang="en-NZ" sz="800" dirty="0"/>
              <a:t>What about multiple adjacent parts at once?</a:t>
            </a:r>
          </a:p>
          <a:p>
            <a:pPr>
              <a:buFont typeface="Wingdings" pitchFamily="2" charset="2"/>
              <a:buChar char="q"/>
            </a:pPr>
            <a:endParaRPr lang="en-NZ" sz="1200" dirty="0"/>
          </a:p>
          <a:p>
            <a:pPr>
              <a:buFont typeface="Wingdings" pitchFamily="2" charset="2"/>
              <a:buChar char="q"/>
            </a:pPr>
            <a:r>
              <a:rPr lang="en-NZ" sz="1200" dirty="0"/>
              <a:t>How can the image data be used for the required processing?</a:t>
            </a:r>
          </a:p>
          <a:p>
            <a:pPr lvl="1">
              <a:buFont typeface="Wingdings" pitchFamily="2" charset="2"/>
              <a:buChar char="q"/>
            </a:pPr>
            <a:r>
              <a:rPr lang="en-NZ" sz="800" dirty="0"/>
              <a:t>Can we use less than the full data width of all three (RGB) channels?</a:t>
            </a:r>
          </a:p>
          <a:p>
            <a:pPr lvl="1">
              <a:buFont typeface="Wingdings" pitchFamily="2" charset="2"/>
              <a:buChar char="q"/>
            </a:pPr>
            <a:r>
              <a:rPr lang="en-NZ" sz="800" dirty="0"/>
              <a:t>Do we only need greyscale data?</a:t>
            </a:r>
          </a:p>
          <a:p>
            <a:pPr lvl="1">
              <a:buFont typeface="Wingdings" pitchFamily="2" charset="2"/>
              <a:buChar char="q"/>
            </a:pPr>
            <a:r>
              <a:rPr lang="en-NZ" sz="800" dirty="0"/>
              <a:t>Can we pack the data to use the communication available more efficiently?</a:t>
            </a:r>
          </a:p>
          <a:p>
            <a:pPr>
              <a:buFont typeface="Wingdings" pitchFamily="2" charset="2"/>
              <a:buChar char="q"/>
            </a:pPr>
            <a:endParaRPr lang="en-NZ" sz="1200" dirty="0"/>
          </a:p>
          <a:p>
            <a:pPr>
              <a:buFont typeface="Wingdings" pitchFamily="2" charset="2"/>
              <a:buChar char="q"/>
            </a:pPr>
            <a:r>
              <a:rPr lang="en-NZ" sz="1200" dirty="0"/>
              <a:t>How can we make sure that the hardware is used efficiently?</a:t>
            </a:r>
          </a:p>
          <a:p>
            <a:pPr lvl="1">
              <a:buFont typeface="Wingdings" pitchFamily="2" charset="2"/>
              <a:buChar char="q"/>
            </a:pPr>
            <a:r>
              <a:rPr lang="en-NZ" sz="800" dirty="0"/>
              <a:t>What if we include an additional hardware component?</a:t>
            </a:r>
          </a:p>
          <a:p>
            <a:pPr>
              <a:buFont typeface="Wingdings" pitchFamily="2" charset="2"/>
              <a:buChar char="q"/>
            </a:pPr>
            <a:endParaRPr lang="en-NZ" sz="1200" dirty="0"/>
          </a:p>
          <a:p>
            <a:pPr>
              <a:buFont typeface="Wingdings" pitchFamily="2" charset="2"/>
              <a:buChar char="q"/>
            </a:pPr>
            <a:r>
              <a:rPr lang="en-NZ" sz="1200" dirty="0"/>
              <a:t>Our filtered result must be available for the HPS to use later for object detection.</a:t>
            </a:r>
          </a:p>
          <a:p>
            <a:pPr lvl="1">
              <a:buFont typeface="Wingdings" pitchFamily="2" charset="2"/>
              <a:buChar char="q"/>
            </a:pPr>
            <a:r>
              <a:rPr lang="en-NZ" sz="800" dirty="0"/>
              <a:t>o How do we manage loading image data onto the FPGA as well as the pre-processed data back off?</a:t>
            </a:r>
          </a:p>
          <a:p>
            <a:pPr lvl="1"/>
            <a:endParaRPr lang="en-NZ" sz="800" dirty="0"/>
          </a:p>
          <a:p>
            <a:endParaRPr lang="en-NZ" sz="1200" dirty="0"/>
          </a:p>
        </p:txBody>
      </p:sp>
      <p:sp>
        <p:nvSpPr>
          <p:cNvPr id="3" name="Title 2"/>
          <p:cNvSpPr>
            <a:spLocks noGrp="1"/>
          </p:cNvSpPr>
          <p:nvPr>
            <p:ph type="title"/>
          </p:nvPr>
        </p:nvSpPr>
        <p:spPr/>
        <p:txBody>
          <a:bodyPr/>
          <a:lstStyle/>
          <a:p>
            <a:r>
              <a:rPr lang="en-NZ" dirty="0"/>
              <a:t>Checklist of points to consider</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q"/>
            </a:pPr>
            <a:r>
              <a:rPr lang="en-NZ" sz="1200" dirty="0"/>
              <a:t>A plan for our implemented co-processor, detailing the interfaces used and some example use cases.</a:t>
            </a:r>
          </a:p>
          <a:p>
            <a:pPr>
              <a:buFont typeface="Wingdings" pitchFamily="2" charset="2"/>
              <a:buChar char="q"/>
            </a:pPr>
            <a:endParaRPr lang="en-NZ" sz="1200" dirty="0"/>
          </a:p>
          <a:p>
            <a:pPr>
              <a:buFont typeface="Wingdings" pitchFamily="2" charset="2"/>
              <a:buChar char="q"/>
            </a:pPr>
            <a:r>
              <a:rPr lang="en-NZ" sz="1200" dirty="0"/>
              <a:t>This includes diagrams of our control unit FSM as well as the datapath, potentially shown as multiple </a:t>
            </a:r>
            <a:r>
              <a:rPr lang="en-NZ" sz="1200" dirty="0" err="1"/>
              <a:t>datapaths</a:t>
            </a:r>
            <a:r>
              <a:rPr lang="en-NZ" sz="1200" dirty="0"/>
              <a:t> where </a:t>
            </a:r>
            <a:r>
              <a:rPr lang="en-NZ" sz="1200" dirty="0" err="1"/>
              <a:t>muxes</a:t>
            </a:r>
            <a:r>
              <a:rPr lang="en-NZ" sz="1200" dirty="0"/>
              <a:t> have been configured according to a specified filter setup.</a:t>
            </a:r>
          </a:p>
          <a:p>
            <a:pPr>
              <a:buFont typeface="Wingdings" pitchFamily="2" charset="2"/>
              <a:buChar char="q"/>
            </a:pPr>
            <a:endParaRPr lang="en-NZ" sz="1200" dirty="0"/>
          </a:p>
          <a:p>
            <a:pPr>
              <a:buFont typeface="Wingdings" pitchFamily="2" charset="2"/>
              <a:buChar char="q"/>
            </a:pPr>
            <a:r>
              <a:rPr lang="en-NZ" sz="1200" dirty="0"/>
              <a:t>We will also need to produce a “data sheet” which explains the memory-mapped registers we make available to software, their functions (i.e. control or status registers, and the “meaning” of each bit), as well as an outline of the steps that need to be performed in order to set up our IP block.</a:t>
            </a:r>
          </a:p>
          <a:p>
            <a:pPr>
              <a:buFont typeface="Wingdings" pitchFamily="2" charset="2"/>
              <a:buChar char="q"/>
            </a:pPr>
            <a:endParaRPr lang="en-NZ" sz="1200" dirty="0"/>
          </a:p>
          <a:p>
            <a:pPr>
              <a:buFont typeface="Wingdings" pitchFamily="2" charset="2"/>
              <a:buChar char="q"/>
            </a:pPr>
            <a:r>
              <a:rPr lang="en-NZ" sz="1200" dirty="0"/>
              <a:t>Demonstration of correct setup functionality, shown through simulation.</a:t>
            </a:r>
          </a:p>
          <a:p>
            <a:pPr>
              <a:buFont typeface="Wingdings" pitchFamily="2" charset="2"/>
              <a:buChar char="q"/>
            </a:pPr>
            <a:endParaRPr lang="en-NZ" sz="1200" dirty="0"/>
          </a:p>
          <a:p>
            <a:pPr>
              <a:buFont typeface="Wingdings" pitchFamily="2" charset="2"/>
              <a:buChar char="q"/>
            </a:pPr>
            <a:r>
              <a:rPr lang="en-NZ" sz="1200" dirty="0"/>
              <a:t>This means being able to provide the necessary commands to our co-processor to allow for setup of various filters.</a:t>
            </a:r>
          </a:p>
          <a:p>
            <a:pPr>
              <a:buFont typeface="Wingdings" pitchFamily="2" charset="2"/>
              <a:buChar char="q"/>
            </a:pPr>
            <a:endParaRPr lang="en-NZ" sz="1200" dirty="0"/>
          </a:p>
        </p:txBody>
      </p:sp>
      <p:sp>
        <p:nvSpPr>
          <p:cNvPr id="3" name="Title 2"/>
          <p:cNvSpPr>
            <a:spLocks noGrp="1"/>
          </p:cNvSpPr>
          <p:nvPr>
            <p:ph type="title"/>
          </p:nvPr>
        </p:nvSpPr>
        <p:spPr/>
        <p:txBody>
          <a:bodyPr/>
          <a:lstStyle/>
          <a:p>
            <a:r>
              <a:rPr lang="en-NZ" dirty="0"/>
              <a:t>Checklist of expectations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NZ" dirty="0"/>
              <a:t>Designing an Object Detection System</a:t>
            </a:r>
            <a:br>
              <a:rPr lang="en-NZ" dirty="0"/>
            </a:br>
            <a:r>
              <a:rPr lang="en-NZ" sz="4400" dirty="0"/>
              <a:t>Phase 2</a:t>
            </a:r>
            <a:endParaRPr lang="en-NZ" dirty="0"/>
          </a:p>
        </p:txBody>
      </p:sp>
      <p:sp>
        <p:nvSpPr>
          <p:cNvPr id="3" name="Subtitle 2"/>
          <p:cNvSpPr>
            <a:spLocks noGrp="1"/>
          </p:cNvSpPr>
          <p:nvPr>
            <p:ph type="subTitle" idx="1"/>
          </p:nvPr>
        </p:nvSpPr>
        <p:spPr>
          <a:xfrm>
            <a:off x="611560" y="3501008"/>
            <a:ext cx="7772400" cy="1199704"/>
          </a:xfrm>
        </p:spPr>
        <p:txBody>
          <a:bodyPr/>
          <a:lstStyle/>
          <a:p>
            <a:r>
              <a:rPr lang="en-NZ" dirty="0"/>
              <a:t>Group 4</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a:t>Filters implemented in hardware:</a:t>
            </a:r>
          </a:p>
          <a:p>
            <a:pPr lvl="1"/>
            <a:r>
              <a:rPr lang="en-NZ" dirty="0"/>
              <a:t>Sobel filter</a:t>
            </a:r>
          </a:p>
          <a:p>
            <a:pPr lvl="1"/>
            <a:r>
              <a:rPr lang="en-NZ" dirty="0"/>
              <a:t>Convolution filter</a:t>
            </a:r>
          </a:p>
          <a:p>
            <a:pPr lvl="1"/>
            <a:r>
              <a:rPr lang="en-NZ" dirty="0"/>
              <a:t>Median filter</a:t>
            </a:r>
          </a:p>
          <a:p>
            <a:pPr marL="393192" lvl="1" indent="0">
              <a:buNone/>
            </a:pPr>
            <a:endParaRPr lang="en-NZ" dirty="0"/>
          </a:p>
          <a:p>
            <a:r>
              <a:rPr lang="en-NZ" dirty="0"/>
              <a:t>Bi-directional HPS – FPGA interface</a:t>
            </a:r>
          </a:p>
          <a:p>
            <a:endParaRPr lang="en-NZ" dirty="0"/>
          </a:p>
          <a:p>
            <a:r>
              <a:rPr lang="en-NZ" dirty="0"/>
              <a:t>C code in full control of filtering hardware</a:t>
            </a:r>
          </a:p>
          <a:p>
            <a:pPr lvl="1"/>
            <a:r>
              <a:rPr lang="en-NZ" dirty="0"/>
              <a:t>No FSM required</a:t>
            </a:r>
          </a:p>
          <a:p>
            <a:endParaRPr lang="en-NZ" dirty="0"/>
          </a:p>
          <a:p>
            <a:endParaRPr lang="en-NZ" dirty="0"/>
          </a:p>
          <a:p>
            <a:endParaRPr lang="en-NZ" dirty="0"/>
          </a:p>
          <a:p>
            <a:endParaRPr lang="en-NZ" dirty="0"/>
          </a:p>
        </p:txBody>
      </p:sp>
      <p:sp>
        <p:nvSpPr>
          <p:cNvPr id="3" name="Title 2"/>
          <p:cNvSpPr>
            <a:spLocks noGrp="1"/>
          </p:cNvSpPr>
          <p:nvPr>
            <p:ph type="title"/>
          </p:nvPr>
        </p:nvSpPr>
        <p:spPr/>
        <p:txBody>
          <a:bodyPr/>
          <a:lstStyle/>
          <a:p>
            <a:r>
              <a:rPr lang="en-NZ" dirty="0"/>
              <a:t>Implementation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a:t>Simulation</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440112" y="1727349"/>
            <a:ext cx="8229600" cy="797767"/>
          </a:xfrm>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28889" y="3169066"/>
            <a:ext cx="8229600" cy="10645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82920" y="4859269"/>
            <a:ext cx="8212512" cy="757971"/>
          </a:xfrm>
          <a:prstGeom prst="rect">
            <a:avLst/>
          </a:prstGeom>
        </p:spPr>
      </p:pic>
      <p:sp>
        <p:nvSpPr>
          <p:cNvPr id="8" name="Content Placeholder 1">
            <a:extLst>
              <a:ext uri="{FF2B5EF4-FFF2-40B4-BE49-F238E27FC236}">
                <a16:creationId xmlns:a16="http://schemas.microsoft.com/office/drawing/2014/main" xmlns="" id="{26C63CB9-BBF0-4F24-BCB2-3A37876DFE5E}"/>
              </a:ext>
            </a:extLst>
          </p:cNvPr>
          <p:cNvSpPr txBox="1">
            <a:spLocks/>
          </p:cNvSpPr>
          <p:nvPr/>
        </p:nvSpPr>
        <p:spPr>
          <a:xfrm>
            <a:off x="400578" y="1279301"/>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ctr">
              <a:buNone/>
            </a:pPr>
            <a:r>
              <a:rPr lang="en-NZ" dirty="0"/>
              <a:t>Median Filter:</a:t>
            </a:r>
          </a:p>
          <a:p>
            <a:pPr marL="109728" indent="0" algn="ctr">
              <a:buNone/>
            </a:pPr>
            <a:endParaRPr lang="en-NZ" dirty="0"/>
          </a:p>
          <a:p>
            <a:pPr marL="109728" indent="0" algn="ctr">
              <a:buNone/>
            </a:pPr>
            <a:endParaRPr lang="en-NZ" dirty="0"/>
          </a:p>
          <a:p>
            <a:pPr marL="109728" indent="0" algn="ctr">
              <a:buNone/>
            </a:pPr>
            <a:r>
              <a:rPr lang="en-NZ" dirty="0"/>
              <a:t>Convolution Filter:</a:t>
            </a:r>
          </a:p>
          <a:p>
            <a:pPr marL="109728" indent="0" algn="ctr">
              <a:buNone/>
            </a:pPr>
            <a:endParaRPr lang="en-NZ" dirty="0"/>
          </a:p>
          <a:p>
            <a:pPr marL="109728" indent="0" algn="ctr">
              <a:buNone/>
            </a:pPr>
            <a:endParaRPr lang="en-NZ" dirty="0"/>
          </a:p>
          <a:p>
            <a:pPr marL="109728" indent="0" algn="ctr">
              <a:buNone/>
            </a:pPr>
            <a:endParaRPr lang="en-NZ" sz="2000" dirty="0"/>
          </a:p>
          <a:p>
            <a:pPr marL="109728" indent="0" algn="ctr">
              <a:buNone/>
            </a:pPr>
            <a:r>
              <a:rPr lang="en-NZ" dirty="0"/>
              <a:t>Sobel Filter: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NZ" dirty="0"/>
          </a:p>
          <a:p>
            <a:r>
              <a:rPr lang="en-NZ" dirty="0"/>
              <a:t>Windowing functionality remains the responsibility of the ARM core</a:t>
            </a:r>
          </a:p>
          <a:p>
            <a:endParaRPr lang="en-NZ" dirty="0"/>
          </a:p>
          <a:p>
            <a:r>
              <a:rPr lang="en-NZ" dirty="0"/>
              <a:t>Series of 3x3 pixels sent to FPGA</a:t>
            </a:r>
          </a:p>
          <a:p>
            <a:pPr lvl="1"/>
            <a:r>
              <a:rPr lang="en-NZ" dirty="0"/>
              <a:t>FPGA responds with a single pixel value</a:t>
            </a:r>
          </a:p>
          <a:p>
            <a:endParaRPr lang="en-NZ" dirty="0"/>
          </a:p>
          <a:p>
            <a:r>
              <a:rPr lang="en-NZ" dirty="0"/>
              <a:t>16-bit ID tags used to identify messages</a:t>
            </a:r>
          </a:p>
        </p:txBody>
      </p:sp>
      <p:sp>
        <p:nvSpPr>
          <p:cNvPr id="3" name="Title 2"/>
          <p:cNvSpPr>
            <a:spLocks noGrp="1"/>
          </p:cNvSpPr>
          <p:nvPr>
            <p:ph type="title"/>
          </p:nvPr>
        </p:nvSpPr>
        <p:spPr/>
        <p:txBody>
          <a:bodyPr>
            <a:normAutofit/>
          </a:bodyPr>
          <a:lstStyle/>
          <a:p>
            <a:r>
              <a:rPr lang="en-NZ" dirty="0"/>
              <a:t>Integration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44793" y="5196944"/>
          <a:ext cx="2177415" cy="1328400"/>
        </p:xfrm>
        <a:graphic>
          <a:graphicData uri="http://schemas.openxmlformats.org/drawingml/2006/table">
            <a:tbl>
              <a:tblPr firstRow="1" bandRow="1">
                <a:tableStyleId>{5940675A-B579-460E-94D1-54222C63F5DA}</a:tableStyleId>
              </a:tblPr>
              <a:tblGrid>
                <a:gridCol w="725805">
                  <a:extLst>
                    <a:ext uri="{9D8B030D-6E8A-4147-A177-3AD203B41FA5}">
                      <a16:colId xmlns:a16="http://schemas.microsoft.com/office/drawing/2014/main" xmlns="" val="20000"/>
                    </a:ext>
                  </a:extLst>
                </a:gridCol>
                <a:gridCol w="725805">
                  <a:extLst>
                    <a:ext uri="{9D8B030D-6E8A-4147-A177-3AD203B41FA5}">
                      <a16:colId xmlns:a16="http://schemas.microsoft.com/office/drawing/2014/main" xmlns="" val="20001"/>
                    </a:ext>
                  </a:extLst>
                </a:gridCol>
                <a:gridCol w="725805">
                  <a:extLst>
                    <a:ext uri="{9D8B030D-6E8A-4147-A177-3AD203B41FA5}">
                      <a16:colId xmlns:a16="http://schemas.microsoft.com/office/drawing/2014/main" xmlns="" val="20002"/>
                    </a:ext>
                  </a:extLst>
                </a:gridCol>
              </a:tblGrid>
              <a:tr h="442800">
                <a:tc>
                  <a:txBody>
                    <a:bodyPr/>
                    <a:lstStyle/>
                    <a:p>
                      <a:r>
                        <a:rPr lang="en-NZ" sz="1400" dirty="0"/>
                        <a:t>8 bits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400" dirty="0"/>
                        <a:t>8 bits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400" dirty="0"/>
                        <a:t>8 bits</a:t>
                      </a:r>
                    </a:p>
                  </a:txBody>
                  <a:tcPr anchor="ctr"/>
                </a:tc>
                <a:extLst>
                  <a:ext uri="{0D108BD9-81ED-4DB2-BD59-A6C34878D82A}">
                    <a16:rowId xmlns:a16="http://schemas.microsoft.com/office/drawing/2014/main" xmlns="" val="10000"/>
                  </a:ext>
                </a:extLst>
              </a:tr>
              <a:tr h="442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400" dirty="0"/>
                        <a:t>8 bits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400" dirty="0"/>
                        <a:t>8 bits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400" dirty="0"/>
                        <a:t>8 bits</a:t>
                      </a:r>
                    </a:p>
                  </a:txBody>
                  <a:tcPr anchor="ctr"/>
                </a:tc>
                <a:extLst>
                  <a:ext uri="{0D108BD9-81ED-4DB2-BD59-A6C34878D82A}">
                    <a16:rowId xmlns:a16="http://schemas.microsoft.com/office/drawing/2014/main" xmlns="" val="10001"/>
                  </a:ext>
                </a:extLst>
              </a:tr>
              <a:tr h="442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400" dirty="0"/>
                        <a:t>8 bits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400" dirty="0"/>
                        <a:t>8 bits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400" dirty="0"/>
                        <a:t>8 bits</a:t>
                      </a:r>
                    </a:p>
                  </a:txBody>
                  <a:tcPr anchor="ctr"/>
                </a:tc>
                <a:extLst>
                  <a:ext uri="{0D108BD9-81ED-4DB2-BD59-A6C34878D82A}">
                    <a16:rowId xmlns:a16="http://schemas.microsoft.com/office/drawing/2014/main" xmlns="" val="10002"/>
                  </a:ext>
                </a:extLst>
              </a:tr>
            </a:tbl>
          </a:graphicData>
        </a:graphic>
      </p:graphicFrame>
      <p:sp>
        <p:nvSpPr>
          <p:cNvPr id="3" name="Title 2"/>
          <p:cNvSpPr>
            <a:spLocks noGrp="1"/>
          </p:cNvSpPr>
          <p:nvPr>
            <p:ph type="title"/>
          </p:nvPr>
        </p:nvSpPr>
        <p:spPr/>
        <p:txBody>
          <a:bodyPr>
            <a:normAutofit/>
          </a:bodyPr>
          <a:lstStyle/>
          <a:p>
            <a:r>
              <a:rPr lang="en-NZ" dirty="0"/>
              <a:t>Interface</a:t>
            </a:r>
          </a:p>
        </p:txBody>
      </p:sp>
      <p:grpSp>
        <p:nvGrpSpPr>
          <p:cNvPr id="13" name="Group 12"/>
          <p:cNvGrpSpPr/>
          <p:nvPr/>
        </p:nvGrpSpPr>
        <p:grpSpPr>
          <a:xfrm>
            <a:off x="4609912" y="5225529"/>
            <a:ext cx="4267251" cy="360040"/>
            <a:chOff x="1033264" y="1509723"/>
            <a:chExt cx="4267251" cy="360040"/>
          </a:xfrm>
        </p:grpSpPr>
        <p:sp>
          <p:nvSpPr>
            <p:cNvPr id="5" name="Rectangle 4"/>
            <p:cNvSpPr/>
            <p:nvPr/>
          </p:nvSpPr>
          <p:spPr>
            <a:xfrm>
              <a:off x="1033264" y="1509723"/>
              <a:ext cx="2004438" cy="360040"/>
            </a:xfrm>
            <a:prstGeom prst="rect">
              <a:avLst/>
            </a:prstGeom>
            <a:noFill/>
            <a:ln w="25400">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NZ"/>
            </a:p>
          </p:txBody>
        </p:sp>
        <p:cxnSp>
          <p:nvCxnSpPr>
            <p:cNvPr id="9" name="Straight Arrow Connector 8"/>
            <p:cNvCxnSpPr>
              <a:stCxn id="5" idx="3"/>
              <a:endCxn id="11" idx="1"/>
            </p:cNvCxnSpPr>
            <p:nvPr/>
          </p:nvCxnSpPr>
          <p:spPr>
            <a:xfrm flipV="1">
              <a:off x="3037702" y="1687290"/>
              <a:ext cx="382170" cy="245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419872" y="1533401"/>
              <a:ext cx="1880643" cy="307777"/>
            </a:xfrm>
            <a:prstGeom prst="rect">
              <a:avLst/>
            </a:prstGeom>
            <a:noFill/>
          </p:spPr>
          <p:txBody>
            <a:bodyPr wrap="none" rtlCol="0">
              <a:spAutoFit/>
            </a:bodyPr>
            <a:lstStyle/>
            <a:p>
              <a:r>
                <a:rPr lang="en-NZ" sz="1400" dirty="0"/>
                <a:t>All loaded on PIO_0</a:t>
              </a:r>
            </a:p>
          </p:txBody>
        </p:sp>
      </p:grpSp>
      <p:grpSp>
        <p:nvGrpSpPr>
          <p:cNvPr id="14" name="Group 13"/>
          <p:cNvGrpSpPr/>
          <p:nvPr/>
        </p:nvGrpSpPr>
        <p:grpSpPr>
          <a:xfrm>
            <a:off x="4609911" y="5677012"/>
            <a:ext cx="4268141" cy="360040"/>
            <a:chOff x="1032374" y="1509723"/>
            <a:chExt cx="4268141" cy="360040"/>
          </a:xfrm>
        </p:grpSpPr>
        <p:sp>
          <p:nvSpPr>
            <p:cNvPr id="15" name="Rectangle 14"/>
            <p:cNvSpPr/>
            <p:nvPr/>
          </p:nvSpPr>
          <p:spPr>
            <a:xfrm>
              <a:off x="1032374" y="1509723"/>
              <a:ext cx="2005327" cy="360040"/>
            </a:xfrm>
            <a:prstGeom prst="rect">
              <a:avLst/>
            </a:prstGeom>
            <a:noFill/>
            <a:ln w="25400">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NZ"/>
            </a:p>
          </p:txBody>
        </p:sp>
        <p:cxnSp>
          <p:nvCxnSpPr>
            <p:cNvPr id="16" name="Straight Arrow Connector 15"/>
            <p:cNvCxnSpPr>
              <a:stCxn id="15" idx="3"/>
              <a:endCxn id="17" idx="1"/>
            </p:cNvCxnSpPr>
            <p:nvPr/>
          </p:nvCxnSpPr>
          <p:spPr>
            <a:xfrm flipV="1">
              <a:off x="3037701" y="1687600"/>
              <a:ext cx="382171" cy="214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419872" y="1533711"/>
              <a:ext cx="1880643" cy="307777"/>
            </a:xfrm>
            <a:prstGeom prst="rect">
              <a:avLst/>
            </a:prstGeom>
            <a:noFill/>
          </p:spPr>
          <p:txBody>
            <a:bodyPr wrap="none" rtlCol="0">
              <a:spAutoFit/>
            </a:bodyPr>
            <a:lstStyle/>
            <a:p>
              <a:r>
                <a:rPr lang="en-NZ" sz="1400" dirty="0"/>
                <a:t>All loaded on PIO_1</a:t>
              </a:r>
            </a:p>
          </p:txBody>
        </p:sp>
      </p:grpSp>
      <p:grpSp>
        <p:nvGrpSpPr>
          <p:cNvPr id="18" name="Group 17"/>
          <p:cNvGrpSpPr/>
          <p:nvPr/>
        </p:nvGrpSpPr>
        <p:grpSpPr>
          <a:xfrm>
            <a:off x="4609912" y="6121898"/>
            <a:ext cx="4267251" cy="360040"/>
            <a:chOff x="1033264" y="1509723"/>
            <a:chExt cx="4267251" cy="360040"/>
          </a:xfrm>
        </p:grpSpPr>
        <p:sp>
          <p:nvSpPr>
            <p:cNvPr id="19" name="Rectangle 18"/>
            <p:cNvSpPr/>
            <p:nvPr/>
          </p:nvSpPr>
          <p:spPr>
            <a:xfrm>
              <a:off x="1033264" y="1509723"/>
              <a:ext cx="2004438" cy="360040"/>
            </a:xfrm>
            <a:prstGeom prst="rect">
              <a:avLst/>
            </a:prstGeom>
            <a:noFill/>
            <a:ln w="25400">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NZ"/>
            </a:p>
          </p:txBody>
        </p:sp>
        <p:cxnSp>
          <p:nvCxnSpPr>
            <p:cNvPr id="20" name="Straight Arrow Connector 19"/>
            <p:cNvCxnSpPr>
              <a:stCxn id="19" idx="3"/>
              <a:endCxn id="21" idx="1"/>
            </p:cNvCxnSpPr>
            <p:nvPr/>
          </p:nvCxnSpPr>
          <p:spPr>
            <a:xfrm>
              <a:off x="3037702" y="1689743"/>
              <a:ext cx="382170" cy="118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419872" y="1537040"/>
              <a:ext cx="1880643" cy="307777"/>
            </a:xfrm>
            <a:prstGeom prst="rect">
              <a:avLst/>
            </a:prstGeom>
            <a:noFill/>
          </p:spPr>
          <p:txBody>
            <a:bodyPr wrap="none" rtlCol="0">
              <a:spAutoFit/>
            </a:bodyPr>
            <a:lstStyle/>
            <a:p>
              <a:r>
                <a:rPr lang="en-NZ" sz="1400" dirty="0"/>
                <a:t>All loaded on PIO_2</a:t>
              </a:r>
            </a:p>
          </p:txBody>
        </p:sp>
      </p:grpSp>
      <p:grpSp>
        <p:nvGrpSpPr>
          <p:cNvPr id="62" name="Group 61"/>
          <p:cNvGrpSpPr/>
          <p:nvPr/>
        </p:nvGrpSpPr>
        <p:grpSpPr>
          <a:xfrm>
            <a:off x="683568" y="1448800"/>
            <a:ext cx="7272808" cy="3348112"/>
            <a:chOff x="683568" y="1448800"/>
            <a:chExt cx="7272808" cy="3348112"/>
          </a:xfrm>
        </p:grpSpPr>
        <p:sp>
          <p:nvSpPr>
            <p:cNvPr id="22" name="Rectangle 21"/>
            <p:cNvSpPr/>
            <p:nvPr/>
          </p:nvSpPr>
          <p:spPr>
            <a:xfrm>
              <a:off x="683568" y="1448800"/>
              <a:ext cx="720000" cy="720000"/>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NZ" sz="1200" dirty="0">
                  <a:solidFill>
                    <a:sysClr val="windowText" lastClr="000000"/>
                  </a:solidFill>
                </a:rPr>
                <a:t>ARM Core</a:t>
              </a:r>
            </a:p>
          </p:txBody>
        </p:sp>
        <p:sp>
          <p:nvSpPr>
            <p:cNvPr id="26" name="Rectangle 25"/>
            <p:cNvSpPr/>
            <p:nvPr/>
          </p:nvSpPr>
          <p:spPr>
            <a:xfrm>
              <a:off x="1403648" y="1628800"/>
              <a:ext cx="6552728" cy="360000"/>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NZ" sz="1200" dirty="0">
                  <a:solidFill>
                    <a:sysClr val="windowText" lastClr="000000"/>
                  </a:solidFill>
                </a:rPr>
                <a:t>Avalon AXI Bus</a:t>
              </a:r>
            </a:p>
          </p:txBody>
        </p:sp>
        <p:sp>
          <p:nvSpPr>
            <p:cNvPr id="29" name="Rectangle 28"/>
            <p:cNvSpPr/>
            <p:nvPr/>
          </p:nvSpPr>
          <p:spPr>
            <a:xfrm>
              <a:off x="3600352" y="2636912"/>
              <a:ext cx="2160000" cy="2160000"/>
            </a:xfrm>
            <a:prstGeom prst="rect">
              <a:avLst/>
            </a:prstGeom>
            <a:noFill/>
          </p:spPr>
          <p:style>
            <a:lnRef idx="1">
              <a:schemeClr val="dk1"/>
            </a:lnRef>
            <a:fillRef idx="2">
              <a:schemeClr val="dk1"/>
            </a:fillRef>
            <a:effectRef idx="1">
              <a:schemeClr val="dk1"/>
            </a:effectRef>
            <a:fontRef idx="minor">
              <a:schemeClr val="dk1"/>
            </a:fontRef>
          </p:style>
          <p:txBody>
            <a:bodyPr rtlCol="0" anchor="b" anchorCtr="0"/>
            <a:lstStyle/>
            <a:p>
              <a:pPr algn="r"/>
              <a:r>
                <a:rPr lang="en-NZ" sz="1200" dirty="0">
                  <a:solidFill>
                    <a:sysClr val="windowText" lastClr="000000"/>
                  </a:solidFill>
                </a:rPr>
                <a:t>filter_interface</a:t>
              </a:r>
            </a:p>
          </p:txBody>
        </p:sp>
        <p:sp>
          <p:nvSpPr>
            <p:cNvPr id="30" name="Rectangle 29"/>
            <p:cNvSpPr/>
            <p:nvPr/>
          </p:nvSpPr>
          <p:spPr>
            <a:xfrm>
              <a:off x="4140352" y="3176912"/>
              <a:ext cx="1080000" cy="1080000"/>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NZ" sz="1200" dirty="0">
                  <a:solidFill>
                    <a:sysClr val="windowText" lastClr="000000"/>
                  </a:solidFill>
                </a:rPr>
                <a:t>Convolution Filter</a:t>
              </a:r>
            </a:p>
          </p:txBody>
        </p:sp>
        <p:cxnSp>
          <p:nvCxnSpPr>
            <p:cNvPr id="35" name="Straight Arrow Connector 34"/>
            <p:cNvCxnSpPr/>
            <p:nvPr/>
          </p:nvCxnSpPr>
          <p:spPr>
            <a:xfrm>
              <a:off x="4680012" y="1988820"/>
              <a:ext cx="340" cy="648112"/>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5003708" y="1988820"/>
              <a:ext cx="340" cy="648112"/>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5316144" y="1988820"/>
              <a:ext cx="340" cy="648112"/>
            </a:xfrm>
            <a:prstGeom prst="straightConnector1">
              <a:avLst/>
            </a:prstGeom>
            <a:ln w="12700">
              <a:headEnd type="arrow"/>
              <a:tailEnd type="non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a:off x="4355636" y="1988820"/>
              <a:ext cx="340" cy="648112"/>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4067604" y="1988820"/>
              <a:ext cx="340" cy="648112"/>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40" name="Isosceles Triangle 39"/>
            <p:cNvSpPr/>
            <p:nvPr/>
          </p:nvSpPr>
          <p:spPr>
            <a:xfrm rot="5400000">
              <a:off x="3563980" y="4461084"/>
              <a:ext cx="288032" cy="216024"/>
            </a:xfrm>
            <a:prstGeom prst="triangle">
              <a:avLst/>
            </a:prstGeom>
            <a:noFill/>
          </p:spPr>
          <p:style>
            <a:lnRef idx="1">
              <a:schemeClr val="dk1"/>
            </a:lnRef>
            <a:fillRef idx="2">
              <a:schemeClr val="dk1"/>
            </a:fillRef>
            <a:effectRef idx="1">
              <a:schemeClr val="dk1"/>
            </a:effectRef>
            <a:fontRef idx="minor">
              <a:schemeClr val="dk1"/>
            </a:fontRef>
          </p:style>
          <p:txBody>
            <a:bodyPr rtlCol="0" anchor="ctr"/>
            <a:lstStyle/>
            <a:p>
              <a:pPr algn="ctr"/>
              <a:endParaRPr lang="en-NZ"/>
            </a:p>
          </p:txBody>
        </p:sp>
        <p:cxnSp>
          <p:nvCxnSpPr>
            <p:cNvPr id="41" name="Straight Arrow Connector 40"/>
            <p:cNvCxnSpPr/>
            <p:nvPr/>
          </p:nvCxnSpPr>
          <p:spPr>
            <a:xfrm>
              <a:off x="3313956" y="4574778"/>
              <a:ext cx="288032" cy="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rot="16200000">
              <a:off x="3820186" y="2734859"/>
              <a:ext cx="537327" cy="246221"/>
            </a:xfrm>
            <a:prstGeom prst="rect">
              <a:avLst/>
            </a:prstGeom>
            <a:noFill/>
          </p:spPr>
          <p:txBody>
            <a:bodyPr wrap="none" rtlCol="0">
              <a:spAutoFit/>
            </a:bodyPr>
            <a:lstStyle/>
            <a:p>
              <a:r>
                <a:rPr lang="en-NZ" sz="1000" dirty="0"/>
                <a:t>PIO_0</a:t>
              </a:r>
            </a:p>
          </p:txBody>
        </p:sp>
        <p:sp>
          <p:nvSpPr>
            <p:cNvPr id="51" name="TextBox 50"/>
            <p:cNvSpPr txBox="1"/>
            <p:nvPr/>
          </p:nvSpPr>
          <p:spPr>
            <a:xfrm rot="16200000">
              <a:off x="4126220" y="2734859"/>
              <a:ext cx="537327" cy="246221"/>
            </a:xfrm>
            <a:prstGeom prst="rect">
              <a:avLst/>
            </a:prstGeom>
            <a:noFill/>
          </p:spPr>
          <p:txBody>
            <a:bodyPr wrap="none" rtlCol="0">
              <a:spAutoFit/>
            </a:bodyPr>
            <a:lstStyle/>
            <a:p>
              <a:r>
                <a:rPr lang="en-NZ" sz="1000" dirty="0"/>
                <a:t>PIO_1</a:t>
              </a:r>
            </a:p>
          </p:txBody>
        </p:sp>
        <p:sp>
          <p:nvSpPr>
            <p:cNvPr id="52" name="TextBox 51"/>
            <p:cNvSpPr txBox="1"/>
            <p:nvPr/>
          </p:nvSpPr>
          <p:spPr>
            <a:xfrm rot="16200000">
              <a:off x="4432254" y="2734859"/>
              <a:ext cx="537327" cy="246221"/>
            </a:xfrm>
            <a:prstGeom prst="rect">
              <a:avLst/>
            </a:prstGeom>
            <a:noFill/>
          </p:spPr>
          <p:txBody>
            <a:bodyPr wrap="none" rtlCol="0">
              <a:spAutoFit/>
            </a:bodyPr>
            <a:lstStyle/>
            <a:p>
              <a:r>
                <a:rPr lang="en-NZ" sz="1000" dirty="0"/>
                <a:t>PIO_2</a:t>
              </a:r>
            </a:p>
          </p:txBody>
        </p:sp>
        <p:sp>
          <p:nvSpPr>
            <p:cNvPr id="53" name="TextBox 52"/>
            <p:cNvSpPr txBox="1"/>
            <p:nvPr/>
          </p:nvSpPr>
          <p:spPr>
            <a:xfrm rot="16200000">
              <a:off x="4738288" y="2734859"/>
              <a:ext cx="537327" cy="246221"/>
            </a:xfrm>
            <a:prstGeom prst="rect">
              <a:avLst/>
            </a:prstGeom>
            <a:noFill/>
          </p:spPr>
          <p:txBody>
            <a:bodyPr wrap="none" rtlCol="0">
              <a:spAutoFit/>
            </a:bodyPr>
            <a:lstStyle/>
            <a:p>
              <a:r>
                <a:rPr lang="en-NZ" sz="1000" dirty="0"/>
                <a:t>PIO_3</a:t>
              </a:r>
            </a:p>
          </p:txBody>
        </p:sp>
        <p:sp>
          <p:nvSpPr>
            <p:cNvPr id="54" name="TextBox 53"/>
            <p:cNvSpPr txBox="1"/>
            <p:nvPr/>
          </p:nvSpPr>
          <p:spPr>
            <a:xfrm rot="16200000">
              <a:off x="5044322" y="2734859"/>
              <a:ext cx="537327" cy="246221"/>
            </a:xfrm>
            <a:prstGeom prst="rect">
              <a:avLst/>
            </a:prstGeom>
            <a:noFill/>
          </p:spPr>
          <p:txBody>
            <a:bodyPr wrap="none" rtlCol="0">
              <a:spAutoFit/>
            </a:bodyPr>
            <a:lstStyle/>
            <a:p>
              <a:r>
                <a:rPr lang="en-NZ" sz="1000" dirty="0"/>
                <a:t>PIO_4</a:t>
              </a:r>
            </a:p>
          </p:txBody>
        </p:sp>
        <p:sp>
          <p:nvSpPr>
            <p:cNvPr id="56" name="TextBox 55"/>
            <p:cNvSpPr txBox="1"/>
            <p:nvPr/>
          </p:nvSpPr>
          <p:spPr>
            <a:xfrm>
              <a:off x="3819995" y="2183831"/>
              <a:ext cx="348172" cy="246221"/>
            </a:xfrm>
            <a:prstGeom prst="rect">
              <a:avLst/>
            </a:prstGeom>
            <a:noFill/>
          </p:spPr>
          <p:txBody>
            <a:bodyPr wrap="none" rtlCol="0">
              <a:spAutoFit/>
            </a:bodyPr>
            <a:lstStyle/>
            <a:p>
              <a:r>
                <a:rPr lang="en-NZ" sz="1000" dirty="0"/>
                <a:t>24</a:t>
              </a:r>
            </a:p>
          </p:txBody>
        </p:sp>
        <p:sp>
          <p:nvSpPr>
            <p:cNvPr id="57" name="TextBox 56"/>
            <p:cNvSpPr txBox="1"/>
            <p:nvPr/>
          </p:nvSpPr>
          <p:spPr>
            <a:xfrm>
              <a:off x="4111292" y="2183831"/>
              <a:ext cx="348172" cy="246221"/>
            </a:xfrm>
            <a:prstGeom prst="rect">
              <a:avLst/>
            </a:prstGeom>
            <a:noFill/>
          </p:spPr>
          <p:txBody>
            <a:bodyPr wrap="none" rtlCol="0">
              <a:spAutoFit/>
            </a:bodyPr>
            <a:lstStyle/>
            <a:p>
              <a:r>
                <a:rPr lang="en-NZ" sz="1000" dirty="0"/>
                <a:t>24</a:t>
              </a:r>
            </a:p>
          </p:txBody>
        </p:sp>
        <p:sp>
          <p:nvSpPr>
            <p:cNvPr id="58" name="TextBox 57"/>
            <p:cNvSpPr txBox="1"/>
            <p:nvPr/>
          </p:nvSpPr>
          <p:spPr>
            <a:xfrm>
              <a:off x="4431164" y="2183831"/>
              <a:ext cx="348172" cy="246221"/>
            </a:xfrm>
            <a:prstGeom prst="rect">
              <a:avLst/>
            </a:prstGeom>
            <a:noFill/>
          </p:spPr>
          <p:txBody>
            <a:bodyPr wrap="none" rtlCol="0">
              <a:spAutoFit/>
            </a:bodyPr>
            <a:lstStyle/>
            <a:p>
              <a:r>
                <a:rPr lang="en-NZ" sz="1000" dirty="0"/>
                <a:t>24</a:t>
              </a:r>
            </a:p>
          </p:txBody>
        </p:sp>
        <p:sp>
          <p:nvSpPr>
            <p:cNvPr id="59" name="TextBox 58"/>
            <p:cNvSpPr txBox="1"/>
            <p:nvPr/>
          </p:nvSpPr>
          <p:spPr>
            <a:xfrm>
              <a:off x="4760561" y="2183831"/>
              <a:ext cx="348172" cy="246221"/>
            </a:xfrm>
            <a:prstGeom prst="rect">
              <a:avLst/>
            </a:prstGeom>
            <a:noFill/>
          </p:spPr>
          <p:txBody>
            <a:bodyPr wrap="none" rtlCol="0">
              <a:spAutoFit/>
            </a:bodyPr>
            <a:lstStyle/>
            <a:p>
              <a:r>
                <a:rPr lang="en-NZ" sz="1000" dirty="0"/>
                <a:t>16</a:t>
              </a:r>
            </a:p>
          </p:txBody>
        </p:sp>
        <p:sp>
          <p:nvSpPr>
            <p:cNvPr id="60" name="TextBox 59"/>
            <p:cNvSpPr txBox="1"/>
            <p:nvPr/>
          </p:nvSpPr>
          <p:spPr>
            <a:xfrm>
              <a:off x="5061381" y="2183832"/>
              <a:ext cx="348172" cy="246221"/>
            </a:xfrm>
            <a:prstGeom prst="rect">
              <a:avLst/>
            </a:prstGeom>
            <a:noFill/>
          </p:spPr>
          <p:txBody>
            <a:bodyPr wrap="none" rtlCol="0">
              <a:spAutoFit/>
            </a:bodyPr>
            <a:lstStyle/>
            <a:p>
              <a:r>
                <a:rPr lang="en-NZ" sz="1000" dirty="0"/>
                <a:t>24</a:t>
              </a:r>
            </a:p>
          </p:txBody>
        </p:sp>
        <p:sp>
          <p:nvSpPr>
            <p:cNvPr id="61" name="TextBox 60"/>
            <p:cNvSpPr txBox="1"/>
            <p:nvPr/>
          </p:nvSpPr>
          <p:spPr>
            <a:xfrm>
              <a:off x="2795042" y="4465687"/>
              <a:ext cx="590226" cy="246221"/>
            </a:xfrm>
            <a:prstGeom prst="rect">
              <a:avLst/>
            </a:prstGeom>
            <a:noFill/>
          </p:spPr>
          <p:txBody>
            <a:bodyPr wrap="none" rtlCol="0">
              <a:spAutoFit/>
            </a:bodyPr>
            <a:lstStyle/>
            <a:p>
              <a:r>
                <a:rPr lang="en-NZ" sz="1000" dirty="0"/>
                <a:t>clk_50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7638"/>
            <a:ext cx="8229600" cy="4589653"/>
          </a:xfrm>
        </p:spPr>
        <p:txBody>
          <a:bodyPr/>
          <a:lstStyle/>
          <a:p>
            <a:r>
              <a:rPr lang="en-NZ" dirty="0"/>
              <a:t>21% Improvement</a:t>
            </a:r>
          </a:p>
        </p:txBody>
      </p:sp>
      <p:sp>
        <p:nvSpPr>
          <p:cNvPr id="3" name="Title 2"/>
          <p:cNvSpPr>
            <a:spLocks noGrp="1"/>
          </p:cNvSpPr>
          <p:nvPr>
            <p:ph type="title"/>
          </p:nvPr>
        </p:nvSpPr>
        <p:spPr/>
        <p:txBody>
          <a:bodyPr/>
          <a:lstStyle/>
          <a:p>
            <a:r>
              <a:rPr lang="en-NZ" dirty="0"/>
              <a:t>Performance Comparison</a:t>
            </a:r>
          </a:p>
        </p:txBody>
      </p:sp>
      <p:pic>
        <p:nvPicPr>
          <p:cNvPr id="4" name="Picture 3">
            <a:extLst>
              <a:ext uri="{FF2B5EF4-FFF2-40B4-BE49-F238E27FC236}">
                <a16:creationId xmlns:a16="http://schemas.microsoft.com/office/drawing/2014/main" xmlns="" id="{39CFFE48-02F4-4ED1-8037-16658E32E8D3}"/>
              </a:ext>
            </a:extLst>
          </p:cNvPr>
          <p:cNvPicPr>
            <a:picLocks noChangeAspect="1"/>
          </p:cNvPicPr>
          <p:nvPr/>
        </p:nvPicPr>
        <p:blipFill rotWithShape="1">
          <a:blip r:embed="rId2" cstate="print"/>
          <a:srcRect l="1246"/>
          <a:stretch/>
        </p:blipFill>
        <p:spPr>
          <a:xfrm>
            <a:off x="4544111" y="3835527"/>
            <a:ext cx="4496850" cy="2730637"/>
          </a:xfrm>
          <a:prstGeom prst="rect">
            <a:avLst/>
          </a:prstGeom>
        </p:spPr>
      </p:pic>
      <p:pic>
        <p:nvPicPr>
          <p:cNvPr id="5" name="Picture 4">
            <a:extLst>
              <a:ext uri="{FF2B5EF4-FFF2-40B4-BE49-F238E27FC236}">
                <a16:creationId xmlns:a16="http://schemas.microsoft.com/office/drawing/2014/main" xmlns="" id="{DB7E5434-8586-451B-A83B-E6D5A4C16F16}"/>
              </a:ext>
            </a:extLst>
          </p:cNvPr>
          <p:cNvPicPr>
            <a:picLocks noChangeAspect="1"/>
          </p:cNvPicPr>
          <p:nvPr/>
        </p:nvPicPr>
        <p:blipFill>
          <a:blip r:embed="rId3" cstate="print"/>
          <a:stretch>
            <a:fillRect/>
          </a:stretch>
        </p:blipFill>
        <p:spPr>
          <a:xfrm>
            <a:off x="231864" y="1916832"/>
            <a:ext cx="4553785" cy="223224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98B83A58-84CA-4E02-82FA-25670C7FACD1}"/>
              </a:ext>
            </a:extLst>
          </p:cNvPr>
          <p:cNvSpPr>
            <a:spLocks noGrp="1"/>
          </p:cNvSpPr>
          <p:nvPr>
            <p:ph idx="1"/>
          </p:nvPr>
        </p:nvSpPr>
        <p:spPr/>
        <p:txBody>
          <a:bodyPr/>
          <a:lstStyle/>
          <a:p>
            <a:r>
              <a:rPr lang="en-NZ" dirty="0"/>
              <a:t>Filter type/s will be selectable using ID</a:t>
            </a:r>
          </a:p>
          <a:p>
            <a:pPr marL="109728" indent="0">
              <a:buNone/>
            </a:pPr>
            <a:endParaRPr lang="en-NZ" dirty="0"/>
          </a:p>
          <a:p>
            <a:r>
              <a:rPr lang="en-NZ" dirty="0"/>
              <a:t>Pipelined approach</a:t>
            </a:r>
          </a:p>
          <a:p>
            <a:pPr lvl="1"/>
            <a:r>
              <a:rPr lang="en-NZ" dirty="0"/>
              <a:t>Multiple filter components</a:t>
            </a:r>
          </a:p>
          <a:p>
            <a:pPr lvl="1"/>
            <a:r>
              <a:rPr lang="en-NZ" dirty="0"/>
              <a:t>Windows will be filtered concurrently as they are received by interface</a:t>
            </a:r>
          </a:p>
          <a:p>
            <a:endParaRPr lang="en-NZ" dirty="0"/>
          </a:p>
          <a:p>
            <a:r>
              <a:rPr lang="en-NZ" dirty="0"/>
              <a:t>Optimising packet creation</a:t>
            </a:r>
          </a:p>
          <a:p>
            <a:endParaRPr lang="en-NZ" dirty="0"/>
          </a:p>
          <a:p>
            <a:r>
              <a:rPr lang="en-NZ" dirty="0"/>
              <a:t>Implementing object detection</a:t>
            </a:r>
          </a:p>
          <a:p>
            <a:pPr lvl="1"/>
            <a:endParaRPr lang="en-NZ" dirty="0"/>
          </a:p>
          <a:p>
            <a:pPr marL="393192" lvl="1" indent="0">
              <a:buNone/>
            </a:pPr>
            <a:endParaRPr lang="en-NZ" dirty="0"/>
          </a:p>
        </p:txBody>
      </p:sp>
      <p:sp>
        <p:nvSpPr>
          <p:cNvPr id="3" name="Title 2">
            <a:extLst>
              <a:ext uri="{FF2B5EF4-FFF2-40B4-BE49-F238E27FC236}">
                <a16:creationId xmlns:a16="http://schemas.microsoft.com/office/drawing/2014/main" xmlns="" id="{0A443042-959B-43C1-9BDC-92AF808F3459}"/>
              </a:ext>
            </a:extLst>
          </p:cNvPr>
          <p:cNvSpPr>
            <a:spLocks noGrp="1"/>
          </p:cNvSpPr>
          <p:nvPr>
            <p:ph type="title"/>
          </p:nvPr>
        </p:nvSpPr>
        <p:spPr/>
        <p:txBody>
          <a:bodyPr/>
          <a:lstStyle/>
          <a:p>
            <a:r>
              <a:rPr lang="en-NZ" dirty="0"/>
              <a:t>Future Work</a:t>
            </a:r>
          </a:p>
        </p:txBody>
      </p:sp>
    </p:spTree>
    <p:extLst>
      <p:ext uri="{BB962C8B-B14F-4D97-AF65-F5344CB8AC3E}">
        <p14:creationId xmlns:p14="http://schemas.microsoft.com/office/powerpoint/2010/main" xmlns="" val="8444731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171</TotalTime>
  <Words>508</Words>
  <Application>Microsoft Office PowerPoint</Application>
  <PresentationFormat>On-screen Show (4:3)</PresentationFormat>
  <Paragraphs>103</Paragraphs>
  <Slides>9</Slides>
  <Notes>1</Notes>
  <HiddenSlides>2</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Checklist of points to consider</vt:lpstr>
      <vt:lpstr>Checklist of expectations</vt:lpstr>
      <vt:lpstr>Designing an Object Detection System Phase 2</vt:lpstr>
      <vt:lpstr>Implementation</vt:lpstr>
      <vt:lpstr>Simulation</vt:lpstr>
      <vt:lpstr>Integration </vt:lpstr>
      <vt:lpstr>Interface</vt:lpstr>
      <vt:lpstr>Performance Comparison</vt:lpstr>
      <vt:lpstr>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 Object Detection System Phase 1</dc:title>
  <dc:creator>Sylvain</dc:creator>
  <cp:lastModifiedBy>Sylvain</cp:lastModifiedBy>
  <cp:revision>27</cp:revision>
  <dcterms:created xsi:type="dcterms:W3CDTF">2018-05-08T22:25:14Z</dcterms:created>
  <dcterms:modified xsi:type="dcterms:W3CDTF">2018-05-09T22:51:18Z</dcterms:modified>
</cp:coreProperties>
</file>