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56" r:id="rId4"/>
    <p:sldId id="261" r:id="rId5"/>
    <p:sldId id="257" r:id="rId6"/>
    <p:sldId id="258" r:id="rId7"/>
    <p:sldId id="260" r:id="rId8"/>
    <p:sldId id="259"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5B6FE0E-E995-460A-817B-0AD9FDC1D6FC}" type="datetimeFigureOut">
              <a:rPr lang="en-NZ" smtClean="0"/>
              <a:pPr/>
              <a:t>9/05/2018</a:t>
            </a:fld>
            <a:endParaRPr lang="en-NZ"/>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NZ"/>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4A224D7-A1DF-4177-BF39-2D791CA88609}"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B6FE0E-E995-460A-817B-0AD9FDC1D6FC}" type="datetimeFigureOut">
              <a:rPr lang="en-NZ" smtClean="0"/>
              <a:pPr/>
              <a:t>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A224D7-A1DF-4177-BF39-2D791CA88609}" type="slidenum">
              <a:rPr lang="en-NZ" smtClean="0"/>
              <a:pPr/>
              <a:t>‹#›</a:t>
            </a:fld>
            <a:endParaRPr lang="en-NZ"/>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B6FE0E-E995-460A-817B-0AD9FDC1D6FC}" type="datetimeFigureOut">
              <a:rPr lang="en-NZ" smtClean="0"/>
              <a:pPr/>
              <a:t>9/05/2018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4A224D7-A1DF-4177-BF39-2D791CA88609}" type="slidenum">
              <a:rPr lang="en-NZ" smtClean="0"/>
              <a:pPr/>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B6FE0E-E995-460A-817B-0AD9FDC1D6FC}" type="datetimeFigureOut">
              <a:rPr lang="en-NZ" smtClean="0"/>
              <a:pPr/>
              <a:t>9/05/2018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4A224D7-A1DF-4177-BF39-2D791CA88609}" type="slidenum">
              <a:rPr lang="en-NZ" smtClean="0"/>
              <a:pPr/>
              <a:t>‹#›</a:t>
            </a:fld>
            <a:endParaRPr lang="en-NZ"/>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6FE0E-E995-460A-817B-0AD9FDC1D6FC}" type="datetimeFigureOut">
              <a:rPr lang="en-NZ" smtClean="0"/>
              <a:pPr/>
              <a:t>9/05/2018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5B6FE0E-E995-460A-817B-0AD9FDC1D6FC}" type="datetimeFigureOut">
              <a:rPr lang="en-NZ" smtClean="0"/>
              <a:pPr/>
              <a:t>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A224D7-A1DF-4177-BF39-2D791CA88609}" type="slidenum">
              <a:rPr lang="en-NZ" smtClean="0"/>
              <a:pPr/>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5B6FE0E-E995-460A-817B-0AD9FDC1D6FC}" type="datetimeFigureOut">
              <a:rPr lang="en-NZ" smtClean="0"/>
              <a:pPr/>
              <a:t>9/05/2018</a:t>
            </a:fld>
            <a:endParaRPr lang="en-NZ"/>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NZ"/>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4A224D7-A1DF-4177-BF39-2D791CA88609}" type="slidenum">
              <a:rPr lang="en-NZ" smtClean="0"/>
              <a:pPr/>
              <a:t>‹#›</a:t>
            </a:fld>
            <a:endParaRPr lang="en-NZ"/>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5B6FE0E-E995-460A-817B-0AD9FDC1D6FC}" type="datetimeFigureOut">
              <a:rPr lang="en-NZ" smtClean="0"/>
              <a:pPr/>
              <a:t>9/05/2018</a:t>
            </a:fld>
            <a:endParaRPr lang="en-NZ"/>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NZ"/>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4A224D7-A1DF-4177-BF39-2D791CA88609}"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NZ" sz="1200" dirty="0" smtClean="0"/>
              <a:t>If </a:t>
            </a:r>
            <a:r>
              <a:rPr lang="en-NZ" sz="1200" dirty="0" smtClean="0"/>
              <a:t>we need </a:t>
            </a:r>
            <a:r>
              <a:rPr lang="en-NZ" sz="1200" dirty="0" smtClean="0"/>
              <a:t>to support both a single stage filter and a double stage filter, can </a:t>
            </a:r>
            <a:r>
              <a:rPr lang="en-NZ" sz="1200" dirty="0" smtClean="0"/>
              <a:t>we reuse </a:t>
            </a:r>
            <a:r>
              <a:rPr lang="en-NZ" sz="1200" dirty="0" smtClean="0"/>
              <a:t>the hardware from the second stage when you only need a single stage filter</a:t>
            </a:r>
            <a:r>
              <a:rPr lang="en-NZ" sz="1200" dirty="0" smtClean="0"/>
              <a:t>?</a:t>
            </a:r>
          </a:p>
          <a:p>
            <a:pPr>
              <a:buFont typeface="Wingdings" pitchFamily="2" charset="2"/>
              <a:buChar char="q"/>
            </a:pPr>
            <a:endParaRPr lang="en-NZ" sz="1200" dirty="0" smtClean="0"/>
          </a:p>
          <a:p>
            <a:pPr>
              <a:buFont typeface="Wingdings" pitchFamily="2" charset="2"/>
              <a:buChar char="q"/>
            </a:pPr>
            <a:r>
              <a:rPr lang="en-NZ" sz="1200" dirty="0" smtClean="0"/>
              <a:t>How much control does the HPS have over the operations performed</a:t>
            </a:r>
            <a:r>
              <a:rPr lang="en-NZ" sz="1200" dirty="0" smtClean="0"/>
              <a:t>?</a:t>
            </a:r>
          </a:p>
          <a:p>
            <a:pPr>
              <a:buFont typeface="Wingdings" pitchFamily="2" charset="2"/>
              <a:buChar char="q"/>
            </a:pPr>
            <a:endParaRPr lang="en-NZ" sz="1200" dirty="0" smtClean="0"/>
          </a:p>
          <a:p>
            <a:pPr>
              <a:buFont typeface="Wingdings" pitchFamily="2" charset="2"/>
              <a:buChar char="q"/>
            </a:pPr>
            <a:r>
              <a:rPr lang="en-NZ" sz="1200" dirty="0" smtClean="0"/>
              <a:t>Can </a:t>
            </a:r>
            <a:r>
              <a:rPr lang="en-NZ" sz="1200" dirty="0" smtClean="0"/>
              <a:t>we share </a:t>
            </a:r>
            <a:r>
              <a:rPr lang="en-NZ" sz="1200" dirty="0" smtClean="0"/>
              <a:t>data between adjacent windows to reduce the amount of loading required</a:t>
            </a:r>
            <a:r>
              <a:rPr lang="en-NZ" sz="1200" dirty="0" smtClean="0"/>
              <a:t>?</a:t>
            </a:r>
          </a:p>
          <a:p>
            <a:pPr>
              <a:buFont typeface="Wingdings" pitchFamily="2" charset="2"/>
              <a:buChar char="q"/>
            </a:pPr>
            <a:endParaRPr lang="en-NZ" sz="1200" dirty="0" smtClean="0"/>
          </a:p>
          <a:p>
            <a:pPr>
              <a:buFont typeface="Wingdings" pitchFamily="2" charset="2"/>
              <a:buChar char="q"/>
            </a:pPr>
            <a:r>
              <a:rPr lang="en-NZ" sz="1200" dirty="0" smtClean="0"/>
              <a:t>How separable are </a:t>
            </a:r>
            <a:r>
              <a:rPr lang="en-NZ" sz="1200" dirty="0" smtClean="0"/>
              <a:t>our filters? </a:t>
            </a:r>
          </a:p>
          <a:p>
            <a:pPr lvl="1">
              <a:buFont typeface="Wingdings" pitchFamily="2" charset="2"/>
              <a:buChar char="q"/>
            </a:pPr>
            <a:r>
              <a:rPr lang="en-NZ" sz="800" dirty="0" smtClean="0"/>
              <a:t>Can we break </a:t>
            </a:r>
            <a:r>
              <a:rPr lang="en-NZ" sz="800" dirty="0" smtClean="0"/>
              <a:t>down </a:t>
            </a:r>
            <a:r>
              <a:rPr lang="en-NZ" sz="800" dirty="0" smtClean="0"/>
              <a:t>our </a:t>
            </a:r>
            <a:r>
              <a:rPr lang="en-NZ" sz="800" dirty="0" smtClean="0"/>
              <a:t>input to operate on multiple independent parts at </a:t>
            </a:r>
            <a:r>
              <a:rPr lang="en-NZ" sz="800" dirty="0" smtClean="0"/>
              <a:t>once?</a:t>
            </a:r>
          </a:p>
          <a:p>
            <a:pPr lvl="1">
              <a:buFont typeface="Wingdings" pitchFamily="2" charset="2"/>
              <a:buChar char="q"/>
            </a:pPr>
            <a:r>
              <a:rPr lang="en-NZ" sz="800" dirty="0" smtClean="0"/>
              <a:t>What about multiple adjacent parts at once</a:t>
            </a:r>
            <a:r>
              <a:rPr lang="en-NZ" sz="800" dirty="0" smtClean="0"/>
              <a:t>?</a:t>
            </a:r>
          </a:p>
          <a:p>
            <a:pPr>
              <a:buFont typeface="Wingdings" pitchFamily="2" charset="2"/>
              <a:buChar char="q"/>
            </a:pPr>
            <a:endParaRPr lang="en-NZ" sz="1200" dirty="0" smtClean="0"/>
          </a:p>
          <a:p>
            <a:pPr>
              <a:buFont typeface="Wingdings" pitchFamily="2" charset="2"/>
              <a:buChar char="q"/>
            </a:pPr>
            <a:r>
              <a:rPr lang="en-NZ" sz="1200" dirty="0" smtClean="0"/>
              <a:t>How can </a:t>
            </a:r>
            <a:r>
              <a:rPr lang="en-NZ" sz="1200" dirty="0" smtClean="0"/>
              <a:t>the image data </a:t>
            </a:r>
            <a:r>
              <a:rPr lang="en-NZ" sz="1200" dirty="0" smtClean="0"/>
              <a:t>be </a:t>
            </a:r>
            <a:r>
              <a:rPr lang="en-NZ" sz="1200" dirty="0" smtClean="0"/>
              <a:t>used for the required processing</a:t>
            </a:r>
            <a:r>
              <a:rPr lang="en-NZ" sz="1200" dirty="0" smtClean="0"/>
              <a:t>?</a:t>
            </a:r>
          </a:p>
          <a:p>
            <a:pPr lvl="1">
              <a:buFont typeface="Wingdings" pitchFamily="2" charset="2"/>
              <a:buChar char="q"/>
            </a:pPr>
            <a:r>
              <a:rPr lang="en-NZ" sz="800" dirty="0" smtClean="0"/>
              <a:t>Can </a:t>
            </a:r>
            <a:r>
              <a:rPr lang="en-NZ" sz="800" dirty="0" smtClean="0"/>
              <a:t>we use </a:t>
            </a:r>
            <a:r>
              <a:rPr lang="en-NZ" sz="800" dirty="0" smtClean="0"/>
              <a:t>less than the full data width of all three (RGB) channels</a:t>
            </a:r>
            <a:r>
              <a:rPr lang="en-NZ" sz="800" dirty="0" smtClean="0"/>
              <a:t>?</a:t>
            </a:r>
          </a:p>
          <a:p>
            <a:pPr lvl="1">
              <a:buFont typeface="Wingdings" pitchFamily="2" charset="2"/>
              <a:buChar char="q"/>
            </a:pPr>
            <a:r>
              <a:rPr lang="en-NZ" sz="800" dirty="0" smtClean="0"/>
              <a:t>Do </a:t>
            </a:r>
            <a:r>
              <a:rPr lang="en-NZ" sz="800" dirty="0" smtClean="0"/>
              <a:t>we only </a:t>
            </a:r>
            <a:r>
              <a:rPr lang="en-NZ" sz="800" dirty="0" smtClean="0"/>
              <a:t>need greyscale data?</a:t>
            </a:r>
          </a:p>
          <a:p>
            <a:pPr lvl="1">
              <a:buFont typeface="Wingdings" pitchFamily="2" charset="2"/>
              <a:buChar char="q"/>
            </a:pPr>
            <a:r>
              <a:rPr lang="en-NZ" sz="800" dirty="0" smtClean="0"/>
              <a:t>Can </a:t>
            </a:r>
            <a:r>
              <a:rPr lang="en-NZ" sz="800" dirty="0" smtClean="0"/>
              <a:t>we pack </a:t>
            </a:r>
            <a:r>
              <a:rPr lang="en-NZ" sz="800" dirty="0" smtClean="0"/>
              <a:t>the data to use the communication available more efficiently?</a:t>
            </a:r>
            <a:endParaRPr lang="en-NZ" sz="800" dirty="0" smtClean="0"/>
          </a:p>
          <a:p>
            <a:pPr>
              <a:buFont typeface="Wingdings" pitchFamily="2" charset="2"/>
              <a:buChar char="q"/>
            </a:pPr>
            <a:endParaRPr lang="en-NZ" sz="1200" dirty="0" smtClean="0"/>
          </a:p>
          <a:p>
            <a:pPr>
              <a:buFont typeface="Wingdings" pitchFamily="2" charset="2"/>
              <a:buChar char="q"/>
            </a:pPr>
            <a:r>
              <a:rPr lang="en-NZ" sz="1200" dirty="0" smtClean="0"/>
              <a:t>How can </a:t>
            </a:r>
            <a:r>
              <a:rPr lang="en-NZ" sz="1200" dirty="0" smtClean="0"/>
              <a:t>we make </a:t>
            </a:r>
            <a:r>
              <a:rPr lang="en-NZ" sz="1200" dirty="0" smtClean="0"/>
              <a:t>sure that the hardware is used efficiently</a:t>
            </a:r>
            <a:r>
              <a:rPr lang="en-NZ" sz="1200" dirty="0" smtClean="0"/>
              <a:t>?</a:t>
            </a:r>
          </a:p>
          <a:p>
            <a:pPr lvl="1">
              <a:buFont typeface="Wingdings" pitchFamily="2" charset="2"/>
              <a:buChar char="q"/>
            </a:pPr>
            <a:r>
              <a:rPr lang="en-NZ" sz="800" dirty="0" smtClean="0"/>
              <a:t>What if </a:t>
            </a:r>
            <a:r>
              <a:rPr lang="en-NZ" sz="800" dirty="0" smtClean="0"/>
              <a:t>we include </a:t>
            </a:r>
            <a:r>
              <a:rPr lang="en-NZ" sz="800" dirty="0" smtClean="0"/>
              <a:t>an additional hardware component?</a:t>
            </a:r>
            <a:endParaRPr lang="en-NZ" sz="800" dirty="0" smtClean="0"/>
          </a:p>
          <a:p>
            <a:pPr>
              <a:buFont typeface="Wingdings" pitchFamily="2" charset="2"/>
              <a:buChar char="q"/>
            </a:pPr>
            <a:endParaRPr lang="en-NZ" sz="1200" dirty="0" smtClean="0"/>
          </a:p>
          <a:p>
            <a:pPr>
              <a:buFont typeface="Wingdings" pitchFamily="2" charset="2"/>
              <a:buChar char="q"/>
            </a:pPr>
            <a:r>
              <a:rPr lang="en-NZ" sz="1200" dirty="0" smtClean="0"/>
              <a:t>Our filtered </a:t>
            </a:r>
            <a:r>
              <a:rPr lang="en-NZ" sz="1200" dirty="0" smtClean="0"/>
              <a:t>result must be available for the HPS to use later for object detection.</a:t>
            </a:r>
          </a:p>
          <a:p>
            <a:pPr lvl="1">
              <a:buFont typeface="Wingdings" pitchFamily="2" charset="2"/>
              <a:buChar char="q"/>
            </a:pPr>
            <a:r>
              <a:rPr lang="en-NZ" sz="800" dirty="0" smtClean="0"/>
              <a:t>o How do </a:t>
            </a:r>
            <a:r>
              <a:rPr lang="en-NZ" sz="800" dirty="0" smtClean="0"/>
              <a:t>we manage </a:t>
            </a:r>
            <a:r>
              <a:rPr lang="en-NZ" sz="800" dirty="0" smtClean="0"/>
              <a:t>loading image data onto the FPGA as well as the pre-processed data back off?</a:t>
            </a:r>
          </a:p>
          <a:p>
            <a:pPr lvl="1"/>
            <a:endParaRPr lang="en-NZ" sz="800" dirty="0" smtClean="0"/>
          </a:p>
          <a:p>
            <a:endParaRPr lang="en-NZ" sz="1200" dirty="0" smtClean="0"/>
          </a:p>
        </p:txBody>
      </p:sp>
      <p:sp>
        <p:nvSpPr>
          <p:cNvPr id="3" name="Title 2"/>
          <p:cNvSpPr>
            <a:spLocks noGrp="1"/>
          </p:cNvSpPr>
          <p:nvPr>
            <p:ph type="title"/>
          </p:nvPr>
        </p:nvSpPr>
        <p:spPr/>
        <p:txBody>
          <a:bodyPr/>
          <a:lstStyle/>
          <a:p>
            <a:r>
              <a:rPr lang="en-NZ" dirty="0" smtClean="0"/>
              <a:t>Checklist of points to consider</a:t>
            </a:r>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NZ" sz="1200" dirty="0" smtClean="0"/>
              <a:t>A plan for </a:t>
            </a:r>
            <a:r>
              <a:rPr lang="en-NZ" sz="1200" dirty="0" smtClean="0"/>
              <a:t>our implemented </a:t>
            </a:r>
            <a:r>
              <a:rPr lang="en-NZ" sz="1200" dirty="0" smtClean="0"/>
              <a:t>co-processor, detailing the interfaces used and some example use </a:t>
            </a:r>
            <a:r>
              <a:rPr lang="en-NZ" sz="1200" dirty="0" smtClean="0"/>
              <a:t>cases.</a:t>
            </a:r>
          </a:p>
          <a:p>
            <a:pPr>
              <a:buFont typeface="Wingdings" pitchFamily="2" charset="2"/>
              <a:buChar char="q"/>
            </a:pPr>
            <a:endParaRPr lang="en-NZ" sz="1200" dirty="0" smtClean="0"/>
          </a:p>
          <a:p>
            <a:pPr>
              <a:buFont typeface="Wingdings" pitchFamily="2" charset="2"/>
              <a:buChar char="q"/>
            </a:pPr>
            <a:r>
              <a:rPr lang="en-NZ" sz="1200" dirty="0" smtClean="0"/>
              <a:t>This </a:t>
            </a:r>
            <a:r>
              <a:rPr lang="en-NZ" sz="1200" dirty="0" smtClean="0"/>
              <a:t>includes diagrams of our control unit FSM as well as the datapath, potentially shown as multiple </a:t>
            </a:r>
            <a:r>
              <a:rPr lang="en-NZ" sz="1200" dirty="0" err="1" smtClean="0"/>
              <a:t>datapaths</a:t>
            </a:r>
            <a:r>
              <a:rPr lang="en-NZ" sz="1200" dirty="0" smtClean="0"/>
              <a:t> where </a:t>
            </a:r>
            <a:r>
              <a:rPr lang="en-NZ" sz="1200" dirty="0" err="1" smtClean="0"/>
              <a:t>muxes</a:t>
            </a:r>
            <a:r>
              <a:rPr lang="en-NZ" sz="1200" dirty="0" smtClean="0"/>
              <a:t> have been configured according to a specified filter setup.</a:t>
            </a:r>
          </a:p>
          <a:p>
            <a:pPr>
              <a:buFont typeface="Wingdings" pitchFamily="2" charset="2"/>
              <a:buChar char="q"/>
            </a:pPr>
            <a:endParaRPr lang="en-NZ" sz="1200" dirty="0" smtClean="0"/>
          </a:p>
          <a:p>
            <a:pPr>
              <a:buFont typeface="Wingdings" pitchFamily="2" charset="2"/>
              <a:buChar char="q"/>
            </a:pPr>
            <a:r>
              <a:rPr lang="en-NZ" sz="1200" dirty="0" smtClean="0"/>
              <a:t>We </a:t>
            </a:r>
            <a:r>
              <a:rPr lang="en-NZ" sz="1200" dirty="0" smtClean="0"/>
              <a:t>will also need to produce a “data sheet” which explains the memory-mapped registers we make available to software, their functions (i.e. control or status registers, and the “meaning” of each bit), as well as an outline of the steps that need to be performed in order to set up our IP block</a:t>
            </a:r>
            <a:r>
              <a:rPr lang="en-NZ" sz="1200" dirty="0" smtClean="0"/>
              <a:t>.</a:t>
            </a:r>
          </a:p>
          <a:p>
            <a:pPr>
              <a:buFont typeface="Wingdings" pitchFamily="2" charset="2"/>
              <a:buChar char="q"/>
            </a:pPr>
            <a:endParaRPr lang="en-NZ" sz="1200" dirty="0" smtClean="0"/>
          </a:p>
          <a:p>
            <a:pPr>
              <a:buFont typeface="Wingdings" pitchFamily="2" charset="2"/>
              <a:buChar char="q"/>
            </a:pPr>
            <a:r>
              <a:rPr lang="en-NZ" sz="1200" dirty="0" smtClean="0"/>
              <a:t>Demonstration </a:t>
            </a:r>
            <a:r>
              <a:rPr lang="en-NZ" sz="1200" dirty="0" smtClean="0"/>
              <a:t>of correct setup functionality, shown through simulation</a:t>
            </a:r>
            <a:r>
              <a:rPr lang="en-NZ" sz="1200" dirty="0" smtClean="0"/>
              <a:t>.</a:t>
            </a:r>
            <a:endParaRPr lang="en-NZ" sz="1200" dirty="0" smtClean="0"/>
          </a:p>
          <a:p>
            <a:pPr>
              <a:buFont typeface="Wingdings" pitchFamily="2" charset="2"/>
              <a:buChar char="q"/>
            </a:pPr>
            <a:endParaRPr lang="en-NZ" sz="1200" dirty="0" smtClean="0"/>
          </a:p>
          <a:p>
            <a:pPr>
              <a:buFont typeface="Wingdings" pitchFamily="2" charset="2"/>
              <a:buChar char="q"/>
            </a:pPr>
            <a:r>
              <a:rPr lang="en-NZ" sz="1200" dirty="0" smtClean="0"/>
              <a:t>This means being able to provide the necessary commands to our co-processor to allow for setup of various filters.</a:t>
            </a:r>
          </a:p>
          <a:p>
            <a:pPr>
              <a:buFont typeface="Wingdings" pitchFamily="2" charset="2"/>
              <a:buChar char="q"/>
            </a:pPr>
            <a:endParaRPr lang="en-NZ" sz="1200" dirty="0" smtClean="0"/>
          </a:p>
        </p:txBody>
      </p:sp>
      <p:sp>
        <p:nvSpPr>
          <p:cNvPr id="3" name="Title 2"/>
          <p:cNvSpPr>
            <a:spLocks noGrp="1"/>
          </p:cNvSpPr>
          <p:nvPr>
            <p:ph type="title"/>
          </p:nvPr>
        </p:nvSpPr>
        <p:spPr/>
        <p:txBody>
          <a:bodyPr/>
          <a:lstStyle/>
          <a:p>
            <a:r>
              <a:rPr lang="en-NZ" dirty="0" smtClean="0"/>
              <a:t>Checklist of expectations</a:t>
            </a:r>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Designing an Object Detection System</a:t>
            </a:r>
            <a:br>
              <a:rPr lang="en-NZ" dirty="0"/>
            </a:br>
            <a:r>
              <a:rPr lang="en-NZ" sz="4400" dirty="0"/>
              <a:t>Phase 2</a:t>
            </a:r>
            <a:endParaRPr lang="en-NZ" dirty="0"/>
          </a:p>
        </p:txBody>
      </p:sp>
      <p:sp>
        <p:nvSpPr>
          <p:cNvPr id="3" name="Subtitle 2"/>
          <p:cNvSpPr>
            <a:spLocks noGrp="1"/>
          </p:cNvSpPr>
          <p:nvPr>
            <p:ph type="subTitle" idx="1"/>
          </p:nvPr>
        </p:nvSpPr>
        <p:spPr>
          <a:xfrm>
            <a:off x="611560" y="3501008"/>
            <a:ext cx="7772400" cy="1199704"/>
          </a:xfrm>
        </p:spPr>
        <p:txBody>
          <a:bodyPr/>
          <a:lstStyle/>
          <a:p>
            <a:r>
              <a:rPr lang="en-NZ" dirty="0"/>
              <a:t>Group 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Filters implemented in hardware:</a:t>
            </a:r>
          </a:p>
          <a:p>
            <a:pPr lvl="1"/>
            <a:r>
              <a:rPr lang="en-NZ" dirty="0"/>
              <a:t>Sobel filter</a:t>
            </a:r>
          </a:p>
          <a:p>
            <a:pPr lvl="1"/>
            <a:r>
              <a:rPr lang="en-NZ" dirty="0"/>
              <a:t>Convolution filter</a:t>
            </a:r>
          </a:p>
          <a:p>
            <a:pPr lvl="1"/>
            <a:r>
              <a:rPr lang="en-NZ" dirty="0"/>
              <a:t>Median filter</a:t>
            </a:r>
          </a:p>
          <a:p>
            <a:pPr marL="393192" lvl="1" indent="0">
              <a:buNone/>
            </a:pPr>
            <a:endParaRPr lang="en-NZ" dirty="0"/>
          </a:p>
          <a:p>
            <a:r>
              <a:rPr lang="en-NZ" dirty="0"/>
              <a:t>Bi-directional HPS – FPGA interface</a:t>
            </a:r>
          </a:p>
          <a:p>
            <a:endParaRPr lang="en-NZ" dirty="0"/>
          </a:p>
          <a:p>
            <a:r>
              <a:rPr lang="en-NZ" dirty="0"/>
              <a:t>C code in full control of filtering hardware</a:t>
            </a:r>
          </a:p>
          <a:p>
            <a:pPr lvl="1"/>
            <a:r>
              <a:rPr lang="en-NZ" dirty="0"/>
              <a:t>No FSM required</a:t>
            </a:r>
          </a:p>
          <a:p>
            <a:endParaRPr lang="en-NZ" dirty="0"/>
          </a:p>
          <a:p>
            <a:endParaRPr lang="en-NZ" dirty="0"/>
          </a:p>
          <a:p>
            <a:endParaRPr lang="en-NZ" dirty="0"/>
          </a:p>
          <a:p>
            <a:endParaRPr lang="en-NZ" dirty="0"/>
          </a:p>
        </p:txBody>
      </p:sp>
      <p:sp>
        <p:nvSpPr>
          <p:cNvPr id="3" name="Title 2"/>
          <p:cNvSpPr>
            <a:spLocks noGrp="1"/>
          </p:cNvSpPr>
          <p:nvPr>
            <p:ph type="title"/>
          </p:nvPr>
        </p:nvSpPr>
        <p:spPr/>
        <p:txBody>
          <a:bodyPr/>
          <a:lstStyle/>
          <a:p>
            <a:r>
              <a:rPr lang="en-NZ" dirty="0"/>
              <a:t>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Simulation</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40113" y="1417638"/>
            <a:ext cx="8229600" cy="797767"/>
          </a:xfr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7216" y="2560638"/>
            <a:ext cx="8875393" cy="1148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000" y="4053932"/>
            <a:ext cx="9000000" cy="8306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*insert performance comparison here*</a:t>
            </a:r>
          </a:p>
        </p:txBody>
      </p:sp>
      <p:sp>
        <p:nvSpPr>
          <p:cNvPr id="3" name="Title 2"/>
          <p:cNvSpPr>
            <a:spLocks noGrp="1"/>
          </p:cNvSpPr>
          <p:nvPr>
            <p:ph type="title"/>
          </p:nvPr>
        </p:nvSpPr>
        <p:spPr/>
        <p:txBody>
          <a:bodyPr/>
          <a:lstStyle/>
          <a:p>
            <a:r>
              <a:rPr lang="en-NZ" dirty="0"/>
              <a:t>Performance Comparison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NZ" dirty="0"/>
          </a:p>
          <a:p>
            <a:r>
              <a:rPr lang="en-NZ" dirty="0"/>
              <a:t>Windowing functionality remains the responsibility of the ARM core</a:t>
            </a:r>
          </a:p>
          <a:p>
            <a:endParaRPr lang="en-NZ" dirty="0"/>
          </a:p>
          <a:p>
            <a:r>
              <a:rPr lang="en-NZ" dirty="0"/>
              <a:t>Series of 3x3 pixels sent to FPGA</a:t>
            </a:r>
          </a:p>
          <a:p>
            <a:pPr lvl="1"/>
            <a:r>
              <a:rPr lang="en-NZ" dirty="0"/>
              <a:t>FPGA responds with a single pixel value</a:t>
            </a:r>
          </a:p>
          <a:p>
            <a:endParaRPr lang="en-NZ" dirty="0"/>
          </a:p>
          <a:p>
            <a:r>
              <a:rPr lang="en-NZ" dirty="0"/>
              <a:t>16-bit ID tags used to identify messages</a:t>
            </a:r>
          </a:p>
        </p:txBody>
      </p:sp>
      <p:sp>
        <p:nvSpPr>
          <p:cNvPr id="3" name="Title 2"/>
          <p:cNvSpPr>
            <a:spLocks noGrp="1"/>
          </p:cNvSpPr>
          <p:nvPr>
            <p:ph type="title"/>
          </p:nvPr>
        </p:nvSpPr>
        <p:spPr/>
        <p:txBody>
          <a:bodyPr>
            <a:normAutofit/>
          </a:bodyPr>
          <a:lstStyle/>
          <a:p>
            <a:r>
              <a:rPr lang="en-NZ" dirty="0"/>
              <a:t>Integration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44793" y="5196944"/>
          <a:ext cx="2177415" cy="1328400"/>
        </p:xfrm>
        <a:graphic>
          <a:graphicData uri="http://schemas.openxmlformats.org/drawingml/2006/table">
            <a:tbl>
              <a:tblPr firstRow="1" bandRow="1">
                <a:tableStyleId>{5940675A-B579-460E-94D1-54222C63F5DA}</a:tableStyleId>
              </a:tblPr>
              <a:tblGrid>
                <a:gridCol w="725805">
                  <a:extLst>
                    <a:ext uri="{9D8B030D-6E8A-4147-A177-3AD203B41FA5}">
                      <a16:colId xmlns:a16="http://schemas.microsoft.com/office/drawing/2014/main" xmlns="" val="20000"/>
                    </a:ext>
                  </a:extLst>
                </a:gridCol>
                <a:gridCol w="725805">
                  <a:extLst>
                    <a:ext uri="{9D8B030D-6E8A-4147-A177-3AD203B41FA5}">
                      <a16:colId xmlns:a16="http://schemas.microsoft.com/office/drawing/2014/main" xmlns="" val="20001"/>
                    </a:ext>
                  </a:extLst>
                </a:gridCol>
                <a:gridCol w="725805">
                  <a:extLst>
                    <a:ext uri="{9D8B030D-6E8A-4147-A177-3AD203B41FA5}">
                      <a16:colId xmlns:a16="http://schemas.microsoft.com/office/drawing/2014/main" xmlns="" val="20002"/>
                    </a:ext>
                  </a:extLst>
                </a:gridCol>
              </a:tblGrid>
              <a:tr h="442800">
                <a:tc>
                  <a:txBody>
                    <a:bodyPr/>
                    <a:lstStyle/>
                    <a:p>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xmlns="" val="10000"/>
                  </a:ext>
                </a:extLst>
              </a:tr>
              <a:tr h="44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xmlns="" val="10001"/>
                  </a:ext>
                </a:extLst>
              </a:tr>
              <a:tr h="44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xmlns="" val="10002"/>
                  </a:ext>
                </a:extLst>
              </a:tr>
            </a:tbl>
          </a:graphicData>
        </a:graphic>
      </p:graphicFrame>
      <p:sp>
        <p:nvSpPr>
          <p:cNvPr id="3" name="Title 2"/>
          <p:cNvSpPr>
            <a:spLocks noGrp="1"/>
          </p:cNvSpPr>
          <p:nvPr>
            <p:ph type="title"/>
          </p:nvPr>
        </p:nvSpPr>
        <p:spPr/>
        <p:txBody>
          <a:bodyPr>
            <a:normAutofit/>
          </a:bodyPr>
          <a:lstStyle/>
          <a:p>
            <a:r>
              <a:rPr lang="en-NZ" dirty="0"/>
              <a:t>Interface</a:t>
            </a:r>
          </a:p>
        </p:txBody>
      </p:sp>
      <p:grpSp>
        <p:nvGrpSpPr>
          <p:cNvPr id="13" name="Group 12"/>
          <p:cNvGrpSpPr/>
          <p:nvPr/>
        </p:nvGrpSpPr>
        <p:grpSpPr>
          <a:xfrm>
            <a:off x="4609912" y="5225529"/>
            <a:ext cx="4281679" cy="360040"/>
            <a:chOff x="1033264" y="1509723"/>
            <a:chExt cx="4281679" cy="360040"/>
          </a:xfrm>
        </p:grpSpPr>
        <p:sp>
          <p:nvSpPr>
            <p:cNvPr id="5" name="Rectangle 4"/>
            <p:cNvSpPr/>
            <p:nvPr/>
          </p:nvSpPr>
          <p:spPr>
            <a:xfrm>
              <a:off x="1033264" y="1509723"/>
              <a:ext cx="2004438"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9" name="Straight Arrow Connector 8"/>
            <p:cNvCxnSpPr>
              <a:stCxn id="5" idx="3"/>
              <a:endCxn id="11" idx="1"/>
            </p:cNvCxnSpPr>
            <p:nvPr/>
          </p:nvCxnSpPr>
          <p:spPr>
            <a:xfrm flipV="1">
              <a:off x="3037702" y="1687290"/>
              <a:ext cx="382170" cy="245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19872" y="1533401"/>
              <a:ext cx="1895071" cy="307777"/>
            </a:xfrm>
            <a:prstGeom prst="rect">
              <a:avLst/>
            </a:prstGeom>
            <a:noFill/>
          </p:spPr>
          <p:txBody>
            <a:bodyPr wrap="none" rtlCol="0">
              <a:spAutoFit/>
            </a:bodyPr>
            <a:lstStyle/>
            <a:p>
              <a:r>
                <a:rPr lang="en-NZ" sz="1400" dirty="0"/>
                <a:t>All loaded on PIO-0</a:t>
              </a:r>
            </a:p>
          </p:txBody>
        </p:sp>
      </p:grpSp>
      <p:grpSp>
        <p:nvGrpSpPr>
          <p:cNvPr id="14" name="Group 13"/>
          <p:cNvGrpSpPr/>
          <p:nvPr/>
        </p:nvGrpSpPr>
        <p:grpSpPr>
          <a:xfrm>
            <a:off x="4609911" y="5677012"/>
            <a:ext cx="4282569" cy="360040"/>
            <a:chOff x="1032374" y="1509723"/>
            <a:chExt cx="4282569" cy="360040"/>
          </a:xfrm>
        </p:grpSpPr>
        <p:sp>
          <p:nvSpPr>
            <p:cNvPr id="15" name="Rectangle 14"/>
            <p:cNvSpPr/>
            <p:nvPr/>
          </p:nvSpPr>
          <p:spPr>
            <a:xfrm>
              <a:off x="1032374" y="1509723"/>
              <a:ext cx="2005327"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16" name="Straight Arrow Connector 15"/>
            <p:cNvCxnSpPr>
              <a:stCxn id="15" idx="3"/>
              <a:endCxn id="17" idx="1"/>
            </p:cNvCxnSpPr>
            <p:nvPr/>
          </p:nvCxnSpPr>
          <p:spPr>
            <a:xfrm flipV="1">
              <a:off x="3037701" y="1687600"/>
              <a:ext cx="382171" cy="2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19872" y="1533711"/>
              <a:ext cx="1895071" cy="307777"/>
            </a:xfrm>
            <a:prstGeom prst="rect">
              <a:avLst/>
            </a:prstGeom>
            <a:noFill/>
          </p:spPr>
          <p:txBody>
            <a:bodyPr wrap="none" rtlCol="0">
              <a:spAutoFit/>
            </a:bodyPr>
            <a:lstStyle/>
            <a:p>
              <a:r>
                <a:rPr lang="en-NZ" sz="1400" dirty="0"/>
                <a:t>All loaded on PIO-1</a:t>
              </a:r>
            </a:p>
          </p:txBody>
        </p:sp>
      </p:grpSp>
      <p:grpSp>
        <p:nvGrpSpPr>
          <p:cNvPr id="18" name="Group 17"/>
          <p:cNvGrpSpPr/>
          <p:nvPr/>
        </p:nvGrpSpPr>
        <p:grpSpPr>
          <a:xfrm>
            <a:off x="4609912" y="6121898"/>
            <a:ext cx="4281679" cy="360040"/>
            <a:chOff x="1033264" y="1509723"/>
            <a:chExt cx="4281679" cy="360040"/>
          </a:xfrm>
        </p:grpSpPr>
        <p:sp>
          <p:nvSpPr>
            <p:cNvPr id="19" name="Rectangle 18"/>
            <p:cNvSpPr/>
            <p:nvPr/>
          </p:nvSpPr>
          <p:spPr>
            <a:xfrm>
              <a:off x="1033264" y="1509723"/>
              <a:ext cx="2004438"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20" name="Straight Arrow Connector 19"/>
            <p:cNvCxnSpPr>
              <a:stCxn id="19" idx="3"/>
              <a:endCxn id="21" idx="1"/>
            </p:cNvCxnSpPr>
            <p:nvPr/>
          </p:nvCxnSpPr>
          <p:spPr>
            <a:xfrm>
              <a:off x="3037702" y="1689743"/>
              <a:ext cx="382170" cy="11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19872" y="1537040"/>
              <a:ext cx="1895071" cy="307777"/>
            </a:xfrm>
            <a:prstGeom prst="rect">
              <a:avLst/>
            </a:prstGeom>
            <a:noFill/>
          </p:spPr>
          <p:txBody>
            <a:bodyPr wrap="none" rtlCol="0">
              <a:spAutoFit/>
            </a:bodyPr>
            <a:lstStyle/>
            <a:p>
              <a:r>
                <a:rPr lang="en-NZ" sz="1400" dirty="0"/>
                <a:t>All loaded on PIO-2</a:t>
              </a:r>
            </a:p>
          </p:txBody>
        </p:sp>
      </p:grpSp>
      <p:grpSp>
        <p:nvGrpSpPr>
          <p:cNvPr id="62" name="Group 61"/>
          <p:cNvGrpSpPr/>
          <p:nvPr/>
        </p:nvGrpSpPr>
        <p:grpSpPr>
          <a:xfrm>
            <a:off x="683568" y="1448800"/>
            <a:ext cx="7272808" cy="3348112"/>
            <a:chOff x="683568" y="1448800"/>
            <a:chExt cx="7272808" cy="3348112"/>
          </a:xfrm>
        </p:grpSpPr>
        <p:sp>
          <p:nvSpPr>
            <p:cNvPr id="22" name="Rectangle 21"/>
            <p:cNvSpPr/>
            <p:nvPr/>
          </p:nvSpPr>
          <p:spPr>
            <a:xfrm>
              <a:off x="683568" y="1448800"/>
              <a:ext cx="720000" cy="72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ARM Core</a:t>
              </a:r>
            </a:p>
          </p:txBody>
        </p:sp>
        <p:sp>
          <p:nvSpPr>
            <p:cNvPr id="26" name="Rectangle 25"/>
            <p:cNvSpPr/>
            <p:nvPr/>
          </p:nvSpPr>
          <p:spPr>
            <a:xfrm>
              <a:off x="1403648" y="1628800"/>
              <a:ext cx="6552728" cy="36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Avalon Bus AXI</a:t>
              </a:r>
            </a:p>
          </p:txBody>
        </p:sp>
        <p:sp>
          <p:nvSpPr>
            <p:cNvPr id="29" name="Rectangle 28"/>
            <p:cNvSpPr/>
            <p:nvPr/>
          </p:nvSpPr>
          <p:spPr>
            <a:xfrm>
              <a:off x="3600352" y="2636912"/>
              <a:ext cx="2160000" cy="2160000"/>
            </a:xfrm>
            <a:prstGeom prst="rect">
              <a:avLst/>
            </a:prstGeom>
            <a:noFill/>
          </p:spPr>
          <p:style>
            <a:lnRef idx="1">
              <a:schemeClr val="dk1"/>
            </a:lnRef>
            <a:fillRef idx="2">
              <a:schemeClr val="dk1"/>
            </a:fillRef>
            <a:effectRef idx="1">
              <a:schemeClr val="dk1"/>
            </a:effectRef>
            <a:fontRef idx="minor">
              <a:schemeClr val="dk1"/>
            </a:fontRef>
          </p:style>
          <p:txBody>
            <a:bodyPr rtlCol="0" anchor="b" anchorCtr="0"/>
            <a:lstStyle/>
            <a:p>
              <a:pPr algn="r"/>
              <a:r>
                <a:rPr lang="en-NZ" sz="1200" dirty="0">
                  <a:solidFill>
                    <a:sysClr val="windowText" lastClr="000000"/>
                  </a:solidFill>
                </a:rPr>
                <a:t>filter_interface</a:t>
              </a:r>
            </a:p>
          </p:txBody>
        </p:sp>
        <p:sp>
          <p:nvSpPr>
            <p:cNvPr id="30" name="Rectangle 29"/>
            <p:cNvSpPr/>
            <p:nvPr/>
          </p:nvSpPr>
          <p:spPr>
            <a:xfrm>
              <a:off x="4140352" y="3176912"/>
              <a:ext cx="1080000" cy="108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Convolution Filter</a:t>
              </a:r>
            </a:p>
          </p:txBody>
        </p:sp>
        <p:cxnSp>
          <p:nvCxnSpPr>
            <p:cNvPr id="35" name="Straight Arrow Connector 34"/>
            <p:cNvCxnSpPr/>
            <p:nvPr/>
          </p:nvCxnSpPr>
          <p:spPr>
            <a:xfrm>
              <a:off x="4680012"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5003708"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5316144" y="1988820"/>
              <a:ext cx="340" cy="648112"/>
            </a:xfrm>
            <a:prstGeom prst="straightConnector1">
              <a:avLst/>
            </a:prstGeom>
            <a:ln w="12700">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355636"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4067604"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40" name="Isosceles Triangle 39"/>
            <p:cNvSpPr/>
            <p:nvPr/>
          </p:nvSpPr>
          <p:spPr>
            <a:xfrm rot="5400000">
              <a:off x="3563980" y="4461084"/>
              <a:ext cx="288032" cy="216024"/>
            </a:xfrm>
            <a:prstGeom prst="triangle">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41" name="Straight Arrow Connector 40"/>
            <p:cNvCxnSpPr/>
            <p:nvPr/>
          </p:nvCxnSpPr>
          <p:spPr>
            <a:xfrm>
              <a:off x="3313956" y="4574778"/>
              <a:ext cx="288032"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rot="16200000">
              <a:off x="3815377" y="2734859"/>
              <a:ext cx="546945" cy="246221"/>
            </a:xfrm>
            <a:prstGeom prst="rect">
              <a:avLst/>
            </a:prstGeom>
            <a:noFill/>
          </p:spPr>
          <p:txBody>
            <a:bodyPr wrap="none" rtlCol="0">
              <a:spAutoFit/>
            </a:bodyPr>
            <a:lstStyle/>
            <a:p>
              <a:r>
                <a:rPr lang="en-NZ" sz="1000" dirty="0"/>
                <a:t>PIO-0</a:t>
              </a:r>
            </a:p>
          </p:txBody>
        </p:sp>
        <p:sp>
          <p:nvSpPr>
            <p:cNvPr id="51" name="TextBox 50"/>
            <p:cNvSpPr txBox="1"/>
            <p:nvPr/>
          </p:nvSpPr>
          <p:spPr>
            <a:xfrm rot="16200000">
              <a:off x="4121411" y="2734859"/>
              <a:ext cx="546945" cy="246221"/>
            </a:xfrm>
            <a:prstGeom prst="rect">
              <a:avLst/>
            </a:prstGeom>
            <a:noFill/>
          </p:spPr>
          <p:txBody>
            <a:bodyPr wrap="none" rtlCol="0">
              <a:spAutoFit/>
            </a:bodyPr>
            <a:lstStyle/>
            <a:p>
              <a:r>
                <a:rPr lang="en-NZ" sz="1000" dirty="0"/>
                <a:t>PIO-1</a:t>
              </a:r>
            </a:p>
          </p:txBody>
        </p:sp>
        <p:sp>
          <p:nvSpPr>
            <p:cNvPr id="52" name="TextBox 51"/>
            <p:cNvSpPr txBox="1"/>
            <p:nvPr/>
          </p:nvSpPr>
          <p:spPr>
            <a:xfrm rot="16200000">
              <a:off x="4427445" y="2734859"/>
              <a:ext cx="546945" cy="246221"/>
            </a:xfrm>
            <a:prstGeom prst="rect">
              <a:avLst/>
            </a:prstGeom>
            <a:noFill/>
          </p:spPr>
          <p:txBody>
            <a:bodyPr wrap="none" rtlCol="0">
              <a:spAutoFit/>
            </a:bodyPr>
            <a:lstStyle/>
            <a:p>
              <a:r>
                <a:rPr lang="en-NZ" sz="1000" dirty="0"/>
                <a:t>PIO-2</a:t>
              </a:r>
            </a:p>
          </p:txBody>
        </p:sp>
        <p:sp>
          <p:nvSpPr>
            <p:cNvPr id="53" name="TextBox 52"/>
            <p:cNvSpPr txBox="1"/>
            <p:nvPr/>
          </p:nvSpPr>
          <p:spPr>
            <a:xfrm rot="16200000">
              <a:off x="4733479" y="2734859"/>
              <a:ext cx="546945" cy="246221"/>
            </a:xfrm>
            <a:prstGeom prst="rect">
              <a:avLst/>
            </a:prstGeom>
            <a:noFill/>
          </p:spPr>
          <p:txBody>
            <a:bodyPr wrap="none" rtlCol="0">
              <a:spAutoFit/>
            </a:bodyPr>
            <a:lstStyle/>
            <a:p>
              <a:r>
                <a:rPr lang="en-NZ" sz="1000" dirty="0"/>
                <a:t>PIO-3</a:t>
              </a:r>
            </a:p>
          </p:txBody>
        </p:sp>
        <p:sp>
          <p:nvSpPr>
            <p:cNvPr id="54" name="TextBox 53"/>
            <p:cNvSpPr txBox="1"/>
            <p:nvPr/>
          </p:nvSpPr>
          <p:spPr>
            <a:xfrm rot="16200000">
              <a:off x="5039513" y="2734859"/>
              <a:ext cx="546945" cy="246221"/>
            </a:xfrm>
            <a:prstGeom prst="rect">
              <a:avLst/>
            </a:prstGeom>
            <a:noFill/>
          </p:spPr>
          <p:txBody>
            <a:bodyPr wrap="none" rtlCol="0">
              <a:spAutoFit/>
            </a:bodyPr>
            <a:lstStyle/>
            <a:p>
              <a:r>
                <a:rPr lang="en-NZ" sz="1000" dirty="0"/>
                <a:t>PIO-4</a:t>
              </a:r>
            </a:p>
          </p:txBody>
        </p:sp>
        <p:sp>
          <p:nvSpPr>
            <p:cNvPr id="56" name="TextBox 55"/>
            <p:cNvSpPr txBox="1"/>
            <p:nvPr/>
          </p:nvSpPr>
          <p:spPr>
            <a:xfrm>
              <a:off x="3819995" y="2183831"/>
              <a:ext cx="348172" cy="246221"/>
            </a:xfrm>
            <a:prstGeom prst="rect">
              <a:avLst/>
            </a:prstGeom>
            <a:noFill/>
          </p:spPr>
          <p:txBody>
            <a:bodyPr wrap="none" rtlCol="0">
              <a:spAutoFit/>
            </a:bodyPr>
            <a:lstStyle/>
            <a:p>
              <a:r>
                <a:rPr lang="en-NZ" sz="1000" dirty="0"/>
                <a:t>24</a:t>
              </a:r>
            </a:p>
          </p:txBody>
        </p:sp>
        <p:sp>
          <p:nvSpPr>
            <p:cNvPr id="57" name="TextBox 56"/>
            <p:cNvSpPr txBox="1"/>
            <p:nvPr/>
          </p:nvSpPr>
          <p:spPr>
            <a:xfrm>
              <a:off x="4111292" y="2183831"/>
              <a:ext cx="348172" cy="246221"/>
            </a:xfrm>
            <a:prstGeom prst="rect">
              <a:avLst/>
            </a:prstGeom>
            <a:noFill/>
          </p:spPr>
          <p:txBody>
            <a:bodyPr wrap="none" rtlCol="0">
              <a:spAutoFit/>
            </a:bodyPr>
            <a:lstStyle/>
            <a:p>
              <a:r>
                <a:rPr lang="en-NZ" sz="1000" dirty="0"/>
                <a:t>24</a:t>
              </a:r>
            </a:p>
          </p:txBody>
        </p:sp>
        <p:sp>
          <p:nvSpPr>
            <p:cNvPr id="58" name="TextBox 57"/>
            <p:cNvSpPr txBox="1"/>
            <p:nvPr/>
          </p:nvSpPr>
          <p:spPr>
            <a:xfrm>
              <a:off x="4431164" y="2183831"/>
              <a:ext cx="348172" cy="246221"/>
            </a:xfrm>
            <a:prstGeom prst="rect">
              <a:avLst/>
            </a:prstGeom>
            <a:noFill/>
          </p:spPr>
          <p:txBody>
            <a:bodyPr wrap="none" rtlCol="0">
              <a:spAutoFit/>
            </a:bodyPr>
            <a:lstStyle/>
            <a:p>
              <a:r>
                <a:rPr lang="en-NZ" sz="1000" dirty="0"/>
                <a:t>24</a:t>
              </a:r>
            </a:p>
          </p:txBody>
        </p:sp>
        <p:sp>
          <p:nvSpPr>
            <p:cNvPr id="59" name="TextBox 58"/>
            <p:cNvSpPr txBox="1"/>
            <p:nvPr/>
          </p:nvSpPr>
          <p:spPr>
            <a:xfrm>
              <a:off x="4760561" y="2183831"/>
              <a:ext cx="348172" cy="246221"/>
            </a:xfrm>
            <a:prstGeom prst="rect">
              <a:avLst/>
            </a:prstGeom>
            <a:noFill/>
          </p:spPr>
          <p:txBody>
            <a:bodyPr wrap="none" rtlCol="0">
              <a:spAutoFit/>
            </a:bodyPr>
            <a:lstStyle/>
            <a:p>
              <a:r>
                <a:rPr lang="en-NZ" sz="1000" dirty="0"/>
                <a:t>16</a:t>
              </a:r>
            </a:p>
          </p:txBody>
        </p:sp>
        <p:sp>
          <p:nvSpPr>
            <p:cNvPr id="60" name="TextBox 59"/>
            <p:cNvSpPr txBox="1"/>
            <p:nvPr/>
          </p:nvSpPr>
          <p:spPr>
            <a:xfrm>
              <a:off x="5061381" y="2183832"/>
              <a:ext cx="348172" cy="246221"/>
            </a:xfrm>
            <a:prstGeom prst="rect">
              <a:avLst/>
            </a:prstGeom>
            <a:noFill/>
          </p:spPr>
          <p:txBody>
            <a:bodyPr wrap="none" rtlCol="0">
              <a:spAutoFit/>
            </a:bodyPr>
            <a:lstStyle/>
            <a:p>
              <a:r>
                <a:rPr lang="en-NZ" sz="1000" dirty="0"/>
                <a:t>24</a:t>
              </a:r>
            </a:p>
          </p:txBody>
        </p:sp>
        <p:sp>
          <p:nvSpPr>
            <p:cNvPr id="61" name="TextBox 60"/>
            <p:cNvSpPr txBox="1"/>
            <p:nvPr/>
          </p:nvSpPr>
          <p:spPr>
            <a:xfrm>
              <a:off x="2795042" y="4465687"/>
              <a:ext cx="591829" cy="246221"/>
            </a:xfrm>
            <a:prstGeom prst="rect">
              <a:avLst/>
            </a:prstGeom>
            <a:noFill/>
          </p:spPr>
          <p:txBody>
            <a:bodyPr wrap="none" rtlCol="0">
              <a:spAutoFit/>
            </a:bodyPr>
            <a:lstStyle/>
            <a:p>
              <a:r>
                <a:rPr lang="en-NZ" sz="1000" dirty="0"/>
                <a:t>clk_SD</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8B83A58-84CA-4E02-82FA-25670C7FACD1}"/>
              </a:ext>
            </a:extLst>
          </p:cNvPr>
          <p:cNvSpPr>
            <a:spLocks noGrp="1"/>
          </p:cNvSpPr>
          <p:nvPr>
            <p:ph idx="1"/>
          </p:nvPr>
        </p:nvSpPr>
        <p:spPr/>
        <p:txBody>
          <a:bodyPr/>
          <a:lstStyle/>
          <a:p>
            <a:r>
              <a:rPr lang="en-NZ" dirty="0"/>
              <a:t>Filter type will be selectable by C code</a:t>
            </a:r>
          </a:p>
          <a:p>
            <a:pPr marL="109728" indent="0">
              <a:buNone/>
            </a:pPr>
            <a:endParaRPr lang="en-NZ" dirty="0"/>
          </a:p>
          <a:p>
            <a:r>
              <a:rPr lang="en-NZ" dirty="0"/>
              <a:t>Pipelined approach</a:t>
            </a:r>
          </a:p>
          <a:p>
            <a:pPr lvl="1"/>
            <a:r>
              <a:rPr lang="en-NZ" dirty="0"/>
              <a:t>Multiple filter components</a:t>
            </a:r>
          </a:p>
          <a:p>
            <a:pPr lvl="1"/>
            <a:r>
              <a:rPr lang="en-NZ" dirty="0"/>
              <a:t>Windows will be filtered concurrently as they are received by interface</a:t>
            </a:r>
          </a:p>
          <a:p>
            <a:endParaRPr lang="en-NZ" dirty="0"/>
          </a:p>
          <a:p>
            <a:r>
              <a:rPr lang="en-NZ" dirty="0"/>
              <a:t>Optimising packet creation</a:t>
            </a:r>
          </a:p>
          <a:p>
            <a:endParaRPr lang="en-NZ" dirty="0"/>
          </a:p>
          <a:p>
            <a:r>
              <a:rPr lang="en-NZ" dirty="0"/>
              <a:t>Implementing object detection</a:t>
            </a:r>
          </a:p>
          <a:p>
            <a:pPr lvl="1"/>
            <a:endParaRPr lang="en-NZ" dirty="0"/>
          </a:p>
          <a:p>
            <a:pPr marL="393192" lvl="1" indent="0">
              <a:buNone/>
            </a:pPr>
            <a:endParaRPr lang="en-NZ" dirty="0"/>
          </a:p>
        </p:txBody>
      </p:sp>
      <p:sp>
        <p:nvSpPr>
          <p:cNvPr id="3" name="Title 2">
            <a:extLst>
              <a:ext uri="{FF2B5EF4-FFF2-40B4-BE49-F238E27FC236}">
                <a16:creationId xmlns:a16="http://schemas.microsoft.com/office/drawing/2014/main" xmlns="" id="{0A443042-959B-43C1-9BDC-92AF808F3459}"/>
              </a:ext>
            </a:extLst>
          </p:cNvPr>
          <p:cNvSpPr>
            <a:spLocks noGrp="1"/>
          </p:cNvSpPr>
          <p:nvPr>
            <p:ph type="title"/>
          </p:nvPr>
        </p:nvSpPr>
        <p:spPr/>
        <p:txBody>
          <a:bodyPr/>
          <a:lstStyle/>
          <a:p>
            <a:r>
              <a:rPr lang="en-NZ" dirty="0"/>
              <a:t>Extension</a:t>
            </a:r>
          </a:p>
        </p:txBody>
      </p:sp>
    </p:spTree>
    <p:extLst>
      <p:ext uri="{BB962C8B-B14F-4D97-AF65-F5344CB8AC3E}">
        <p14:creationId xmlns:p14="http://schemas.microsoft.com/office/powerpoint/2010/main" xmlns="" val="844473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147</TotalTime>
  <Words>501</Words>
  <Application>Microsoft Office PowerPoint</Application>
  <PresentationFormat>On-screen Show (4:3)</PresentationFormat>
  <Paragraphs>94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Checklist of points to consider</vt:lpstr>
      <vt:lpstr>Checklist of expectations</vt:lpstr>
      <vt:lpstr>Designing an Object Detection System Phase 2</vt:lpstr>
      <vt:lpstr>Implementation</vt:lpstr>
      <vt:lpstr>Simulation</vt:lpstr>
      <vt:lpstr>Performance Comparison</vt:lpstr>
      <vt:lpstr>Integration </vt:lpstr>
      <vt:lpstr>Interface</vt:lpstr>
      <vt:lpstr>Extension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Object Detection System Phase 1</dc:title>
  <dc:creator>Sylvain</dc:creator>
  <cp:lastModifiedBy>Sylvain</cp:lastModifiedBy>
  <cp:revision>22</cp:revision>
  <dcterms:created xsi:type="dcterms:W3CDTF">2018-05-08T22:25:14Z</dcterms:created>
  <dcterms:modified xsi:type="dcterms:W3CDTF">2018-05-09T09:45:20Z</dcterms:modified>
</cp:coreProperties>
</file>