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7"/>
  </p:notesMasterIdLst>
  <p:handoutMasterIdLst>
    <p:handoutMasterId r:id="rId148"/>
  </p:handoutMasterIdLst>
  <p:sldIdLst>
    <p:sldId id="380" r:id="rId2"/>
    <p:sldId id="381" r:id="rId3"/>
    <p:sldId id="413" r:id="rId4"/>
    <p:sldId id="258" r:id="rId5"/>
    <p:sldId id="41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382" r:id="rId23"/>
    <p:sldId id="275" r:id="rId24"/>
    <p:sldId id="276" r:id="rId25"/>
    <p:sldId id="383"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384" r:id="rId39"/>
    <p:sldId id="385" r:id="rId40"/>
    <p:sldId id="289" r:id="rId41"/>
    <p:sldId id="290" r:id="rId42"/>
    <p:sldId id="346" r:id="rId43"/>
    <p:sldId id="347" r:id="rId44"/>
    <p:sldId id="348" r:id="rId45"/>
    <p:sldId id="349" r:id="rId46"/>
    <p:sldId id="350" r:id="rId47"/>
    <p:sldId id="386" r:id="rId48"/>
    <p:sldId id="292" r:id="rId49"/>
    <p:sldId id="293" r:id="rId50"/>
    <p:sldId id="294" r:id="rId51"/>
    <p:sldId id="295" r:id="rId52"/>
    <p:sldId id="387"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65" r:id="rId68"/>
    <p:sldId id="366" r:id="rId69"/>
    <p:sldId id="367" r:id="rId70"/>
    <p:sldId id="388" r:id="rId71"/>
    <p:sldId id="389" r:id="rId72"/>
    <p:sldId id="296" r:id="rId73"/>
    <p:sldId id="390" r:id="rId74"/>
    <p:sldId id="391" r:id="rId75"/>
    <p:sldId id="297" r:id="rId76"/>
    <p:sldId id="298" r:id="rId77"/>
    <p:sldId id="299" r:id="rId78"/>
    <p:sldId id="300" r:id="rId79"/>
    <p:sldId id="301" r:id="rId80"/>
    <p:sldId id="392" r:id="rId81"/>
    <p:sldId id="393" r:id="rId82"/>
    <p:sldId id="302" r:id="rId83"/>
    <p:sldId id="394" r:id="rId84"/>
    <p:sldId id="395" r:id="rId85"/>
    <p:sldId id="303" r:id="rId86"/>
    <p:sldId id="304" r:id="rId87"/>
    <p:sldId id="396" r:id="rId88"/>
    <p:sldId id="398" r:id="rId89"/>
    <p:sldId id="397" r:id="rId90"/>
    <p:sldId id="399" r:id="rId91"/>
    <p:sldId id="400" r:id="rId92"/>
    <p:sldId id="401" r:id="rId93"/>
    <p:sldId id="403" r:id="rId94"/>
    <p:sldId id="404" r:id="rId95"/>
    <p:sldId id="405" r:id="rId96"/>
    <p:sldId id="406" r:id="rId97"/>
    <p:sldId id="305" r:id="rId98"/>
    <p:sldId id="306" r:id="rId99"/>
    <p:sldId id="307" r:id="rId100"/>
    <p:sldId id="308" r:id="rId101"/>
    <p:sldId id="407" r:id="rId102"/>
    <p:sldId id="309" r:id="rId103"/>
    <p:sldId id="310" r:id="rId104"/>
    <p:sldId id="311" r:id="rId105"/>
    <p:sldId id="312" r:id="rId106"/>
    <p:sldId id="313" r:id="rId107"/>
    <p:sldId id="314" r:id="rId108"/>
    <p:sldId id="315" r:id="rId109"/>
    <p:sldId id="316" r:id="rId110"/>
    <p:sldId id="317" r:id="rId111"/>
    <p:sldId id="408" r:id="rId112"/>
    <p:sldId id="318" r:id="rId113"/>
    <p:sldId id="319" r:id="rId114"/>
    <p:sldId id="320" r:id="rId115"/>
    <p:sldId id="321" r:id="rId116"/>
    <p:sldId id="322" r:id="rId117"/>
    <p:sldId id="323" r:id="rId118"/>
    <p:sldId id="372" r:id="rId119"/>
    <p:sldId id="373" r:id="rId120"/>
    <p:sldId id="374" r:id="rId121"/>
    <p:sldId id="375" r:id="rId122"/>
    <p:sldId id="324" r:id="rId123"/>
    <p:sldId id="325" r:id="rId124"/>
    <p:sldId id="326" r:id="rId125"/>
    <p:sldId id="327" r:id="rId126"/>
    <p:sldId id="328" r:id="rId127"/>
    <p:sldId id="329" r:id="rId128"/>
    <p:sldId id="330" r:id="rId129"/>
    <p:sldId id="331" r:id="rId130"/>
    <p:sldId id="338" r:id="rId131"/>
    <p:sldId id="339" r:id="rId132"/>
    <p:sldId id="340" r:id="rId133"/>
    <p:sldId id="341" r:id="rId134"/>
    <p:sldId id="342" r:id="rId135"/>
    <p:sldId id="343" r:id="rId136"/>
    <p:sldId id="344" r:id="rId137"/>
    <p:sldId id="332" r:id="rId138"/>
    <p:sldId id="333" r:id="rId139"/>
    <p:sldId id="334" r:id="rId140"/>
    <p:sldId id="376" r:id="rId141"/>
    <p:sldId id="377" r:id="rId142"/>
    <p:sldId id="378" r:id="rId143"/>
    <p:sldId id="379" r:id="rId144"/>
    <p:sldId id="417" r:id="rId145"/>
    <p:sldId id="418" r:id="rId1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imes New Roman" charset="0"/>
        <a:ea typeface="宋体" charset="-122"/>
        <a:cs typeface="+mn-cs"/>
      </a:defRPr>
    </a:lvl1pPr>
    <a:lvl2pPr marL="457200" algn="l" rtl="0" eaLnBrk="0" fontAlgn="base" hangingPunct="0">
      <a:spcBef>
        <a:spcPct val="0"/>
      </a:spcBef>
      <a:spcAft>
        <a:spcPct val="0"/>
      </a:spcAft>
      <a:defRPr kern="1200">
        <a:solidFill>
          <a:schemeClr val="tx1"/>
        </a:solidFill>
        <a:latin typeface="Times New Roman" charset="0"/>
        <a:ea typeface="宋体" charset="-122"/>
        <a:cs typeface="+mn-cs"/>
      </a:defRPr>
    </a:lvl2pPr>
    <a:lvl3pPr marL="914400" algn="l" rtl="0" eaLnBrk="0" fontAlgn="base" hangingPunct="0">
      <a:spcBef>
        <a:spcPct val="0"/>
      </a:spcBef>
      <a:spcAft>
        <a:spcPct val="0"/>
      </a:spcAft>
      <a:defRPr kern="1200">
        <a:solidFill>
          <a:schemeClr val="tx1"/>
        </a:solidFill>
        <a:latin typeface="Times New Roman" charset="0"/>
        <a:ea typeface="宋体" charset="-122"/>
        <a:cs typeface="+mn-cs"/>
      </a:defRPr>
    </a:lvl3pPr>
    <a:lvl4pPr marL="1371600" algn="l" rtl="0" eaLnBrk="0" fontAlgn="base" hangingPunct="0">
      <a:spcBef>
        <a:spcPct val="0"/>
      </a:spcBef>
      <a:spcAft>
        <a:spcPct val="0"/>
      </a:spcAft>
      <a:defRPr kern="1200">
        <a:solidFill>
          <a:schemeClr val="tx1"/>
        </a:solidFill>
        <a:latin typeface="Times New Roman" charset="0"/>
        <a:ea typeface="宋体" charset="-122"/>
        <a:cs typeface="+mn-cs"/>
      </a:defRPr>
    </a:lvl4pPr>
    <a:lvl5pPr marL="1828800" algn="l" rtl="0" eaLnBrk="0" fontAlgn="base" hangingPunct="0">
      <a:spcBef>
        <a:spcPct val="0"/>
      </a:spcBef>
      <a:spcAft>
        <a:spcPct val="0"/>
      </a:spcAft>
      <a:defRPr kern="1200">
        <a:solidFill>
          <a:schemeClr val="tx1"/>
        </a:solidFill>
        <a:latin typeface="Times New Roman" charset="0"/>
        <a:ea typeface="宋体" charset="-122"/>
        <a:cs typeface="+mn-cs"/>
      </a:defRPr>
    </a:lvl5pPr>
    <a:lvl6pPr marL="2286000" algn="l" defTabSz="914400" rtl="0" eaLnBrk="1" latinLnBrk="0" hangingPunct="1">
      <a:defRPr kern="1200">
        <a:solidFill>
          <a:schemeClr val="tx1"/>
        </a:solidFill>
        <a:latin typeface="Times New Roman" charset="0"/>
        <a:ea typeface="宋体" charset="-122"/>
        <a:cs typeface="+mn-cs"/>
      </a:defRPr>
    </a:lvl6pPr>
    <a:lvl7pPr marL="2743200" algn="l" defTabSz="914400" rtl="0" eaLnBrk="1" latinLnBrk="0" hangingPunct="1">
      <a:defRPr kern="1200">
        <a:solidFill>
          <a:schemeClr val="tx1"/>
        </a:solidFill>
        <a:latin typeface="Times New Roman" charset="0"/>
        <a:ea typeface="宋体" charset="-122"/>
        <a:cs typeface="+mn-cs"/>
      </a:defRPr>
    </a:lvl7pPr>
    <a:lvl8pPr marL="3200400" algn="l" defTabSz="914400" rtl="0" eaLnBrk="1" latinLnBrk="0" hangingPunct="1">
      <a:defRPr kern="1200">
        <a:solidFill>
          <a:schemeClr val="tx1"/>
        </a:solidFill>
        <a:latin typeface="Times New Roman" charset="0"/>
        <a:ea typeface="宋体" charset="-122"/>
        <a:cs typeface="+mn-cs"/>
      </a:defRPr>
    </a:lvl8pPr>
    <a:lvl9pPr marL="3657600" algn="l" defTabSz="914400" rtl="0" eaLnBrk="1" latinLnBrk="0" hangingPunct="1">
      <a:defRPr kern="1200">
        <a:solidFill>
          <a:schemeClr val="tx1"/>
        </a:solidFill>
        <a:latin typeface="Times New Roman"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749" autoAdjust="0"/>
  </p:normalViewPr>
  <p:slideViewPr>
    <p:cSldViewPr>
      <p:cViewPr varScale="1">
        <p:scale>
          <a:sx n="68" d="100"/>
          <a:sy n="68" d="100"/>
        </p:scale>
        <p:origin x="-5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handoutMaster" Target="handoutMasters/handout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en-US" altLang="zh-CN"/>
          </a:p>
        </p:txBody>
      </p:sp>
      <p:sp>
        <p:nvSpPr>
          <p:cNvPr id="3789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3789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3789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1E26891F-E40A-4906-959A-BC1F1111013C}" type="slidenum">
              <a:rPr lang="en-US" altLang="zh-CN"/>
              <a:pPr/>
              <a:t>‹#›</a:t>
            </a:fld>
            <a:endParaRPr lang="en-US" altLang="zh-CN"/>
          </a:p>
        </p:txBody>
      </p:sp>
    </p:spTree>
    <p:extLst>
      <p:ext uri="{BB962C8B-B14F-4D97-AF65-F5344CB8AC3E}">
        <p14:creationId xmlns:p14="http://schemas.microsoft.com/office/powerpoint/2010/main" val="2144085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en-US" altLang="zh-CN"/>
          </a:p>
        </p:txBody>
      </p:sp>
      <p:sp>
        <p:nvSpPr>
          <p:cNvPr id="368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45B814D8-196D-49E1-882C-EBF1019EF57A}" type="slidenum">
              <a:rPr lang="en-US" altLang="zh-CN"/>
              <a:pPr/>
              <a:t>‹#›</a:t>
            </a:fld>
            <a:endParaRPr lang="en-US" altLang="zh-CN"/>
          </a:p>
        </p:txBody>
      </p:sp>
    </p:spTree>
    <p:extLst>
      <p:ext uri="{BB962C8B-B14F-4D97-AF65-F5344CB8AC3E}">
        <p14:creationId xmlns:p14="http://schemas.microsoft.com/office/powerpoint/2010/main" val="9465931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宋体" charset="-122"/>
        <a:cs typeface="+mn-cs"/>
      </a:defRPr>
    </a:lvl1pPr>
    <a:lvl2pPr marL="457200" algn="l" rtl="0" fontAlgn="base">
      <a:spcBef>
        <a:spcPct val="30000"/>
      </a:spcBef>
      <a:spcAft>
        <a:spcPct val="0"/>
      </a:spcAft>
      <a:defRPr kumimoji="1" sz="1200" kern="1200">
        <a:solidFill>
          <a:schemeClr val="tx1"/>
        </a:solidFill>
        <a:latin typeface="Times New Roman" charset="0"/>
        <a:ea typeface="宋体" charset="-122"/>
        <a:cs typeface="+mn-cs"/>
      </a:defRPr>
    </a:lvl2pPr>
    <a:lvl3pPr marL="914400" algn="l" rtl="0" fontAlgn="base">
      <a:spcBef>
        <a:spcPct val="30000"/>
      </a:spcBef>
      <a:spcAft>
        <a:spcPct val="0"/>
      </a:spcAft>
      <a:defRPr kumimoji="1" sz="1200" kern="1200">
        <a:solidFill>
          <a:schemeClr val="tx1"/>
        </a:solidFill>
        <a:latin typeface="Times New Roman" charset="0"/>
        <a:ea typeface="宋体" charset="-122"/>
        <a:cs typeface="+mn-cs"/>
      </a:defRPr>
    </a:lvl3pPr>
    <a:lvl4pPr marL="1371600" algn="l" rtl="0" fontAlgn="base">
      <a:spcBef>
        <a:spcPct val="30000"/>
      </a:spcBef>
      <a:spcAft>
        <a:spcPct val="0"/>
      </a:spcAft>
      <a:defRPr kumimoji="1" sz="1200" kern="1200">
        <a:solidFill>
          <a:schemeClr val="tx1"/>
        </a:solidFill>
        <a:latin typeface="Times New Roman" charset="0"/>
        <a:ea typeface="宋体" charset="-122"/>
        <a:cs typeface="+mn-cs"/>
      </a:defRPr>
    </a:lvl4pPr>
    <a:lvl5pPr marL="1828800" algn="l" rtl="0" fontAlgn="base">
      <a:spcBef>
        <a:spcPct val="30000"/>
      </a:spcBef>
      <a:spcAft>
        <a:spcPct val="0"/>
      </a:spcAft>
      <a:defRPr kumimoji="1" sz="1200" kern="1200">
        <a:solidFill>
          <a:schemeClr val="tx1"/>
        </a:solidFill>
        <a:latin typeface="Times New Roman"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7FEC78-BF31-465C-B2B4-2515DF43C14E}" type="slidenum">
              <a:rPr lang="en-US" altLang="zh-CN"/>
              <a:pPr/>
              <a:t>4</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47B80-024A-4139-8449-AE7AC2522465}" type="slidenum">
              <a:rPr lang="en-US" altLang="zh-CN"/>
              <a:pPr/>
              <a:t>6</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95295-2489-4487-BAAA-6BBF2882B302}" type="slidenum">
              <a:rPr lang="en-US" altLang="zh-CN"/>
              <a:pPr/>
              <a:t>7</a:t>
            </a:fld>
            <a:endParaRPr lang="en-US" altLang="zh-C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69513C-1F81-427E-A740-12BD9EBC9A37}" type="slidenum">
              <a:rPr lang="en-US" altLang="zh-CN"/>
              <a:pPr/>
              <a:t>8</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FDB52-BF2A-4284-8B60-1F458841F869}" type="slidenum">
              <a:rPr lang="en-US" altLang="zh-CN"/>
              <a:pPr/>
              <a:t>9</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ACF42-9571-4E55-A72B-7DC66FADC067}" type="slidenum">
              <a:rPr lang="en-US" altLang="zh-CN"/>
              <a:pPr/>
              <a:t>10</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E42DE-0C62-42E4-AEC4-C92061091BF4}" type="slidenum">
              <a:rPr lang="en-US" altLang="zh-CN"/>
              <a:pPr/>
              <a:t>11</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456E7-1335-4A76-AB85-CB375C1367A3}" type="slidenum">
              <a:rPr lang="en-US" altLang="zh-CN"/>
              <a:pPr/>
              <a:t>12</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3554" name="Group 2"/>
          <p:cNvGrpSpPr>
            <a:grpSpLocks/>
          </p:cNvGrpSpPr>
          <p:nvPr/>
        </p:nvGrpSpPr>
        <p:grpSpPr bwMode="auto">
          <a:xfrm>
            <a:off x="-7758113" y="1463675"/>
            <a:ext cx="16902113" cy="10795000"/>
            <a:chOff x="-4887" y="922"/>
            <a:chExt cx="10647" cy="6800"/>
          </a:xfrm>
        </p:grpSpPr>
        <p:sp>
          <p:nvSpPr>
            <p:cNvPr id="2355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folHlink">
                    <a:gamma/>
                    <a:shade val="46275"/>
                    <a:invGamma/>
                  </a:schemeClr>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56" name="Arc 4"/>
            <p:cNvSpPr>
              <a:spLocks/>
            </p:cNvSpPr>
            <p:nvPr/>
          </p:nvSpPr>
          <p:spPr bwMode="auto">
            <a:xfrm>
              <a:off x="-4887" y="922"/>
              <a:ext cx="8474" cy="6800"/>
            </a:xfrm>
            <a:custGeom>
              <a:avLst/>
              <a:gdLst>
                <a:gd name="G0" fmla="+- 21600 0 0"/>
                <a:gd name="G1" fmla="+- 21600 0 0"/>
                <a:gd name="G2" fmla="+- 21600 0 0"/>
                <a:gd name="T0" fmla="*/ 43200 w 43200"/>
                <a:gd name="T1" fmla="*/ 21600 h 43200"/>
                <a:gd name="T2" fmla="*/ 24979 w 43200"/>
                <a:gd name="T3" fmla="*/ 266 h 43200"/>
                <a:gd name="T4" fmla="*/ 21600 w 43200"/>
                <a:gd name="T5" fmla="*/ 21600 h 43200"/>
              </a:gdLst>
              <a:ahLst/>
              <a:cxnLst>
                <a:cxn ang="0">
                  <a:pos x="T0" y="T1"/>
                </a:cxn>
                <a:cxn ang="0">
                  <a:pos x="T2" y="T3"/>
                </a:cxn>
                <a:cxn ang="0">
                  <a:pos x="T4" y="T5"/>
                </a:cxn>
              </a:cxnLst>
              <a:rect l="0" t="0" r="r" b="b"/>
              <a:pathLst>
                <a:path w="43200" h="43200" fill="none" extrusionOk="0">
                  <a:moveTo>
                    <a:pt x="43200" y="21600"/>
                  </a:moveTo>
                  <a:cubicBezTo>
                    <a:pt x="43200" y="33529"/>
                    <a:pt x="33529" y="43200"/>
                    <a:pt x="21600" y="43200"/>
                  </a:cubicBezTo>
                  <a:cubicBezTo>
                    <a:pt x="9670" y="43200"/>
                    <a:pt x="0" y="33529"/>
                    <a:pt x="0" y="21600"/>
                  </a:cubicBezTo>
                  <a:cubicBezTo>
                    <a:pt x="0" y="9670"/>
                    <a:pt x="9670" y="0"/>
                    <a:pt x="21600" y="0"/>
                  </a:cubicBezTo>
                  <a:cubicBezTo>
                    <a:pt x="22731" y="-1"/>
                    <a:pt x="23861" y="88"/>
                    <a:pt x="24979" y="265"/>
                  </a:cubicBezTo>
                </a:path>
                <a:path w="43200" h="43200" stroke="0" extrusionOk="0">
                  <a:moveTo>
                    <a:pt x="43200" y="21600"/>
                  </a:moveTo>
                  <a:cubicBezTo>
                    <a:pt x="43200" y="33529"/>
                    <a:pt x="33529" y="43200"/>
                    <a:pt x="21600" y="43200"/>
                  </a:cubicBezTo>
                  <a:cubicBezTo>
                    <a:pt x="9670" y="43200"/>
                    <a:pt x="0" y="33529"/>
                    <a:pt x="0" y="21600"/>
                  </a:cubicBezTo>
                  <a:cubicBezTo>
                    <a:pt x="0" y="9670"/>
                    <a:pt x="9670" y="0"/>
                    <a:pt x="21600" y="0"/>
                  </a:cubicBezTo>
                  <a:cubicBezTo>
                    <a:pt x="22731" y="-1"/>
                    <a:pt x="23861" y="88"/>
                    <a:pt x="24979" y="265"/>
                  </a:cubicBezTo>
                  <a:lnTo>
                    <a:pt x="21600" y="21600"/>
                  </a:lnTo>
                  <a:close/>
                </a:path>
              </a:pathLst>
            </a:custGeom>
            <a:noFill/>
            <a:ln w="12700" cap="sq">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3557" name="Rectangle 5"/>
          <p:cNvSpPr>
            <a:spLocks noGrp="1" noChangeArrowheads="1"/>
          </p:cNvSpPr>
          <p:nvPr>
            <p:ph type="ctrTitle" sz="quarter"/>
          </p:nvPr>
        </p:nvSpPr>
        <p:spPr>
          <a:xfrm>
            <a:off x="1293813" y="762000"/>
            <a:ext cx="7772400" cy="1143000"/>
          </a:xfrm>
          <a:prstGeom prst="rect">
            <a:avLst/>
          </a:prstGeom>
        </p:spPr>
        <p:txBody>
          <a:bodyPr anchor="b"/>
          <a:lstStyle>
            <a:lvl1pPr>
              <a:defRPr/>
            </a:lvl1pPr>
          </a:lstStyle>
          <a:p>
            <a:pPr lvl="0"/>
            <a:r>
              <a:rPr lang="zh-CN" altLang="en-US" noProof="0" smtClean="0"/>
              <a:t>单击此处编辑母版标题样式</a:t>
            </a:r>
          </a:p>
        </p:txBody>
      </p:sp>
      <p:sp>
        <p:nvSpPr>
          <p:cNvPr id="23558" name="Rectangle 6"/>
          <p:cNvSpPr>
            <a:spLocks noGrp="1" noChangeArrowheads="1"/>
          </p:cNvSpPr>
          <p:nvPr>
            <p:ph type="subTitle" sz="quarter" idx="1"/>
          </p:nvPr>
        </p:nvSpPr>
        <p:spPr>
          <a:xfrm>
            <a:off x="3429000" y="2085975"/>
            <a:ext cx="5638800" cy="1038225"/>
          </a:xfrm>
          <a:prstGeom prst="rect">
            <a:avLst/>
          </a:prstGeom>
        </p:spPr>
        <p:txBody>
          <a:bodyPr lIns="92075" rIns="92075"/>
          <a:lstStyle>
            <a:lvl1pPr marL="0" indent="0">
              <a:lnSpc>
                <a:spcPct val="70000"/>
              </a:lnSpc>
              <a:buFont typeface="Wingdings" pitchFamily="2" charset="2"/>
              <a:buNone/>
              <a:defRPr/>
            </a:lvl1pPr>
          </a:lstStyle>
          <a:p>
            <a:pPr lvl="0"/>
            <a:r>
              <a:rPr lang="zh-CN" altLang="en-US" noProof="0" smtClean="0"/>
              <a:t>单击此处编辑母版样式</a:t>
            </a:r>
          </a:p>
        </p:txBody>
      </p:sp>
      <p:sp>
        <p:nvSpPr>
          <p:cNvPr id="23559" name="Rectangle 7"/>
          <p:cNvSpPr>
            <a:spLocks noGrp="1" noChangeArrowheads="1"/>
          </p:cNvSpPr>
          <p:nvPr>
            <p:ph type="dt" sz="quarter" idx="2"/>
          </p:nvPr>
        </p:nvSpPr>
        <p:spPr>
          <a:xfrm>
            <a:off x="7215188" y="6442075"/>
            <a:ext cx="1905000" cy="381000"/>
          </a:xfrm>
          <a:prstGeom prst="rect">
            <a:avLst/>
          </a:prstGeom>
        </p:spPr>
        <p:txBody>
          <a:bodyPr/>
          <a:lstStyle>
            <a:lvl1pPr>
              <a:defRPr/>
            </a:lvl1pPr>
          </a:lstStyle>
          <a:p>
            <a:endParaRPr lang="en-US" altLang="zh-CN"/>
          </a:p>
        </p:txBody>
      </p:sp>
      <p:sp>
        <p:nvSpPr>
          <p:cNvPr id="23560" name="Rectangle 8"/>
          <p:cNvSpPr>
            <a:spLocks noGrp="1" noChangeArrowheads="1"/>
          </p:cNvSpPr>
          <p:nvPr>
            <p:ph type="ftr" sz="quarter" idx="3"/>
          </p:nvPr>
        </p:nvSpPr>
        <p:spPr>
          <a:xfrm>
            <a:off x="1295400" y="6365875"/>
            <a:ext cx="4267200" cy="457200"/>
          </a:xfrm>
          <a:prstGeom prst="rect">
            <a:avLst/>
          </a:prstGeom>
        </p:spPr>
        <p:txBody>
          <a:bodyPr/>
          <a:lstStyle>
            <a:lvl1pPr>
              <a:defRPr/>
            </a:lvl1pPr>
          </a:lstStyle>
          <a:p>
            <a:endParaRPr lang="en-US" altLang="zh-CN"/>
          </a:p>
        </p:txBody>
      </p:sp>
      <p:sp>
        <p:nvSpPr>
          <p:cNvPr id="23561" name="Rectangle 9"/>
          <p:cNvSpPr>
            <a:spLocks noGrp="1" noChangeArrowheads="1"/>
          </p:cNvSpPr>
          <p:nvPr>
            <p:ph type="sldNum" sz="quarter" idx="4"/>
          </p:nvPr>
        </p:nvSpPr>
        <p:spPr>
          <a:xfrm>
            <a:off x="7199313" y="6148388"/>
            <a:ext cx="1905000" cy="381000"/>
          </a:xfrm>
          <a:prstGeom prst="rect">
            <a:avLst/>
          </a:prstGeom>
        </p:spPr>
        <p:txBody>
          <a:bodyPr/>
          <a:lstStyle>
            <a:lvl2pPr lvl="1">
              <a:defRPr>
                <a:latin typeface="+mn-lt"/>
              </a:defRPr>
            </a:lvl2pPr>
          </a:lstStyle>
          <a:p>
            <a:pPr lvl="1"/>
            <a:fld id="{48794612-E50D-4B66-A004-312CDDF0F4A1}" type="slidenum">
              <a:rPr lang="en-US" altLang="zh-CN"/>
              <a:pPr lvl="1"/>
              <a:t>‹#›</a:t>
            </a:fld>
            <a:endParaRPr lang="en-US" altLang="zh-CN"/>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82625" y="609600"/>
            <a:ext cx="8080375"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2625" y="1981200"/>
            <a:ext cx="7772400" cy="4114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A7F60867-81B2-4AC3-B580-8804042D1009}" type="slidenum">
              <a:rPr lang="en-US" altLang="zh-CN"/>
              <a:pPr lvl="1"/>
              <a:t>‹#›</a:t>
            </a:fld>
            <a:endParaRPr lang="en-US" altLang="zh-CN">
              <a:latin typeface="+mn-lt"/>
            </a:endParaRPr>
          </a:p>
        </p:txBody>
      </p:sp>
    </p:spTree>
    <p:extLst>
      <p:ext uri="{BB962C8B-B14F-4D97-AF65-F5344CB8AC3E}">
        <p14:creationId xmlns:p14="http://schemas.microsoft.com/office/powerpoint/2010/main" val="119299392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609600"/>
            <a:ext cx="2019300" cy="54864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2625" y="609600"/>
            <a:ext cx="5908675" cy="54864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3FAB9EBB-6AD3-45DA-B5E0-C8D9E0456665}" type="slidenum">
              <a:rPr lang="en-US" altLang="zh-CN"/>
              <a:pPr lvl="1"/>
              <a:t>‹#›</a:t>
            </a:fld>
            <a:endParaRPr lang="en-US" altLang="zh-CN">
              <a:latin typeface="+mn-lt"/>
            </a:endParaRPr>
          </a:p>
        </p:txBody>
      </p:sp>
    </p:spTree>
    <p:extLst>
      <p:ext uri="{BB962C8B-B14F-4D97-AF65-F5344CB8AC3E}">
        <p14:creationId xmlns:p14="http://schemas.microsoft.com/office/powerpoint/2010/main" val="179012758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2625" y="609600"/>
            <a:ext cx="8080375"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2625" y="1981200"/>
            <a:ext cx="7772400" cy="4114800"/>
          </a:xfrm>
          <a:prstGeom prst="rect">
            <a:avLst/>
          </a:prstGeom>
        </p:spPr>
        <p:txBody>
          <a:bodyPr/>
          <a:lstStyle/>
          <a:p>
            <a:endParaRPr lang="zh-CN" altLang="en-US"/>
          </a:p>
        </p:txBody>
      </p:sp>
      <p:sp>
        <p:nvSpPr>
          <p:cNvPr id="4" name="日期占位符 3"/>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6472FBE2-D71C-468D-9514-72B7452B91FE}" type="slidenum">
              <a:rPr lang="en-US" altLang="zh-CN"/>
              <a:pPr lvl="1"/>
              <a:t>‹#›</a:t>
            </a:fld>
            <a:endParaRPr lang="en-US" altLang="zh-CN">
              <a:latin typeface="+mn-lt"/>
            </a:endParaRPr>
          </a:p>
        </p:txBody>
      </p:sp>
    </p:spTree>
    <p:extLst>
      <p:ext uri="{BB962C8B-B14F-4D97-AF65-F5344CB8AC3E}">
        <p14:creationId xmlns:p14="http://schemas.microsoft.com/office/powerpoint/2010/main" val="2568749068"/>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2625" y="609600"/>
            <a:ext cx="8080375"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2625" y="1981200"/>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981200"/>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0F1F7E92-4720-45E4-827E-242BBD7F77C5}" type="slidenum">
              <a:rPr lang="en-US" altLang="zh-CN"/>
              <a:pPr lvl="1"/>
              <a:t>‹#›</a:t>
            </a:fld>
            <a:endParaRPr lang="en-US" altLang="zh-CN">
              <a:latin typeface="+mn-lt"/>
            </a:endParaRPr>
          </a:p>
        </p:txBody>
      </p:sp>
    </p:spTree>
    <p:extLst>
      <p:ext uri="{BB962C8B-B14F-4D97-AF65-F5344CB8AC3E}">
        <p14:creationId xmlns:p14="http://schemas.microsoft.com/office/powerpoint/2010/main" val="3863464845"/>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2625" y="609600"/>
            <a:ext cx="8080375"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2625" y="1981200"/>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5025" y="19812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5025" y="41148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7" name="页脚占位符 6"/>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C65B1059-B0C2-4F33-830E-DD1549F43970}" type="slidenum">
              <a:rPr lang="en-US" altLang="zh-CN"/>
              <a:pPr lvl="1"/>
              <a:t>‹#›</a:t>
            </a:fld>
            <a:endParaRPr lang="en-US" altLang="zh-CN">
              <a:latin typeface="+mn-lt"/>
            </a:endParaRPr>
          </a:p>
        </p:txBody>
      </p:sp>
    </p:spTree>
    <p:extLst>
      <p:ext uri="{BB962C8B-B14F-4D97-AF65-F5344CB8AC3E}">
        <p14:creationId xmlns:p14="http://schemas.microsoft.com/office/powerpoint/2010/main" val="3163949867"/>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fld id="{C692335C-1498-42BA-8C80-C01F5733E7BD}" type="slidenum">
              <a:rPr lang="en-US" altLang="zh-CN"/>
              <a:pPr/>
              <a:t>‹#›</a:t>
            </a:fld>
            <a:endParaRPr lang="en-US" altLang="zh-CN"/>
          </a:p>
        </p:txBody>
      </p:sp>
    </p:spTree>
    <p:extLst>
      <p:ext uri="{BB962C8B-B14F-4D97-AF65-F5344CB8AC3E}">
        <p14:creationId xmlns:p14="http://schemas.microsoft.com/office/powerpoint/2010/main" val="428458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886040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8BA06528-E45E-4E9B-8B37-831A5715172D}" type="slidenum">
              <a:rPr lang="en-US" altLang="zh-CN"/>
              <a:pPr lvl="1"/>
              <a:t>‹#›</a:t>
            </a:fld>
            <a:endParaRPr lang="en-US" altLang="zh-CN">
              <a:latin typeface="+mn-lt"/>
            </a:endParaRPr>
          </a:p>
        </p:txBody>
      </p:sp>
    </p:spTree>
    <p:extLst>
      <p:ext uri="{BB962C8B-B14F-4D97-AF65-F5344CB8AC3E}">
        <p14:creationId xmlns:p14="http://schemas.microsoft.com/office/powerpoint/2010/main" val="1131203101"/>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82625" y="609600"/>
            <a:ext cx="8080375"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2625"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2AD1E8C3-E3B4-4C65-81B8-2B4BB7C65CC4}" type="slidenum">
              <a:rPr lang="en-US" altLang="zh-CN"/>
              <a:pPr lvl="1"/>
              <a:t>‹#›</a:t>
            </a:fld>
            <a:endParaRPr lang="en-US" altLang="zh-CN">
              <a:latin typeface="+mn-lt"/>
            </a:endParaRPr>
          </a:p>
        </p:txBody>
      </p:sp>
    </p:spTree>
    <p:extLst>
      <p:ext uri="{BB962C8B-B14F-4D97-AF65-F5344CB8AC3E}">
        <p14:creationId xmlns:p14="http://schemas.microsoft.com/office/powerpoint/2010/main" val="167467506"/>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E87984BE-DDEC-4E78-94B0-A996E5C40204}" type="slidenum">
              <a:rPr lang="en-US" altLang="zh-CN"/>
              <a:pPr lvl="1"/>
              <a:t>‹#›</a:t>
            </a:fld>
            <a:endParaRPr lang="en-US" altLang="zh-CN">
              <a:latin typeface="+mn-lt"/>
            </a:endParaRPr>
          </a:p>
        </p:txBody>
      </p:sp>
    </p:spTree>
    <p:extLst>
      <p:ext uri="{BB962C8B-B14F-4D97-AF65-F5344CB8AC3E}">
        <p14:creationId xmlns:p14="http://schemas.microsoft.com/office/powerpoint/2010/main" val="13595570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609600"/>
            <a:ext cx="8080375"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6C5C2FC1-FE07-49CE-957C-BA1E78926342}" type="slidenum">
              <a:rPr lang="en-US" altLang="zh-CN"/>
              <a:pPr lvl="1"/>
              <a:t>‹#›</a:t>
            </a:fld>
            <a:endParaRPr lang="en-US" altLang="zh-CN">
              <a:latin typeface="+mn-lt"/>
            </a:endParaRPr>
          </a:p>
        </p:txBody>
      </p:sp>
    </p:spTree>
    <p:extLst>
      <p:ext uri="{BB962C8B-B14F-4D97-AF65-F5344CB8AC3E}">
        <p14:creationId xmlns:p14="http://schemas.microsoft.com/office/powerpoint/2010/main" val="2792919178"/>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5712DC2C-8DF0-45AF-ADD4-89E3CC1E8054}" type="slidenum">
              <a:rPr lang="en-US" altLang="zh-CN"/>
              <a:pPr lvl="1"/>
              <a:t>‹#›</a:t>
            </a:fld>
            <a:endParaRPr lang="en-US" altLang="zh-CN">
              <a:latin typeface="+mn-lt"/>
            </a:endParaRPr>
          </a:p>
        </p:txBody>
      </p:sp>
    </p:spTree>
    <p:extLst>
      <p:ext uri="{BB962C8B-B14F-4D97-AF65-F5344CB8AC3E}">
        <p14:creationId xmlns:p14="http://schemas.microsoft.com/office/powerpoint/2010/main" val="160480126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787872EA-93B1-4F9C-96E6-0B9556D5F932}" type="slidenum">
              <a:rPr lang="en-US" altLang="zh-CN"/>
              <a:pPr lvl="1"/>
              <a:t>‹#›</a:t>
            </a:fld>
            <a:endParaRPr lang="en-US" altLang="zh-CN">
              <a:latin typeface="+mn-lt"/>
            </a:endParaRPr>
          </a:p>
        </p:txBody>
      </p:sp>
    </p:spTree>
    <p:extLst>
      <p:ext uri="{BB962C8B-B14F-4D97-AF65-F5344CB8AC3E}">
        <p14:creationId xmlns:p14="http://schemas.microsoft.com/office/powerpoint/2010/main" val="3112478169"/>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7215188" y="6442075"/>
            <a:ext cx="1905000" cy="3810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82625" y="6365875"/>
            <a:ext cx="42672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199313" y="6148388"/>
            <a:ext cx="1905000" cy="381000"/>
          </a:xfrm>
          <a:prstGeom prst="rect">
            <a:avLst/>
          </a:prstGeom>
        </p:spPr>
        <p:txBody>
          <a:bodyPr/>
          <a:lstStyle>
            <a:lvl2pPr lvl="1">
              <a:defRPr/>
            </a:lvl2pPr>
          </a:lstStyle>
          <a:p>
            <a:pPr lvl="1"/>
            <a:fld id="{E26183EF-5628-42BC-856F-AB8A6298E877}" type="slidenum">
              <a:rPr lang="en-US" altLang="zh-CN"/>
              <a:pPr lvl="1"/>
              <a:t>‹#›</a:t>
            </a:fld>
            <a:endParaRPr lang="en-US" altLang="zh-CN">
              <a:latin typeface="+mn-lt"/>
            </a:endParaRPr>
          </a:p>
        </p:txBody>
      </p:sp>
    </p:spTree>
    <p:extLst>
      <p:ext uri="{BB962C8B-B14F-4D97-AF65-F5344CB8AC3E}">
        <p14:creationId xmlns:p14="http://schemas.microsoft.com/office/powerpoint/2010/main" val="1709538319"/>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p:timing>
    <p:tnLst>
      <p:par>
        <p:cTn id="1" dur="indefinite" restart="never" nodeType="tmRoot"/>
      </p:par>
    </p:tnLst>
  </p:timing>
  <p:txStyles>
    <p:title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lnSpc>
          <a:spcPct val="90000"/>
        </a:lnSpc>
        <a:spcBef>
          <a:spcPct val="20000"/>
        </a:spcBef>
        <a:spcAft>
          <a:spcPct val="0"/>
        </a:spcAft>
        <a:buClr>
          <a:schemeClr val="tx2"/>
        </a:buClr>
        <a:buSzPct val="75000"/>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latin typeface="+mn-lt"/>
          <a:ea typeface="+mn-ea"/>
        </a:defRPr>
      </a:lvl2pPr>
      <a:lvl3pPr marL="1143000" indent="-228600" algn="l" rtl="0" fontAlgn="base">
        <a:spcBef>
          <a:spcPct val="20000"/>
        </a:spcBef>
        <a:spcAft>
          <a:spcPct val="0"/>
        </a:spcAft>
        <a:buClr>
          <a:srgbClr val="00CCFF"/>
        </a:buClr>
        <a:buSzPct val="65000"/>
        <a:buFont typeface="Wingdings" pitchFamily="2" charset="2"/>
        <a:buChar char="l"/>
        <a:defRPr sz="2400">
          <a:solidFill>
            <a:schemeClr val="tx1"/>
          </a:solidFill>
          <a:latin typeface="+mn-lt"/>
          <a:ea typeface="+mn-ea"/>
        </a:defRPr>
      </a:lvl3pPr>
      <a:lvl4pPr marL="1600200" indent="-228600" algn="l" rtl="0" fontAlgn="base">
        <a:spcBef>
          <a:spcPct val="20000"/>
        </a:spcBef>
        <a:spcAft>
          <a:spcPct val="0"/>
        </a:spcAft>
        <a:buClr>
          <a:schemeClr val="tx1"/>
        </a:buClr>
        <a:buChar char="–"/>
        <a:defRPr sz="2000">
          <a:solidFill>
            <a:schemeClr val="tx1"/>
          </a:solidFill>
          <a:latin typeface="+mn-lt"/>
          <a:ea typeface="+mn-ea"/>
        </a:defRPr>
      </a:lvl4pPr>
      <a:lvl5pPr marL="2057400" indent="-228600" algn="l" rtl="0" fontAlgn="base">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1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Koch.exe"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22.xml"/><Relationship Id="rId5" Type="http://schemas.openxmlformats.org/officeDocument/2006/relationships/slide" Target="slide80.xml"/><Relationship Id="rId4" Type="http://schemas.openxmlformats.org/officeDocument/2006/relationships/slide" Target="slide7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a:xfrm>
            <a:off x="503238" y="0"/>
            <a:ext cx="8080375" cy="623888"/>
          </a:xfrm>
          <a:prstGeom prst="rect">
            <a:avLst/>
          </a:prstGeom>
        </p:spPr>
        <p:txBody>
          <a:bodyPr/>
          <a:lstStyle/>
          <a:p>
            <a:pPr algn="ctr"/>
            <a:r>
              <a:rPr lang="zh-CN" altLang="en-US" sz="4000">
                <a:solidFill>
                  <a:srgbClr val="00FF00"/>
                </a:solidFill>
                <a:latin typeface="隶书" pitchFamily="49" charset="-122"/>
                <a:ea typeface="隶书" pitchFamily="49" charset="-122"/>
              </a:rPr>
              <a:t>数值计算的工具</a:t>
            </a:r>
            <a:r>
              <a:rPr lang="en-US" altLang="zh-CN" sz="4000">
                <a:solidFill>
                  <a:srgbClr val="00FF00"/>
                </a:solidFill>
                <a:latin typeface="Times New Roman"/>
                <a:ea typeface="隶书" pitchFamily="49" charset="-122"/>
              </a:rPr>
              <a:t>—</a:t>
            </a:r>
            <a:r>
              <a:rPr lang="en-US" altLang="zh-CN" sz="4000">
                <a:solidFill>
                  <a:srgbClr val="00FF00"/>
                </a:solidFill>
                <a:latin typeface="隶书" pitchFamily="49" charset="-122"/>
                <a:ea typeface="隶书" pitchFamily="49" charset="-122"/>
              </a:rPr>
              <a:t>MATLAB</a:t>
            </a:r>
          </a:p>
        </p:txBody>
      </p:sp>
      <p:sp>
        <p:nvSpPr>
          <p:cNvPr id="190467" name="Rectangle 3"/>
          <p:cNvSpPr>
            <a:spLocks noGrp="1" noChangeArrowheads="1"/>
          </p:cNvSpPr>
          <p:nvPr>
            <p:ph type="body" idx="4294967295"/>
          </p:nvPr>
        </p:nvSpPr>
        <p:spPr>
          <a:xfrm>
            <a:off x="323850" y="692150"/>
            <a:ext cx="8532813" cy="5940425"/>
          </a:xfrm>
          <a:prstGeom prst="rect">
            <a:avLst/>
          </a:prstGeom>
        </p:spPr>
        <p:txBody>
          <a:bodyPr/>
          <a:lstStyle/>
          <a:p>
            <a:r>
              <a:rPr lang="zh-CN" altLang="en-US" sz="2800" dirty="0">
                <a:latin typeface="仿宋_GB2312" pitchFamily="49" charset="-122"/>
                <a:ea typeface="仿宋_GB2312" pitchFamily="49" charset="-122"/>
              </a:rPr>
              <a:t>电子计算机技术为应用数学解决实际问题创造了物质条件 。</a:t>
            </a:r>
          </a:p>
          <a:p>
            <a:r>
              <a:rPr lang="zh-CN" altLang="en-US" sz="2800" dirty="0">
                <a:latin typeface="Times New Roman"/>
                <a:ea typeface="仿宋_GB2312" pitchFamily="49" charset="-122"/>
              </a:rPr>
              <a:t>“</a:t>
            </a:r>
            <a:r>
              <a:rPr lang="zh-CN" altLang="en-US" sz="2800" dirty="0">
                <a:latin typeface="仿宋_GB2312" pitchFamily="49" charset="-122"/>
                <a:ea typeface="仿宋_GB2312" pitchFamily="49" charset="-122"/>
              </a:rPr>
              <a:t>今天，在技术科学中最有用的数学研究领域是数值分析和数学建模。</a:t>
            </a:r>
            <a:r>
              <a:rPr lang="zh-CN" altLang="en-US" sz="2800" dirty="0">
                <a:latin typeface="Times New Roman"/>
                <a:ea typeface="仿宋_GB2312" pitchFamily="49" charset="-122"/>
              </a:rPr>
              <a:t>”</a:t>
            </a:r>
            <a:endParaRPr lang="zh-CN" altLang="en-US" sz="2800" dirty="0">
              <a:latin typeface="仿宋_GB2312" pitchFamily="49" charset="-122"/>
              <a:ea typeface="仿宋_GB2312" pitchFamily="49" charset="-122"/>
            </a:endParaRPr>
          </a:p>
          <a:p>
            <a:r>
              <a:rPr lang="zh-CN" altLang="en-US" sz="2800" dirty="0">
                <a:latin typeface="Times New Roman"/>
                <a:ea typeface="仿宋_GB2312" pitchFamily="49" charset="-122"/>
              </a:rPr>
              <a:t>“</a:t>
            </a:r>
            <a:r>
              <a:rPr lang="zh-CN" altLang="en-US" sz="2800" dirty="0">
                <a:latin typeface="仿宋_GB2312" pitchFamily="49" charset="-122"/>
                <a:ea typeface="仿宋_GB2312" pitchFamily="49" charset="-122"/>
              </a:rPr>
              <a:t>一切科学与工程技术人员的教育必须包括越来越多的数学和计算科学的内容。数学建模和相伴的计算正成为工程设计中的关键工具。科学家正日益依赖于计算方法以及在解释结果的精度和可靠性方面有充分的经验。</a:t>
            </a:r>
            <a:r>
              <a:rPr lang="zh-CN" altLang="en-US" sz="2800" dirty="0">
                <a:latin typeface="Times New Roman"/>
                <a:ea typeface="仿宋_GB2312" pitchFamily="49" charset="-122"/>
              </a:rPr>
              <a:t>”</a:t>
            </a:r>
            <a:endParaRPr lang="zh-CN" altLang="en-US" sz="2800" dirty="0">
              <a:latin typeface="仿宋_GB2312" pitchFamily="49" charset="-122"/>
              <a:ea typeface="仿宋_GB2312" pitchFamily="49" charset="-122"/>
            </a:endParaRPr>
          </a:p>
          <a:p>
            <a:endParaRPr lang="en-US" altLang="zh-CN" sz="2800" dirty="0">
              <a:latin typeface="仿宋_GB2312" pitchFamily="49" charset="-122"/>
              <a:ea typeface="仿宋_GB2312"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50825" y="260350"/>
            <a:ext cx="8080375" cy="755650"/>
          </a:xfrm>
          <a:prstGeom prst="rect">
            <a:avLst/>
          </a:prstGeom>
        </p:spPr>
        <p:txBody>
          <a:bodyPr/>
          <a:lstStyle/>
          <a:p>
            <a:r>
              <a:rPr lang="zh-CN" altLang="en-US" sz="2400">
                <a:latin typeface="Times New Roman" charset="0"/>
              </a:rPr>
              <a:t>（</a:t>
            </a:r>
            <a:r>
              <a:rPr lang="en-US" altLang="zh-CN" sz="2400">
                <a:latin typeface="Times New Roman" charset="0"/>
              </a:rPr>
              <a:t>4</a:t>
            </a:r>
            <a:r>
              <a:rPr lang="zh-CN" altLang="en-US" sz="2800">
                <a:latin typeface="Times New Roman" charset="0"/>
              </a:rPr>
              <a:t>）</a:t>
            </a:r>
            <a:r>
              <a:rPr lang="zh-CN" altLang="en-US" sz="2800"/>
              <a:t>命令历史窗口</a:t>
            </a:r>
            <a:r>
              <a:rPr lang="en-US" altLang="zh-CN" sz="2800"/>
              <a:t>(Command History)</a:t>
            </a:r>
            <a:r>
              <a:rPr lang="en-US" altLang="zh-CN" sz="4000"/>
              <a:t> </a:t>
            </a:r>
          </a:p>
        </p:txBody>
      </p:sp>
      <p:sp>
        <p:nvSpPr>
          <p:cNvPr id="16387" name="Rectangle 3"/>
          <p:cNvSpPr>
            <a:spLocks noGrp="1" noChangeArrowheads="1"/>
          </p:cNvSpPr>
          <p:nvPr>
            <p:ph type="body" idx="4294967295"/>
          </p:nvPr>
        </p:nvSpPr>
        <p:spPr>
          <a:xfrm>
            <a:off x="755650" y="1233488"/>
            <a:ext cx="7772400" cy="4114800"/>
          </a:xfrm>
          <a:prstGeom prst="rect">
            <a:avLst/>
          </a:prstGeom>
        </p:spPr>
        <p:txBody>
          <a:bodyPr/>
          <a:lstStyle/>
          <a:p>
            <a:r>
              <a:rPr lang="zh-CN" altLang="en-US" sz="2800"/>
              <a:t>命令历史窗口记录用户每一次启动</a:t>
            </a:r>
            <a:r>
              <a:rPr lang="en-US" altLang="zh-CN" sz="2800"/>
              <a:t>MATLAB</a:t>
            </a:r>
            <a:r>
              <a:rPr lang="zh-CN" altLang="en-US" sz="2800"/>
              <a:t>的时间以及在命令窗口运行过的所有指令。</a:t>
            </a:r>
          </a:p>
          <a:p>
            <a:r>
              <a:rPr lang="zh-CN" altLang="en-US" sz="2800">
                <a:solidFill>
                  <a:srgbClr val="00FF00"/>
                </a:solidFill>
              </a:rPr>
              <a:t>命令历史窗口中的指令可以被复制到命令窗口重新运行。</a:t>
            </a:r>
          </a:p>
          <a:p>
            <a:r>
              <a:rPr lang="zh-CN" altLang="en-US" sz="2800"/>
              <a:t>如果要清除掉这些记录，可以选择“</a:t>
            </a:r>
            <a:r>
              <a:rPr lang="en-US" altLang="zh-CN" sz="2800"/>
              <a:t>Edit”</a:t>
            </a:r>
            <a:r>
              <a:rPr lang="zh-CN" altLang="en-US" sz="2800"/>
              <a:t>菜单中的“</a:t>
            </a:r>
            <a:r>
              <a:rPr lang="en-US" altLang="zh-CN" sz="2800"/>
              <a:t>Clear Command History”</a:t>
            </a:r>
            <a:r>
              <a:rPr lang="zh-CN" altLang="en-US" sz="2800"/>
              <a:t>项。</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0"/>
            <a:ext cx="8080375" cy="225425"/>
          </a:xfrm>
          <a:prstGeom prst="rect">
            <a:avLst/>
          </a:prstGeom>
        </p:spPr>
        <p:txBody>
          <a:bodyPr/>
          <a:lstStyle/>
          <a:p>
            <a:r>
              <a:rPr lang="zh-CN" altLang="en-US" sz="1600">
                <a:solidFill>
                  <a:schemeClr val="folHlink"/>
                </a:solidFill>
              </a:rPr>
              <a:t>绘图控制</a:t>
            </a:r>
            <a:r>
              <a:rPr lang="en-US" altLang="zh-CN" sz="1600">
                <a:solidFill>
                  <a:schemeClr val="folHlink"/>
                </a:solidFill>
              </a:rPr>
              <a:t>(</a:t>
            </a:r>
            <a:r>
              <a:rPr lang="zh-CN" altLang="en-US" sz="1600">
                <a:solidFill>
                  <a:schemeClr val="folHlink"/>
                </a:solidFill>
              </a:rPr>
              <a:t>续</a:t>
            </a:r>
            <a:r>
              <a:rPr lang="en-US" altLang="zh-CN" sz="1600">
                <a:solidFill>
                  <a:schemeClr val="folHlink"/>
                </a:solidFill>
              </a:rPr>
              <a:t>)</a:t>
            </a:r>
          </a:p>
        </p:txBody>
      </p:sp>
      <p:sp>
        <p:nvSpPr>
          <p:cNvPr id="107523" name="Rectangle 3"/>
          <p:cNvSpPr>
            <a:spLocks noGrp="1" noChangeArrowheads="1"/>
          </p:cNvSpPr>
          <p:nvPr>
            <p:ph type="body" idx="4294967295"/>
          </p:nvPr>
        </p:nvSpPr>
        <p:spPr>
          <a:xfrm>
            <a:off x="323850" y="368300"/>
            <a:ext cx="8496300" cy="6489700"/>
          </a:xfrm>
          <a:prstGeom prst="rect">
            <a:avLst/>
          </a:prstGeom>
        </p:spPr>
        <p:txBody>
          <a:bodyPr/>
          <a:lstStyle/>
          <a:p>
            <a:pPr>
              <a:buFont typeface="Wingdings" pitchFamily="2" charset="2"/>
              <a:buNone/>
            </a:pPr>
            <a:r>
              <a:rPr lang="zh-CN" altLang="en-US" sz="2800"/>
              <a:t>指出：</a:t>
            </a:r>
          </a:p>
          <a:p>
            <a:pPr>
              <a:buFont typeface="Wingdings" pitchFamily="2" charset="2"/>
              <a:buNone/>
            </a:pPr>
            <a:r>
              <a:rPr lang="zh-CN" altLang="en-US" sz="2800">
                <a:solidFill>
                  <a:srgbClr val="00FF00"/>
                </a:solidFill>
              </a:rPr>
              <a:t>①颜色、线型、标记三种属性的符号必须放在同一个字符串内。</a:t>
            </a:r>
          </a:p>
          <a:p>
            <a:pPr>
              <a:buFont typeface="Wingdings" pitchFamily="2" charset="2"/>
              <a:buNone/>
            </a:pPr>
            <a:r>
              <a:rPr lang="zh-CN" altLang="en-US" sz="2800">
                <a:solidFill>
                  <a:srgbClr val="00FF00"/>
                </a:solidFill>
              </a:rPr>
              <a:t>②属性的先后顺序没有关系，可以只指定一两个属性，也可以全部缺省，但同种属性不能同时指定两个。</a:t>
            </a:r>
          </a:p>
          <a:p>
            <a:pPr>
              <a:buFont typeface="Wingdings" pitchFamily="2" charset="2"/>
              <a:buNone/>
            </a:pPr>
            <a:r>
              <a:rPr lang="zh-CN" altLang="en-US" sz="2800">
                <a:solidFill>
                  <a:srgbClr val="00FF00"/>
                </a:solidFill>
              </a:rPr>
              <a:t>③颜色缺省为蓝色。</a:t>
            </a:r>
          </a:p>
          <a:p>
            <a:pPr>
              <a:buFont typeface="Wingdings" pitchFamily="2" charset="2"/>
              <a:buNone/>
            </a:pPr>
            <a:r>
              <a:rPr lang="zh-CN" altLang="en-US" sz="2800">
                <a:solidFill>
                  <a:srgbClr val="00FF00"/>
                </a:solidFill>
              </a:rPr>
              <a:t>④点、线标识符缺省为实线。</a:t>
            </a:r>
          </a:p>
          <a:p>
            <a:pPr>
              <a:buFont typeface="Wingdings" pitchFamily="2" charset="2"/>
              <a:buNone/>
            </a:pPr>
            <a:r>
              <a:rPr lang="zh-CN" altLang="en-US" sz="2800">
                <a:solidFill>
                  <a:srgbClr val="00FF00"/>
                </a:solidFill>
              </a:rPr>
              <a:t>⑤属性间不用间隔</a:t>
            </a:r>
            <a:r>
              <a:rPr lang="zh-CN" altLang="en-US">
                <a:solidFill>
                  <a:srgbClr val="00FF00"/>
                </a:solidFill>
              </a:rPr>
              <a:t>。</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idx="4294967295"/>
          </p:nvPr>
        </p:nvSpPr>
        <p:spPr>
          <a:xfrm>
            <a:off x="0" y="0"/>
            <a:ext cx="8080375" cy="190500"/>
          </a:xfrm>
          <a:prstGeom prst="rect">
            <a:avLst/>
          </a:prstGeom>
        </p:spPr>
        <p:txBody>
          <a:bodyPr/>
          <a:lstStyle/>
          <a:p>
            <a:r>
              <a:rPr lang="zh-CN" altLang="en-US" sz="1600">
                <a:solidFill>
                  <a:schemeClr val="folHlink"/>
                </a:solidFill>
              </a:rPr>
              <a:t>绘图控制</a:t>
            </a:r>
            <a:r>
              <a:rPr lang="en-US" altLang="zh-CN" sz="1600">
                <a:solidFill>
                  <a:schemeClr val="folHlink"/>
                </a:solidFill>
              </a:rPr>
              <a:t>(</a:t>
            </a:r>
            <a:r>
              <a:rPr lang="zh-CN" altLang="en-US" sz="1600">
                <a:solidFill>
                  <a:schemeClr val="folHlink"/>
                </a:solidFill>
              </a:rPr>
              <a:t>续</a:t>
            </a:r>
            <a:r>
              <a:rPr lang="en-US" altLang="zh-CN" sz="1600">
                <a:solidFill>
                  <a:schemeClr val="folHlink"/>
                </a:solidFill>
              </a:rPr>
              <a:t>)</a:t>
            </a:r>
          </a:p>
        </p:txBody>
      </p:sp>
      <p:sp>
        <p:nvSpPr>
          <p:cNvPr id="219139" name="Rectangle 3"/>
          <p:cNvSpPr>
            <a:spLocks noGrp="1" noChangeArrowheads="1"/>
          </p:cNvSpPr>
          <p:nvPr>
            <p:ph type="body" idx="4294967295"/>
          </p:nvPr>
        </p:nvSpPr>
        <p:spPr>
          <a:xfrm>
            <a:off x="215900" y="584200"/>
            <a:ext cx="8569325" cy="5832475"/>
          </a:xfrm>
          <a:prstGeom prst="rect">
            <a:avLst/>
          </a:prstGeom>
        </p:spPr>
        <p:txBody>
          <a:bodyPr/>
          <a:lstStyle/>
          <a:p>
            <a:pPr>
              <a:buFont typeface="Wingdings" pitchFamily="2" charset="2"/>
              <a:buNone/>
            </a:pPr>
            <a:r>
              <a:rPr lang="zh-CN" altLang="en-US" sz="2800"/>
              <a:t>例</a:t>
            </a:r>
            <a:r>
              <a:rPr lang="en-US" altLang="zh-CN" sz="2800"/>
              <a:t>6.</a:t>
            </a:r>
            <a:r>
              <a:rPr lang="zh-CN" altLang="en-US" sz="2800"/>
              <a:t>用红色、点连线、叉号画出正弦曲线。</a:t>
            </a:r>
          </a:p>
          <a:p>
            <a:pPr>
              <a:buFont typeface="Wingdings" pitchFamily="2" charset="2"/>
              <a:buNone/>
            </a:pPr>
            <a:r>
              <a:rPr lang="zh-CN" altLang="en-US" sz="2800"/>
              <a:t>           </a:t>
            </a:r>
            <a:r>
              <a:rPr lang="en-US" altLang="zh-CN" sz="2800"/>
              <a:t>&gt;&gt;x=0:0.2:8;</a:t>
            </a:r>
          </a:p>
          <a:p>
            <a:pPr>
              <a:buFont typeface="Wingdings" pitchFamily="2" charset="2"/>
              <a:buNone/>
            </a:pPr>
            <a:r>
              <a:rPr lang="en-US" altLang="zh-CN" sz="2800"/>
              <a:t>           &gt;&gt;y=sin(x);</a:t>
            </a:r>
          </a:p>
          <a:p>
            <a:pPr>
              <a:buFont typeface="Wingdings" pitchFamily="2" charset="2"/>
              <a:buNone/>
            </a:pPr>
            <a:r>
              <a:rPr lang="en-US" altLang="zh-CN" sz="2800"/>
              <a:t>           &gt;&gt;plot(x,y,'r:x')</a:t>
            </a:r>
          </a:p>
          <a:p>
            <a:endParaRPr lang="en-US" altLang="zh-CN" sz="280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215900" y="188913"/>
            <a:ext cx="8080375" cy="406400"/>
          </a:xfrm>
          <a:prstGeom prst="rect">
            <a:avLst/>
          </a:prstGeom>
        </p:spPr>
        <p:txBody>
          <a:bodyPr/>
          <a:lstStyle/>
          <a:p>
            <a:r>
              <a:rPr lang="zh-CN" altLang="en-US" sz="1800">
                <a:solidFill>
                  <a:schemeClr val="folHlink"/>
                </a:solidFill>
              </a:rPr>
              <a:t>绘图控制</a:t>
            </a:r>
            <a:r>
              <a:rPr lang="en-US" altLang="zh-CN" sz="1800">
                <a:solidFill>
                  <a:schemeClr val="folHlink"/>
                </a:solidFill>
              </a:rPr>
              <a:t>(</a:t>
            </a:r>
            <a:r>
              <a:rPr lang="zh-CN" altLang="en-US" sz="1800">
                <a:solidFill>
                  <a:schemeClr val="folHlink"/>
                </a:solidFill>
              </a:rPr>
              <a:t>续</a:t>
            </a:r>
            <a:r>
              <a:rPr lang="en-US" altLang="zh-CN" sz="1800">
                <a:solidFill>
                  <a:schemeClr val="folHlink"/>
                </a:solidFill>
              </a:rPr>
              <a:t>)</a:t>
            </a:r>
          </a:p>
        </p:txBody>
      </p:sp>
      <p:pic>
        <p:nvPicPr>
          <p:cNvPr id="108548" name="Picture 4" descr="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915988"/>
            <a:ext cx="8353425" cy="560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79388" y="152400"/>
            <a:ext cx="8080375" cy="574675"/>
          </a:xfrm>
        </p:spPr>
        <p:txBody>
          <a:bodyPr/>
          <a:lstStyle/>
          <a:p>
            <a:r>
              <a:rPr lang="zh-CN" altLang="en-US" sz="2800"/>
              <a:t>（</a:t>
            </a:r>
            <a:r>
              <a:rPr lang="en-US" altLang="zh-CN" sz="2800"/>
              <a:t>2</a:t>
            </a:r>
            <a:r>
              <a:rPr lang="zh-CN" altLang="en-US" sz="2800"/>
              <a:t>）图形的标注命令</a:t>
            </a:r>
          </a:p>
        </p:txBody>
      </p:sp>
      <p:sp>
        <p:nvSpPr>
          <p:cNvPr id="109571" name="Rectangle 3"/>
          <p:cNvSpPr>
            <a:spLocks noGrp="1" noChangeArrowheads="1"/>
          </p:cNvSpPr>
          <p:nvPr>
            <p:ph type="body" sz="half" idx="1"/>
          </p:nvPr>
        </p:nvSpPr>
        <p:spPr>
          <a:xfrm>
            <a:off x="2417763" y="908050"/>
            <a:ext cx="3810000" cy="504825"/>
          </a:xfrm>
        </p:spPr>
        <p:txBody>
          <a:bodyPr/>
          <a:lstStyle/>
          <a:p>
            <a:pPr algn="ctr">
              <a:buFont typeface="Wingdings" pitchFamily="2" charset="2"/>
              <a:buNone/>
            </a:pPr>
            <a:r>
              <a:rPr lang="zh-CN" altLang="en-US" sz="2800">
                <a:solidFill>
                  <a:schemeClr val="tx2"/>
                </a:solidFill>
              </a:rPr>
              <a:t>图形标注函数</a:t>
            </a:r>
          </a:p>
        </p:txBody>
      </p:sp>
      <p:graphicFrame>
        <p:nvGraphicFramePr>
          <p:cNvPr id="109674" name="Group 106"/>
          <p:cNvGraphicFramePr>
            <a:graphicFrameLocks noGrp="1"/>
          </p:cNvGraphicFramePr>
          <p:nvPr>
            <p:ph sz="half" idx="2"/>
          </p:nvPr>
        </p:nvGraphicFramePr>
        <p:xfrm>
          <a:off x="611188" y="1484313"/>
          <a:ext cx="8243887" cy="5021898"/>
        </p:xfrm>
        <a:graphic>
          <a:graphicData uri="http://schemas.openxmlformats.org/drawingml/2006/table">
            <a:tbl>
              <a:tblPr/>
              <a:tblGrid>
                <a:gridCol w="3057525"/>
                <a:gridCol w="5186362"/>
              </a:tblGrid>
              <a:tr h="474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函数</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意义</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1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title(</a:t>
                      </a:r>
                      <a:r>
                        <a:rPr kumimoji="1" lang="en-US" altLang="zh-CN" sz="2800" b="0" i="0" u="none" strike="noStrike" cap="none" normalizeH="0" baseline="0" smtClean="0">
                          <a:ln>
                            <a:noFill/>
                          </a:ln>
                          <a:solidFill>
                            <a:srgbClr val="00FF00"/>
                          </a:solidFill>
                          <a:effectLst/>
                          <a:latin typeface="Times New Roman"/>
                          <a:ea typeface="宋体" charset="-122"/>
                          <a:cs typeface="Times New Roman" charset="0"/>
                        </a:rPr>
                        <a:t>‘…’</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给图形添加标题</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xlabel(</a:t>
                      </a:r>
                      <a:r>
                        <a:rPr kumimoji="1" lang="en-US" altLang="zh-CN" sz="2800" b="0" i="0" u="none" strike="noStrike" cap="none" normalizeH="0" baseline="0" smtClean="0">
                          <a:ln>
                            <a:noFill/>
                          </a:ln>
                          <a:solidFill>
                            <a:srgbClr val="00FF00"/>
                          </a:solidFill>
                          <a:effectLst/>
                          <a:latin typeface="Times New Roman"/>
                          <a:ea typeface="宋体" charset="-122"/>
                          <a:cs typeface="Times New Roman" charset="0"/>
                        </a:rPr>
                        <a:t>‘…’</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标记横坐标</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ylabel(</a:t>
                      </a:r>
                      <a:r>
                        <a:rPr kumimoji="1" lang="en-US" altLang="zh-CN" sz="2800" b="0" i="0" u="none" strike="noStrike" cap="none" normalizeH="0" baseline="0" smtClean="0">
                          <a:ln>
                            <a:noFill/>
                          </a:ln>
                          <a:solidFill>
                            <a:srgbClr val="00FF00"/>
                          </a:solidFill>
                          <a:effectLst/>
                          <a:latin typeface="Times New Roman"/>
                          <a:ea typeface="宋体" charset="-122"/>
                          <a:cs typeface="Times New Roman" charset="0"/>
                        </a:rPr>
                        <a:t>‘…’</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标记纵坐标</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text(x,y,</a:t>
                      </a:r>
                      <a:r>
                        <a:rPr kumimoji="1" lang="en-US" altLang="zh-CN" sz="2800" b="0" i="0" u="none" strike="noStrike" cap="none" normalizeH="0" baseline="0" smtClean="0">
                          <a:ln>
                            <a:noFill/>
                          </a:ln>
                          <a:solidFill>
                            <a:srgbClr val="00FF00"/>
                          </a:solidFill>
                          <a:effectLst/>
                          <a:latin typeface="Times New Roman"/>
                          <a:ea typeface="宋体" charset="-122"/>
                          <a:cs typeface="Times New Roman" charset="0"/>
                        </a:rPr>
                        <a:t>’…’</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在</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x</a:t>
                      </a: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y</a:t>
                      </a: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所定义的位置标注</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gtext(</a:t>
                      </a:r>
                      <a:r>
                        <a:rPr kumimoji="1" lang="en-US" altLang="zh-CN" sz="2800" b="0" i="0" u="none" strike="noStrike" cap="none" normalizeH="0" baseline="0" smtClean="0">
                          <a:ln>
                            <a:noFill/>
                          </a:ln>
                          <a:solidFill>
                            <a:srgbClr val="00FF00"/>
                          </a:solidFill>
                          <a:effectLst/>
                          <a:latin typeface="Times New Roman"/>
                          <a:ea typeface="宋体" charset="-122"/>
                          <a:cs typeface="Times New Roman" charset="0"/>
                        </a:rPr>
                        <a:t>’…’</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该命令提示在鼠标指定位置（光标显示为</a:t>
                      </a:r>
                      <a:r>
                        <a:rPr kumimoji="1" lang="zh-CN" altLang="en-US" sz="2800" b="0" i="0" u="none" strike="noStrike" cap="none" normalizeH="0" baseline="0" smtClean="0">
                          <a:ln>
                            <a:noFill/>
                          </a:ln>
                          <a:solidFill>
                            <a:srgbClr val="00FF00"/>
                          </a:solidFill>
                          <a:effectLst/>
                          <a:latin typeface="Times New Roman"/>
                          <a:ea typeface="宋体" charset="-122"/>
                          <a:cs typeface="Times New Roman" charset="0"/>
                        </a:rPr>
                        <a:t>“</a:t>
                      </a: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a:t>
                      </a:r>
                      <a:r>
                        <a:rPr kumimoji="1" lang="zh-CN" altLang="en-US" sz="2800" b="0" i="0" u="none" strike="noStrike" cap="none" normalizeH="0" baseline="0" smtClean="0">
                          <a:ln>
                            <a:noFill/>
                          </a:ln>
                          <a:solidFill>
                            <a:srgbClr val="00FF00"/>
                          </a:solidFill>
                          <a:effectLst/>
                          <a:latin typeface="Times New Roman"/>
                          <a:ea typeface="宋体" charset="-122"/>
                          <a:cs typeface="Times New Roman" charset="0"/>
                        </a:rPr>
                        <a:t>”</a:t>
                      </a: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标注</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2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axis(xmin xmax ymin ymax)</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指定显示范围</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Grid on(/of)</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添加或取消网格线</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107950" y="152400"/>
            <a:ext cx="8080375" cy="442913"/>
          </a:xfrm>
          <a:prstGeom prst="rect">
            <a:avLst/>
          </a:prstGeom>
        </p:spPr>
        <p:txBody>
          <a:bodyPr/>
          <a:lstStyle/>
          <a:p>
            <a:r>
              <a:rPr lang="zh-CN" altLang="en-US" sz="1600">
                <a:solidFill>
                  <a:schemeClr val="folHlink"/>
                </a:solidFill>
              </a:rPr>
              <a:t>图形的标注</a:t>
            </a:r>
            <a:r>
              <a:rPr lang="en-US" altLang="zh-CN" sz="1600">
                <a:solidFill>
                  <a:schemeClr val="folHlink"/>
                </a:solidFill>
              </a:rPr>
              <a:t>(</a:t>
            </a:r>
            <a:r>
              <a:rPr lang="zh-CN" altLang="en-US" sz="1600">
                <a:solidFill>
                  <a:schemeClr val="folHlink"/>
                </a:solidFill>
              </a:rPr>
              <a:t>续</a:t>
            </a:r>
            <a:r>
              <a:rPr lang="en-US" altLang="zh-CN" sz="1600">
                <a:solidFill>
                  <a:schemeClr val="folHlink"/>
                </a:solidFill>
              </a:rPr>
              <a:t>)</a:t>
            </a:r>
          </a:p>
        </p:txBody>
      </p:sp>
      <p:sp>
        <p:nvSpPr>
          <p:cNvPr id="116739" name="Rectangle 3"/>
          <p:cNvSpPr>
            <a:spLocks noGrp="1" noChangeArrowheads="1"/>
          </p:cNvSpPr>
          <p:nvPr>
            <p:ph type="body" idx="4294967295"/>
          </p:nvPr>
        </p:nvSpPr>
        <p:spPr>
          <a:xfrm>
            <a:off x="250825" y="728663"/>
            <a:ext cx="8856663" cy="5832475"/>
          </a:xfrm>
          <a:prstGeom prst="rect">
            <a:avLst/>
          </a:prstGeom>
        </p:spPr>
        <p:txBody>
          <a:bodyPr/>
          <a:lstStyle/>
          <a:p>
            <a:pPr>
              <a:lnSpc>
                <a:spcPct val="80000"/>
              </a:lnSpc>
              <a:buFont typeface="Wingdings" pitchFamily="2" charset="2"/>
              <a:buNone/>
            </a:pPr>
            <a:r>
              <a:rPr lang="zh-CN" altLang="en-US" sz="2800"/>
              <a:t>例</a:t>
            </a:r>
            <a:r>
              <a:rPr lang="en-US" altLang="zh-CN" sz="2800"/>
              <a:t>7.</a:t>
            </a:r>
            <a:r>
              <a:rPr lang="zh-CN" altLang="en-US" sz="2800"/>
              <a:t>给例</a:t>
            </a:r>
            <a:r>
              <a:rPr lang="en-US" altLang="zh-CN" sz="2800"/>
              <a:t>2</a:t>
            </a:r>
            <a:r>
              <a:rPr lang="zh-CN" altLang="en-US" sz="2800"/>
              <a:t>的图形加入网格和标注。</a:t>
            </a:r>
          </a:p>
          <a:p>
            <a:pPr>
              <a:lnSpc>
                <a:spcPct val="80000"/>
              </a:lnSpc>
              <a:buFont typeface="Wingdings" pitchFamily="2" charset="2"/>
              <a:buNone/>
            </a:pPr>
            <a:r>
              <a:rPr lang="zh-CN" altLang="en-US" sz="2800"/>
              <a:t>       </a:t>
            </a:r>
            <a:r>
              <a:rPr lang="en-US" altLang="zh-CN" sz="2800"/>
              <a:t>&gt;&gt;x=0:pi/10:2*pi;   </a:t>
            </a:r>
          </a:p>
          <a:p>
            <a:pPr>
              <a:lnSpc>
                <a:spcPct val="80000"/>
              </a:lnSpc>
              <a:buFont typeface="Wingdings" pitchFamily="2" charset="2"/>
              <a:buNone/>
            </a:pPr>
            <a:r>
              <a:rPr lang="en-US" altLang="zh-CN" sz="2800"/>
              <a:t>       &gt;&gt;y1=sin(x);        </a:t>
            </a:r>
          </a:p>
          <a:p>
            <a:pPr>
              <a:lnSpc>
                <a:spcPct val="80000"/>
              </a:lnSpc>
              <a:buFont typeface="Wingdings" pitchFamily="2" charset="2"/>
              <a:buNone/>
            </a:pPr>
            <a:r>
              <a:rPr lang="en-US" altLang="zh-CN" sz="2800"/>
              <a:t>       &gt;&gt;y2=cos(x);        </a:t>
            </a:r>
          </a:p>
          <a:p>
            <a:pPr>
              <a:lnSpc>
                <a:spcPct val="80000"/>
              </a:lnSpc>
              <a:buFont typeface="Wingdings" pitchFamily="2" charset="2"/>
              <a:buNone/>
            </a:pPr>
            <a:r>
              <a:rPr lang="en-US" altLang="zh-CN" sz="2800"/>
              <a:t>       &gt;&gt;plot(x,y1,x,y2)   </a:t>
            </a:r>
          </a:p>
          <a:p>
            <a:pPr>
              <a:lnSpc>
                <a:spcPct val="80000"/>
              </a:lnSpc>
              <a:buFont typeface="Wingdings" pitchFamily="2" charset="2"/>
              <a:buNone/>
            </a:pPr>
            <a:r>
              <a:rPr lang="en-US" altLang="zh-CN" sz="2800"/>
              <a:t>       &gt;&gt;grid on                                 %</a:t>
            </a:r>
            <a:r>
              <a:rPr lang="zh-CN" altLang="en-US" sz="2800"/>
              <a:t>添加网格</a:t>
            </a:r>
          </a:p>
          <a:p>
            <a:pPr>
              <a:lnSpc>
                <a:spcPct val="80000"/>
              </a:lnSpc>
              <a:buFont typeface="Wingdings" pitchFamily="2" charset="2"/>
              <a:buNone/>
            </a:pPr>
            <a:r>
              <a:rPr lang="zh-CN" altLang="en-US" sz="2800"/>
              <a:t>       </a:t>
            </a:r>
            <a:r>
              <a:rPr lang="en-US" altLang="zh-CN" sz="2800"/>
              <a:t>&gt;&gt;xlabel(‘x</a:t>
            </a:r>
            <a:r>
              <a:rPr lang="zh-CN" altLang="en-US" sz="2800"/>
              <a:t>轴’</a:t>
            </a:r>
            <a:r>
              <a:rPr lang="en-US" altLang="zh-CN" sz="2800"/>
              <a:t>)                       %</a:t>
            </a:r>
            <a:r>
              <a:rPr lang="zh-CN" altLang="en-US" sz="2800"/>
              <a:t>横坐标名</a:t>
            </a:r>
          </a:p>
          <a:p>
            <a:pPr>
              <a:lnSpc>
                <a:spcPct val="80000"/>
              </a:lnSpc>
              <a:buFont typeface="Wingdings" pitchFamily="2" charset="2"/>
              <a:buNone/>
            </a:pPr>
            <a:r>
              <a:rPr lang="zh-CN" altLang="en-US" sz="2800"/>
              <a:t>       </a:t>
            </a:r>
            <a:r>
              <a:rPr lang="en-US" altLang="zh-CN" sz="2800"/>
              <a:t>&gt;&gt;ylabel(‘y</a:t>
            </a:r>
            <a:r>
              <a:rPr lang="zh-CN" altLang="en-US" sz="2800"/>
              <a:t>轴’</a:t>
            </a:r>
            <a:r>
              <a:rPr lang="en-US" altLang="zh-CN" sz="2800"/>
              <a:t>)                       %</a:t>
            </a:r>
            <a:r>
              <a:rPr lang="zh-CN" altLang="en-US" sz="2800"/>
              <a:t>纵坐标名</a:t>
            </a:r>
          </a:p>
          <a:p>
            <a:pPr>
              <a:lnSpc>
                <a:spcPct val="80000"/>
              </a:lnSpc>
              <a:buFont typeface="Wingdings" pitchFamily="2" charset="2"/>
              <a:buNone/>
            </a:pPr>
            <a:r>
              <a:rPr lang="zh-CN" altLang="en-US" sz="2800"/>
              <a:t>       </a:t>
            </a:r>
            <a:r>
              <a:rPr lang="en-US" altLang="zh-CN" sz="2800"/>
              <a:t>&gt;&gt;title(‘</a:t>
            </a:r>
            <a:r>
              <a:rPr lang="zh-CN" altLang="en-US" sz="2800"/>
              <a:t>正弦函数和余弦函数曲线’</a:t>
            </a:r>
            <a:r>
              <a:rPr lang="en-US" altLang="zh-CN" sz="2800"/>
              <a:t>)       %</a:t>
            </a:r>
            <a:r>
              <a:rPr lang="zh-CN" altLang="en-US" sz="2800"/>
              <a:t>标题</a:t>
            </a:r>
          </a:p>
          <a:p>
            <a:pPr>
              <a:lnSpc>
                <a:spcPct val="80000"/>
              </a:lnSpc>
              <a:buFont typeface="Wingdings" pitchFamily="2" charset="2"/>
              <a:buNone/>
            </a:pPr>
            <a:r>
              <a:rPr lang="zh-CN" altLang="en-US" sz="2800"/>
              <a:t>       </a:t>
            </a:r>
            <a:r>
              <a:rPr lang="en-US" altLang="zh-CN" sz="2800"/>
              <a:t>&gt;&gt;text(1.5,0.3,’cos(x)’)           %</a:t>
            </a:r>
            <a:r>
              <a:rPr lang="zh-CN" altLang="en-US" sz="2800"/>
              <a:t>指定位置标注</a:t>
            </a:r>
          </a:p>
          <a:p>
            <a:pPr>
              <a:lnSpc>
                <a:spcPct val="80000"/>
              </a:lnSpc>
              <a:buFont typeface="Wingdings" pitchFamily="2" charset="2"/>
              <a:buNone/>
            </a:pPr>
            <a:r>
              <a:rPr lang="zh-CN" altLang="en-US" sz="2800"/>
              <a:t>       </a:t>
            </a:r>
            <a:r>
              <a:rPr lang="en-US" altLang="zh-CN" sz="2800"/>
              <a:t>&gt;&gt;gtext(‘sin(x)’)                      %</a:t>
            </a:r>
            <a:r>
              <a:rPr lang="zh-CN" altLang="en-US" sz="2800"/>
              <a:t>用鼠标选择位置标注</a:t>
            </a:r>
          </a:p>
          <a:p>
            <a:pPr>
              <a:lnSpc>
                <a:spcPct val="80000"/>
              </a:lnSpc>
              <a:buFont typeface="Wingdings" pitchFamily="2" charset="2"/>
              <a:buNone/>
            </a:pPr>
            <a:r>
              <a:rPr lang="zh-CN" altLang="en-US" sz="2800"/>
              <a:t>       </a:t>
            </a:r>
            <a:r>
              <a:rPr lang="en-US" altLang="zh-CN" sz="2800"/>
              <a:t>&gt;&gt;axis([0 2*pi -1.2 1.2])         %</a:t>
            </a:r>
            <a:r>
              <a:rPr lang="zh-CN" altLang="en-US" sz="2800"/>
              <a:t>设置坐标轴的最大最</a:t>
            </a:r>
          </a:p>
          <a:p>
            <a:pPr>
              <a:lnSpc>
                <a:spcPct val="80000"/>
              </a:lnSpc>
              <a:buFont typeface="Wingdings" pitchFamily="2" charset="2"/>
              <a:buNone/>
            </a:pPr>
            <a:r>
              <a:rPr lang="zh-CN" altLang="en-US" sz="2800"/>
              <a:t>                                                            小值</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128588" y="141288"/>
            <a:ext cx="8080375" cy="479425"/>
          </a:xfrm>
          <a:prstGeom prst="rect">
            <a:avLst/>
          </a:prstGeom>
        </p:spPr>
        <p:txBody>
          <a:bodyPr/>
          <a:lstStyle/>
          <a:p>
            <a:r>
              <a:rPr lang="zh-CN" altLang="en-US" sz="1600">
                <a:solidFill>
                  <a:schemeClr val="folHlink"/>
                </a:solidFill>
              </a:rPr>
              <a:t>图形的标注</a:t>
            </a:r>
            <a:r>
              <a:rPr lang="en-US" altLang="zh-CN" sz="1600">
                <a:solidFill>
                  <a:schemeClr val="folHlink"/>
                </a:solidFill>
              </a:rPr>
              <a:t>(</a:t>
            </a:r>
            <a:r>
              <a:rPr lang="zh-CN" altLang="en-US" sz="1600">
                <a:solidFill>
                  <a:schemeClr val="folHlink"/>
                </a:solidFill>
              </a:rPr>
              <a:t>续</a:t>
            </a:r>
            <a:r>
              <a:rPr lang="en-US" altLang="zh-CN" sz="1600">
                <a:solidFill>
                  <a:schemeClr val="folHlink"/>
                </a:solidFill>
              </a:rPr>
              <a:t>)</a:t>
            </a:r>
          </a:p>
        </p:txBody>
      </p:sp>
      <p:pic>
        <p:nvPicPr>
          <p:cNvPr id="117764" name="Picture 4" descr="1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800100"/>
            <a:ext cx="8856662"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215900" y="333375"/>
            <a:ext cx="8080375" cy="479425"/>
          </a:xfrm>
          <a:prstGeom prst="rect">
            <a:avLst/>
          </a:prstGeom>
        </p:spPr>
        <p:txBody>
          <a:bodyPr/>
          <a:lstStyle/>
          <a:p>
            <a:r>
              <a:rPr lang="zh-CN" altLang="en-US" sz="1600">
                <a:solidFill>
                  <a:schemeClr val="folHlink"/>
                </a:solidFill>
              </a:rPr>
              <a:t>图形的标注</a:t>
            </a:r>
            <a:r>
              <a:rPr lang="en-US" altLang="zh-CN" sz="1600">
                <a:solidFill>
                  <a:schemeClr val="folHlink"/>
                </a:solidFill>
              </a:rPr>
              <a:t>(</a:t>
            </a:r>
            <a:r>
              <a:rPr lang="zh-CN" altLang="en-US" sz="1600">
                <a:solidFill>
                  <a:schemeClr val="folHlink"/>
                </a:solidFill>
              </a:rPr>
              <a:t>续</a:t>
            </a:r>
            <a:r>
              <a:rPr lang="en-US" altLang="zh-CN" sz="1600">
                <a:solidFill>
                  <a:schemeClr val="folHlink"/>
                </a:solidFill>
              </a:rPr>
              <a:t>)</a:t>
            </a:r>
          </a:p>
        </p:txBody>
      </p:sp>
      <p:sp>
        <p:nvSpPr>
          <p:cNvPr id="118787" name="Rectangle 3"/>
          <p:cNvSpPr>
            <a:spLocks noGrp="1" noChangeArrowheads="1"/>
          </p:cNvSpPr>
          <p:nvPr>
            <p:ph type="body" idx="4294967295"/>
          </p:nvPr>
        </p:nvSpPr>
        <p:spPr>
          <a:xfrm>
            <a:off x="358775" y="1052513"/>
            <a:ext cx="8245475" cy="4897437"/>
          </a:xfrm>
          <a:prstGeom prst="rect">
            <a:avLst/>
          </a:prstGeom>
        </p:spPr>
        <p:txBody>
          <a:bodyPr/>
          <a:lstStyle/>
          <a:p>
            <a:pPr>
              <a:buFont typeface="Wingdings" pitchFamily="2" charset="2"/>
              <a:buNone/>
            </a:pPr>
            <a:r>
              <a:rPr lang="zh-CN" altLang="en-US" sz="2800"/>
              <a:t>指出：</a:t>
            </a:r>
          </a:p>
          <a:p>
            <a:pPr>
              <a:buFont typeface="Wingdings" pitchFamily="2" charset="2"/>
              <a:buNone/>
            </a:pPr>
            <a:r>
              <a:rPr lang="zh-CN" altLang="en-US" sz="2800">
                <a:solidFill>
                  <a:srgbClr val="00FF00"/>
                </a:solidFill>
              </a:rPr>
              <a:t>①标注文字可以使用汉字。</a:t>
            </a:r>
          </a:p>
          <a:p>
            <a:pPr>
              <a:buFont typeface="Wingdings" pitchFamily="2" charset="2"/>
              <a:buNone/>
            </a:pPr>
            <a:r>
              <a:rPr lang="zh-CN" altLang="en-US" sz="2800">
                <a:solidFill>
                  <a:srgbClr val="00FF00"/>
                </a:solidFill>
              </a:rPr>
              <a:t>②标注也可以适当设定字符属性增加文本变化</a:t>
            </a:r>
            <a:r>
              <a:rPr lang="zh-CN" altLang="en-US" sz="2800"/>
              <a:t>，例如</a:t>
            </a:r>
          </a:p>
          <a:p>
            <a:pPr>
              <a:buFont typeface="Wingdings" pitchFamily="2" charset="2"/>
              <a:buNone/>
            </a:pPr>
            <a:r>
              <a:rPr lang="zh-CN" altLang="en-US" sz="2800"/>
              <a:t>     </a:t>
            </a:r>
            <a:r>
              <a:rPr lang="en-US" altLang="zh-CN" sz="2800"/>
              <a:t>&gt;&gt;title(‘</a:t>
            </a:r>
            <a:r>
              <a:rPr lang="zh-CN" altLang="en-US" sz="2800"/>
              <a:t>弦函数曲线’，‘</a:t>
            </a:r>
            <a:r>
              <a:rPr lang="en-US" altLang="zh-CN" sz="2800"/>
              <a:t>FontName’,’</a:t>
            </a:r>
            <a:r>
              <a:rPr lang="zh-CN" altLang="en-US" sz="2800"/>
              <a:t>隶书’</a:t>
            </a:r>
            <a:r>
              <a:rPr lang="en-US" altLang="zh-CN" sz="2800"/>
              <a:t>,’FontSize’,20) </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179388" y="260350"/>
            <a:ext cx="8080375" cy="550863"/>
          </a:xfrm>
          <a:prstGeom prst="rect">
            <a:avLst/>
          </a:prstGeom>
        </p:spPr>
        <p:txBody>
          <a:bodyPr/>
          <a:lstStyle/>
          <a:p>
            <a:r>
              <a:rPr lang="zh-CN" altLang="en-US" sz="2800"/>
              <a:t>（</a:t>
            </a:r>
            <a:r>
              <a:rPr lang="en-US" altLang="zh-CN" sz="2800"/>
              <a:t>3</a:t>
            </a:r>
            <a:r>
              <a:rPr lang="zh-CN" altLang="en-US" sz="2800"/>
              <a:t>）图形的比较显示命令</a:t>
            </a:r>
          </a:p>
        </p:txBody>
      </p:sp>
      <p:sp>
        <p:nvSpPr>
          <p:cNvPr id="119811" name="Rectangle 3"/>
          <p:cNvSpPr>
            <a:spLocks noGrp="1" noChangeArrowheads="1"/>
          </p:cNvSpPr>
          <p:nvPr>
            <p:ph type="body" idx="4294967295"/>
          </p:nvPr>
        </p:nvSpPr>
        <p:spPr>
          <a:xfrm>
            <a:off x="250825" y="944563"/>
            <a:ext cx="8893175" cy="5151437"/>
          </a:xfrm>
          <a:prstGeom prst="rect">
            <a:avLst/>
          </a:prstGeom>
        </p:spPr>
        <p:txBody>
          <a:bodyPr/>
          <a:lstStyle/>
          <a:p>
            <a:pPr>
              <a:buFont typeface="Wingdings" pitchFamily="2" charset="2"/>
              <a:buNone/>
            </a:pPr>
            <a:r>
              <a:rPr lang="en-US" altLang="zh-CN"/>
              <a:t>          </a:t>
            </a:r>
            <a:r>
              <a:rPr lang="zh-CN" altLang="en-US" sz="2800"/>
              <a:t>默认的情况下，</a:t>
            </a:r>
            <a:r>
              <a:rPr lang="en-US" altLang="zh-CN" sz="2800"/>
              <a:t>MATLAB</a:t>
            </a:r>
            <a:r>
              <a:rPr lang="zh-CN" altLang="en-US" sz="2800"/>
              <a:t>每一次使用</a:t>
            </a:r>
            <a:r>
              <a:rPr lang="en-US" altLang="zh-CN" sz="2800"/>
              <a:t>plot</a:t>
            </a:r>
            <a:r>
              <a:rPr lang="zh-CN" altLang="en-US" sz="2800"/>
              <a:t>函数进行绘图，都将清除原有的图形，但有时候我们希望后面绘制的图形能和前面所绘制的图形进行比较。此时我们有两种方法，一是采用</a:t>
            </a:r>
            <a:r>
              <a:rPr lang="en-US" altLang="zh-CN" sz="2800"/>
              <a:t>hold on(/of)</a:t>
            </a:r>
            <a:r>
              <a:rPr lang="zh-CN" altLang="en-US" sz="2800"/>
              <a:t>命令</a:t>
            </a:r>
            <a:r>
              <a:rPr lang="en-US" altLang="zh-CN" sz="2800"/>
              <a:t>,</a:t>
            </a:r>
            <a:r>
              <a:rPr lang="zh-CN" altLang="en-US" sz="2800"/>
              <a:t>在同一个图形窗口中绘制新的图形叠加在原有的图形上。二是采用</a:t>
            </a:r>
            <a:r>
              <a:rPr lang="en-US" altLang="zh-CN" sz="2800"/>
              <a:t>subplot(n,m,k)</a:t>
            </a:r>
            <a:r>
              <a:rPr lang="zh-CN" altLang="en-US" sz="2800"/>
              <a:t>命令，将图形窗口分割成几个小窗口，在每个窗口中画出一个图形。</a:t>
            </a:r>
          </a:p>
          <a:p>
            <a:pPr>
              <a:buFont typeface="Wingdings" pitchFamily="2" charset="2"/>
              <a:buNone/>
            </a:pPr>
            <a:r>
              <a:rPr lang="zh-CN" altLang="en-US" sz="2800"/>
              <a:t>    </a:t>
            </a:r>
          </a:p>
          <a:p>
            <a:pPr>
              <a:buFont typeface="Wingdings" pitchFamily="2" charset="2"/>
              <a:buNone/>
            </a:pPr>
            <a:r>
              <a:rPr lang="zh-CN" altLang="en-US" sz="2800"/>
              <a:t>    </a:t>
            </a:r>
            <a:r>
              <a:rPr lang="zh-CN" altLang="en-US" sz="2800">
                <a:solidFill>
                  <a:srgbClr val="00FF00"/>
                </a:solidFill>
              </a:rPr>
              <a:t>①</a:t>
            </a:r>
            <a:r>
              <a:rPr lang="en-US" altLang="zh-CN" sz="2800">
                <a:solidFill>
                  <a:srgbClr val="00FF00"/>
                </a:solidFill>
              </a:rPr>
              <a:t>hold on(/of) </a:t>
            </a:r>
            <a:r>
              <a:rPr lang="zh-CN" altLang="en-US" sz="2800">
                <a:solidFill>
                  <a:srgbClr val="00FF00"/>
                </a:solidFill>
              </a:rPr>
              <a:t>保持绘图命令</a:t>
            </a:r>
          </a:p>
          <a:p>
            <a:pPr>
              <a:buFont typeface="Wingdings" pitchFamily="2" charset="2"/>
              <a:buNone/>
            </a:pPr>
            <a:r>
              <a:rPr lang="zh-CN" altLang="en-US" sz="2800">
                <a:solidFill>
                  <a:srgbClr val="00FF00"/>
                </a:solidFill>
              </a:rPr>
              <a:t>    ②</a:t>
            </a:r>
            <a:r>
              <a:rPr lang="en-US" altLang="zh-CN" sz="2800">
                <a:solidFill>
                  <a:srgbClr val="00FF00"/>
                </a:solidFill>
              </a:rPr>
              <a:t>subplot(n,m,k) </a:t>
            </a:r>
            <a:r>
              <a:rPr lang="zh-CN" altLang="en-US" sz="2800">
                <a:solidFill>
                  <a:srgbClr val="00FF00"/>
                </a:solidFill>
              </a:rPr>
              <a:t>将图形窗口分成</a:t>
            </a:r>
            <a:r>
              <a:rPr lang="en-US" altLang="zh-CN" sz="2800">
                <a:solidFill>
                  <a:srgbClr val="00FF00"/>
                </a:solidFill>
              </a:rPr>
              <a:t>n</a:t>
            </a:r>
            <a:r>
              <a:rPr lang="zh-CN" altLang="en-US" sz="2800">
                <a:solidFill>
                  <a:srgbClr val="00FF00"/>
                </a:solidFill>
              </a:rPr>
              <a:t>行</a:t>
            </a:r>
            <a:r>
              <a:rPr lang="en-US" altLang="zh-CN" sz="2800">
                <a:solidFill>
                  <a:srgbClr val="00FF00"/>
                </a:solidFill>
              </a:rPr>
              <a:t>m</a:t>
            </a:r>
            <a:r>
              <a:rPr lang="zh-CN" altLang="en-US" sz="2800">
                <a:solidFill>
                  <a:srgbClr val="00FF00"/>
                </a:solidFill>
              </a:rPr>
              <a:t>列个格子，在</a:t>
            </a:r>
          </a:p>
          <a:p>
            <a:pPr>
              <a:buFont typeface="Wingdings" pitchFamily="2" charset="2"/>
              <a:buNone/>
            </a:pPr>
            <a:r>
              <a:rPr lang="zh-CN" altLang="en-US" sz="2800">
                <a:solidFill>
                  <a:srgbClr val="00FF00"/>
                </a:solidFill>
              </a:rPr>
              <a:t>        第</a:t>
            </a:r>
            <a:r>
              <a:rPr lang="en-US" altLang="zh-CN" sz="2800">
                <a:solidFill>
                  <a:srgbClr val="00FF00"/>
                </a:solidFill>
              </a:rPr>
              <a:t>k</a:t>
            </a:r>
            <a:r>
              <a:rPr lang="zh-CN" altLang="en-US" sz="2800">
                <a:solidFill>
                  <a:srgbClr val="00FF00"/>
                </a:solidFill>
              </a:rPr>
              <a:t>个格子绘图，格子按从上到下依行计数。</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179388" y="188913"/>
            <a:ext cx="8080375" cy="371475"/>
          </a:xfrm>
          <a:prstGeom prst="rect">
            <a:avLst/>
          </a:prstGeom>
        </p:spPr>
        <p:txBody>
          <a:bodyPr/>
          <a:lstStyle/>
          <a:p>
            <a:r>
              <a:rPr lang="zh-CN" altLang="en-US" sz="1600">
                <a:solidFill>
                  <a:schemeClr val="folHlink"/>
                </a:solidFill>
              </a:rPr>
              <a:t>图形的比较显示（续）</a:t>
            </a:r>
          </a:p>
        </p:txBody>
      </p:sp>
      <p:sp>
        <p:nvSpPr>
          <p:cNvPr id="120835" name="Rectangle 3"/>
          <p:cNvSpPr>
            <a:spLocks noGrp="1" noChangeArrowheads="1"/>
          </p:cNvSpPr>
          <p:nvPr>
            <p:ph type="body" idx="4294967295"/>
          </p:nvPr>
        </p:nvSpPr>
        <p:spPr>
          <a:xfrm>
            <a:off x="395288" y="873125"/>
            <a:ext cx="8532812" cy="4114800"/>
          </a:xfrm>
          <a:prstGeom prst="rect">
            <a:avLst/>
          </a:prstGeom>
        </p:spPr>
        <p:txBody>
          <a:bodyPr/>
          <a:lstStyle/>
          <a:p>
            <a:pPr>
              <a:buFont typeface="Wingdings" pitchFamily="2" charset="2"/>
              <a:buNone/>
            </a:pPr>
            <a:r>
              <a:rPr lang="zh-CN" altLang="en-US"/>
              <a:t>例</a:t>
            </a:r>
            <a:r>
              <a:rPr lang="en-US" altLang="zh-CN"/>
              <a:t>8.</a:t>
            </a:r>
            <a:r>
              <a:rPr lang="zh-CN" altLang="en-US"/>
              <a:t>在同一个窗口中，使用两次</a:t>
            </a:r>
            <a:r>
              <a:rPr lang="en-US" altLang="zh-CN"/>
              <a:t>plot</a:t>
            </a:r>
            <a:r>
              <a:rPr lang="zh-CN" altLang="en-US"/>
              <a:t>函数 </a:t>
            </a:r>
          </a:p>
          <a:p>
            <a:pPr>
              <a:buFont typeface="Wingdings" pitchFamily="2" charset="2"/>
              <a:buNone/>
            </a:pPr>
            <a:r>
              <a:rPr lang="zh-CN" altLang="en-US"/>
              <a:t>       绘制两条曲线。</a:t>
            </a:r>
          </a:p>
          <a:p>
            <a:pPr>
              <a:buFont typeface="Wingdings" pitchFamily="2" charset="2"/>
              <a:buNone/>
            </a:pPr>
            <a:r>
              <a:rPr lang="zh-CN" altLang="en-US"/>
              <a:t>         </a:t>
            </a:r>
            <a:r>
              <a:rPr lang="en-US" altLang="zh-CN"/>
              <a:t>&gt;&gt;x=0:0.2:12;</a:t>
            </a:r>
          </a:p>
          <a:p>
            <a:pPr>
              <a:buFont typeface="Wingdings" pitchFamily="2" charset="2"/>
              <a:buNone/>
            </a:pPr>
            <a:r>
              <a:rPr lang="en-US" altLang="zh-CN"/>
              <a:t>         &gt;&gt;plot(x,sin(x),’-’)</a:t>
            </a:r>
          </a:p>
          <a:p>
            <a:pPr>
              <a:buFont typeface="Wingdings" pitchFamily="2" charset="2"/>
              <a:buNone/>
            </a:pPr>
            <a:r>
              <a:rPr lang="en-US" altLang="zh-CN"/>
              <a:t>         &gt;&gt;hold on</a:t>
            </a:r>
          </a:p>
          <a:p>
            <a:pPr>
              <a:buFont typeface="Wingdings" pitchFamily="2" charset="2"/>
              <a:buNone/>
            </a:pPr>
            <a:r>
              <a:rPr lang="en-US" altLang="zh-CN"/>
              <a:t>         &gt;&gt;plot(x,cos(x),’:’)</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323850" y="225425"/>
            <a:ext cx="8080375" cy="406400"/>
          </a:xfrm>
          <a:prstGeom prst="rect">
            <a:avLst/>
          </a:prstGeom>
        </p:spPr>
        <p:txBody>
          <a:bodyPr/>
          <a:lstStyle/>
          <a:p>
            <a:r>
              <a:rPr lang="zh-CN" altLang="en-US" sz="1600">
                <a:solidFill>
                  <a:schemeClr val="folHlink"/>
                </a:solidFill>
              </a:rPr>
              <a:t>图形的比较显示（续）</a:t>
            </a:r>
          </a:p>
        </p:txBody>
      </p:sp>
      <p:sp>
        <p:nvSpPr>
          <p:cNvPr id="121859"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21860" name="Picture 4" descr="1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765175"/>
            <a:ext cx="8677275"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11188" y="225425"/>
            <a:ext cx="8080375" cy="719138"/>
          </a:xfrm>
          <a:prstGeom prst="rect">
            <a:avLst/>
          </a:prstGeom>
        </p:spPr>
        <p:txBody>
          <a:bodyPr/>
          <a:lstStyle/>
          <a:p>
            <a:r>
              <a:rPr lang="zh-CN" altLang="en-US" sz="2800"/>
              <a:t>（</a:t>
            </a:r>
            <a:r>
              <a:rPr lang="en-US" altLang="zh-CN" sz="2800"/>
              <a:t>5</a:t>
            </a:r>
            <a:r>
              <a:rPr lang="zh-CN" altLang="en-US" sz="2800"/>
              <a:t>）当前路径窗口</a:t>
            </a:r>
            <a:r>
              <a:rPr lang="en-US" altLang="zh-CN" sz="2800"/>
              <a:t>(Current Directory)</a:t>
            </a:r>
          </a:p>
        </p:txBody>
      </p:sp>
      <p:sp>
        <p:nvSpPr>
          <p:cNvPr id="18435" name="Rectangle 3"/>
          <p:cNvSpPr>
            <a:spLocks noGrp="1" noChangeArrowheads="1"/>
          </p:cNvSpPr>
          <p:nvPr>
            <p:ph type="body" idx="4294967295"/>
          </p:nvPr>
        </p:nvSpPr>
        <p:spPr>
          <a:xfrm>
            <a:off x="755650" y="1160463"/>
            <a:ext cx="7772400" cy="4114800"/>
          </a:xfrm>
          <a:prstGeom prst="rect">
            <a:avLst/>
          </a:prstGeom>
        </p:spPr>
        <p:txBody>
          <a:bodyPr/>
          <a:lstStyle/>
          <a:p>
            <a:r>
              <a:rPr lang="zh-CN" altLang="en-US" sz="2800"/>
              <a:t>当前路径窗口也称为当前目录窗口。可以显示或改变当前目录。</a:t>
            </a:r>
          </a:p>
          <a:p>
            <a:r>
              <a:rPr lang="zh-CN" altLang="en-US" sz="2800"/>
              <a:t>当前目录指的是</a:t>
            </a:r>
            <a:r>
              <a:rPr lang="en-US" altLang="zh-CN" sz="2800"/>
              <a:t>MATLAB</a:t>
            </a:r>
            <a:r>
              <a:rPr lang="zh-CN" altLang="en-US" sz="2800"/>
              <a:t>运行文件时的工作目录。只有在当前目录或搜索路径下的文件及函数可以被运用或调用，如果没有特殊指明，数据文件也将储存在当前目录下。</a:t>
            </a:r>
          </a:p>
          <a:p>
            <a:r>
              <a:rPr lang="zh-CN" altLang="en-US" sz="2800">
                <a:solidFill>
                  <a:srgbClr val="00FF00"/>
                </a:solidFill>
              </a:rPr>
              <a:t>如果要建立自己的工作目录，在运行文件前必须将该文件所在目录设置为当前目录。</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142875" y="260350"/>
            <a:ext cx="8080375" cy="406400"/>
          </a:xfrm>
          <a:prstGeom prst="rect">
            <a:avLst/>
          </a:prstGeom>
        </p:spPr>
        <p:txBody>
          <a:bodyPr/>
          <a:lstStyle/>
          <a:p>
            <a:r>
              <a:rPr lang="zh-CN" altLang="en-US" sz="1600">
                <a:solidFill>
                  <a:schemeClr val="folHlink"/>
                </a:solidFill>
              </a:rPr>
              <a:t>图形的比较显示（续）</a:t>
            </a:r>
          </a:p>
        </p:txBody>
      </p:sp>
      <p:sp>
        <p:nvSpPr>
          <p:cNvPr id="122883" name="Rectangle 3"/>
          <p:cNvSpPr>
            <a:spLocks noGrp="1" noChangeArrowheads="1"/>
          </p:cNvSpPr>
          <p:nvPr>
            <p:ph type="body" idx="4294967295"/>
          </p:nvPr>
        </p:nvSpPr>
        <p:spPr>
          <a:xfrm>
            <a:off x="287338" y="657225"/>
            <a:ext cx="8461375" cy="5867400"/>
          </a:xfrm>
          <a:prstGeom prst="rect">
            <a:avLst/>
          </a:prstGeom>
        </p:spPr>
        <p:txBody>
          <a:bodyPr/>
          <a:lstStyle/>
          <a:p>
            <a:pPr>
              <a:lnSpc>
                <a:spcPct val="70000"/>
              </a:lnSpc>
              <a:buFont typeface="Wingdings" pitchFamily="2" charset="2"/>
              <a:buNone/>
            </a:pPr>
            <a:r>
              <a:rPr lang="zh-CN" altLang="en-US" sz="2800"/>
              <a:t>例</a:t>
            </a:r>
            <a:r>
              <a:rPr lang="en-US" altLang="zh-CN" sz="2800"/>
              <a:t>9</a:t>
            </a:r>
            <a:r>
              <a:rPr lang="zh-CN" altLang="en-US" sz="2800"/>
              <a:t>．把当前窗口分割成四个区域，绘制四条函数曲</a:t>
            </a:r>
          </a:p>
          <a:p>
            <a:pPr>
              <a:lnSpc>
                <a:spcPct val="70000"/>
              </a:lnSpc>
              <a:buFont typeface="Wingdings" pitchFamily="2" charset="2"/>
              <a:buNone/>
            </a:pPr>
            <a:r>
              <a:rPr lang="zh-CN" altLang="en-US" sz="2800"/>
              <a:t>          线。</a:t>
            </a:r>
          </a:p>
          <a:p>
            <a:pPr>
              <a:lnSpc>
                <a:spcPct val="70000"/>
              </a:lnSpc>
              <a:buFont typeface="Wingdings" pitchFamily="2" charset="2"/>
              <a:buNone/>
            </a:pPr>
            <a:endParaRPr lang="zh-CN" altLang="en-US" sz="2800"/>
          </a:p>
          <a:p>
            <a:pPr>
              <a:lnSpc>
                <a:spcPct val="70000"/>
              </a:lnSpc>
              <a:buFont typeface="Wingdings" pitchFamily="2" charset="2"/>
              <a:buNone/>
            </a:pPr>
            <a:r>
              <a:rPr lang="zh-CN" altLang="en-US" sz="2800"/>
              <a:t>                 </a:t>
            </a:r>
            <a:r>
              <a:rPr lang="en-US" altLang="zh-CN" sz="2800"/>
              <a:t>&gt;&gt;x=0:0.05:8;</a:t>
            </a:r>
          </a:p>
          <a:p>
            <a:pPr>
              <a:lnSpc>
                <a:spcPct val="70000"/>
              </a:lnSpc>
              <a:buFont typeface="Wingdings" pitchFamily="2" charset="2"/>
              <a:buNone/>
            </a:pPr>
            <a:r>
              <a:rPr lang="en-US" altLang="zh-CN" sz="2800"/>
              <a:t>                 &gt;&gt;y1=2*sin(x);</a:t>
            </a:r>
          </a:p>
          <a:p>
            <a:pPr>
              <a:lnSpc>
                <a:spcPct val="70000"/>
              </a:lnSpc>
              <a:buFont typeface="Wingdings" pitchFamily="2" charset="2"/>
              <a:buNone/>
            </a:pPr>
            <a:r>
              <a:rPr lang="en-US" altLang="zh-CN" sz="2800"/>
              <a:t>                 &gt;&gt;y2=2*cos(x);</a:t>
            </a:r>
          </a:p>
          <a:p>
            <a:pPr>
              <a:lnSpc>
                <a:spcPct val="70000"/>
              </a:lnSpc>
              <a:buFont typeface="Wingdings" pitchFamily="2" charset="2"/>
              <a:buNone/>
            </a:pPr>
            <a:r>
              <a:rPr lang="en-US" altLang="zh-CN" sz="2800"/>
              <a:t>                 &gt;&gt;y3=sin(2*x);</a:t>
            </a:r>
          </a:p>
          <a:p>
            <a:pPr>
              <a:lnSpc>
                <a:spcPct val="70000"/>
              </a:lnSpc>
              <a:buFont typeface="Wingdings" pitchFamily="2" charset="2"/>
              <a:buNone/>
            </a:pPr>
            <a:r>
              <a:rPr lang="en-US" altLang="zh-CN" sz="2800"/>
              <a:t>                 &gt;&gt;y4=cos(2*x);</a:t>
            </a:r>
          </a:p>
          <a:p>
            <a:pPr>
              <a:lnSpc>
                <a:spcPct val="70000"/>
              </a:lnSpc>
              <a:buFont typeface="Wingdings" pitchFamily="2" charset="2"/>
              <a:buNone/>
            </a:pPr>
            <a:r>
              <a:rPr lang="en-US" altLang="zh-CN" sz="2800"/>
              <a:t>                 &gt;&gt;subplot(2,2,1);</a:t>
            </a:r>
          </a:p>
          <a:p>
            <a:pPr>
              <a:lnSpc>
                <a:spcPct val="70000"/>
              </a:lnSpc>
              <a:buFont typeface="Wingdings" pitchFamily="2" charset="2"/>
              <a:buNone/>
            </a:pPr>
            <a:r>
              <a:rPr lang="en-US" altLang="zh-CN" sz="2800"/>
              <a:t>                 &gt;&gt;plot(x,y1);</a:t>
            </a:r>
          </a:p>
          <a:p>
            <a:pPr>
              <a:lnSpc>
                <a:spcPct val="70000"/>
              </a:lnSpc>
              <a:buFont typeface="Wingdings" pitchFamily="2" charset="2"/>
              <a:buNone/>
            </a:pPr>
            <a:r>
              <a:rPr lang="en-US" altLang="zh-CN" sz="2800"/>
              <a:t>                 &gt;&gt;title(‘2sinx’)</a:t>
            </a:r>
          </a:p>
          <a:p>
            <a:pPr>
              <a:lnSpc>
                <a:spcPct val="70000"/>
              </a:lnSpc>
              <a:buFont typeface="Wingdings" pitchFamily="2" charset="2"/>
              <a:buNone/>
            </a:pPr>
            <a:r>
              <a:rPr lang="en-US" altLang="zh-CN" sz="2400"/>
              <a:t>                 </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idx="4294967295"/>
          </p:nvPr>
        </p:nvSpPr>
        <p:spPr>
          <a:xfrm>
            <a:off x="0" y="0"/>
            <a:ext cx="8080375" cy="227013"/>
          </a:xfrm>
          <a:prstGeom prst="rect">
            <a:avLst/>
          </a:prstGeom>
        </p:spPr>
        <p:txBody>
          <a:bodyPr/>
          <a:lstStyle/>
          <a:p>
            <a:r>
              <a:rPr lang="zh-CN" altLang="en-US" sz="1600">
                <a:solidFill>
                  <a:schemeClr val="folHlink"/>
                </a:solidFill>
              </a:rPr>
              <a:t>图形的比较显示（续）</a:t>
            </a:r>
          </a:p>
        </p:txBody>
      </p:sp>
      <p:sp>
        <p:nvSpPr>
          <p:cNvPr id="220163" name="Rectangle 3"/>
          <p:cNvSpPr>
            <a:spLocks noGrp="1" noChangeArrowheads="1"/>
          </p:cNvSpPr>
          <p:nvPr>
            <p:ph type="body" idx="4294967295"/>
          </p:nvPr>
        </p:nvSpPr>
        <p:spPr>
          <a:xfrm>
            <a:off x="215900" y="512763"/>
            <a:ext cx="8569325" cy="5976937"/>
          </a:xfrm>
          <a:prstGeom prst="rect">
            <a:avLst/>
          </a:prstGeom>
        </p:spPr>
        <p:txBody>
          <a:bodyPr/>
          <a:lstStyle/>
          <a:p>
            <a:pPr>
              <a:buFont typeface="Wingdings" pitchFamily="2" charset="2"/>
              <a:buNone/>
            </a:pPr>
            <a:r>
              <a:rPr lang="en-US" altLang="zh-CN"/>
              <a:t>               </a:t>
            </a:r>
            <a:r>
              <a:rPr lang="en-US" altLang="zh-CN" sz="2800"/>
              <a:t>&gt;&gt;subplot(2,2,2);</a:t>
            </a:r>
          </a:p>
          <a:p>
            <a:pPr>
              <a:buFont typeface="Wingdings" pitchFamily="2" charset="2"/>
              <a:buNone/>
            </a:pPr>
            <a:r>
              <a:rPr lang="en-US" altLang="zh-CN" sz="2800"/>
              <a:t>                 &gt;&gt;plot(x,y2);</a:t>
            </a:r>
          </a:p>
          <a:p>
            <a:pPr>
              <a:buFont typeface="Wingdings" pitchFamily="2" charset="2"/>
              <a:buNone/>
            </a:pPr>
            <a:r>
              <a:rPr lang="en-US" altLang="zh-CN" sz="2800"/>
              <a:t>                 &gt;&gt;title(‘2cosx’)</a:t>
            </a:r>
          </a:p>
          <a:p>
            <a:pPr>
              <a:buFont typeface="Wingdings" pitchFamily="2" charset="2"/>
              <a:buNone/>
            </a:pPr>
            <a:r>
              <a:rPr lang="en-US" altLang="zh-CN" sz="2800"/>
              <a:t>                 &gt;&gt;subplot(2,2,3);</a:t>
            </a:r>
          </a:p>
          <a:p>
            <a:pPr>
              <a:buFont typeface="Wingdings" pitchFamily="2" charset="2"/>
              <a:buNone/>
            </a:pPr>
            <a:r>
              <a:rPr lang="en-US" altLang="zh-CN" sz="2800"/>
              <a:t>                 &gt;&gt;plot(x,y3);</a:t>
            </a:r>
          </a:p>
          <a:p>
            <a:pPr>
              <a:buFont typeface="Wingdings" pitchFamily="2" charset="2"/>
              <a:buNone/>
            </a:pPr>
            <a:r>
              <a:rPr lang="en-US" altLang="zh-CN" sz="2800"/>
              <a:t>                 &gt;&gt;title(‘sin2x’)</a:t>
            </a:r>
          </a:p>
          <a:p>
            <a:pPr>
              <a:buFont typeface="Wingdings" pitchFamily="2" charset="2"/>
              <a:buNone/>
            </a:pPr>
            <a:r>
              <a:rPr lang="en-US" altLang="zh-CN" sz="2800"/>
              <a:t>                 &gt;&gt;subplot(2,2,4);</a:t>
            </a:r>
          </a:p>
          <a:p>
            <a:pPr>
              <a:buFont typeface="Wingdings" pitchFamily="2" charset="2"/>
              <a:buNone/>
            </a:pPr>
            <a:r>
              <a:rPr lang="en-US" altLang="zh-CN" sz="2800"/>
              <a:t>                 &gt;&gt;plot(x,y4);</a:t>
            </a:r>
          </a:p>
          <a:p>
            <a:pPr>
              <a:buFont typeface="Wingdings" pitchFamily="2" charset="2"/>
              <a:buNone/>
            </a:pPr>
            <a:r>
              <a:rPr lang="en-US" altLang="zh-CN" sz="2800"/>
              <a:t>                 &gt;&gt;title(‘cos2x’)</a:t>
            </a:r>
          </a:p>
          <a:p>
            <a:endParaRPr lang="en-US" altLang="zh-CN" sz="280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179388" y="225425"/>
            <a:ext cx="8080375" cy="466725"/>
          </a:xfrm>
          <a:prstGeom prst="rect">
            <a:avLst/>
          </a:prstGeom>
        </p:spPr>
        <p:txBody>
          <a:bodyPr/>
          <a:lstStyle/>
          <a:p>
            <a:r>
              <a:rPr lang="zh-CN" altLang="en-US" sz="1600">
                <a:solidFill>
                  <a:schemeClr val="folHlink"/>
                </a:solidFill>
              </a:rPr>
              <a:t>图形的比较显示（续）</a:t>
            </a:r>
          </a:p>
        </p:txBody>
      </p:sp>
      <p:sp>
        <p:nvSpPr>
          <p:cNvPr id="123907"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23908" name="Picture 4" descr="1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692150"/>
            <a:ext cx="8785225"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79388" y="225425"/>
            <a:ext cx="8080375" cy="550863"/>
          </a:xfrm>
          <a:prstGeom prst="rect">
            <a:avLst/>
          </a:prstGeom>
        </p:spPr>
        <p:txBody>
          <a:bodyPr/>
          <a:lstStyle/>
          <a:p>
            <a:r>
              <a:rPr lang="zh-CN" altLang="en-US" sz="2800"/>
              <a:t>二、三维图形的绘制</a:t>
            </a:r>
          </a:p>
        </p:txBody>
      </p:sp>
      <p:sp>
        <p:nvSpPr>
          <p:cNvPr id="124931" name="Rectangle 3"/>
          <p:cNvSpPr>
            <a:spLocks noGrp="1" noChangeArrowheads="1"/>
          </p:cNvSpPr>
          <p:nvPr>
            <p:ph type="body" idx="4294967295"/>
          </p:nvPr>
        </p:nvSpPr>
        <p:spPr>
          <a:xfrm>
            <a:off x="323850" y="1016000"/>
            <a:ext cx="8532813" cy="5437188"/>
          </a:xfrm>
          <a:prstGeom prst="rect">
            <a:avLst/>
          </a:prstGeom>
        </p:spPr>
        <p:txBody>
          <a:bodyPr/>
          <a:lstStyle/>
          <a:p>
            <a:pPr>
              <a:buFont typeface="Wingdings" pitchFamily="2" charset="2"/>
              <a:buNone/>
            </a:pPr>
            <a:r>
              <a:rPr lang="en-US" altLang="zh-CN"/>
              <a:t>1</a:t>
            </a:r>
            <a:r>
              <a:rPr lang="zh-CN" altLang="en-US"/>
              <a:t>、</a:t>
            </a:r>
            <a:r>
              <a:rPr lang="zh-CN" altLang="en-US" sz="2800"/>
              <a:t>和二维图形相对应，</a:t>
            </a:r>
            <a:r>
              <a:rPr lang="en-US" altLang="zh-CN" sz="2800"/>
              <a:t>MATLAB</a:t>
            </a:r>
            <a:r>
              <a:rPr lang="zh-CN" altLang="en-US" sz="2800"/>
              <a:t>提供了一个三维曲 线绘制命令</a:t>
            </a:r>
            <a:r>
              <a:rPr lang="en-US" altLang="zh-CN" sz="2800"/>
              <a:t>plot3</a:t>
            </a:r>
            <a:r>
              <a:rPr lang="zh-CN" altLang="en-US" sz="2800"/>
              <a:t>，它的应用和</a:t>
            </a:r>
            <a:r>
              <a:rPr lang="en-US" altLang="zh-CN" sz="2800"/>
              <a:t>plot</a:t>
            </a:r>
            <a:r>
              <a:rPr lang="zh-CN" altLang="en-US" sz="2800"/>
              <a:t>类似，只是多了</a:t>
            </a:r>
            <a:r>
              <a:rPr lang="en-US" altLang="zh-CN" sz="2800"/>
              <a:t>z</a:t>
            </a:r>
            <a:r>
              <a:rPr lang="zh-CN" altLang="en-US" sz="2800"/>
              <a:t>方向的数据。</a:t>
            </a:r>
          </a:p>
          <a:p>
            <a:pPr>
              <a:buFont typeface="Wingdings" pitchFamily="2" charset="2"/>
              <a:buNone/>
            </a:pPr>
            <a:r>
              <a:rPr lang="zh-CN" altLang="en-US" sz="2800"/>
              <a:t>例</a:t>
            </a:r>
            <a:r>
              <a:rPr lang="en-US" altLang="zh-CN" sz="2800"/>
              <a:t>10.</a:t>
            </a:r>
            <a:r>
              <a:rPr lang="zh-CN" altLang="en-US" sz="2800"/>
              <a:t>绘制一条三维曲线。</a:t>
            </a:r>
          </a:p>
          <a:p>
            <a:pPr>
              <a:buFont typeface="Wingdings" pitchFamily="2" charset="2"/>
              <a:buNone/>
            </a:pPr>
            <a:r>
              <a:rPr lang="zh-CN" altLang="en-US" sz="2800"/>
              <a:t>         </a:t>
            </a:r>
            <a:r>
              <a:rPr lang="en-US" altLang="zh-CN" sz="2800"/>
              <a:t>&gt;&gt;clear</a:t>
            </a:r>
          </a:p>
          <a:p>
            <a:pPr>
              <a:buFont typeface="Wingdings" pitchFamily="2" charset="2"/>
              <a:buNone/>
            </a:pPr>
            <a:r>
              <a:rPr lang="en-US" altLang="zh-CN" sz="2800"/>
              <a:t>         &gt;&gt;clc</a:t>
            </a:r>
          </a:p>
          <a:p>
            <a:pPr>
              <a:buFont typeface="Wingdings" pitchFamily="2" charset="2"/>
              <a:buNone/>
            </a:pPr>
            <a:r>
              <a:rPr lang="en-US" altLang="zh-CN" sz="2800"/>
              <a:t>         &gt;&gt;z=0:pi/50:10*pi;</a:t>
            </a:r>
          </a:p>
          <a:p>
            <a:pPr>
              <a:buFont typeface="Wingdings" pitchFamily="2" charset="2"/>
              <a:buNone/>
            </a:pPr>
            <a:r>
              <a:rPr lang="en-US" altLang="zh-CN" sz="2800"/>
              <a:t>         &gt;&gt;x=sin(z);</a:t>
            </a:r>
          </a:p>
          <a:p>
            <a:pPr>
              <a:buFont typeface="Wingdings" pitchFamily="2" charset="2"/>
              <a:buNone/>
            </a:pPr>
            <a:r>
              <a:rPr lang="en-US" altLang="zh-CN" sz="2800"/>
              <a:t>         &gt;&gt;y=cos(z);</a:t>
            </a:r>
          </a:p>
          <a:p>
            <a:pPr>
              <a:buFont typeface="Wingdings" pitchFamily="2" charset="2"/>
              <a:buNone/>
            </a:pPr>
            <a:r>
              <a:rPr lang="en-US" altLang="zh-CN" sz="2800"/>
              <a:t>         &gt;&gt;plot3(x,y,z)</a:t>
            </a:r>
          </a:p>
          <a:p>
            <a:pPr>
              <a:buFont typeface="Wingdings" pitchFamily="2" charset="2"/>
              <a:buNone/>
            </a:pPr>
            <a:endParaRPr lang="en-US" altLang="zh-CN" sz="280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a:xfrm>
            <a:off x="179388" y="260350"/>
            <a:ext cx="8080375" cy="406400"/>
          </a:xfrm>
          <a:prstGeom prst="rect">
            <a:avLst/>
          </a:prstGeom>
        </p:spPr>
        <p:txBody>
          <a:bodyPr/>
          <a:lstStyle/>
          <a:p>
            <a:r>
              <a:rPr lang="zh-CN" altLang="en-US" sz="1600">
                <a:solidFill>
                  <a:schemeClr val="folHlink"/>
                </a:solidFill>
              </a:rPr>
              <a:t>三维图形（续）</a:t>
            </a:r>
          </a:p>
        </p:txBody>
      </p:sp>
      <p:sp>
        <p:nvSpPr>
          <p:cNvPr id="125955"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25956" name="Picture 4" descr="1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873125"/>
            <a:ext cx="8424863"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215900" y="260350"/>
            <a:ext cx="8080375" cy="468313"/>
          </a:xfrm>
          <a:prstGeom prst="rect">
            <a:avLst/>
          </a:prstGeom>
        </p:spPr>
        <p:txBody>
          <a:bodyPr/>
          <a:lstStyle/>
          <a:p>
            <a:r>
              <a:rPr lang="zh-CN" altLang="en-US" sz="1600">
                <a:solidFill>
                  <a:schemeClr val="folHlink"/>
                </a:solidFill>
              </a:rPr>
              <a:t>三维图形（续）</a:t>
            </a:r>
          </a:p>
        </p:txBody>
      </p:sp>
      <p:sp>
        <p:nvSpPr>
          <p:cNvPr id="126979" name="Rectangle 3"/>
          <p:cNvSpPr>
            <a:spLocks noGrp="1" noChangeArrowheads="1"/>
          </p:cNvSpPr>
          <p:nvPr>
            <p:ph type="body" idx="4294967295"/>
          </p:nvPr>
        </p:nvSpPr>
        <p:spPr>
          <a:xfrm>
            <a:off x="215900" y="908050"/>
            <a:ext cx="8785225" cy="5689600"/>
          </a:xfrm>
          <a:prstGeom prst="rect">
            <a:avLst/>
          </a:prstGeom>
        </p:spPr>
        <p:txBody>
          <a:bodyPr/>
          <a:lstStyle/>
          <a:p>
            <a:pPr>
              <a:buFont typeface="Wingdings" pitchFamily="2" charset="2"/>
              <a:buNone/>
            </a:pPr>
            <a:r>
              <a:rPr lang="en-US" altLang="zh-CN"/>
              <a:t>2</a:t>
            </a:r>
            <a:r>
              <a:rPr lang="zh-CN" altLang="en-US"/>
              <a:t>、绘制三维曲面的命令则有</a:t>
            </a:r>
            <a:r>
              <a:rPr lang="en-US" altLang="zh-CN"/>
              <a:t>mesh(x,y,z)</a:t>
            </a:r>
            <a:r>
              <a:rPr lang="zh-CN" altLang="en-US"/>
              <a:t>或</a:t>
            </a:r>
            <a:r>
              <a:rPr lang="en-US" altLang="zh-CN"/>
              <a:t>surf(x,y,z)</a:t>
            </a:r>
            <a:r>
              <a:rPr lang="zh-CN" altLang="en-US"/>
              <a:t>。它们的区别在于，前者绘制出的是一个用网格近似的曲面，后者绘制出的是一个真正表面图。</a:t>
            </a:r>
          </a:p>
          <a:p>
            <a:pPr>
              <a:buFont typeface="Wingdings" pitchFamily="2" charset="2"/>
              <a:buNone/>
            </a:pPr>
            <a:r>
              <a:rPr lang="zh-CN" altLang="en-US"/>
              <a:t>例</a:t>
            </a:r>
            <a:r>
              <a:rPr lang="en-US" altLang="zh-CN"/>
              <a:t>11.</a:t>
            </a:r>
            <a:r>
              <a:rPr lang="zh-CN" altLang="en-US"/>
              <a:t>绘制多峰函数图。</a:t>
            </a:r>
          </a:p>
          <a:p>
            <a:pPr>
              <a:buFont typeface="Wingdings" pitchFamily="2" charset="2"/>
              <a:buNone/>
            </a:pPr>
            <a:r>
              <a:rPr lang="zh-CN" altLang="en-US"/>
              <a:t>       </a:t>
            </a:r>
            <a:r>
              <a:rPr lang="en-US" altLang="zh-CN"/>
              <a:t>&gt;&gt;z=peaks(40);</a:t>
            </a:r>
          </a:p>
          <a:p>
            <a:pPr>
              <a:buFont typeface="Wingdings" pitchFamily="2" charset="2"/>
              <a:buNone/>
            </a:pPr>
            <a:r>
              <a:rPr lang="en-US" altLang="zh-CN"/>
              <a:t>       &gt;&gt;mesh(z);</a:t>
            </a:r>
          </a:p>
          <a:p>
            <a:pPr>
              <a:buFont typeface="Wingdings" pitchFamily="2" charset="2"/>
              <a:buNone/>
            </a:pPr>
            <a:r>
              <a:rPr lang="en-US" altLang="zh-CN"/>
              <a:t>       &gt;&gt;surf(z);</a:t>
            </a:r>
          </a:p>
          <a:p>
            <a:pPr>
              <a:buFont typeface="Wingdings" pitchFamily="2" charset="2"/>
              <a:buNone/>
            </a:pPr>
            <a:endParaRPr lang="en-US" altLang="zh-CN"/>
          </a:p>
          <a:p>
            <a:pPr>
              <a:buFont typeface="Wingdings" pitchFamily="2" charset="2"/>
              <a:buNone/>
            </a:pPr>
            <a:r>
              <a:rPr lang="en-US" altLang="zh-CN"/>
              <a:t>peaks</a:t>
            </a:r>
            <a:r>
              <a:rPr lang="zh-CN" altLang="en-US"/>
              <a:t>称为多峰函数，常用于三维曲面的演示。 </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215900" y="260350"/>
            <a:ext cx="8080375" cy="479425"/>
          </a:xfrm>
          <a:prstGeom prst="rect">
            <a:avLst/>
          </a:prstGeom>
        </p:spPr>
        <p:txBody>
          <a:bodyPr/>
          <a:lstStyle/>
          <a:p>
            <a:r>
              <a:rPr lang="zh-CN" altLang="en-US" sz="1600">
                <a:solidFill>
                  <a:schemeClr val="folHlink"/>
                </a:solidFill>
              </a:rPr>
              <a:t>三维图形（续）</a:t>
            </a:r>
          </a:p>
        </p:txBody>
      </p:sp>
      <p:sp>
        <p:nvSpPr>
          <p:cNvPr id="128003"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28004" name="Picture 4" descr="14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746125"/>
            <a:ext cx="8461375"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215900" y="296863"/>
            <a:ext cx="8080375" cy="431800"/>
          </a:xfrm>
          <a:prstGeom prst="rect">
            <a:avLst/>
          </a:prstGeom>
        </p:spPr>
        <p:txBody>
          <a:bodyPr/>
          <a:lstStyle/>
          <a:p>
            <a:r>
              <a:rPr lang="zh-CN" altLang="en-US" sz="1600">
                <a:solidFill>
                  <a:schemeClr val="folHlink"/>
                </a:solidFill>
              </a:rPr>
              <a:t>三维图形（续）</a:t>
            </a:r>
          </a:p>
        </p:txBody>
      </p:sp>
      <p:sp>
        <p:nvSpPr>
          <p:cNvPr id="129027"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29028" name="Picture 4" descr="14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836613"/>
            <a:ext cx="8893175"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idx="4294967295"/>
          </p:nvPr>
        </p:nvSpPr>
        <p:spPr>
          <a:xfrm>
            <a:off x="0" y="0"/>
            <a:ext cx="8080375" cy="442913"/>
          </a:xfrm>
          <a:prstGeom prst="rect">
            <a:avLst/>
          </a:prstGeom>
        </p:spPr>
        <p:txBody>
          <a:bodyPr/>
          <a:lstStyle/>
          <a:p>
            <a:r>
              <a:rPr lang="zh-CN" altLang="en-US" sz="2400"/>
              <a:t>三、例</a:t>
            </a:r>
          </a:p>
        </p:txBody>
      </p:sp>
      <p:sp>
        <p:nvSpPr>
          <p:cNvPr id="182275" name="Rectangle 3"/>
          <p:cNvSpPr>
            <a:spLocks noGrp="1" noChangeArrowheads="1"/>
          </p:cNvSpPr>
          <p:nvPr>
            <p:ph type="body" idx="4294967295"/>
          </p:nvPr>
        </p:nvSpPr>
        <p:spPr>
          <a:xfrm>
            <a:off x="395288" y="584200"/>
            <a:ext cx="8208962" cy="5832475"/>
          </a:xfrm>
          <a:prstGeom prst="rect">
            <a:avLst/>
          </a:prstGeom>
        </p:spPr>
        <p:txBody>
          <a:bodyPr/>
          <a:lstStyle/>
          <a:p>
            <a:pPr>
              <a:lnSpc>
                <a:spcPct val="80000"/>
              </a:lnSpc>
              <a:buFont typeface="Wingdings" pitchFamily="2" charset="2"/>
              <a:buNone/>
            </a:pPr>
            <a:r>
              <a:rPr lang="zh-CN" altLang="en-US" sz="2800"/>
              <a:t>例</a:t>
            </a:r>
            <a:r>
              <a:rPr lang="en-US" altLang="zh-CN" sz="2800"/>
              <a:t>12.</a:t>
            </a:r>
            <a:r>
              <a:rPr lang="zh-CN" altLang="en-US" sz="2800"/>
              <a:t>画出函数</a:t>
            </a:r>
          </a:p>
          <a:p>
            <a:pPr>
              <a:lnSpc>
                <a:spcPct val="80000"/>
              </a:lnSpc>
              <a:buFont typeface="Wingdings" pitchFamily="2" charset="2"/>
              <a:buNone/>
            </a:pPr>
            <a:endParaRPr lang="zh-CN" altLang="en-US" sz="2800"/>
          </a:p>
          <a:p>
            <a:pPr>
              <a:lnSpc>
                <a:spcPct val="80000"/>
              </a:lnSpc>
              <a:buFont typeface="Wingdings" pitchFamily="2" charset="2"/>
              <a:buNone/>
            </a:pPr>
            <a:endParaRPr lang="zh-CN" altLang="en-US" sz="2800"/>
          </a:p>
          <a:p>
            <a:pPr>
              <a:lnSpc>
                <a:spcPct val="80000"/>
              </a:lnSpc>
              <a:buFont typeface="Wingdings" pitchFamily="2" charset="2"/>
              <a:buNone/>
            </a:pPr>
            <a:r>
              <a:rPr lang="zh-CN" altLang="en-US" sz="2800"/>
              <a:t>在区域上的图像。</a:t>
            </a:r>
          </a:p>
          <a:p>
            <a:pPr>
              <a:lnSpc>
                <a:spcPct val="80000"/>
              </a:lnSpc>
              <a:buFont typeface="Wingdings" pitchFamily="2" charset="2"/>
              <a:buNone/>
            </a:pPr>
            <a:r>
              <a:rPr lang="zh-CN" altLang="en-US" sz="2800"/>
              <a:t>解：执行下面的程序（</a:t>
            </a:r>
            <a:r>
              <a:rPr lang="en-US" altLang="zh-CN" sz="2800"/>
              <a:t>pt3d.m</a:t>
            </a:r>
            <a:r>
              <a:rPr lang="zh-CN" altLang="en-US" sz="2800"/>
              <a:t>）：</a:t>
            </a:r>
          </a:p>
          <a:p>
            <a:pPr>
              <a:lnSpc>
                <a:spcPct val="80000"/>
              </a:lnSpc>
              <a:buFont typeface="Wingdings" pitchFamily="2" charset="2"/>
              <a:buNone/>
            </a:pPr>
            <a:r>
              <a:rPr lang="en-US" altLang="zh-CN" sz="2800"/>
              <a:t>x=-18:0.5:18;y=x';</a:t>
            </a:r>
          </a:p>
          <a:p>
            <a:pPr>
              <a:lnSpc>
                <a:spcPct val="80000"/>
              </a:lnSpc>
              <a:buFont typeface="Wingdings" pitchFamily="2" charset="2"/>
              <a:buNone/>
            </a:pPr>
            <a:r>
              <a:rPr lang="en-US" altLang="zh-CN" sz="2800"/>
              <a:t>u=ones(size(y))*x;</a:t>
            </a:r>
          </a:p>
          <a:p>
            <a:pPr>
              <a:lnSpc>
                <a:spcPct val="80000"/>
              </a:lnSpc>
              <a:buFont typeface="Wingdings" pitchFamily="2" charset="2"/>
              <a:buNone/>
            </a:pPr>
            <a:r>
              <a:rPr lang="en-US" altLang="zh-CN" sz="2800"/>
              <a:t>v=y*ones(size(x));</a:t>
            </a:r>
          </a:p>
          <a:p>
            <a:pPr>
              <a:lnSpc>
                <a:spcPct val="80000"/>
              </a:lnSpc>
              <a:buFont typeface="Wingdings" pitchFamily="2" charset="2"/>
              <a:buNone/>
            </a:pPr>
            <a:r>
              <a:rPr lang="en-US" altLang="zh-CN" sz="2800"/>
              <a:t>r=sqrt(u.^2+v.^2)+eps;</a:t>
            </a:r>
          </a:p>
          <a:p>
            <a:pPr>
              <a:lnSpc>
                <a:spcPct val="80000"/>
              </a:lnSpc>
              <a:buFont typeface="Wingdings" pitchFamily="2" charset="2"/>
              <a:buNone/>
            </a:pPr>
            <a:r>
              <a:rPr lang="en-US" altLang="zh-CN" sz="2800"/>
              <a:t>z=sin(r)./r;</a:t>
            </a:r>
          </a:p>
          <a:p>
            <a:pPr>
              <a:lnSpc>
                <a:spcPct val="80000"/>
              </a:lnSpc>
              <a:buFont typeface="Wingdings" pitchFamily="2" charset="2"/>
              <a:buNone/>
            </a:pPr>
            <a:r>
              <a:rPr lang="en-US" altLang="zh-CN" sz="2800"/>
              <a:t>mesh(z);</a:t>
            </a:r>
          </a:p>
          <a:p>
            <a:pPr>
              <a:lnSpc>
                <a:spcPct val="80000"/>
              </a:lnSpc>
              <a:buFont typeface="Wingdings" pitchFamily="2" charset="2"/>
              <a:buNone/>
            </a:pPr>
            <a:r>
              <a:rPr lang="en-US" altLang="zh-CN" sz="2800"/>
              <a:t>xlabel('x');ylabel('y');</a:t>
            </a:r>
          </a:p>
          <a:p>
            <a:pPr>
              <a:lnSpc>
                <a:spcPct val="80000"/>
              </a:lnSpc>
              <a:buFont typeface="Wingdings" pitchFamily="2" charset="2"/>
              <a:buNone/>
            </a:pPr>
            <a:r>
              <a:rPr lang="en-US" altLang="zh-CN" sz="2800"/>
              <a:t>zlebel('z');</a:t>
            </a:r>
          </a:p>
        </p:txBody>
      </p:sp>
      <p:sp>
        <p:nvSpPr>
          <p:cNvPr id="1822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2276" name="Object 4"/>
          <p:cNvGraphicFramePr>
            <a:graphicFrameLocks noChangeAspect="1"/>
          </p:cNvGraphicFramePr>
          <p:nvPr/>
        </p:nvGraphicFramePr>
        <p:xfrm>
          <a:off x="2987675" y="800100"/>
          <a:ext cx="2952750" cy="1039813"/>
        </p:xfrm>
        <a:graphic>
          <a:graphicData uri="http://schemas.openxmlformats.org/presentationml/2006/ole">
            <mc:AlternateContent xmlns:mc="http://schemas.openxmlformats.org/markup-compatibility/2006">
              <mc:Choice xmlns:v="urn:schemas-microsoft-com:vml" Requires="v">
                <p:oleObj spid="_x0000_s182279" name="Equation" r:id="rId3" imgW="1511280" imgH="533160" progId="Equation.DSMT4">
                  <p:embed/>
                </p:oleObj>
              </mc:Choice>
              <mc:Fallback>
                <p:oleObj name="Equation" r:id="rId3" imgW="1511280" imgH="533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800100"/>
                        <a:ext cx="2952750"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a:xfrm>
            <a:off x="250825" y="188913"/>
            <a:ext cx="8080375" cy="227012"/>
          </a:xfrm>
          <a:prstGeom prst="rect">
            <a:avLst/>
          </a:prstGeom>
        </p:spPr>
        <p:txBody>
          <a:bodyPr/>
          <a:lstStyle/>
          <a:p>
            <a:r>
              <a:rPr lang="zh-CN" altLang="en-US" sz="1400">
                <a:solidFill>
                  <a:schemeClr val="folHlink"/>
                </a:solidFill>
              </a:rPr>
              <a:t>例</a:t>
            </a:r>
          </a:p>
        </p:txBody>
      </p:sp>
      <p:sp>
        <p:nvSpPr>
          <p:cNvPr id="183299"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83300" name="Picture 4" descr="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765175"/>
            <a:ext cx="8027988" cy="5256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31800" y="225425"/>
            <a:ext cx="8080375" cy="587375"/>
          </a:xfrm>
          <a:prstGeom prst="rect">
            <a:avLst/>
          </a:prstGeom>
        </p:spPr>
        <p:txBody>
          <a:bodyPr/>
          <a:lstStyle/>
          <a:p>
            <a:r>
              <a:rPr lang="zh-CN" altLang="en-US" sz="2800"/>
              <a:t>二、</a:t>
            </a:r>
            <a:r>
              <a:rPr lang="en-US" altLang="zh-CN" sz="2800"/>
              <a:t>MATLAB</a:t>
            </a:r>
            <a:r>
              <a:rPr lang="zh-CN" altLang="en-US" sz="2800"/>
              <a:t>的启动与退出</a:t>
            </a:r>
          </a:p>
        </p:txBody>
      </p:sp>
      <p:sp>
        <p:nvSpPr>
          <p:cNvPr id="20483" name="Rectangle 3"/>
          <p:cNvSpPr>
            <a:spLocks noGrp="1" noChangeArrowheads="1"/>
          </p:cNvSpPr>
          <p:nvPr>
            <p:ph type="body" idx="4294967295"/>
          </p:nvPr>
        </p:nvSpPr>
        <p:spPr>
          <a:xfrm>
            <a:off x="323850" y="944563"/>
            <a:ext cx="8496300" cy="5913437"/>
          </a:xfrm>
          <a:prstGeom prst="rect">
            <a:avLst/>
          </a:prstGeom>
        </p:spPr>
        <p:txBody>
          <a:bodyPr/>
          <a:lstStyle/>
          <a:p>
            <a:pPr>
              <a:lnSpc>
                <a:spcPct val="80000"/>
              </a:lnSpc>
              <a:buFont typeface="Wingdings" pitchFamily="2" charset="2"/>
              <a:buNone/>
            </a:pPr>
            <a:r>
              <a:rPr lang="en-US" altLang="zh-CN" sz="2800">
                <a:solidFill>
                  <a:schemeClr val="tx2"/>
                </a:solidFill>
              </a:rPr>
              <a:t>1</a:t>
            </a:r>
            <a:r>
              <a:rPr lang="zh-CN" altLang="en-US" sz="2800">
                <a:solidFill>
                  <a:schemeClr val="tx2"/>
                </a:solidFill>
              </a:rPr>
              <a:t>、</a:t>
            </a:r>
            <a:r>
              <a:rPr lang="en-US" altLang="zh-CN" sz="2800">
                <a:solidFill>
                  <a:schemeClr val="tx2"/>
                </a:solidFill>
              </a:rPr>
              <a:t>MATLAB</a:t>
            </a:r>
            <a:r>
              <a:rPr lang="zh-CN" altLang="en-US" sz="2800">
                <a:solidFill>
                  <a:schemeClr val="tx2"/>
                </a:solidFill>
              </a:rPr>
              <a:t>系统的启动</a:t>
            </a:r>
          </a:p>
          <a:p>
            <a:pPr>
              <a:lnSpc>
                <a:spcPct val="80000"/>
              </a:lnSpc>
              <a:buFont typeface="Wingdings" pitchFamily="2" charset="2"/>
              <a:buNone/>
            </a:pPr>
            <a:r>
              <a:rPr lang="zh-CN" altLang="en-US" sz="2800">
                <a:solidFill>
                  <a:srgbClr val="00FF00"/>
                </a:solidFill>
              </a:rPr>
              <a:t>（</a:t>
            </a:r>
            <a:r>
              <a:rPr lang="en-US" altLang="zh-CN" sz="2800">
                <a:solidFill>
                  <a:srgbClr val="00FF00"/>
                </a:solidFill>
              </a:rPr>
              <a:t>1</a:t>
            </a:r>
            <a:r>
              <a:rPr lang="zh-CN" altLang="en-US" sz="2800">
                <a:solidFill>
                  <a:srgbClr val="00FF00"/>
                </a:solidFill>
              </a:rPr>
              <a:t>）在桌面上双击</a:t>
            </a:r>
            <a:r>
              <a:rPr lang="en-US" altLang="zh-CN" sz="2800">
                <a:solidFill>
                  <a:srgbClr val="00FF00"/>
                </a:solidFill>
              </a:rPr>
              <a:t>MATLAB</a:t>
            </a:r>
            <a:r>
              <a:rPr lang="zh-CN" altLang="en-US" sz="2800">
                <a:solidFill>
                  <a:srgbClr val="00FF00"/>
                </a:solidFill>
              </a:rPr>
              <a:t>快捷方式图标。</a:t>
            </a:r>
          </a:p>
          <a:p>
            <a:pPr>
              <a:lnSpc>
                <a:spcPct val="80000"/>
              </a:lnSpc>
              <a:buFont typeface="Wingdings" pitchFamily="2" charset="2"/>
              <a:buNone/>
            </a:pPr>
            <a:r>
              <a:rPr lang="zh-CN" altLang="en-US" sz="2800">
                <a:solidFill>
                  <a:srgbClr val="00FF00"/>
                </a:solidFill>
              </a:rPr>
              <a:t>（</a:t>
            </a:r>
            <a:r>
              <a:rPr lang="en-US" altLang="zh-CN" sz="2800">
                <a:solidFill>
                  <a:srgbClr val="00FF00"/>
                </a:solidFill>
              </a:rPr>
              <a:t>2</a:t>
            </a:r>
            <a:r>
              <a:rPr lang="zh-CN" altLang="en-US" sz="2800">
                <a:solidFill>
                  <a:srgbClr val="00FF00"/>
                </a:solidFill>
              </a:rPr>
              <a:t>）在开始菜单中单击</a:t>
            </a:r>
            <a:r>
              <a:rPr lang="en-US" altLang="zh-CN" sz="2800">
                <a:solidFill>
                  <a:srgbClr val="00FF00"/>
                </a:solidFill>
              </a:rPr>
              <a:t>MATLAB\MATLAB6.5</a:t>
            </a:r>
            <a:r>
              <a:rPr lang="zh-CN" altLang="en-US" sz="2800">
                <a:solidFill>
                  <a:srgbClr val="00FF00"/>
                </a:solidFill>
              </a:rPr>
              <a:t>项。</a:t>
            </a:r>
          </a:p>
          <a:p>
            <a:pPr>
              <a:lnSpc>
                <a:spcPct val="80000"/>
              </a:lnSpc>
              <a:buFont typeface="Wingdings" pitchFamily="2" charset="2"/>
              <a:buNone/>
            </a:pPr>
            <a:r>
              <a:rPr lang="zh-CN" altLang="en-US" sz="2800">
                <a:solidFill>
                  <a:srgbClr val="00FF00"/>
                </a:solidFill>
              </a:rPr>
              <a:t>（</a:t>
            </a:r>
            <a:r>
              <a:rPr lang="en-US" altLang="zh-CN" sz="2800">
                <a:solidFill>
                  <a:srgbClr val="00FF00"/>
                </a:solidFill>
              </a:rPr>
              <a:t>3</a:t>
            </a:r>
            <a:r>
              <a:rPr lang="zh-CN" altLang="en-US" sz="2800">
                <a:solidFill>
                  <a:srgbClr val="00FF00"/>
                </a:solidFill>
              </a:rPr>
              <a:t>）在</a:t>
            </a:r>
            <a:r>
              <a:rPr lang="en-US" altLang="zh-CN" sz="2800">
                <a:solidFill>
                  <a:srgbClr val="00FF00"/>
                </a:solidFill>
              </a:rPr>
              <a:t>MATLAB</a:t>
            </a:r>
            <a:r>
              <a:rPr lang="zh-CN" altLang="en-US" sz="2800">
                <a:solidFill>
                  <a:srgbClr val="00FF00"/>
                </a:solidFill>
              </a:rPr>
              <a:t>安装目录</a:t>
            </a:r>
            <a:r>
              <a:rPr lang="en-US" altLang="zh-CN" sz="2800">
                <a:solidFill>
                  <a:srgbClr val="00FF00"/>
                </a:solidFill>
              </a:rPr>
              <a:t>\MATLAB6p5</a:t>
            </a:r>
            <a:r>
              <a:rPr lang="zh-CN" altLang="en-US" sz="2800">
                <a:solidFill>
                  <a:srgbClr val="00FF00"/>
                </a:solidFill>
              </a:rPr>
              <a:t>中双击</a:t>
            </a:r>
            <a:r>
              <a:rPr lang="en-US" altLang="zh-CN" sz="2800">
                <a:solidFill>
                  <a:srgbClr val="00FF00"/>
                </a:solidFill>
              </a:rPr>
              <a:t>MATLAB</a:t>
            </a:r>
            <a:r>
              <a:rPr lang="zh-CN" altLang="en-US" sz="2800">
                <a:solidFill>
                  <a:srgbClr val="00FF00"/>
                </a:solidFill>
              </a:rPr>
              <a:t>快捷方式。</a:t>
            </a:r>
          </a:p>
          <a:p>
            <a:pPr>
              <a:lnSpc>
                <a:spcPct val="80000"/>
              </a:lnSpc>
              <a:buFont typeface="Wingdings" pitchFamily="2" charset="2"/>
              <a:buNone/>
            </a:pPr>
            <a:r>
              <a:rPr lang="zh-CN" altLang="en-US" sz="2800">
                <a:solidFill>
                  <a:srgbClr val="00FF00"/>
                </a:solidFill>
              </a:rPr>
              <a:t>（</a:t>
            </a:r>
            <a:r>
              <a:rPr lang="en-US" altLang="zh-CN" sz="2800">
                <a:solidFill>
                  <a:srgbClr val="00FF00"/>
                </a:solidFill>
              </a:rPr>
              <a:t>4</a:t>
            </a:r>
            <a:r>
              <a:rPr lang="zh-CN" altLang="en-US" sz="2800">
                <a:solidFill>
                  <a:srgbClr val="00FF00"/>
                </a:solidFill>
              </a:rPr>
              <a:t>）在</a:t>
            </a:r>
            <a:r>
              <a:rPr lang="en-US" altLang="zh-CN" sz="2800">
                <a:solidFill>
                  <a:srgbClr val="00FF00"/>
                </a:solidFill>
              </a:rPr>
              <a:t>MATLAB</a:t>
            </a:r>
            <a:r>
              <a:rPr lang="zh-CN" altLang="en-US" sz="2800">
                <a:solidFill>
                  <a:srgbClr val="00FF00"/>
                </a:solidFill>
              </a:rPr>
              <a:t>安装目录</a:t>
            </a:r>
            <a:r>
              <a:rPr lang="en-US" altLang="zh-CN" sz="2800">
                <a:solidFill>
                  <a:srgbClr val="00FF00"/>
                </a:solidFill>
              </a:rPr>
              <a:t>\MATLAB6p5\bin\win32</a:t>
            </a:r>
            <a:r>
              <a:rPr lang="zh-CN" altLang="en-US" sz="2800">
                <a:solidFill>
                  <a:srgbClr val="00FF00"/>
                </a:solidFill>
              </a:rPr>
              <a:t>中双击</a:t>
            </a:r>
            <a:r>
              <a:rPr lang="en-US" altLang="zh-CN" sz="2800">
                <a:solidFill>
                  <a:srgbClr val="00FF00"/>
                </a:solidFill>
              </a:rPr>
              <a:t>MATLAB.exe</a:t>
            </a:r>
            <a:r>
              <a:rPr lang="zh-CN" altLang="en-US" sz="2800">
                <a:solidFill>
                  <a:srgbClr val="00FF00"/>
                </a:solidFill>
              </a:rPr>
              <a:t>图标。</a:t>
            </a:r>
          </a:p>
          <a:p>
            <a:pPr>
              <a:lnSpc>
                <a:spcPct val="80000"/>
              </a:lnSpc>
              <a:buFont typeface="Wingdings" pitchFamily="2" charset="2"/>
              <a:buNone/>
            </a:pPr>
            <a:r>
              <a:rPr lang="en-US" altLang="zh-CN" sz="2800">
                <a:solidFill>
                  <a:schemeClr val="tx2"/>
                </a:solidFill>
              </a:rPr>
              <a:t>2</a:t>
            </a:r>
            <a:r>
              <a:rPr lang="zh-CN" altLang="en-US" sz="2800">
                <a:solidFill>
                  <a:schemeClr val="tx2"/>
                </a:solidFill>
              </a:rPr>
              <a:t>、</a:t>
            </a:r>
            <a:r>
              <a:rPr lang="en-US" altLang="zh-CN" sz="2800">
                <a:solidFill>
                  <a:schemeClr val="tx2"/>
                </a:solidFill>
              </a:rPr>
              <a:t>MATLAB</a:t>
            </a:r>
            <a:r>
              <a:rPr lang="zh-CN" altLang="en-US" sz="2800">
                <a:solidFill>
                  <a:schemeClr val="tx2"/>
                </a:solidFill>
              </a:rPr>
              <a:t>系统的退出</a:t>
            </a:r>
          </a:p>
          <a:p>
            <a:pPr>
              <a:lnSpc>
                <a:spcPct val="80000"/>
              </a:lnSpc>
              <a:buFont typeface="Wingdings" pitchFamily="2" charset="2"/>
              <a:buNone/>
            </a:pPr>
            <a:r>
              <a:rPr lang="zh-CN" altLang="en-US" sz="2800">
                <a:solidFill>
                  <a:srgbClr val="00FF00"/>
                </a:solidFill>
              </a:rPr>
              <a:t>（</a:t>
            </a:r>
            <a:r>
              <a:rPr lang="en-US" altLang="zh-CN" sz="2800">
                <a:solidFill>
                  <a:srgbClr val="00FF00"/>
                </a:solidFill>
              </a:rPr>
              <a:t>1</a:t>
            </a:r>
            <a:r>
              <a:rPr lang="zh-CN" altLang="en-US" sz="2800">
                <a:solidFill>
                  <a:srgbClr val="00FF00"/>
                </a:solidFill>
              </a:rPr>
              <a:t>）点击操作桌面的关闭按钮。</a:t>
            </a:r>
          </a:p>
          <a:p>
            <a:pPr>
              <a:lnSpc>
                <a:spcPct val="80000"/>
              </a:lnSpc>
              <a:buFont typeface="Wingdings" pitchFamily="2" charset="2"/>
              <a:buNone/>
            </a:pPr>
            <a:r>
              <a:rPr lang="zh-CN" altLang="en-US" sz="2800">
                <a:solidFill>
                  <a:srgbClr val="00FF00"/>
                </a:solidFill>
              </a:rPr>
              <a:t>（</a:t>
            </a:r>
            <a:r>
              <a:rPr lang="en-US" altLang="zh-CN" sz="2800">
                <a:solidFill>
                  <a:srgbClr val="00FF00"/>
                </a:solidFill>
              </a:rPr>
              <a:t>2</a:t>
            </a:r>
            <a:r>
              <a:rPr lang="zh-CN" altLang="en-US" sz="2800">
                <a:solidFill>
                  <a:srgbClr val="00FF00"/>
                </a:solidFill>
              </a:rPr>
              <a:t>）执行操作桌面</a:t>
            </a:r>
            <a:r>
              <a:rPr lang="en-US" altLang="zh-CN" sz="2800">
                <a:solidFill>
                  <a:srgbClr val="00FF00"/>
                </a:solidFill>
              </a:rPr>
              <a:t>file\Exit MATLAB</a:t>
            </a:r>
            <a:r>
              <a:rPr lang="zh-CN" altLang="en-US" sz="2800">
                <a:solidFill>
                  <a:srgbClr val="00FF00"/>
                </a:solidFill>
              </a:rPr>
              <a:t>命令。</a:t>
            </a:r>
          </a:p>
          <a:p>
            <a:pPr>
              <a:lnSpc>
                <a:spcPct val="80000"/>
              </a:lnSpc>
              <a:buFont typeface="Wingdings" pitchFamily="2" charset="2"/>
              <a:buNone/>
            </a:pPr>
            <a:r>
              <a:rPr lang="zh-CN" altLang="en-US" sz="2800">
                <a:solidFill>
                  <a:srgbClr val="00FF00"/>
                </a:solidFill>
              </a:rPr>
              <a:t>（</a:t>
            </a:r>
            <a:r>
              <a:rPr lang="en-US" altLang="zh-CN" sz="2800">
                <a:solidFill>
                  <a:srgbClr val="00FF00"/>
                </a:solidFill>
              </a:rPr>
              <a:t>3</a:t>
            </a:r>
            <a:r>
              <a:rPr lang="zh-CN" altLang="en-US" sz="2800">
                <a:solidFill>
                  <a:srgbClr val="00FF00"/>
                </a:solidFill>
              </a:rPr>
              <a:t>）在命令窗口中输入命令</a:t>
            </a:r>
            <a:r>
              <a:rPr lang="en-US" altLang="zh-CN" sz="2800">
                <a:solidFill>
                  <a:srgbClr val="00FF00"/>
                </a:solidFill>
              </a:rPr>
              <a:t>exit</a:t>
            </a:r>
            <a:r>
              <a:rPr lang="zh-CN" altLang="en-US" sz="2800">
                <a:solidFill>
                  <a:srgbClr val="00FF00"/>
                </a:solidFill>
              </a:rPr>
              <a:t>或</a:t>
            </a:r>
            <a:r>
              <a:rPr lang="en-US" altLang="zh-CN" sz="2800">
                <a:solidFill>
                  <a:srgbClr val="00FF00"/>
                </a:solidFill>
              </a:rPr>
              <a:t>quit</a:t>
            </a:r>
            <a:r>
              <a:rPr lang="zh-CN" altLang="en-US" sz="2800">
                <a:solidFill>
                  <a:srgbClr val="00FF00"/>
                </a:solidFill>
              </a:rPr>
              <a:t>，并回车。</a:t>
            </a:r>
          </a:p>
          <a:p>
            <a:pPr>
              <a:lnSpc>
                <a:spcPct val="80000"/>
              </a:lnSpc>
              <a:buFont typeface="Wingdings" pitchFamily="2" charset="2"/>
              <a:buNone/>
            </a:pPr>
            <a:r>
              <a:rPr lang="zh-CN" altLang="en-US" sz="2800">
                <a:solidFill>
                  <a:srgbClr val="00FF00"/>
                </a:solidFill>
              </a:rPr>
              <a:t>（</a:t>
            </a:r>
            <a:r>
              <a:rPr lang="en-US" altLang="zh-CN" sz="2800">
                <a:solidFill>
                  <a:srgbClr val="00FF00"/>
                </a:solidFill>
              </a:rPr>
              <a:t>4</a:t>
            </a:r>
            <a:r>
              <a:rPr lang="zh-CN" altLang="en-US" sz="2800">
                <a:solidFill>
                  <a:srgbClr val="00FF00"/>
                </a:solidFill>
              </a:rPr>
              <a:t>）用快捷键</a:t>
            </a:r>
            <a:r>
              <a:rPr lang="en-US" altLang="zh-CN" sz="2800">
                <a:solidFill>
                  <a:srgbClr val="00FF00"/>
                </a:solidFill>
              </a:rPr>
              <a:t>Ctrl+Q</a:t>
            </a:r>
            <a:r>
              <a:rPr lang="zh-CN" altLang="en-US" sz="2800">
                <a:solidFill>
                  <a:srgbClr val="00FF00"/>
                </a:solidFill>
              </a:rPr>
              <a:t>。</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323850" y="225425"/>
            <a:ext cx="8080375" cy="190500"/>
          </a:xfrm>
          <a:prstGeom prst="rect">
            <a:avLst/>
          </a:prstGeom>
        </p:spPr>
        <p:txBody>
          <a:bodyPr/>
          <a:lstStyle/>
          <a:p>
            <a:r>
              <a:rPr lang="zh-CN" altLang="en-US" sz="1400">
                <a:solidFill>
                  <a:schemeClr val="folHlink"/>
                </a:solidFill>
              </a:rPr>
              <a:t>例</a:t>
            </a:r>
          </a:p>
        </p:txBody>
      </p:sp>
      <p:sp>
        <p:nvSpPr>
          <p:cNvPr id="184323" name="Rectangle 3"/>
          <p:cNvSpPr>
            <a:spLocks noGrp="1" noChangeArrowheads="1"/>
          </p:cNvSpPr>
          <p:nvPr>
            <p:ph type="body" idx="4294967295"/>
          </p:nvPr>
        </p:nvSpPr>
        <p:spPr>
          <a:xfrm>
            <a:off x="682625" y="657225"/>
            <a:ext cx="7772400" cy="5795963"/>
          </a:xfrm>
          <a:prstGeom prst="rect">
            <a:avLst/>
          </a:prstGeom>
        </p:spPr>
        <p:txBody>
          <a:bodyPr/>
          <a:lstStyle/>
          <a:p>
            <a:pPr>
              <a:buFont typeface="Wingdings" pitchFamily="2" charset="2"/>
              <a:buNone/>
            </a:pPr>
            <a:r>
              <a:rPr lang="zh-CN" altLang="en-US" sz="2800"/>
              <a:t>（</a:t>
            </a:r>
            <a:r>
              <a:rPr lang="en-US" altLang="zh-CN" sz="2800"/>
              <a:t>pt3d2.m</a:t>
            </a:r>
            <a:r>
              <a:rPr lang="zh-CN" altLang="en-US" sz="2800"/>
              <a:t>）</a:t>
            </a:r>
          </a:p>
          <a:p>
            <a:pPr>
              <a:buFont typeface="Wingdings" pitchFamily="2" charset="2"/>
              <a:buNone/>
            </a:pPr>
            <a:r>
              <a:rPr lang="en-US" altLang="zh-CN" sz="2800"/>
              <a:t>x=-18:0.5:18;y=x;  </a:t>
            </a:r>
          </a:p>
          <a:p>
            <a:pPr>
              <a:buFont typeface="Wingdings" pitchFamily="2" charset="2"/>
              <a:buNone/>
            </a:pPr>
            <a:r>
              <a:rPr lang="zh-CN" altLang="en-US" sz="2800"/>
              <a:t>％产生</a:t>
            </a:r>
            <a:r>
              <a:rPr lang="en-US" altLang="zh-CN" sz="2800"/>
              <a:t>x,y</a:t>
            </a:r>
            <a:r>
              <a:rPr lang="zh-CN" altLang="en-US" sz="2800"/>
              <a:t>两个向量</a:t>
            </a:r>
          </a:p>
          <a:p>
            <a:pPr>
              <a:buFont typeface="Wingdings" pitchFamily="2" charset="2"/>
              <a:buNone/>
            </a:pPr>
            <a:r>
              <a:rPr lang="en-US" altLang="zh-CN" sz="2800"/>
              <a:t>[x,y]=meshgrid(x,y);</a:t>
            </a:r>
          </a:p>
          <a:p>
            <a:pPr>
              <a:buFont typeface="Wingdings" pitchFamily="2" charset="2"/>
              <a:buNone/>
            </a:pPr>
            <a:r>
              <a:rPr lang="zh-CN" altLang="en-US" sz="2800"/>
              <a:t>％形成二维网格数据</a:t>
            </a:r>
          </a:p>
          <a:p>
            <a:pPr>
              <a:buFont typeface="Wingdings" pitchFamily="2" charset="2"/>
              <a:buNone/>
            </a:pPr>
            <a:r>
              <a:rPr lang="en-US" altLang="zh-CN" sz="2800"/>
              <a:t>r=sqrt(x.^2+y.^2)+eps;</a:t>
            </a:r>
          </a:p>
          <a:p>
            <a:pPr>
              <a:buFont typeface="Wingdings" pitchFamily="2" charset="2"/>
              <a:buNone/>
            </a:pPr>
            <a:r>
              <a:rPr lang="zh-CN" altLang="en-US" sz="2800"/>
              <a:t>％加上</a:t>
            </a:r>
            <a:r>
              <a:rPr lang="en-US" altLang="zh-CN" sz="2800"/>
              <a:t>eps</a:t>
            </a:r>
            <a:r>
              <a:rPr lang="zh-CN" altLang="en-US" sz="2800"/>
              <a:t>避免当分母</a:t>
            </a:r>
            <a:r>
              <a:rPr lang="en-US" altLang="zh-CN" sz="2800"/>
              <a:t>r</a:t>
            </a:r>
            <a:r>
              <a:rPr lang="zh-CN" altLang="en-US" sz="2800"/>
              <a:t>趋向于</a:t>
            </a:r>
            <a:r>
              <a:rPr lang="en-US" altLang="zh-CN" sz="2800"/>
              <a:t>0</a:t>
            </a:r>
            <a:r>
              <a:rPr lang="zh-CN" altLang="en-US" sz="2800"/>
              <a:t>时会无法定义</a:t>
            </a:r>
          </a:p>
          <a:p>
            <a:pPr>
              <a:buFont typeface="Wingdings" pitchFamily="2" charset="2"/>
              <a:buNone/>
            </a:pPr>
            <a:r>
              <a:rPr lang="en-US" altLang="zh-CN" sz="2800"/>
              <a:t>z=sin(r)./r;</a:t>
            </a:r>
          </a:p>
          <a:p>
            <a:pPr>
              <a:buFont typeface="Wingdings" pitchFamily="2" charset="2"/>
              <a:buNone/>
            </a:pPr>
            <a:r>
              <a:rPr lang="zh-CN" altLang="en-US" sz="2800"/>
              <a:t>％产生</a:t>
            </a:r>
            <a:r>
              <a:rPr lang="en-US" altLang="zh-CN" sz="2800"/>
              <a:t>z</a:t>
            </a:r>
            <a:r>
              <a:rPr lang="zh-CN" altLang="en-US" sz="2800"/>
              <a:t>轴数据</a:t>
            </a:r>
          </a:p>
          <a:p>
            <a:pPr>
              <a:buFont typeface="Wingdings" pitchFamily="2" charset="2"/>
              <a:buNone/>
            </a:pPr>
            <a:r>
              <a:rPr lang="en-US" altLang="zh-CN" sz="2800"/>
              <a:t>surf(x,y,z);</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idx="4294967295"/>
          </p:nvPr>
        </p:nvSpPr>
        <p:spPr>
          <a:xfrm>
            <a:off x="179388" y="225425"/>
            <a:ext cx="8080375" cy="119063"/>
          </a:xfrm>
          <a:prstGeom prst="rect">
            <a:avLst/>
          </a:prstGeom>
        </p:spPr>
        <p:txBody>
          <a:bodyPr/>
          <a:lstStyle/>
          <a:p>
            <a:r>
              <a:rPr lang="zh-CN" altLang="en-US" sz="1400">
                <a:solidFill>
                  <a:schemeClr val="folHlink"/>
                </a:solidFill>
              </a:rPr>
              <a:t>例</a:t>
            </a:r>
          </a:p>
        </p:txBody>
      </p:sp>
      <p:sp>
        <p:nvSpPr>
          <p:cNvPr id="185347"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85348" name="Picture 4" descr="1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692150"/>
            <a:ext cx="8027988" cy="568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76263" y="225425"/>
            <a:ext cx="8080375" cy="719138"/>
          </a:xfrm>
        </p:spPr>
        <p:txBody>
          <a:bodyPr/>
          <a:lstStyle/>
          <a:p>
            <a:pPr algn="ctr"/>
            <a:r>
              <a:rPr lang="en-US" altLang="zh-CN" sz="4000">
                <a:solidFill>
                  <a:srgbClr val="00FF00"/>
                </a:solidFill>
                <a:latin typeface="隶书" pitchFamily="49" charset="-122"/>
                <a:ea typeface="隶书" pitchFamily="49" charset="-122"/>
              </a:rPr>
              <a:t>§5 MATLAB</a:t>
            </a:r>
            <a:r>
              <a:rPr lang="zh-CN" altLang="en-US" sz="4000">
                <a:solidFill>
                  <a:srgbClr val="00FF00"/>
                </a:solidFill>
                <a:latin typeface="隶书" pitchFamily="49" charset="-122"/>
                <a:ea typeface="隶书" pitchFamily="49" charset="-122"/>
              </a:rPr>
              <a:t>程序设计</a:t>
            </a:r>
          </a:p>
        </p:txBody>
      </p:sp>
      <p:sp>
        <p:nvSpPr>
          <p:cNvPr id="130051" name="Rectangle 3"/>
          <p:cNvSpPr>
            <a:spLocks noGrp="1" noChangeArrowheads="1"/>
          </p:cNvSpPr>
          <p:nvPr>
            <p:ph type="body" sz="half" idx="1"/>
          </p:nvPr>
        </p:nvSpPr>
        <p:spPr>
          <a:xfrm>
            <a:off x="250825" y="981075"/>
            <a:ext cx="8677275" cy="5543550"/>
          </a:xfrm>
        </p:spPr>
        <p:txBody>
          <a:bodyPr/>
          <a:lstStyle/>
          <a:p>
            <a:pPr algn="ctr">
              <a:buFont typeface="Wingdings" pitchFamily="2" charset="2"/>
              <a:buNone/>
            </a:pPr>
            <a:r>
              <a:rPr lang="zh-CN" altLang="en-US" sz="2400">
                <a:solidFill>
                  <a:schemeClr val="accent1"/>
                </a:solidFill>
                <a:latin typeface="楷体_GB2312" pitchFamily="49" charset="-122"/>
                <a:ea typeface="楷体_GB2312" pitchFamily="49" charset="-122"/>
              </a:rPr>
              <a:t>第四代编程语言</a:t>
            </a:r>
            <a:r>
              <a:rPr lang="en-US" altLang="zh-CN" sz="2400">
                <a:solidFill>
                  <a:schemeClr val="accent1"/>
                </a:solidFill>
                <a:latin typeface="楷体_GB2312" pitchFamily="49" charset="-122"/>
                <a:ea typeface="楷体_GB2312" pitchFamily="49" charset="-122"/>
              </a:rPr>
              <a:t>(4GL)</a:t>
            </a:r>
            <a:r>
              <a:rPr lang="en-US" altLang="zh-CN" sz="2800"/>
              <a:t> </a:t>
            </a:r>
          </a:p>
          <a:p>
            <a:pPr>
              <a:buFont typeface="Wingdings" pitchFamily="2" charset="2"/>
              <a:buNone/>
            </a:pPr>
            <a:r>
              <a:rPr lang="zh-CN" altLang="en-US" sz="2800">
                <a:solidFill>
                  <a:schemeClr val="tx2"/>
                </a:solidFill>
              </a:rPr>
              <a:t>一、</a:t>
            </a:r>
            <a:r>
              <a:rPr lang="en-US" altLang="zh-CN" sz="2800">
                <a:solidFill>
                  <a:schemeClr val="tx2"/>
                </a:solidFill>
              </a:rPr>
              <a:t>MATLAB</a:t>
            </a:r>
            <a:r>
              <a:rPr lang="zh-CN" altLang="en-US" sz="2800">
                <a:solidFill>
                  <a:schemeClr val="tx2"/>
                </a:solidFill>
              </a:rPr>
              <a:t>运算</a:t>
            </a:r>
          </a:p>
          <a:p>
            <a:pPr>
              <a:buFont typeface="Wingdings" pitchFamily="2" charset="2"/>
              <a:buNone/>
            </a:pPr>
            <a:r>
              <a:rPr lang="en-US" altLang="zh-CN" sz="2800">
                <a:solidFill>
                  <a:schemeClr val="tx2"/>
                </a:solidFill>
              </a:rPr>
              <a:t>1</a:t>
            </a:r>
            <a:r>
              <a:rPr lang="zh-CN" altLang="en-US" sz="2800">
                <a:solidFill>
                  <a:schemeClr val="tx2"/>
                </a:solidFill>
              </a:rPr>
              <a:t>、关系运算</a:t>
            </a:r>
            <a:r>
              <a:rPr lang="zh-CN" altLang="en-US" sz="2800">
                <a:solidFill>
                  <a:schemeClr val="accent1"/>
                </a:solidFill>
              </a:rPr>
              <a:t> </a:t>
            </a:r>
          </a:p>
        </p:txBody>
      </p:sp>
      <p:graphicFrame>
        <p:nvGraphicFramePr>
          <p:cNvPr id="130166" name="Group 118"/>
          <p:cNvGraphicFramePr>
            <a:graphicFrameLocks noGrp="1"/>
          </p:cNvGraphicFramePr>
          <p:nvPr>
            <p:ph sz="half" idx="2"/>
          </p:nvPr>
        </p:nvGraphicFramePr>
        <p:xfrm>
          <a:off x="1150938" y="2492375"/>
          <a:ext cx="7554912" cy="2703513"/>
        </p:xfrm>
        <a:graphic>
          <a:graphicData uri="http://schemas.openxmlformats.org/drawingml/2006/table">
            <a:tbl>
              <a:tblPr/>
              <a:tblGrid>
                <a:gridCol w="1296987"/>
                <a:gridCol w="2124075"/>
                <a:gridCol w="1331913"/>
                <a:gridCol w="2801937"/>
              </a:tblGrid>
              <a:tr h="6762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运算符</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说明</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运算符</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说明</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62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宋体" charset="-122"/>
                          <a:ea typeface="宋体" charset="-122"/>
                          <a:cs typeface="Times New Roman" charset="0"/>
                        </a:rPr>
                        <a:t>&lt;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小于</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宋体" charset="-122"/>
                          <a:ea typeface="宋体" charset="-122"/>
                          <a:cs typeface="Times New Roman" charset="0"/>
                        </a:rPr>
                        <a:t>&lt;=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小于或等于</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4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宋体" charset="-122"/>
                          <a:ea typeface="宋体" charset="-122"/>
                          <a:cs typeface="Times New Roman" charset="0"/>
                        </a:rPr>
                        <a:t>&gt;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大于</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宋体" charset="-122"/>
                          <a:ea typeface="宋体" charset="-122"/>
                          <a:cs typeface="Times New Roman" charset="0"/>
                        </a:rPr>
                        <a:t>&gt;=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大于或等于</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62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等于</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不等于</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142875" y="188913"/>
            <a:ext cx="8080375" cy="395287"/>
          </a:xfrm>
          <a:prstGeom prst="rect">
            <a:avLst/>
          </a:prstGeom>
        </p:spPr>
        <p:txBody>
          <a:bodyPr/>
          <a:lstStyle/>
          <a:p>
            <a:r>
              <a:rPr lang="en-US" altLang="zh-CN" sz="1600">
                <a:solidFill>
                  <a:schemeClr val="folHlink"/>
                </a:solidFill>
              </a:rPr>
              <a:t>MATLAB</a:t>
            </a:r>
            <a:r>
              <a:rPr lang="zh-CN" altLang="en-US" sz="1600">
                <a:solidFill>
                  <a:schemeClr val="folHlink"/>
                </a:solidFill>
              </a:rPr>
              <a:t>运算（续）</a:t>
            </a:r>
          </a:p>
        </p:txBody>
      </p:sp>
      <p:sp>
        <p:nvSpPr>
          <p:cNvPr id="132099" name="Rectangle 3"/>
          <p:cNvSpPr>
            <a:spLocks noGrp="1" noChangeArrowheads="1"/>
          </p:cNvSpPr>
          <p:nvPr>
            <p:ph type="body" idx="4294967295"/>
          </p:nvPr>
        </p:nvSpPr>
        <p:spPr>
          <a:xfrm>
            <a:off x="358775" y="800100"/>
            <a:ext cx="8534400" cy="6057900"/>
          </a:xfrm>
          <a:prstGeom prst="rect">
            <a:avLst/>
          </a:prstGeom>
        </p:spPr>
        <p:txBody>
          <a:bodyPr/>
          <a:lstStyle/>
          <a:p>
            <a:pPr>
              <a:lnSpc>
                <a:spcPct val="80000"/>
              </a:lnSpc>
              <a:buFont typeface="Wingdings" pitchFamily="2" charset="2"/>
              <a:buNone/>
            </a:pPr>
            <a:r>
              <a:rPr lang="en-US" altLang="zh-CN" sz="2800"/>
              <a:t>          </a:t>
            </a:r>
            <a:r>
              <a:rPr lang="zh-CN" altLang="en-US" sz="2800">
                <a:latin typeface="楷体_GB2312" pitchFamily="49" charset="-122"/>
                <a:ea typeface="楷体_GB2312" pitchFamily="49" charset="-122"/>
              </a:rPr>
              <a:t>关系运算用来比较两个同样大小的矩阵，或用来比较一个矩阵和一个标量。比较结果是一个</a:t>
            </a:r>
            <a:r>
              <a:rPr lang="en-US" altLang="zh-CN" sz="2800">
                <a:latin typeface="楷体_GB2312" pitchFamily="49" charset="-122"/>
                <a:ea typeface="楷体_GB2312" pitchFamily="49" charset="-122"/>
              </a:rPr>
              <a:t>0-1</a:t>
            </a:r>
            <a:r>
              <a:rPr lang="zh-CN" altLang="en-US" sz="2800">
                <a:latin typeface="楷体_GB2312" pitchFamily="49" charset="-122"/>
                <a:ea typeface="楷体_GB2312" pitchFamily="49" charset="-122"/>
              </a:rPr>
              <a:t>矩阵，当相应元素经关系运算结果为真时，对应位置上生成</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，否则为</a:t>
            </a:r>
            <a:r>
              <a:rPr lang="en-US" altLang="zh-CN" sz="2800">
                <a:latin typeface="楷体_GB2312" pitchFamily="49" charset="-122"/>
                <a:ea typeface="楷体_GB2312" pitchFamily="49" charset="-122"/>
              </a:rPr>
              <a:t>0</a:t>
            </a:r>
            <a:r>
              <a:rPr lang="zh-CN" altLang="en-US" sz="2800">
                <a:latin typeface="楷体_GB2312" pitchFamily="49" charset="-122"/>
                <a:ea typeface="楷体_GB2312" pitchFamily="49" charset="-122"/>
              </a:rPr>
              <a:t>。</a:t>
            </a:r>
          </a:p>
          <a:p>
            <a:pPr>
              <a:lnSpc>
                <a:spcPct val="80000"/>
              </a:lnSpc>
              <a:buFont typeface="Wingdings" pitchFamily="2" charset="2"/>
              <a:buNone/>
            </a:pPr>
            <a:r>
              <a:rPr lang="zh-CN" altLang="en-US" sz="2800"/>
              <a:t>例</a:t>
            </a:r>
            <a:r>
              <a:rPr lang="en-US" altLang="zh-CN" sz="2800"/>
              <a:t>1.</a:t>
            </a:r>
            <a:r>
              <a:rPr lang="zh-CN" altLang="en-US" sz="2800"/>
              <a:t>已知矩阵</a:t>
            </a:r>
            <a:r>
              <a:rPr lang="en-US" altLang="zh-CN" sz="2800"/>
              <a:t>A</a:t>
            </a:r>
            <a:r>
              <a:rPr lang="zh-CN" altLang="en-US" sz="2800"/>
              <a:t>＝［</a:t>
            </a:r>
            <a:r>
              <a:rPr lang="en-US" altLang="zh-CN" sz="2800"/>
              <a:t>1 2 5 7 9</a:t>
            </a:r>
            <a:r>
              <a:rPr lang="zh-CN" altLang="en-US" sz="2800"/>
              <a:t>］，找出大于</a:t>
            </a:r>
            <a:r>
              <a:rPr lang="en-US" altLang="zh-CN" sz="2800"/>
              <a:t>4</a:t>
            </a:r>
            <a:r>
              <a:rPr lang="zh-CN" altLang="en-US" sz="2800"/>
              <a:t>的元素的</a:t>
            </a:r>
          </a:p>
          <a:p>
            <a:pPr>
              <a:lnSpc>
                <a:spcPct val="80000"/>
              </a:lnSpc>
              <a:buFont typeface="Wingdings" pitchFamily="2" charset="2"/>
              <a:buNone/>
            </a:pPr>
            <a:r>
              <a:rPr lang="zh-CN" altLang="en-US" sz="2800"/>
              <a:t>       位置。</a:t>
            </a:r>
          </a:p>
          <a:p>
            <a:pPr>
              <a:lnSpc>
                <a:spcPct val="80000"/>
              </a:lnSpc>
              <a:buFont typeface="Wingdings" pitchFamily="2" charset="2"/>
              <a:buNone/>
            </a:pPr>
            <a:r>
              <a:rPr lang="zh-CN" altLang="en-US" sz="2800"/>
              <a:t>       </a:t>
            </a:r>
            <a:r>
              <a:rPr lang="en-US" altLang="zh-CN" sz="2800"/>
              <a:t>&gt;&gt;A=[1 3 5 7 9];</a:t>
            </a:r>
          </a:p>
          <a:p>
            <a:pPr>
              <a:lnSpc>
                <a:spcPct val="80000"/>
              </a:lnSpc>
              <a:buFont typeface="Wingdings" pitchFamily="2" charset="2"/>
              <a:buNone/>
            </a:pPr>
            <a:r>
              <a:rPr lang="en-US" altLang="zh-CN" sz="2800"/>
              <a:t>       &gt;&gt;b=A&gt;4</a:t>
            </a:r>
          </a:p>
          <a:p>
            <a:pPr>
              <a:lnSpc>
                <a:spcPct val="80000"/>
              </a:lnSpc>
              <a:buFont typeface="Wingdings" pitchFamily="2" charset="2"/>
              <a:buNone/>
            </a:pPr>
            <a:r>
              <a:rPr lang="en-US" altLang="zh-CN" sz="2800"/>
              <a:t>      </a:t>
            </a:r>
            <a:r>
              <a:rPr lang="zh-CN" altLang="en-US" sz="2800"/>
              <a:t>则输出的结果为</a:t>
            </a:r>
          </a:p>
          <a:p>
            <a:pPr>
              <a:lnSpc>
                <a:spcPct val="80000"/>
              </a:lnSpc>
              <a:buFont typeface="Wingdings" pitchFamily="2" charset="2"/>
              <a:buNone/>
            </a:pPr>
            <a:r>
              <a:rPr lang="zh-CN" altLang="en-US" sz="2800"/>
              <a:t>      </a:t>
            </a:r>
            <a:r>
              <a:rPr lang="en-US" altLang="zh-CN" sz="2800"/>
              <a:t>b =</a:t>
            </a:r>
          </a:p>
          <a:p>
            <a:pPr>
              <a:lnSpc>
                <a:spcPct val="80000"/>
              </a:lnSpc>
              <a:buFont typeface="Wingdings" pitchFamily="2" charset="2"/>
              <a:buNone/>
            </a:pPr>
            <a:r>
              <a:rPr lang="en-US" altLang="zh-CN" sz="2800"/>
              <a:t>              0     0     1     1     1</a:t>
            </a:r>
          </a:p>
          <a:p>
            <a:pPr>
              <a:lnSpc>
                <a:spcPct val="80000"/>
              </a:lnSpc>
              <a:buFont typeface="Wingdings" pitchFamily="2" charset="2"/>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注意</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和</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的区别。</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用于比较两个变量，当它们相等时返回</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，当它们不相等时返回</a:t>
            </a:r>
            <a:r>
              <a:rPr lang="en-US" altLang="zh-CN" sz="2800">
                <a:latin typeface="楷体_GB2312" pitchFamily="49" charset="-122"/>
                <a:ea typeface="楷体_GB2312" pitchFamily="49" charset="-122"/>
              </a:rPr>
              <a:t>0</a:t>
            </a:r>
            <a:r>
              <a:rPr lang="zh-CN" altLang="en-US" sz="2800">
                <a:latin typeface="楷体_GB2312" pitchFamily="49" charset="-122"/>
                <a:ea typeface="楷体_GB2312" pitchFamily="49" charset="-122"/>
              </a:rPr>
              <a:t>；而</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用于将运算的结果赋值给一个变量。 </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42875" y="188913"/>
            <a:ext cx="8080375" cy="431800"/>
          </a:xfrm>
        </p:spPr>
        <p:txBody>
          <a:bodyPr/>
          <a:lstStyle/>
          <a:p>
            <a:r>
              <a:rPr lang="en-US" altLang="zh-CN" sz="1600">
                <a:solidFill>
                  <a:schemeClr val="folHlink"/>
                </a:solidFill>
              </a:rPr>
              <a:t>MATLAB</a:t>
            </a:r>
            <a:r>
              <a:rPr lang="zh-CN" altLang="en-US" sz="1600">
                <a:solidFill>
                  <a:schemeClr val="folHlink"/>
                </a:solidFill>
              </a:rPr>
              <a:t>运算（续）</a:t>
            </a:r>
          </a:p>
        </p:txBody>
      </p:sp>
      <p:sp>
        <p:nvSpPr>
          <p:cNvPr id="133123" name="Rectangle 3"/>
          <p:cNvSpPr>
            <a:spLocks noGrp="1" noChangeArrowheads="1"/>
          </p:cNvSpPr>
          <p:nvPr>
            <p:ph type="body" sz="half" idx="1"/>
          </p:nvPr>
        </p:nvSpPr>
        <p:spPr>
          <a:xfrm>
            <a:off x="250825" y="657225"/>
            <a:ext cx="8893175" cy="6200775"/>
          </a:xfrm>
        </p:spPr>
        <p:txBody>
          <a:bodyPr/>
          <a:lstStyle/>
          <a:p>
            <a:pPr>
              <a:buFont typeface="Wingdings" pitchFamily="2" charset="2"/>
              <a:buNone/>
            </a:pPr>
            <a:r>
              <a:rPr lang="en-US" altLang="zh-CN" sz="2800">
                <a:solidFill>
                  <a:schemeClr val="tx2"/>
                </a:solidFill>
              </a:rPr>
              <a:t>2</a:t>
            </a:r>
            <a:r>
              <a:rPr lang="zh-CN" altLang="en-US" sz="2800">
                <a:solidFill>
                  <a:schemeClr val="tx2"/>
                </a:solidFill>
              </a:rPr>
              <a:t>、逻辑运算</a:t>
            </a:r>
          </a:p>
          <a:p>
            <a:pPr>
              <a:buFont typeface="Wingdings" pitchFamily="2" charset="2"/>
              <a:buNone/>
            </a:pPr>
            <a:endParaRPr lang="zh-CN" altLang="en-US" sz="2400">
              <a:solidFill>
                <a:schemeClr val="tx2"/>
              </a:solidFill>
            </a:endParaRPr>
          </a:p>
          <a:p>
            <a:pPr>
              <a:buFont typeface="Wingdings" pitchFamily="2" charset="2"/>
              <a:buNone/>
            </a:pPr>
            <a:endParaRPr lang="zh-CN" altLang="en-US" sz="2400">
              <a:solidFill>
                <a:schemeClr val="tx2"/>
              </a:solidFill>
            </a:endParaRPr>
          </a:p>
          <a:p>
            <a:pPr>
              <a:buFont typeface="Wingdings" pitchFamily="2" charset="2"/>
              <a:buNone/>
            </a:pPr>
            <a:endParaRPr lang="zh-CN" altLang="en-US" sz="2400">
              <a:solidFill>
                <a:schemeClr val="tx2"/>
              </a:solidFill>
            </a:endParaRPr>
          </a:p>
          <a:p>
            <a:pPr>
              <a:buFont typeface="Wingdings" pitchFamily="2" charset="2"/>
              <a:buNone/>
            </a:pPr>
            <a:endParaRPr lang="zh-CN" altLang="en-US" sz="2400">
              <a:solidFill>
                <a:schemeClr val="tx2"/>
              </a:solidFill>
            </a:endParaRPr>
          </a:p>
          <a:p>
            <a:pPr>
              <a:buFont typeface="Wingdings" pitchFamily="2" charset="2"/>
              <a:buNone/>
            </a:pPr>
            <a:endParaRPr lang="zh-CN" altLang="en-US" sz="2400">
              <a:solidFill>
                <a:schemeClr val="tx2"/>
              </a:solidFill>
            </a:endParaRPr>
          </a:p>
          <a:p>
            <a:pPr>
              <a:buFont typeface="Wingdings" pitchFamily="2" charset="2"/>
              <a:buNone/>
            </a:pPr>
            <a:endParaRPr lang="zh-CN" altLang="en-US" sz="2400">
              <a:solidFill>
                <a:schemeClr val="tx2"/>
              </a:solidFill>
            </a:endParaRPr>
          </a:p>
          <a:p>
            <a:pPr>
              <a:buFont typeface="Wingdings" pitchFamily="2" charset="2"/>
              <a:buNone/>
            </a:pPr>
            <a:endParaRPr lang="zh-CN" altLang="en-US" sz="2400">
              <a:solidFill>
                <a:schemeClr val="tx2"/>
              </a:solidFill>
            </a:endParaRPr>
          </a:p>
          <a:p>
            <a:pPr>
              <a:buFont typeface="Wingdings" pitchFamily="2" charset="2"/>
              <a:buNone/>
            </a:pPr>
            <a:r>
              <a:rPr lang="zh-CN" altLang="en-US" sz="2800"/>
              <a:t>①对于数值矩阵，当元素为</a:t>
            </a:r>
            <a:r>
              <a:rPr lang="en-US" altLang="zh-CN" sz="2800"/>
              <a:t>0</a:t>
            </a:r>
            <a:r>
              <a:rPr lang="zh-CN" altLang="en-US" sz="2800"/>
              <a:t>时，逻辑上为假；当元素为非</a:t>
            </a:r>
            <a:r>
              <a:rPr lang="en-US" altLang="zh-CN" sz="2800"/>
              <a:t>0</a:t>
            </a:r>
            <a:r>
              <a:rPr lang="zh-CN" altLang="en-US" sz="2800"/>
              <a:t>时逻辑上为真。一般地，当表达式逻辑上为假时，赋值</a:t>
            </a:r>
            <a:r>
              <a:rPr lang="en-US" altLang="zh-CN" sz="2800"/>
              <a:t>0</a:t>
            </a:r>
            <a:r>
              <a:rPr lang="zh-CN" altLang="en-US" sz="2800"/>
              <a:t>；当表达式逻辑上为真时，赋值</a:t>
            </a:r>
            <a:r>
              <a:rPr lang="en-US" altLang="zh-CN" sz="2800"/>
              <a:t>1</a:t>
            </a:r>
            <a:r>
              <a:rPr lang="zh-CN" altLang="en-US" sz="2800"/>
              <a:t>。</a:t>
            </a:r>
          </a:p>
          <a:p>
            <a:pPr>
              <a:buFont typeface="Wingdings" pitchFamily="2" charset="2"/>
              <a:buNone/>
            </a:pPr>
            <a:r>
              <a:rPr lang="zh-CN" altLang="en-US" sz="2800"/>
              <a:t>②注意符号输入。“</a:t>
            </a:r>
            <a:r>
              <a:rPr lang="en-US" altLang="zh-CN" sz="2800"/>
              <a:t>~”</a:t>
            </a:r>
            <a:r>
              <a:rPr lang="zh-CN" altLang="en-US" sz="2800"/>
              <a:t>使用键盘左上角的上位字符，而“</a:t>
            </a:r>
            <a:r>
              <a:rPr lang="en-US" altLang="zh-CN" sz="2800"/>
              <a:t>|” </a:t>
            </a:r>
            <a:r>
              <a:rPr lang="zh-CN" altLang="en-US" sz="2800"/>
              <a:t>使用“</a:t>
            </a:r>
            <a:r>
              <a:rPr lang="en-US" altLang="zh-CN" sz="2800"/>
              <a:t>Backspace”</a:t>
            </a:r>
            <a:r>
              <a:rPr lang="zh-CN" altLang="en-US" sz="2800"/>
              <a:t>下面键的上位字符。</a:t>
            </a:r>
            <a:endParaRPr lang="zh-CN" altLang="en-US" sz="2400">
              <a:solidFill>
                <a:schemeClr val="tx2"/>
              </a:solidFill>
            </a:endParaRPr>
          </a:p>
          <a:p>
            <a:pPr>
              <a:buFont typeface="Wingdings" pitchFamily="2" charset="2"/>
              <a:buNone/>
            </a:pPr>
            <a:endParaRPr lang="en-US" altLang="zh-CN" sz="2400">
              <a:solidFill>
                <a:schemeClr val="tx2"/>
              </a:solidFill>
            </a:endParaRPr>
          </a:p>
        </p:txBody>
      </p:sp>
      <p:graphicFrame>
        <p:nvGraphicFramePr>
          <p:cNvPr id="133210" name="Group 90"/>
          <p:cNvGraphicFramePr>
            <a:graphicFrameLocks noGrp="1"/>
          </p:cNvGraphicFramePr>
          <p:nvPr>
            <p:ph sz="half" idx="2"/>
          </p:nvPr>
        </p:nvGraphicFramePr>
        <p:xfrm>
          <a:off x="468313" y="1196975"/>
          <a:ext cx="8675687" cy="2339976"/>
        </p:xfrm>
        <a:graphic>
          <a:graphicData uri="http://schemas.openxmlformats.org/drawingml/2006/table">
            <a:tbl>
              <a:tblPr/>
              <a:tblGrid>
                <a:gridCol w="1366837"/>
                <a:gridCol w="1309688"/>
                <a:gridCol w="5999162"/>
              </a:tblGrid>
              <a:tr h="5762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名称</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运算符</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说明</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与运算</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宋体" charset="-122"/>
                          <a:ea typeface="宋体" charset="-122"/>
                          <a:cs typeface="Times New Roman" charset="0"/>
                        </a:rPr>
                        <a:t>&amp;</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宋体" charset="-122"/>
                          <a:ea typeface="宋体" charset="-122"/>
                          <a:cs typeface="Times New Roman" charset="0"/>
                        </a:rPr>
                        <a:t>两个元素都是真时结果为真，否则为假</a:t>
                      </a:r>
                      <a:endParaRPr kumimoji="1" lang="zh-CN" altLang="en-US" sz="24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2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或运算</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宋体" charset="-122"/>
                          <a:ea typeface="宋体" charset="-122"/>
                          <a:cs typeface="Times New Roman" charset="0"/>
                        </a:rPr>
                        <a:t>两个元素同为假时结果为假，否则为真</a:t>
                      </a:r>
                      <a:endParaRPr kumimoji="1" lang="zh-CN" altLang="en-US" sz="24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宋体" charset="-122"/>
                          <a:ea typeface="宋体" charset="-122"/>
                          <a:cs typeface="Times New Roman" charset="0"/>
                        </a:rPr>
                        <a:t>非运算</a:t>
                      </a:r>
                      <a:endParaRPr kumimoji="1"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宋体" charset="-122"/>
                          <a:ea typeface="宋体" charset="-122"/>
                          <a:cs typeface="Times New Roman" charset="0"/>
                        </a:rPr>
                        <a:t>元素为假结果为真，元素为真结果为假</a:t>
                      </a:r>
                      <a:endParaRPr kumimoji="1" lang="zh-CN" altLang="en-US" sz="24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142875" y="115888"/>
            <a:ext cx="8080375" cy="371475"/>
          </a:xfrm>
          <a:prstGeom prst="rect">
            <a:avLst/>
          </a:prstGeom>
        </p:spPr>
        <p:txBody>
          <a:bodyPr/>
          <a:lstStyle/>
          <a:p>
            <a:r>
              <a:rPr lang="en-US" altLang="zh-CN" sz="1600">
                <a:solidFill>
                  <a:schemeClr val="folHlink"/>
                </a:solidFill>
              </a:rPr>
              <a:t>MATLAB</a:t>
            </a:r>
            <a:r>
              <a:rPr lang="zh-CN" altLang="en-US" sz="1600">
                <a:solidFill>
                  <a:schemeClr val="folHlink"/>
                </a:solidFill>
              </a:rPr>
              <a:t>运算（续）</a:t>
            </a:r>
          </a:p>
        </p:txBody>
      </p:sp>
      <p:sp>
        <p:nvSpPr>
          <p:cNvPr id="134147" name="Rectangle 3"/>
          <p:cNvSpPr>
            <a:spLocks noGrp="1" noChangeArrowheads="1"/>
          </p:cNvSpPr>
          <p:nvPr>
            <p:ph type="body" idx="4294967295"/>
          </p:nvPr>
        </p:nvSpPr>
        <p:spPr>
          <a:xfrm>
            <a:off x="287338" y="728663"/>
            <a:ext cx="8856662" cy="5868987"/>
          </a:xfrm>
          <a:prstGeom prst="rect">
            <a:avLst/>
          </a:prstGeom>
        </p:spPr>
        <p:txBody>
          <a:bodyPr/>
          <a:lstStyle/>
          <a:p>
            <a:pPr>
              <a:lnSpc>
                <a:spcPct val="80000"/>
              </a:lnSpc>
              <a:buFont typeface="Wingdings" pitchFamily="2" charset="2"/>
              <a:buNone/>
            </a:pPr>
            <a:r>
              <a:rPr lang="zh-CN" altLang="en-US" sz="2400"/>
              <a:t>例</a:t>
            </a:r>
            <a:r>
              <a:rPr lang="en-US" altLang="zh-CN" sz="2400"/>
              <a:t>2.</a:t>
            </a:r>
            <a:r>
              <a:rPr lang="zh-CN" altLang="en-US" sz="2400"/>
              <a:t>建立矩阵</a:t>
            </a:r>
            <a:r>
              <a:rPr lang="en-US" altLang="zh-CN" sz="2400"/>
              <a:t>A</a:t>
            </a:r>
            <a:r>
              <a:rPr lang="zh-CN" altLang="en-US" sz="2400"/>
              <a:t>和</a:t>
            </a:r>
            <a:r>
              <a:rPr lang="en-US" altLang="zh-CN" sz="2400"/>
              <a:t>B</a:t>
            </a:r>
            <a:r>
              <a:rPr lang="zh-CN" altLang="en-US" sz="2400"/>
              <a:t>，计算</a:t>
            </a:r>
            <a:r>
              <a:rPr lang="en-US" altLang="zh-CN" sz="2400"/>
              <a:t>A&amp;B</a:t>
            </a:r>
            <a:r>
              <a:rPr lang="zh-CN" altLang="en-US" sz="2400"/>
              <a:t>、</a:t>
            </a:r>
            <a:r>
              <a:rPr lang="en-US" altLang="zh-CN" sz="2400"/>
              <a:t>A∣B</a:t>
            </a:r>
            <a:r>
              <a:rPr lang="zh-CN" altLang="en-US" sz="2400"/>
              <a:t>、～</a:t>
            </a:r>
            <a:r>
              <a:rPr lang="en-US" altLang="zh-CN" sz="2400"/>
              <a:t>B</a:t>
            </a:r>
            <a:r>
              <a:rPr lang="zh-CN" altLang="en-US" sz="2400"/>
              <a:t>。</a:t>
            </a:r>
          </a:p>
          <a:p>
            <a:pPr>
              <a:lnSpc>
                <a:spcPct val="80000"/>
              </a:lnSpc>
              <a:buFont typeface="Wingdings" pitchFamily="2" charset="2"/>
              <a:buNone/>
            </a:pPr>
            <a:r>
              <a:rPr lang="zh-CN" altLang="en-US" sz="2400"/>
              <a:t>            </a:t>
            </a:r>
            <a:r>
              <a:rPr lang="en-US" altLang="zh-CN" sz="2400"/>
              <a:t>&gt;&gt;A=[1 -3 5;0 1 0];</a:t>
            </a:r>
          </a:p>
          <a:p>
            <a:pPr>
              <a:lnSpc>
                <a:spcPct val="80000"/>
              </a:lnSpc>
              <a:buFont typeface="Wingdings" pitchFamily="2" charset="2"/>
              <a:buNone/>
            </a:pPr>
            <a:r>
              <a:rPr lang="en-US" altLang="zh-CN" sz="2400"/>
              <a:t>            &gt;&gt;B=[1 50 0;-3 0.5 12];</a:t>
            </a:r>
          </a:p>
          <a:p>
            <a:pPr>
              <a:lnSpc>
                <a:spcPct val="80000"/>
              </a:lnSpc>
              <a:buFont typeface="Wingdings" pitchFamily="2" charset="2"/>
              <a:buNone/>
            </a:pPr>
            <a:r>
              <a:rPr lang="en-US" altLang="zh-CN" sz="2400"/>
              <a:t>            &gt;&gt;C=A&amp;B</a:t>
            </a:r>
          </a:p>
          <a:p>
            <a:pPr>
              <a:lnSpc>
                <a:spcPct val="80000"/>
              </a:lnSpc>
              <a:buFont typeface="Wingdings" pitchFamily="2" charset="2"/>
              <a:buNone/>
            </a:pPr>
            <a:r>
              <a:rPr lang="en-US" altLang="zh-CN" sz="2400"/>
              <a:t>            &gt;&gt;D=A∣B</a:t>
            </a:r>
          </a:p>
          <a:p>
            <a:pPr>
              <a:lnSpc>
                <a:spcPct val="80000"/>
              </a:lnSpc>
              <a:buFont typeface="Wingdings" pitchFamily="2" charset="2"/>
              <a:buNone/>
            </a:pPr>
            <a:r>
              <a:rPr lang="en-US" altLang="zh-CN" sz="2400"/>
              <a:t>            &gt;&gt;</a:t>
            </a:r>
            <a:r>
              <a:rPr lang="zh-CN" altLang="en-US" sz="2400"/>
              <a:t>～</a:t>
            </a:r>
            <a:r>
              <a:rPr lang="en-US" altLang="zh-CN" sz="2400"/>
              <a:t>B</a:t>
            </a:r>
          </a:p>
          <a:p>
            <a:pPr>
              <a:lnSpc>
                <a:spcPct val="80000"/>
              </a:lnSpc>
              <a:buFont typeface="Wingdings" pitchFamily="2" charset="2"/>
              <a:buNone/>
            </a:pPr>
            <a:r>
              <a:rPr lang="en-US" altLang="zh-CN" sz="2400"/>
              <a:t>           </a:t>
            </a:r>
            <a:r>
              <a:rPr lang="zh-CN" altLang="en-US" sz="2400"/>
              <a:t>输出结果为</a:t>
            </a:r>
          </a:p>
          <a:p>
            <a:pPr>
              <a:lnSpc>
                <a:spcPct val="80000"/>
              </a:lnSpc>
              <a:buFont typeface="Wingdings" pitchFamily="2" charset="2"/>
              <a:buNone/>
            </a:pPr>
            <a:r>
              <a:rPr lang="zh-CN" altLang="en-US" sz="2400"/>
              <a:t>           </a:t>
            </a:r>
            <a:r>
              <a:rPr lang="en-US" altLang="zh-CN" sz="2400"/>
              <a:t>C =</a:t>
            </a:r>
          </a:p>
          <a:p>
            <a:pPr>
              <a:lnSpc>
                <a:spcPct val="80000"/>
              </a:lnSpc>
              <a:buFont typeface="Wingdings" pitchFamily="2" charset="2"/>
              <a:buNone/>
            </a:pPr>
            <a:r>
              <a:rPr lang="en-US" altLang="zh-CN" sz="2400"/>
              <a:t>                     1     1     0</a:t>
            </a:r>
          </a:p>
          <a:p>
            <a:pPr>
              <a:lnSpc>
                <a:spcPct val="80000"/>
              </a:lnSpc>
              <a:buFont typeface="Wingdings" pitchFamily="2" charset="2"/>
              <a:buNone/>
            </a:pPr>
            <a:r>
              <a:rPr lang="en-US" altLang="zh-CN" sz="2400"/>
              <a:t>                     0     1     0    </a:t>
            </a:r>
          </a:p>
          <a:p>
            <a:pPr>
              <a:lnSpc>
                <a:spcPct val="80000"/>
              </a:lnSpc>
              <a:buFont typeface="Wingdings" pitchFamily="2" charset="2"/>
              <a:buNone/>
            </a:pPr>
            <a:r>
              <a:rPr lang="en-US" altLang="zh-CN" sz="2400"/>
              <a:t>           D =</a:t>
            </a:r>
          </a:p>
          <a:p>
            <a:pPr>
              <a:lnSpc>
                <a:spcPct val="80000"/>
              </a:lnSpc>
              <a:buFont typeface="Wingdings" pitchFamily="2" charset="2"/>
              <a:buNone/>
            </a:pPr>
            <a:r>
              <a:rPr lang="en-US" altLang="zh-CN" sz="2400"/>
              <a:t>                     1     1     1</a:t>
            </a:r>
          </a:p>
          <a:p>
            <a:pPr>
              <a:lnSpc>
                <a:spcPct val="80000"/>
              </a:lnSpc>
              <a:buFont typeface="Wingdings" pitchFamily="2" charset="2"/>
              <a:buNone/>
            </a:pPr>
            <a:r>
              <a:rPr lang="en-US" altLang="zh-CN" sz="2400"/>
              <a:t>                     1     1     1</a:t>
            </a:r>
          </a:p>
          <a:p>
            <a:pPr>
              <a:lnSpc>
                <a:spcPct val="80000"/>
              </a:lnSpc>
              <a:buFont typeface="Wingdings" pitchFamily="2" charset="2"/>
              <a:buNone/>
            </a:pPr>
            <a:r>
              <a:rPr lang="en-US" altLang="zh-CN" sz="2400"/>
              <a:t>          ans =</a:t>
            </a:r>
          </a:p>
          <a:p>
            <a:pPr>
              <a:lnSpc>
                <a:spcPct val="80000"/>
              </a:lnSpc>
              <a:buFont typeface="Wingdings" pitchFamily="2" charset="2"/>
              <a:buNone/>
            </a:pPr>
            <a:r>
              <a:rPr lang="en-US" altLang="zh-CN" sz="2400"/>
              <a:t>                     0     0     1</a:t>
            </a:r>
          </a:p>
          <a:p>
            <a:pPr>
              <a:lnSpc>
                <a:spcPct val="80000"/>
              </a:lnSpc>
              <a:buFont typeface="Wingdings" pitchFamily="2" charset="2"/>
              <a:buNone/>
            </a:pPr>
            <a:r>
              <a:rPr lang="en-US" altLang="zh-CN" sz="2400"/>
              <a:t>                     0     0     0</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107950" y="188913"/>
            <a:ext cx="8080375" cy="623887"/>
          </a:xfrm>
          <a:prstGeom prst="rect">
            <a:avLst/>
          </a:prstGeom>
        </p:spPr>
        <p:txBody>
          <a:bodyPr/>
          <a:lstStyle/>
          <a:p>
            <a:r>
              <a:rPr lang="zh-CN" altLang="en-US" sz="2800">
                <a:latin typeface="宋体" charset="-122"/>
              </a:rPr>
              <a:t>二、</a:t>
            </a:r>
            <a:r>
              <a:rPr lang="en-US" altLang="zh-CN" sz="2800">
                <a:latin typeface="宋体" charset="-122"/>
              </a:rPr>
              <a:t>MATLAB</a:t>
            </a:r>
            <a:r>
              <a:rPr lang="zh-CN" altLang="en-US" sz="2800">
                <a:latin typeface="宋体" charset="-122"/>
              </a:rPr>
              <a:t>控制结构</a:t>
            </a:r>
          </a:p>
        </p:txBody>
      </p:sp>
      <p:sp>
        <p:nvSpPr>
          <p:cNvPr id="135171" name="Rectangle 3"/>
          <p:cNvSpPr>
            <a:spLocks noGrp="1" noChangeArrowheads="1"/>
          </p:cNvSpPr>
          <p:nvPr>
            <p:ph type="body" idx="4294967295"/>
          </p:nvPr>
        </p:nvSpPr>
        <p:spPr>
          <a:xfrm>
            <a:off x="287338" y="836613"/>
            <a:ext cx="8856662" cy="5724525"/>
          </a:xfrm>
          <a:prstGeom prst="rect">
            <a:avLst/>
          </a:prstGeom>
        </p:spPr>
        <p:txBody>
          <a:bodyPr/>
          <a:lstStyle/>
          <a:p>
            <a:pPr>
              <a:buFont typeface="Wingdings" pitchFamily="2" charset="2"/>
              <a:buNone/>
            </a:pPr>
            <a:r>
              <a:rPr lang="en-US" altLang="zh-CN" sz="2800"/>
              <a:t>           </a:t>
            </a:r>
            <a:r>
              <a:rPr lang="zh-CN" altLang="en-US" sz="2800">
                <a:solidFill>
                  <a:schemeClr val="accent1"/>
                </a:solidFill>
              </a:rPr>
              <a:t>顺序结构、选择结构、循环结构</a:t>
            </a:r>
          </a:p>
          <a:p>
            <a:pPr>
              <a:buFont typeface="Wingdings" pitchFamily="2" charset="2"/>
              <a:buNone/>
            </a:pPr>
            <a:r>
              <a:rPr lang="en-US" altLang="zh-CN" sz="2800">
                <a:solidFill>
                  <a:schemeClr val="tx2"/>
                </a:solidFill>
              </a:rPr>
              <a:t>1</a:t>
            </a:r>
            <a:r>
              <a:rPr lang="zh-CN" altLang="en-US" sz="2800">
                <a:solidFill>
                  <a:schemeClr val="tx2"/>
                </a:solidFill>
              </a:rPr>
              <a:t>、顺序结构</a:t>
            </a:r>
          </a:p>
          <a:p>
            <a:pPr>
              <a:buFont typeface="Wingdings" pitchFamily="2" charset="2"/>
              <a:buNone/>
            </a:pPr>
            <a:r>
              <a:rPr lang="zh-CN" altLang="en-US" sz="2800"/>
              <a:t>            顺序结构是由两个程序模块串接而成的，一个程序模块可以是一条语句、一段程序、一个函数等。顺序结构的两个程序模块按其在程序中的先后顺序依次执行。</a:t>
            </a:r>
          </a:p>
          <a:p>
            <a:pPr>
              <a:buFont typeface="Wingdings" pitchFamily="2" charset="2"/>
              <a:buNone/>
            </a:pPr>
            <a:r>
              <a:rPr lang="zh-CN" altLang="en-US" sz="2800"/>
              <a:t>           在用</a:t>
            </a:r>
            <a:r>
              <a:rPr lang="en-US" altLang="zh-CN" sz="2800"/>
              <a:t>MATLAB</a:t>
            </a:r>
            <a:r>
              <a:rPr lang="zh-CN" altLang="en-US" sz="2800"/>
              <a:t>编写程序时，只要将两个模块按顺序排列组织进程序就实现了顺序结构。</a:t>
            </a:r>
          </a:p>
          <a:p>
            <a:pPr>
              <a:buFont typeface="Wingdings" pitchFamily="2" charset="2"/>
              <a:buNone/>
            </a:pPr>
            <a:r>
              <a:rPr lang="en-US" altLang="zh-CN" sz="2800">
                <a:solidFill>
                  <a:schemeClr val="tx2"/>
                </a:solidFill>
              </a:rPr>
              <a:t>2</a:t>
            </a:r>
            <a:r>
              <a:rPr lang="zh-CN" altLang="en-US" sz="2800">
                <a:solidFill>
                  <a:schemeClr val="tx2"/>
                </a:solidFill>
              </a:rPr>
              <a:t>、选择结构</a:t>
            </a:r>
            <a:endParaRPr lang="zh-CN" altLang="en-US" sz="2800"/>
          </a:p>
          <a:p>
            <a:pPr>
              <a:buFont typeface="Wingdings" pitchFamily="2" charset="2"/>
              <a:buNone/>
            </a:pPr>
            <a:r>
              <a:rPr lang="zh-CN" altLang="en-US" sz="2800"/>
              <a:t>           执行</a:t>
            </a:r>
            <a:r>
              <a:rPr lang="en-US" altLang="zh-CN" sz="2800"/>
              <a:t>MATLAB</a:t>
            </a:r>
            <a:r>
              <a:rPr lang="zh-CN" altLang="en-US" sz="2800"/>
              <a:t>结构的基本过程是，首先根据规定条件进行逻辑判断，如果条件成立，执行后续程序模块，否则执行备选程序模块。</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142875" y="152400"/>
            <a:ext cx="8080375" cy="360363"/>
          </a:xfrm>
          <a:prstGeom prst="rect">
            <a:avLst/>
          </a:prstGeom>
        </p:spPr>
        <p:txBody>
          <a:bodyPr/>
          <a:lstStyle/>
          <a:p>
            <a:r>
              <a:rPr lang="en-US" altLang="zh-CN" sz="1600">
                <a:solidFill>
                  <a:schemeClr val="folHlink"/>
                </a:solidFill>
                <a:latin typeface="宋体" charset="-122"/>
              </a:rPr>
              <a:t>MATLAB</a:t>
            </a:r>
            <a:r>
              <a:rPr lang="zh-CN" altLang="en-US" sz="1600">
                <a:solidFill>
                  <a:schemeClr val="folHlink"/>
                </a:solidFill>
                <a:latin typeface="宋体" charset="-122"/>
              </a:rPr>
              <a:t>控制结构（续）</a:t>
            </a:r>
          </a:p>
        </p:txBody>
      </p:sp>
      <p:sp>
        <p:nvSpPr>
          <p:cNvPr id="136195" name="Rectangle 3"/>
          <p:cNvSpPr>
            <a:spLocks noGrp="1" noChangeArrowheads="1"/>
          </p:cNvSpPr>
          <p:nvPr>
            <p:ph type="body" idx="4294967295"/>
          </p:nvPr>
        </p:nvSpPr>
        <p:spPr>
          <a:xfrm>
            <a:off x="179388" y="620713"/>
            <a:ext cx="8856662" cy="5976937"/>
          </a:xfrm>
          <a:prstGeom prst="rect">
            <a:avLst/>
          </a:prstGeom>
        </p:spPr>
        <p:txBody>
          <a:bodyPr/>
          <a:lstStyle/>
          <a:p>
            <a:pPr>
              <a:buFont typeface="Wingdings" pitchFamily="2" charset="2"/>
              <a:buNone/>
            </a:pPr>
            <a:r>
              <a:rPr lang="en-US" altLang="zh-CN" sz="2800"/>
              <a:t>①if-else-end</a:t>
            </a:r>
            <a:r>
              <a:rPr lang="zh-CN" altLang="en-US" sz="2800"/>
              <a:t>语句</a:t>
            </a:r>
          </a:p>
          <a:p>
            <a:pPr>
              <a:buFont typeface="Wingdings" pitchFamily="2" charset="2"/>
              <a:buNone/>
            </a:pPr>
            <a:r>
              <a:rPr lang="zh-CN" altLang="en-US" sz="2800"/>
              <a:t>    格式：</a:t>
            </a:r>
          </a:p>
          <a:p>
            <a:pPr>
              <a:buFont typeface="Wingdings" pitchFamily="2" charset="2"/>
              <a:buNone/>
            </a:pPr>
            <a:r>
              <a:rPr lang="zh-CN" altLang="en-US" sz="2800"/>
              <a:t>    </a:t>
            </a:r>
            <a:r>
              <a:rPr lang="en-US" altLang="zh-CN" sz="2800"/>
              <a:t>if  </a:t>
            </a:r>
            <a:r>
              <a:rPr lang="zh-CN" altLang="en-US" sz="2800"/>
              <a:t>逻辑表达式</a:t>
            </a:r>
          </a:p>
          <a:p>
            <a:pPr>
              <a:buFont typeface="Wingdings" pitchFamily="2" charset="2"/>
              <a:buNone/>
            </a:pPr>
            <a:r>
              <a:rPr lang="zh-CN" altLang="en-US" sz="2800"/>
              <a:t>            程序模块</a:t>
            </a:r>
            <a:r>
              <a:rPr lang="en-US" altLang="zh-CN" sz="2800"/>
              <a:t>1</a:t>
            </a:r>
            <a:r>
              <a:rPr lang="zh-CN" altLang="en-US" sz="2800"/>
              <a:t>；</a:t>
            </a:r>
          </a:p>
          <a:p>
            <a:pPr>
              <a:buFont typeface="Wingdings" pitchFamily="2" charset="2"/>
              <a:buNone/>
            </a:pPr>
            <a:r>
              <a:rPr lang="zh-CN" altLang="en-US" sz="2800"/>
              <a:t>    </a:t>
            </a:r>
            <a:r>
              <a:rPr lang="en-US" altLang="zh-CN" sz="2800"/>
              <a:t>else</a:t>
            </a:r>
          </a:p>
          <a:p>
            <a:pPr>
              <a:buFont typeface="Wingdings" pitchFamily="2" charset="2"/>
              <a:buNone/>
            </a:pPr>
            <a:r>
              <a:rPr lang="en-US" altLang="zh-CN" sz="2800"/>
              <a:t>            </a:t>
            </a:r>
            <a:r>
              <a:rPr lang="zh-CN" altLang="en-US" sz="2800"/>
              <a:t>程序模块</a:t>
            </a:r>
            <a:r>
              <a:rPr lang="en-US" altLang="zh-CN" sz="2800"/>
              <a:t>2</a:t>
            </a:r>
            <a:r>
              <a:rPr lang="zh-CN" altLang="en-US" sz="2800"/>
              <a:t>；</a:t>
            </a:r>
          </a:p>
          <a:p>
            <a:pPr>
              <a:buFont typeface="Wingdings" pitchFamily="2" charset="2"/>
              <a:buNone/>
            </a:pPr>
            <a:r>
              <a:rPr lang="zh-CN" altLang="en-US" sz="2800"/>
              <a:t>    </a:t>
            </a:r>
            <a:r>
              <a:rPr lang="en-US" altLang="zh-CN" sz="2800"/>
              <a:t>end</a:t>
            </a:r>
          </a:p>
          <a:p>
            <a:pPr>
              <a:buFont typeface="Wingdings" pitchFamily="2" charset="2"/>
              <a:buNone/>
            </a:pPr>
            <a:r>
              <a:rPr lang="en-US" altLang="zh-CN" sz="2800"/>
              <a:t>            </a:t>
            </a:r>
            <a:r>
              <a:rPr lang="zh-CN" altLang="en-US" sz="2800">
                <a:latin typeface="楷体_GB2312" pitchFamily="49" charset="-122"/>
                <a:ea typeface="楷体_GB2312" pitchFamily="49" charset="-122"/>
              </a:rPr>
              <a:t>如果逻辑表达式为真，则执行程序模块</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，然后跳出该选择结构，执行</a:t>
            </a:r>
            <a:r>
              <a:rPr lang="en-US" altLang="zh-CN" sz="2800">
                <a:latin typeface="楷体_GB2312" pitchFamily="49" charset="-122"/>
                <a:ea typeface="楷体_GB2312" pitchFamily="49" charset="-122"/>
              </a:rPr>
              <a:t>end</a:t>
            </a:r>
            <a:r>
              <a:rPr lang="zh-CN" altLang="en-US" sz="2800">
                <a:latin typeface="楷体_GB2312" pitchFamily="49" charset="-122"/>
                <a:ea typeface="楷体_GB2312" pitchFamily="49" charset="-122"/>
              </a:rPr>
              <a:t>的后续命令；如果逻辑表达式为假，则执行程序模块</a:t>
            </a: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，然后跳出该选择结构，执行</a:t>
            </a:r>
            <a:r>
              <a:rPr lang="en-US" altLang="zh-CN" sz="2800">
                <a:latin typeface="楷体_GB2312" pitchFamily="49" charset="-122"/>
                <a:ea typeface="楷体_GB2312" pitchFamily="49" charset="-122"/>
              </a:rPr>
              <a:t>end</a:t>
            </a:r>
            <a:r>
              <a:rPr lang="zh-CN" altLang="en-US" sz="2800">
                <a:latin typeface="楷体_GB2312" pitchFamily="49" charset="-122"/>
                <a:ea typeface="楷体_GB2312" pitchFamily="49" charset="-122"/>
              </a:rPr>
              <a:t>的后续命令。</a:t>
            </a: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142875" y="225425"/>
            <a:ext cx="8080375" cy="371475"/>
          </a:xfrm>
          <a:prstGeom prst="rect">
            <a:avLst/>
          </a:prstGeom>
        </p:spPr>
        <p:txBody>
          <a:bodyPr/>
          <a:lstStyle/>
          <a:p>
            <a:r>
              <a:rPr lang="en-US" altLang="zh-CN" sz="1600">
                <a:solidFill>
                  <a:schemeClr val="folHlink"/>
                </a:solidFill>
                <a:latin typeface="宋体" charset="-122"/>
              </a:rPr>
              <a:t>MATLAB</a:t>
            </a:r>
            <a:r>
              <a:rPr lang="zh-CN" altLang="en-US" sz="1600">
                <a:solidFill>
                  <a:schemeClr val="folHlink"/>
                </a:solidFill>
                <a:latin typeface="宋体" charset="-122"/>
              </a:rPr>
              <a:t>控制结构（续）</a:t>
            </a:r>
          </a:p>
        </p:txBody>
      </p:sp>
      <p:sp>
        <p:nvSpPr>
          <p:cNvPr id="137219" name="Rectangle 3"/>
          <p:cNvSpPr>
            <a:spLocks noGrp="1" noChangeArrowheads="1"/>
          </p:cNvSpPr>
          <p:nvPr>
            <p:ph type="body" idx="4294967295"/>
          </p:nvPr>
        </p:nvSpPr>
        <p:spPr>
          <a:xfrm>
            <a:off x="250825" y="836613"/>
            <a:ext cx="8642350" cy="5761037"/>
          </a:xfrm>
          <a:prstGeom prst="rect">
            <a:avLst/>
          </a:prstGeom>
        </p:spPr>
        <p:txBody>
          <a:bodyPr/>
          <a:lstStyle/>
          <a:p>
            <a:pPr>
              <a:buFont typeface="Wingdings" pitchFamily="2" charset="2"/>
              <a:buNone/>
            </a:pPr>
            <a:r>
              <a:rPr lang="en-US" altLang="zh-CN" sz="2800"/>
              <a:t>②if-end</a:t>
            </a:r>
            <a:r>
              <a:rPr lang="zh-CN" altLang="en-US" sz="2800"/>
              <a:t>语句</a:t>
            </a:r>
          </a:p>
          <a:p>
            <a:pPr>
              <a:buFont typeface="Wingdings" pitchFamily="2" charset="2"/>
              <a:buNone/>
            </a:pPr>
            <a:r>
              <a:rPr lang="zh-CN" altLang="en-US" sz="2800"/>
              <a:t>    格式</a:t>
            </a:r>
          </a:p>
          <a:p>
            <a:pPr>
              <a:buFont typeface="Wingdings" pitchFamily="2" charset="2"/>
              <a:buNone/>
            </a:pPr>
            <a:r>
              <a:rPr lang="zh-CN" altLang="en-US" sz="2800"/>
              <a:t>        </a:t>
            </a:r>
            <a:r>
              <a:rPr lang="en-US" altLang="zh-CN" sz="2800"/>
              <a:t>if   </a:t>
            </a:r>
            <a:r>
              <a:rPr lang="zh-CN" altLang="en-US" sz="2800"/>
              <a:t>逻辑表达式</a:t>
            </a:r>
          </a:p>
          <a:p>
            <a:pPr>
              <a:buFont typeface="Wingdings" pitchFamily="2" charset="2"/>
              <a:buNone/>
            </a:pPr>
            <a:r>
              <a:rPr lang="zh-CN" altLang="en-US" sz="2800"/>
              <a:t>               程序模块；</a:t>
            </a:r>
          </a:p>
          <a:p>
            <a:pPr>
              <a:buFont typeface="Wingdings" pitchFamily="2" charset="2"/>
              <a:buNone/>
            </a:pPr>
            <a:r>
              <a:rPr lang="zh-CN" altLang="en-US" sz="2800"/>
              <a:t>        </a:t>
            </a:r>
            <a:r>
              <a:rPr lang="en-US" altLang="zh-CN" sz="2800"/>
              <a:t>end</a:t>
            </a:r>
          </a:p>
          <a:p>
            <a:pPr>
              <a:buFont typeface="Wingdings" pitchFamily="2" charset="2"/>
              <a:buNone/>
            </a:pPr>
            <a:r>
              <a:rPr lang="en-US" altLang="zh-CN" sz="2800"/>
              <a:t>            </a:t>
            </a:r>
          </a:p>
          <a:p>
            <a:pPr>
              <a:buFont typeface="Wingdings" pitchFamily="2" charset="2"/>
              <a:buNone/>
            </a:pPr>
            <a:r>
              <a:rPr lang="en-US" altLang="zh-CN" sz="2800"/>
              <a:t>            </a:t>
            </a:r>
            <a:r>
              <a:rPr lang="zh-CN" altLang="en-US" sz="2800">
                <a:latin typeface="楷体_GB2312" pitchFamily="49" charset="-122"/>
                <a:ea typeface="楷体_GB2312" pitchFamily="49" charset="-122"/>
              </a:rPr>
              <a:t>如果逻辑表达式为真，则执行</a:t>
            </a:r>
            <a:r>
              <a:rPr lang="en-US" altLang="zh-CN" sz="2800">
                <a:latin typeface="楷体_GB2312" pitchFamily="49" charset="-122"/>
                <a:ea typeface="楷体_GB2312" pitchFamily="49" charset="-122"/>
              </a:rPr>
              <a:t>if</a:t>
            </a:r>
            <a:r>
              <a:rPr lang="zh-CN" altLang="en-US" sz="2800">
                <a:latin typeface="楷体_GB2312" pitchFamily="49" charset="-122"/>
                <a:ea typeface="楷体_GB2312" pitchFamily="49" charset="-122"/>
              </a:rPr>
              <a:t>和</a:t>
            </a:r>
            <a:r>
              <a:rPr lang="en-US" altLang="zh-CN" sz="2800">
                <a:latin typeface="楷体_GB2312" pitchFamily="49" charset="-122"/>
                <a:ea typeface="楷体_GB2312" pitchFamily="49" charset="-122"/>
              </a:rPr>
              <a:t>end</a:t>
            </a:r>
            <a:r>
              <a:rPr lang="zh-CN" altLang="en-US" sz="2800">
                <a:latin typeface="楷体_GB2312" pitchFamily="49" charset="-122"/>
                <a:ea typeface="楷体_GB2312" pitchFamily="49" charset="-122"/>
              </a:rPr>
              <a:t>之间的程序模块，否则，执行</a:t>
            </a:r>
            <a:r>
              <a:rPr lang="en-US" altLang="zh-CN" sz="2800">
                <a:latin typeface="楷体_GB2312" pitchFamily="49" charset="-122"/>
                <a:ea typeface="楷体_GB2312" pitchFamily="49" charset="-122"/>
              </a:rPr>
              <a:t>end</a:t>
            </a:r>
            <a:r>
              <a:rPr lang="zh-CN" altLang="en-US" sz="2800">
                <a:latin typeface="楷体_GB2312" pitchFamily="49" charset="-122"/>
                <a:ea typeface="楷体_GB2312" pitchFamily="49" charset="-122"/>
              </a:rPr>
              <a:t>的后续命令。</a:t>
            </a: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142875" y="225425"/>
            <a:ext cx="8080375" cy="358775"/>
          </a:xfrm>
          <a:prstGeom prst="rect">
            <a:avLst/>
          </a:prstGeom>
        </p:spPr>
        <p:txBody>
          <a:bodyPr/>
          <a:lstStyle/>
          <a:p>
            <a:r>
              <a:rPr lang="en-US" altLang="zh-CN" sz="1600">
                <a:solidFill>
                  <a:schemeClr val="folHlink"/>
                </a:solidFill>
                <a:latin typeface="宋体" charset="-122"/>
              </a:rPr>
              <a:t>MATLAB</a:t>
            </a:r>
            <a:r>
              <a:rPr lang="zh-CN" altLang="en-US" sz="1600">
                <a:solidFill>
                  <a:schemeClr val="folHlink"/>
                </a:solidFill>
                <a:latin typeface="宋体" charset="-122"/>
              </a:rPr>
              <a:t>控制结构（续）</a:t>
            </a:r>
          </a:p>
        </p:txBody>
      </p:sp>
      <p:sp>
        <p:nvSpPr>
          <p:cNvPr id="139267" name="Rectangle 3"/>
          <p:cNvSpPr>
            <a:spLocks noGrp="1" noChangeArrowheads="1"/>
          </p:cNvSpPr>
          <p:nvPr>
            <p:ph type="body" idx="4294967295"/>
          </p:nvPr>
        </p:nvSpPr>
        <p:spPr>
          <a:xfrm>
            <a:off x="250825" y="800100"/>
            <a:ext cx="8893175" cy="5761038"/>
          </a:xfrm>
          <a:prstGeom prst="rect">
            <a:avLst/>
          </a:prstGeom>
        </p:spPr>
        <p:txBody>
          <a:bodyPr/>
          <a:lstStyle/>
          <a:p>
            <a:pPr>
              <a:lnSpc>
                <a:spcPct val="80000"/>
              </a:lnSpc>
              <a:buFont typeface="Wingdings" pitchFamily="2" charset="2"/>
              <a:buNone/>
            </a:pPr>
            <a:r>
              <a:rPr lang="en-US" altLang="zh-CN" sz="2400"/>
              <a:t>③</a:t>
            </a:r>
            <a:r>
              <a:rPr lang="zh-CN" altLang="en-US" sz="2400"/>
              <a:t>当有三个或更多的选择时，可采用</a:t>
            </a:r>
            <a:r>
              <a:rPr lang="en-US" altLang="zh-CN" sz="2400"/>
              <a:t>if</a:t>
            </a:r>
            <a:r>
              <a:rPr lang="zh-CN" altLang="en-US" sz="2400"/>
              <a:t>结构的下列形式：</a:t>
            </a:r>
          </a:p>
          <a:p>
            <a:pPr>
              <a:lnSpc>
                <a:spcPct val="80000"/>
              </a:lnSpc>
              <a:buFont typeface="Wingdings" pitchFamily="2" charset="2"/>
              <a:buNone/>
            </a:pPr>
            <a:r>
              <a:rPr lang="zh-CN" altLang="en-US" sz="2400"/>
              <a:t>     格式：</a:t>
            </a:r>
          </a:p>
          <a:p>
            <a:pPr>
              <a:lnSpc>
                <a:spcPct val="80000"/>
              </a:lnSpc>
              <a:buFont typeface="Wingdings" pitchFamily="2" charset="2"/>
              <a:buNone/>
            </a:pPr>
            <a:r>
              <a:rPr lang="zh-CN" altLang="en-US" sz="2400"/>
              <a:t>         </a:t>
            </a:r>
            <a:r>
              <a:rPr lang="en-US" altLang="zh-CN" sz="2400"/>
              <a:t>if   </a:t>
            </a:r>
            <a:r>
              <a:rPr lang="zh-CN" altLang="en-US" sz="2400"/>
              <a:t>逻辑表达式</a:t>
            </a:r>
            <a:r>
              <a:rPr lang="en-US" altLang="zh-CN" sz="2400"/>
              <a:t>1</a:t>
            </a:r>
          </a:p>
          <a:p>
            <a:pPr>
              <a:lnSpc>
                <a:spcPct val="80000"/>
              </a:lnSpc>
              <a:buFont typeface="Wingdings" pitchFamily="2" charset="2"/>
              <a:buNone/>
            </a:pPr>
            <a:r>
              <a:rPr lang="en-US" altLang="zh-CN" sz="2400"/>
              <a:t>                      </a:t>
            </a:r>
            <a:r>
              <a:rPr lang="zh-CN" altLang="en-US" sz="2400"/>
              <a:t>程序模块</a:t>
            </a:r>
            <a:r>
              <a:rPr lang="en-US" altLang="zh-CN" sz="2400"/>
              <a:t>1</a:t>
            </a:r>
            <a:r>
              <a:rPr lang="zh-CN" altLang="en-US" sz="2400"/>
              <a:t>；</a:t>
            </a:r>
          </a:p>
          <a:p>
            <a:pPr>
              <a:lnSpc>
                <a:spcPct val="80000"/>
              </a:lnSpc>
              <a:buFont typeface="Wingdings" pitchFamily="2" charset="2"/>
              <a:buNone/>
            </a:pPr>
            <a:r>
              <a:rPr lang="zh-CN" altLang="en-US" sz="2400"/>
              <a:t>         </a:t>
            </a:r>
            <a:r>
              <a:rPr lang="en-US" altLang="zh-CN" sz="2400"/>
              <a:t>elseif   </a:t>
            </a:r>
            <a:r>
              <a:rPr lang="zh-CN" altLang="en-US" sz="2400"/>
              <a:t>逻辑表达式</a:t>
            </a:r>
            <a:r>
              <a:rPr lang="en-US" altLang="zh-CN" sz="2400"/>
              <a:t>2</a:t>
            </a:r>
          </a:p>
          <a:p>
            <a:pPr>
              <a:lnSpc>
                <a:spcPct val="80000"/>
              </a:lnSpc>
              <a:buFont typeface="Wingdings" pitchFamily="2" charset="2"/>
              <a:buNone/>
            </a:pPr>
            <a:r>
              <a:rPr lang="en-US" altLang="zh-CN" sz="2400"/>
              <a:t>                       </a:t>
            </a:r>
            <a:r>
              <a:rPr lang="zh-CN" altLang="en-US" sz="2400"/>
              <a:t>程序模块</a:t>
            </a:r>
            <a:r>
              <a:rPr lang="en-US" altLang="zh-CN" sz="2400"/>
              <a:t>2</a:t>
            </a:r>
            <a:r>
              <a:rPr lang="zh-CN" altLang="en-US" sz="2400"/>
              <a:t>；</a:t>
            </a:r>
          </a:p>
          <a:p>
            <a:pPr>
              <a:lnSpc>
                <a:spcPct val="80000"/>
              </a:lnSpc>
              <a:buFont typeface="Wingdings" pitchFamily="2" charset="2"/>
              <a:buNone/>
            </a:pPr>
            <a:r>
              <a:rPr lang="zh-CN" altLang="en-US" sz="2400"/>
              <a:t>         </a:t>
            </a:r>
            <a:r>
              <a:rPr lang="en-US" altLang="zh-CN" sz="2400"/>
              <a:t>…</a:t>
            </a:r>
          </a:p>
          <a:p>
            <a:pPr>
              <a:lnSpc>
                <a:spcPct val="80000"/>
              </a:lnSpc>
              <a:buFont typeface="Wingdings" pitchFamily="2" charset="2"/>
              <a:buNone/>
            </a:pPr>
            <a:r>
              <a:rPr lang="en-US" altLang="zh-CN" sz="2400"/>
              <a:t>         elseif   </a:t>
            </a:r>
            <a:r>
              <a:rPr lang="zh-CN" altLang="en-US" sz="2400"/>
              <a:t>逻辑表达式</a:t>
            </a:r>
            <a:r>
              <a:rPr lang="en-US" altLang="zh-CN" sz="2400"/>
              <a:t>n</a:t>
            </a:r>
          </a:p>
          <a:p>
            <a:pPr>
              <a:lnSpc>
                <a:spcPct val="80000"/>
              </a:lnSpc>
              <a:buFont typeface="Wingdings" pitchFamily="2" charset="2"/>
              <a:buNone/>
            </a:pPr>
            <a:r>
              <a:rPr lang="en-US" altLang="zh-CN" sz="2400"/>
              <a:t>                       </a:t>
            </a:r>
            <a:r>
              <a:rPr lang="zh-CN" altLang="en-US" sz="2400"/>
              <a:t>程序模块</a:t>
            </a:r>
            <a:r>
              <a:rPr lang="en-US" altLang="zh-CN" sz="2400"/>
              <a:t>n</a:t>
            </a:r>
            <a:r>
              <a:rPr lang="zh-CN" altLang="en-US" sz="2400"/>
              <a:t>；</a:t>
            </a:r>
          </a:p>
          <a:p>
            <a:pPr>
              <a:lnSpc>
                <a:spcPct val="80000"/>
              </a:lnSpc>
              <a:buFont typeface="Wingdings" pitchFamily="2" charset="2"/>
              <a:buNone/>
            </a:pPr>
            <a:r>
              <a:rPr lang="zh-CN" altLang="en-US" sz="2400"/>
              <a:t>          </a:t>
            </a:r>
            <a:r>
              <a:rPr lang="en-US" altLang="zh-CN" sz="2400"/>
              <a:t>else</a:t>
            </a:r>
          </a:p>
          <a:p>
            <a:pPr>
              <a:lnSpc>
                <a:spcPct val="80000"/>
              </a:lnSpc>
              <a:buFont typeface="Wingdings" pitchFamily="2" charset="2"/>
              <a:buNone/>
            </a:pPr>
            <a:r>
              <a:rPr lang="en-US" altLang="zh-CN" sz="2400"/>
              <a:t>                       </a:t>
            </a:r>
            <a:r>
              <a:rPr lang="zh-CN" altLang="en-US" sz="2400"/>
              <a:t>程序模块</a:t>
            </a:r>
            <a:r>
              <a:rPr lang="en-US" altLang="zh-CN" sz="2400"/>
              <a:t>n+1</a:t>
            </a:r>
            <a:r>
              <a:rPr lang="zh-CN" altLang="en-US" sz="2400"/>
              <a:t>；</a:t>
            </a:r>
          </a:p>
          <a:p>
            <a:pPr>
              <a:lnSpc>
                <a:spcPct val="80000"/>
              </a:lnSpc>
              <a:buFont typeface="Wingdings" pitchFamily="2" charset="2"/>
              <a:buNone/>
            </a:pPr>
            <a:r>
              <a:rPr lang="zh-CN" altLang="en-US" sz="2400"/>
              <a:t>          </a:t>
            </a:r>
            <a:r>
              <a:rPr lang="en-US" altLang="zh-CN" sz="2400"/>
              <a:t>end</a:t>
            </a:r>
          </a:p>
          <a:p>
            <a:pPr>
              <a:lnSpc>
                <a:spcPct val="80000"/>
              </a:lnSpc>
              <a:buFont typeface="Wingdings" pitchFamily="2" charset="2"/>
              <a:buNone/>
            </a:pPr>
            <a:r>
              <a:rPr lang="en-US" altLang="zh-CN" sz="2400"/>
              <a:t>            </a:t>
            </a:r>
            <a:r>
              <a:rPr lang="zh-CN" altLang="en-US" sz="2400">
                <a:latin typeface="楷体_GB2312" pitchFamily="49" charset="-122"/>
                <a:ea typeface="楷体_GB2312" pitchFamily="49" charset="-122"/>
              </a:rPr>
              <a:t>如果逻辑表达式</a:t>
            </a:r>
            <a:r>
              <a:rPr lang="en-US" altLang="zh-CN" sz="2400">
                <a:latin typeface="楷体_GB2312" pitchFamily="49" charset="-122"/>
                <a:ea typeface="楷体_GB2312" pitchFamily="49" charset="-122"/>
              </a:rPr>
              <a:t>j</a:t>
            </a:r>
            <a:r>
              <a:rPr lang="zh-CN" altLang="en-US" sz="2400">
                <a:latin typeface="楷体_GB2312" pitchFamily="49" charset="-122"/>
                <a:ea typeface="楷体_GB2312" pitchFamily="49" charset="-122"/>
              </a:rPr>
              <a:t>为真，则执行程序模块</a:t>
            </a:r>
            <a:r>
              <a:rPr lang="en-US" altLang="zh-CN" sz="2400">
                <a:latin typeface="楷体_GB2312" pitchFamily="49" charset="-122"/>
                <a:ea typeface="楷体_GB2312" pitchFamily="49" charset="-122"/>
              </a:rPr>
              <a:t>j</a:t>
            </a:r>
            <a:r>
              <a:rPr lang="zh-CN" altLang="en-US" sz="2400">
                <a:latin typeface="楷体_GB2312" pitchFamily="49" charset="-122"/>
                <a:ea typeface="楷体_GB2312" pitchFamily="49" charset="-122"/>
              </a:rPr>
              <a:t>，然后跳出该选择结构，执行</a:t>
            </a:r>
            <a:r>
              <a:rPr lang="en-US" altLang="zh-CN" sz="2400">
                <a:latin typeface="楷体_GB2312" pitchFamily="49" charset="-122"/>
                <a:ea typeface="楷体_GB2312" pitchFamily="49" charset="-122"/>
              </a:rPr>
              <a:t>end</a:t>
            </a:r>
            <a:r>
              <a:rPr lang="zh-CN" altLang="en-US" sz="2400">
                <a:latin typeface="楷体_GB2312" pitchFamily="49" charset="-122"/>
                <a:ea typeface="楷体_GB2312" pitchFamily="49" charset="-122"/>
              </a:rPr>
              <a:t>的后续命令；如果</a:t>
            </a:r>
            <a:r>
              <a:rPr lang="en-US" altLang="zh-CN" sz="2400">
                <a:latin typeface="楷体_GB2312" pitchFamily="49" charset="-122"/>
                <a:ea typeface="楷体_GB2312" pitchFamily="49" charset="-122"/>
              </a:rPr>
              <a:t>if</a:t>
            </a:r>
            <a:r>
              <a:rPr lang="zh-CN" altLang="en-US" sz="2400">
                <a:latin typeface="楷体_GB2312" pitchFamily="49" charset="-122"/>
                <a:ea typeface="楷体_GB2312" pitchFamily="49" charset="-122"/>
              </a:rPr>
              <a:t>和</a:t>
            </a:r>
            <a:r>
              <a:rPr lang="en-US" altLang="zh-CN" sz="2400">
                <a:latin typeface="楷体_GB2312" pitchFamily="49" charset="-122"/>
                <a:ea typeface="楷体_GB2312" pitchFamily="49" charset="-122"/>
              </a:rPr>
              <a:t>elseif</a:t>
            </a:r>
            <a:r>
              <a:rPr lang="zh-CN" altLang="en-US" sz="2400">
                <a:latin typeface="楷体_GB2312" pitchFamily="49" charset="-122"/>
                <a:ea typeface="楷体_GB2312" pitchFamily="49" charset="-122"/>
              </a:rPr>
              <a:t>后的所有逻辑表达式都为假，则执行程序模块</a:t>
            </a:r>
            <a:r>
              <a:rPr lang="en-US" altLang="zh-CN" sz="2400">
                <a:latin typeface="楷体_GB2312" pitchFamily="49" charset="-122"/>
                <a:ea typeface="楷体_GB2312" pitchFamily="49" charset="-122"/>
              </a:rPr>
              <a:t>n+1</a:t>
            </a:r>
            <a:r>
              <a:rPr lang="zh-CN" altLang="en-US" sz="2400">
                <a:latin typeface="楷体_GB2312" pitchFamily="49" charset="-122"/>
                <a:ea typeface="楷体_GB2312" pitchFamily="49" charset="-122"/>
              </a:rPr>
              <a:t>，然后跳出该选择结构，执行</a:t>
            </a:r>
            <a:r>
              <a:rPr lang="en-US" altLang="zh-CN" sz="2400">
                <a:latin typeface="楷体_GB2312" pitchFamily="49" charset="-122"/>
                <a:ea typeface="楷体_GB2312" pitchFamily="49" charset="-122"/>
              </a:rPr>
              <a:t>end</a:t>
            </a:r>
            <a:r>
              <a:rPr lang="zh-CN" altLang="en-US" sz="2400">
                <a:latin typeface="楷体_GB2312" pitchFamily="49" charset="-122"/>
                <a:ea typeface="楷体_GB2312" pitchFamily="49" charset="-122"/>
              </a:rPr>
              <a:t>的后续命令。</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682625" y="260350"/>
            <a:ext cx="8080375" cy="755650"/>
          </a:xfrm>
          <a:prstGeom prst="rect">
            <a:avLst/>
          </a:prstGeom>
        </p:spPr>
        <p:txBody>
          <a:bodyPr/>
          <a:lstStyle/>
          <a:p>
            <a:r>
              <a:rPr lang="zh-CN" altLang="en-US" sz="2800"/>
              <a:t>三、</a:t>
            </a:r>
            <a:r>
              <a:rPr lang="en-US" altLang="zh-CN" sz="2800"/>
              <a:t>MATLAB</a:t>
            </a:r>
            <a:r>
              <a:rPr lang="zh-CN" altLang="en-US" sz="2800"/>
              <a:t>的帮助系统</a:t>
            </a:r>
          </a:p>
        </p:txBody>
      </p:sp>
      <p:sp>
        <p:nvSpPr>
          <p:cNvPr id="50179" name="Rectangle 3"/>
          <p:cNvSpPr>
            <a:spLocks noGrp="1" noChangeArrowheads="1"/>
          </p:cNvSpPr>
          <p:nvPr>
            <p:ph type="body" idx="4294967295"/>
          </p:nvPr>
        </p:nvSpPr>
        <p:spPr>
          <a:xfrm>
            <a:off x="827088" y="1196975"/>
            <a:ext cx="7772400" cy="5256213"/>
          </a:xfrm>
          <a:prstGeom prst="rect">
            <a:avLst/>
          </a:prstGeom>
        </p:spPr>
        <p:txBody>
          <a:bodyPr/>
          <a:lstStyle/>
          <a:p>
            <a:pPr>
              <a:buFont typeface="Wingdings" pitchFamily="2" charset="2"/>
              <a:buNone/>
            </a:pPr>
            <a:r>
              <a:rPr lang="en-US" altLang="zh-CN" sz="2800">
                <a:solidFill>
                  <a:schemeClr val="tx2"/>
                </a:solidFill>
              </a:rPr>
              <a:t>1</a:t>
            </a:r>
            <a:r>
              <a:rPr lang="zh-CN" altLang="en-US" sz="2800">
                <a:solidFill>
                  <a:schemeClr val="tx2"/>
                </a:solidFill>
              </a:rPr>
              <a:t>、帮助命令</a:t>
            </a:r>
          </a:p>
          <a:p>
            <a:pPr>
              <a:buFont typeface="Wingdings" pitchFamily="2" charset="2"/>
              <a:buNone/>
            </a:pPr>
            <a:r>
              <a:rPr lang="zh-CN" altLang="en-US" sz="2800"/>
              <a:t>            帮助命令是查询函数语法的最基本的方法，查询信息直接显示在命令窗口。帮助命令有</a:t>
            </a:r>
            <a:r>
              <a:rPr lang="en-US" altLang="zh-CN" sz="2800"/>
              <a:t>help</a:t>
            </a:r>
            <a:r>
              <a:rPr lang="zh-CN" altLang="en-US" sz="2800"/>
              <a:t>、</a:t>
            </a:r>
            <a:r>
              <a:rPr lang="en-US" altLang="zh-CN" sz="2800"/>
              <a:t>lookfor</a:t>
            </a:r>
            <a:r>
              <a:rPr lang="zh-CN" altLang="en-US" sz="2800"/>
              <a:t>。</a:t>
            </a:r>
          </a:p>
          <a:p>
            <a:pPr>
              <a:buFont typeface="Wingdings" pitchFamily="2" charset="2"/>
              <a:buNone/>
            </a:pPr>
            <a:r>
              <a:rPr lang="zh-CN" altLang="en-US" sz="2800"/>
              <a:t>①</a:t>
            </a:r>
            <a:r>
              <a:rPr lang="en-US" altLang="zh-CN" sz="2800"/>
              <a:t>&gt;&gt;help  %</a:t>
            </a:r>
            <a:r>
              <a:rPr lang="zh-CN" altLang="en-US" sz="2800"/>
              <a:t>在命令窗口直接输入</a:t>
            </a:r>
            <a:r>
              <a:rPr lang="en-US" altLang="zh-CN" sz="2800"/>
              <a:t>help</a:t>
            </a:r>
            <a:r>
              <a:rPr lang="zh-CN" altLang="en-US" sz="2800"/>
              <a:t>，显示主要的在线帮助主题。</a:t>
            </a:r>
          </a:p>
          <a:p>
            <a:pPr>
              <a:buFont typeface="Wingdings" pitchFamily="2" charset="2"/>
              <a:buNone/>
            </a:pPr>
            <a:r>
              <a:rPr lang="zh-CN" altLang="en-US" sz="2800"/>
              <a:t>②</a:t>
            </a:r>
            <a:r>
              <a:rPr lang="en-US" altLang="zh-CN" sz="2800"/>
              <a:t>&gt;&gt;help  </a:t>
            </a:r>
            <a:r>
              <a:rPr lang="zh-CN" altLang="en-US" sz="2800"/>
              <a:t>函数名  </a:t>
            </a:r>
            <a:r>
              <a:rPr lang="en-US" altLang="zh-CN" sz="2800"/>
              <a:t>%</a:t>
            </a:r>
            <a:r>
              <a:rPr lang="zh-CN" altLang="en-US" sz="2800"/>
              <a:t>显示关于某个具体函数的功能、调用格式、及相关函数</a:t>
            </a:r>
            <a:r>
              <a:rPr lang="zh-CN" altLang="en-US"/>
              <a:t>。</a:t>
            </a:r>
          </a:p>
          <a:p>
            <a:pPr>
              <a:buFont typeface="Wingdings" pitchFamily="2" charset="2"/>
              <a:buNone/>
            </a:pPr>
            <a:r>
              <a:rPr lang="zh-CN" altLang="en-US"/>
              <a:t>③</a:t>
            </a:r>
            <a:r>
              <a:rPr lang="en-US" altLang="zh-CN"/>
              <a:t>&gt;&gt;help  </a:t>
            </a:r>
            <a:r>
              <a:rPr lang="zh-CN" altLang="en-US"/>
              <a:t>帮助主题  </a:t>
            </a:r>
            <a:r>
              <a:rPr lang="en-US" altLang="zh-CN"/>
              <a:t>%</a:t>
            </a:r>
            <a:r>
              <a:rPr lang="zh-CN" altLang="en-US"/>
              <a:t>列出指定主题下的函数。例如</a:t>
            </a:r>
          </a:p>
          <a:p>
            <a:pPr>
              <a:buFont typeface="Wingdings" pitchFamily="2" charset="2"/>
              <a:buNone/>
            </a:pPr>
            <a:r>
              <a:rPr lang="en-US" altLang="zh-CN"/>
              <a:t>&gt;&gt;help  elfun %</a:t>
            </a:r>
            <a:r>
              <a:rPr lang="zh-CN" altLang="en-US"/>
              <a:t>列出所有基本函数。 </a:t>
            </a: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142875" y="188913"/>
            <a:ext cx="8080375" cy="360362"/>
          </a:xfrm>
          <a:prstGeom prst="rect">
            <a:avLst/>
          </a:prstGeom>
        </p:spPr>
        <p:txBody>
          <a:bodyPr/>
          <a:lstStyle/>
          <a:p>
            <a:r>
              <a:rPr lang="en-US" altLang="zh-CN" sz="1400">
                <a:solidFill>
                  <a:schemeClr val="folHlink"/>
                </a:solidFill>
                <a:latin typeface="宋体" charset="-122"/>
              </a:rPr>
              <a:t>MATLAB</a:t>
            </a:r>
            <a:r>
              <a:rPr lang="zh-CN" altLang="en-US" sz="1400">
                <a:solidFill>
                  <a:schemeClr val="folHlink"/>
                </a:solidFill>
                <a:latin typeface="宋体" charset="-122"/>
              </a:rPr>
              <a:t>控制结构（续）</a:t>
            </a:r>
          </a:p>
        </p:txBody>
      </p:sp>
      <p:sp>
        <p:nvSpPr>
          <p:cNvPr id="146435" name="Rectangle 3"/>
          <p:cNvSpPr>
            <a:spLocks noGrp="1" noChangeArrowheads="1"/>
          </p:cNvSpPr>
          <p:nvPr>
            <p:ph type="body" idx="4294967295"/>
          </p:nvPr>
        </p:nvSpPr>
        <p:spPr>
          <a:xfrm>
            <a:off x="287338" y="620713"/>
            <a:ext cx="8856662" cy="6119812"/>
          </a:xfrm>
          <a:prstGeom prst="rect">
            <a:avLst/>
          </a:prstGeom>
        </p:spPr>
        <p:txBody>
          <a:bodyPr/>
          <a:lstStyle/>
          <a:p>
            <a:pPr>
              <a:lnSpc>
                <a:spcPct val="80000"/>
              </a:lnSpc>
              <a:buFont typeface="Wingdings" pitchFamily="2" charset="2"/>
              <a:buNone/>
            </a:pPr>
            <a:r>
              <a:rPr lang="en-US" altLang="zh-CN" sz="2800">
                <a:solidFill>
                  <a:schemeClr val="tx2"/>
                </a:solidFill>
              </a:rPr>
              <a:t>3</a:t>
            </a:r>
            <a:r>
              <a:rPr lang="zh-CN" altLang="en-US" sz="2800">
                <a:solidFill>
                  <a:schemeClr val="tx2"/>
                </a:solidFill>
              </a:rPr>
              <a:t>、循环结构</a:t>
            </a:r>
          </a:p>
          <a:p>
            <a:pPr>
              <a:lnSpc>
                <a:spcPct val="80000"/>
              </a:lnSpc>
              <a:buFont typeface="Wingdings" pitchFamily="2" charset="2"/>
              <a:buNone/>
            </a:pPr>
            <a:r>
              <a:rPr lang="zh-CN" altLang="en-US" sz="2800"/>
              <a:t>①</a:t>
            </a:r>
            <a:r>
              <a:rPr lang="en-US" altLang="zh-CN" sz="2800"/>
              <a:t>for</a:t>
            </a:r>
            <a:r>
              <a:rPr lang="zh-CN" altLang="en-US" sz="2800"/>
              <a:t>语句</a:t>
            </a:r>
          </a:p>
          <a:p>
            <a:pPr>
              <a:lnSpc>
                <a:spcPct val="80000"/>
              </a:lnSpc>
              <a:buFont typeface="Wingdings" pitchFamily="2" charset="2"/>
              <a:buNone/>
            </a:pPr>
            <a:r>
              <a:rPr lang="zh-CN" altLang="en-US" sz="2800"/>
              <a:t>     </a:t>
            </a:r>
            <a:r>
              <a:rPr lang="en-US" altLang="zh-CN" sz="2800"/>
              <a:t>for  x=</a:t>
            </a:r>
            <a:r>
              <a:rPr lang="zh-CN" altLang="en-US" sz="2800"/>
              <a:t>表达式</a:t>
            </a:r>
            <a:r>
              <a:rPr lang="en-US" altLang="zh-CN" sz="2800"/>
              <a:t>1</a:t>
            </a:r>
            <a:r>
              <a:rPr lang="zh-CN" altLang="en-US" sz="2800"/>
              <a:t>：表达式</a:t>
            </a:r>
            <a:r>
              <a:rPr lang="en-US" altLang="zh-CN" sz="2800"/>
              <a:t>2</a:t>
            </a:r>
            <a:r>
              <a:rPr lang="zh-CN" altLang="en-US" sz="2800"/>
              <a:t>：表达式</a:t>
            </a:r>
            <a:r>
              <a:rPr lang="en-US" altLang="zh-CN" sz="2800"/>
              <a:t>3</a:t>
            </a:r>
          </a:p>
          <a:p>
            <a:pPr>
              <a:lnSpc>
                <a:spcPct val="80000"/>
              </a:lnSpc>
              <a:buFont typeface="Wingdings" pitchFamily="2" charset="2"/>
              <a:buNone/>
            </a:pPr>
            <a:r>
              <a:rPr lang="en-US" altLang="zh-CN" sz="2800"/>
              <a:t>             </a:t>
            </a:r>
            <a:r>
              <a:rPr lang="zh-CN" altLang="en-US" sz="2800"/>
              <a:t>程序模块</a:t>
            </a:r>
          </a:p>
          <a:p>
            <a:pPr>
              <a:lnSpc>
                <a:spcPct val="80000"/>
              </a:lnSpc>
              <a:buFont typeface="Wingdings" pitchFamily="2" charset="2"/>
              <a:buNone/>
            </a:pPr>
            <a:r>
              <a:rPr lang="zh-CN" altLang="en-US" sz="2800"/>
              <a:t>     </a:t>
            </a:r>
            <a:r>
              <a:rPr lang="en-US" altLang="zh-CN" sz="2800"/>
              <a:t>end</a:t>
            </a:r>
          </a:p>
          <a:p>
            <a:pPr>
              <a:lnSpc>
                <a:spcPct val="80000"/>
              </a:lnSpc>
              <a:buFont typeface="Wingdings" pitchFamily="2" charset="2"/>
              <a:buNone/>
            </a:pPr>
            <a:r>
              <a:rPr lang="en-US" altLang="zh-CN" sz="2800"/>
              <a:t>            </a:t>
            </a:r>
            <a:r>
              <a:rPr lang="zh-CN" altLang="en-US" sz="2800"/>
              <a:t>其中表达式</a:t>
            </a:r>
            <a:r>
              <a:rPr lang="en-US" altLang="zh-CN" sz="2800"/>
              <a:t>1</a:t>
            </a:r>
            <a:r>
              <a:rPr lang="zh-CN" altLang="en-US" sz="2800"/>
              <a:t>的值是循环初值，表达式</a:t>
            </a:r>
            <a:r>
              <a:rPr lang="en-US" altLang="zh-CN" sz="2800"/>
              <a:t>2</a:t>
            </a:r>
            <a:r>
              <a:rPr lang="zh-CN" altLang="en-US" sz="2800"/>
              <a:t>的值为步长，表达式</a:t>
            </a:r>
            <a:r>
              <a:rPr lang="en-US" altLang="zh-CN" sz="2800"/>
              <a:t>3</a:t>
            </a:r>
            <a:r>
              <a:rPr lang="zh-CN" altLang="en-US" sz="2800"/>
              <a:t>的值为循环的终值。如果省略表达式</a:t>
            </a:r>
            <a:r>
              <a:rPr lang="en-US" altLang="zh-CN" sz="2800"/>
              <a:t>2</a:t>
            </a:r>
            <a:r>
              <a:rPr lang="zh-CN" altLang="en-US" sz="2800"/>
              <a:t>，则默认步长为</a:t>
            </a:r>
            <a:r>
              <a:rPr lang="en-US" altLang="zh-CN" sz="2800"/>
              <a:t>1</a:t>
            </a:r>
            <a:r>
              <a:rPr lang="zh-CN" altLang="en-US" sz="2800"/>
              <a:t>。</a:t>
            </a:r>
          </a:p>
          <a:p>
            <a:pPr>
              <a:lnSpc>
                <a:spcPct val="80000"/>
              </a:lnSpc>
              <a:buFont typeface="Wingdings" pitchFamily="2" charset="2"/>
              <a:buNone/>
            </a:pPr>
            <a:r>
              <a:rPr lang="zh-CN" altLang="en-US" sz="2800">
                <a:latin typeface="楷体_GB2312" pitchFamily="49" charset="-122"/>
                <a:ea typeface="楷体_GB2312" pitchFamily="49" charset="-122"/>
              </a:rPr>
              <a:t>该循环的执行过程是：</a:t>
            </a:r>
          </a:p>
          <a:p>
            <a:pPr>
              <a:lnSpc>
                <a:spcPct val="80000"/>
              </a:lnSpc>
              <a:buFont typeface="Wingdings" pitchFamily="2" charset="2"/>
              <a:buNone/>
            </a:pPr>
            <a:r>
              <a:rPr lang="zh-CN" altLang="en-US" sz="2800">
                <a:latin typeface="楷体_GB2312" pitchFamily="49" charset="-122"/>
                <a:ea typeface="楷体_GB2312" pitchFamily="49" charset="-122"/>
              </a:rPr>
              <a:t>⑴将表达式</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的值赋给</a:t>
            </a:r>
            <a:r>
              <a:rPr lang="en-US" altLang="zh-CN" sz="2800">
                <a:latin typeface="楷体_GB2312" pitchFamily="49" charset="-122"/>
                <a:ea typeface="楷体_GB2312" pitchFamily="49" charset="-122"/>
              </a:rPr>
              <a:t>x</a:t>
            </a:r>
            <a:r>
              <a:rPr lang="zh-CN" altLang="en-US" sz="2800">
                <a:latin typeface="楷体_GB2312" pitchFamily="49" charset="-122"/>
                <a:ea typeface="楷体_GB2312" pitchFamily="49" charset="-122"/>
              </a:rPr>
              <a:t>；</a:t>
            </a:r>
          </a:p>
          <a:p>
            <a:pPr>
              <a:lnSpc>
                <a:spcPct val="80000"/>
              </a:lnSpc>
              <a:buFont typeface="Wingdings" pitchFamily="2" charset="2"/>
              <a:buNone/>
            </a:pPr>
            <a:r>
              <a:rPr lang="zh-CN" altLang="en-US" sz="2800">
                <a:latin typeface="楷体_GB2312" pitchFamily="49" charset="-122"/>
                <a:ea typeface="楷体_GB2312" pitchFamily="49" charset="-122"/>
              </a:rPr>
              <a:t>⑵对于正的步长，当</a:t>
            </a:r>
            <a:r>
              <a:rPr lang="en-US" altLang="zh-CN" sz="2800">
                <a:latin typeface="楷体_GB2312" pitchFamily="49" charset="-122"/>
                <a:ea typeface="楷体_GB2312" pitchFamily="49" charset="-122"/>
              </a:rPr>
              <a:t>x</a:t>
            </a:r>
            <a:r>
              <a:rPr lang="zh-CN" altLang="en-US" sz="2800">
                <a:latin typeface="楷体_GB2312" pitchFamily="49" charset="-122"/>
                <a:ea typeface="楷体_GB2312" pitchFamily="49" charset="-122"/>
              </a:rPr>
              <a:t>的值大于表达式</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的值时，结束循环；对于负的步长，当</a:t>
            </a:r>
            <a:r>
              <a:rPr lang="en-US" altLang="zh-CN" sz="2800">
                <a:latin typeface="楷体_GB2312" pitchFamily="49" charset="-122"/>
                <a:ea typeface="楷体_GB2312" pitchFamily="49" charset="-122"/>
              </a:rPr>
              <a:t>x</a:t>
            </a:r>
            <a:r>
              <a:rPr lang="zh-CN" altLang="en-US" sz="2800">
                <a:latin typeface="楷体_GB2312" pitchFamily="49" charset="-122"/>
                <a:ea typeface="楷体_GB2312" pitchFamily="49" charset="-122"/>
              </a:rPr>
              <a:t>的值小于表达式</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的值时，结束循环。否则，执行</a:t>
            </a:r>
            <a:r>
              <a:rPr lang="en-US" altLang="zh-CN" sz="2800">
                <a:latin typeface="楷体_GB2312" pitchFamily="49" charset="-122"/>
                <a:ea typeface="楷体_GB2312" pitchFamily="49" charset="-122"/>
              </a:rPr>
              <a:t>for</a:t>
            </a:r>
            <a:r>
              <a:rPr lang="zh-CN" altLang="en-US" sz="2800">
                <a:latin typeface="楷体_GB2312" pitchFamily="49" charset="-122"/>
                <a:ea typeface="楷体_GB2312" pitchFamily="49" charset="-122"/>
              </a:rPr>
              <a:t>和</a:t>
            </a:r>
            <a:r>
              <a:rPr lang="en-US" altLang="zh-CN" sz="2800">
                <a:latin typeface="楷体_GB2312" pitchFamily="49" charset="-122"/>
                <a:ea typeface="楷体_GB2312" pitchFamily="49" charset="-122"/>
              </a:rPr>
              <a:t>end</a:t>
            </a:r>
            <a:r>
              <a:rPr lang="zh-CN" altLang="en-US" sz="2800">
                <a:latin typeface="楷体_GB2312" pitchFamily="49" charset="-122"/>
                <a:ea typeface="楷体_GB2312" pitchFamily="49" charset="-122"/>
              </a:rPr>
              <a:t>之间的程序模块，然后执行下面的第⑶步；</a:t>
            </a:r>
          </a:p>
          <a:p>
            <a:pPr>
              <a:lnSpc>
                <a:spcPct val="80000"/>
              </a:lnSpc>
              <a:buFont typeface="Wingdings" pitchFamily="2" charset="2"/>
              <a:buNone/>
            </a:pPr>
            <a:r>
              <a:rPr lang="zh-CN" altLang="en-US" sz="2800">
                <a:latin typeface="楷体_GB2312" pitchFamily="49" charset="-122"/>
                <a:ea typeface="楷体_GB2312" pitchFamily="49" charset="-122"/>
              </a:rPr>
              <a:t>⑶</a:t>
            </a:r>
            <a:r>
              <a:rPr lang="en-US" altLang="zh-CN" sz="2800">
                <a:latin typeface="楷体_GB2312" pitchFamily="49" charset="-122"/>
                <a:ea typeface="楷体_GB2312" pitchFamily="49" charset="-122"/>
              </a:rPr>
              <a:t>x</a:t>
            </a:r>
            <a:r>
              <a:rPr lang="zh-CN" altLang="en-US" sz="2800">
                <a:latin typeface="楷体_GB2312" pitchFamily="49" charset="-122"/>
                <a:ea typeface="楷体_GB2312" pitchFamily="49" charset="-122"/>
              </a:rPr>
              <a:t>加上一个步长后，返回第⑵步继续执行。</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142875" y="225425"/>
            <a:ext cx="8080375" cy="371475"/>
          </a:xfrm>
          <a:prstGeom prst="rect">
            <a:avLst/>
          </a:prstGeom>
        </p:spPr>
        <p:txBody>
          <a:bodyPr/>
          <a:lstStyle/>
          <a:p>
            <a:r>
              <a:rPr lang="en-US" altLang="zh-CN" sz="1600">
                <a:solidFill>
                  <a:schemeClr val="folHlink"/>
                </a:solidFill>
                <a:latin typeface="宋体" charset="-122"/>
              </a:rPr>
              <a:t>MATLAB</a:t>
            </a:r>
            <a:r>
              <a:rPr lang="zh-CN" altLang="en-US" sz="1600">
                <a:solidFill>
                  <a:schemeClr val="folHlink"/>
                </a:solidFill>
                <a:latin typeface="宋体" charset="-122"/>
              </a:rPr>
              <a:t>控制结构（续）</a:t>
            </a:r>
          </a:p>
        </p:txBody>
      </p:sp>
      <p:sp>
        <p:nvSpPr>
          <p:cNvPr id="147459" name="Rectangle 3"/>
          <p:cNvSpPr>
            <a:spLocks noGrp="1" noChangeArrowheads="1"/>
          </p:cNvSpPr>
          <p:nvPr>
            <p:ph type="body" idx="4294967295"/>
          </p:nvPr>
        </p:nvSpPr>
        <p:spPr>
          <a:xfrm>
            <a:off x="323850" y="765175"/>
            <a:ext cx="8532813" cy="5832475"/>
          </a:xfrm>
          <a:prstGeom prst="rect">
            <a:avLst/>
          </a:prstGeom>
        </p:spPr>
        <p:txBody>
          <a:bodyPr/>
          <a:lstStyle/>
          <a:p>
            <a:pPr>
              <a:lnSpc>
                <a:spcPct val="80000"/>
              </a:lnSpc>
              <a:buFont typeface="Wingdings" pitchFamily="2" charset="2"/>
              <a:buNone/>
            </a:pPr>
            <a:r>
              <a:rPr lang="en-US" altLang="zh-CN" sz="2800"/>
              <a:t>②while</a:t>
            </a:r>
            <a:r>
              <a:rPr lang="zh-CN" altLang="en-US" sz="2800"/>
              <a:t>语句</a:t>
            </a:r>
          </a:p>
          <a:p>
            <a:pPr>
              <a:lnSpc>
                <a:spcPct val="80000"/>
              </a:lnSpc>
              <a:buFont typeface="Wingdings" pitchFamily="2" charset="2"/>
              <a:buNone/>
            </a:pPr>
            <a:r>
              <a:rPr lang="zh-CN" altLang="en-US" sz="2800"/>
              <a:t>      </a:t>
            </a:r>
            <a:r>
              <a:rPr lang="en-US" altLang="zh-CN" sz="2800"/>
              <a:t>while  </a:t>
            </a:r>
            <a:r>
              <a:rPr lang="zh-CN" altLang="en-US" sz="2800"/>
              <a:t>表达式</a:t>
            </a:r>
          </a:p>
          <a:p>
            <a:pPr>
              <a:lnSpc>
                <a:spcPct val="80000"/>
              </a:lnSpc>
              <a:buFont typeface="Wingdings" pitchFamily="2" charset="2"/>
              <a:buNone/>
            </a:pPr>
            <a:r>
              <a:rPr lang="zh-CN" altLang="en-US" sz="2800"/>
              <a:t>                程序模块</a:t>
            </a:r>
          </a:p>
          <a:p>
            <a:pPr>
              <a:lnSpc>
                <a:spcPct val="80000"/>
              </a:lnSpc>
              <a:buFont typeface="Wingdings" pitchFamily="2" charset="2"/>
              <a:buNone/>
            </a:pPr>
            <a:r>
              <a:rPr lang="zh-CN" altLang="en-US" sz="2800"/>
              <a:t>      </a:t>
            </a:r>
            <a:r>
              <a:rPr lang="en-US" altLang="zh-CN" sz="2800"/>
              <a:t>end</a:t>
            </a:r>
          </a:p>
          <a:p>
            <a:pPr>
              <a:lnSpc>
                <a:spcPct val="80000"/>
              </a:lnSpc>
              <a:buFont typeface="Wingdings" pitchFamily="2" charset="2"/>
              <a:buNone/>
            </a:pPr>
            <a:r>
              <a:rPr lang="en-US" altLang="zh-CN" sz="2800"/>
              <a:t>           </a:t>
            </a:r>
            <a:r>
              <a:rPr lang="zh-CN" altLang="en-US" sz="2800">
                <a:latin typeface="楷体_GB2312" pitchFamily="49" charset="-122"/>
                <a:ea typeface="楷体_GB2312" pitchFamily="49" charset="-122"/>
              </a:rPr>
              <a:t>只要表达式的值为</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（真），就执行</a:t>
            </a:r>
            <a:r>
              <a:rPr lang="en-US" altLang="zh-CN" sz="2800">
                <a:latin typeface="楷体_GB2312" pitchFamily="49" charset="-122"/>
                <a:ea typeface="楷体_GB2312" pitchFamily="49" charset="-122"/>
              </a:rPr>
              <a:t>while</a:t>
            </a:r>
            <a:r>
              <a:rPr lang="zh-CN" altLang="en-US" sz="2800">
                <a:latin typeface="楷体_GB2312" pitchFamily="49" charset="-122"/>
                <a:ea typeface="楷体_GB2312" pitchFamily="49" charset="-122"/>
              </a:rPr>
              <a:t>和</a:t>
            </a:r>
            <a:r>
              <a:rPr lang="en-US" altLang="zh-CN" sz="2800">
                <a:latin typeface="楷体_GB2312" pitchFamily="49" charset="-122"/>
                <a:ea typeface="楷体_GB2312" pitchFamily="49" charset="-122"/>
              </a:rPr>
              <a:t>end</a:t>
            </a:r>
            <a:r>
              <a:rPr lang="zh-CN" altLang="en-US" sz="2800">
                <a:latin typeface="楷体_GB2312" pitchFamily="49" charset="-122"/>
                <a:ea typeface="楷体_GB2312" pitchFamily="49" charset="-122"/>
              </a:rPr>
              <a:t>之间的程序模块，直到表达式的值为</a:t>
            </a:r>
            <a:r>
              <a:rPr lang="en-US" altLang="zh-CN" sz="2800">
                <a:latin typeface="楷体_GB2312" pitchFamily="49" charset="-122"/>
                <a:ea typeface="楷体_GB2312" pitchFamily="49" charset="-122"/>
              </a:rPr>
              <a:t>0</a:t>
            </a:r>
            <a:r>
              <a:rPr lang="zh-CN" altLang="en-US" sz="2800">
                <a:latin typeface="楷体_GB2312" pitchFamily="49" charset="-122"/>
                <a:ea typeface="楷体_GB2312" pitchFamily="49" charset="-122"/>
              </a:rPr>
              <a:t>（假）时终止该循环。</a:t>
            </a:r>
          </a:p>
          <a:p>
            <a:pPr>
              <a:lnSpc>
                <a:spcPct val="80000"/>
              </a:lnSpc>
              <a:buFont typeface="Wingdings" pitchFamily="2" charset="2"/>
              <a:buNone/>
            </a:pPr>
            <a:r>
              <a:rPr lang="zh-CN" altLang="en-US" sz="2800"/>
              <a:t>指出：</a:t>
            </a:r>
          </a:p>
          <a:p>
            <a:pPr>
              <a:lnSpc>
                <a:spcPct val="80000"/>
              </a:lnSpc>
              <a:buFont typeface="Wingdings" pitchFamily="2" charset="2"/>
              <a:buNone/>
            </a:pPr>
            <a:r>
              <a:rPr lang="zh-CN" altLang="en-US" sz="2800"/>
              <a:t>①对于逻辑表达式来说，一般地只要表达式的值不是</a:t>
            </a:r>
            <a:r>
              <a:rPr lang="en-US" altLang="zh-CN" sz="2800"/>
              <a:t>0</a:t>
            </a:r>
            <a:r>
              <a:rPr lang="zh-CN" altLang="en-US" sz="2800"/>
              <a:t>，就认为表达式为真。</a:t>
            </a:r>
          </a:p>
          <a:p>
            <a:pPr>
              <a:lnSpc>
                <a:spcPct val="80000"/>
              </a:lnSpc>
              <a:buFont typeface="Wingdings" pitchFamily="2" charset="2"/>
              <a:buNone/>
            </a:pPr>
            <a:r>
              <a:rPr lang="zh-CN" altLang="en-US" sz="2800"/>
              <a:t>②在设计</a:t>
            </a:r>
            <a:r>
              <a:rPr lang="en-US" altLang="zh-CN" sz="2800"/>
              <a:t>while</a:t>
            </a:r>
            <a:r>
              <a:rPr lang="zh-CN" altLang="en-US" sz="2800"/>
              <a:t>循环时，要注意防止死循环的出现，也就是确保循环一定次数后一定可以退出循环。</a:t>
            </a:r>
          </a:p>
          <a:p>
            <a:pPr>
              <a:lnSpc>
                <a:spcPct val="80000"/>
              </a:lnSpc>
              <a:buFont typeface="Wingdings" pitchFamily="2" charset="2"/>
              <a:buNone/>
            </a:pPr>
            <a:r>
              <a:rPr lang="zh-CN" altLang="en-US" sz="2800"/>
              <a:t>③相对于</a:t>
            </a:r>
            <a:r>
              <a:rPr lang="en-US" altLang="zh-CN" sz="2800"/>
              <a:t>while</a:t>
            </a:r>
            <a:r>
              <a:rPr lang="zh-CN" altLang="en-US" sz="2800"/>
              <a:t>循环，</a:t>
            </a:r>
            <a:r>
              <a:rPr lang="en-US" altLang="zh-CN" sz="2800"/>
              <a:t>for</a:t>
            </a:r>
            <a:r>
              <a:rPr lang="zh-CN" altLang="en-US" sz="2800"/>
              <a:t>循环更直观、简单，因此大多数程序员更喜欢用</a:t>
            </a:r>
            <a:r>
              <a:rPr lang="en-US" altLang="zh-CN" sz="2800"/>
              <a:t>for</a:t>
            </a:r>
            <a:r>
              <a:rPr lang="zh-CN" altLang="en-US" sz="2800"/>
              <a:t>循环。</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a:xfrm>
            <a:off x="107950" y="188913"/>
            <a:ext cx="8080375" cy="298450"/>
          </a:xfrm>
          <a:prstGeom prst="rect">
            <a:avLst/>
          </a:prstGeom>
        </p:spPr>
        <p:txBody>
          <a:bodyPr/>
          <a:lstStyle/>
          <a:p>
            <a:r>
              <a:rPr lang="en-US" altLang="zh-CN" sz="1600">
                <a:solidFill>
                  <a:schemeClr val="folHlink"/>
                </a:solidFill>
                <a:latin typeface="宋体" charset="-122"/>
              </a:rPr>
              <a:t>MATLAB</a:t>
            </a:r>
            <a:r>
              <a:rPr lang="zh-CN" altLang="en-US" sz="1600">
                <a:solidFill>
                  <a:schemeClr val="folHlink"/>
                </a:solidFill>
                <a:latin typeface="宋体" charset="-122"/>
              </a:rPr>
              <a:t>控制结构（续）</a:t>
            </a:r>
          </a:p>
        </p:txBody>
      </p:sp>
      <p:sp>
        <p:nvSpPr>
          <p:cNvPr id="148483" name="Rectangle 3"/>
          <p:cNvSpPr>
            <a:spLocks noGrp="1" noChangeArrowheads="1"/>
          </p:cNvSpPr>
          <p:nvPr>
            <p:ph type="body" idx="4294967295"/>
          </p:nvPr>
        </p:nvSpPr>
        <p:spPr>
          <a:xfrm>
            <a:off x="142875" y="692150"/>
            <a:ext cx="8893175" cy="5868988"/>
          </a:xfrm>
          <a:prstGeom prst="rect">
            <a:avLst/>
          </a:prstGeom>
        </p:spPr>
        <p:txBody>
          <a:bodyPr/>
          <a:lstStyle/>
          <a:p>
            <a:pPr>
              <a:buFont typeface="Wingdings" pitchFamily="2" charset="2"/>
              <a:buNone/>
            </a:pPr>
            <a:r>
              <a:rPr lang="zh-CN" altLang="en-US" sz="2800"/>
              <a:t>例</a:t>
            </a:r>
            <a:r>
              <a:rPr lang="en-US" altLang="zh-CN" sz="2800"/>
              <a:t>3</a:t>
            </a:r>
            <a:r>
              <a:rPr lang="zh-CN" altLang="en-US" sz="2800"/>
              <a:t>．求</a:t>
            </a:r>
            <a:r>
              <a:rPr lang="en-US" altLang="zh-CN" sz="2800"/>
              <a:t>1</a:t>
            </a:r>
            <a:r>
              <a:rPr lang="zh-CN" altLang="en-US" sz="2800"/>
              <a:t>＋</a:t>
            </a:r>
            <a:r>
              <a:rPr lang="en-US" altLang="zh-CN" sz="2800"/>
              <a:t>2</a:t>
            </a:r>
            <a:r>
              <a:rPr lang="zh-CN" altLang="en-US" sz="2800"/>
              <a:t>＋</a:t>
            </a:r>
            <a:r>
              <a:rPr lang="en-US" altLang="zh-CN" sz="2800"/>
              <a:t>3</a:t>
            </a:r>
            <a:r>
              <a:rPr lang="zh-CN" altLang="en-US" sz="2800"/>
              <a:t>＋</a:t>
            </a:r>
            <a:r>
              <a:rPr lang="en-US" altLang="zh-CN" sz="2800"/>
              <a:t>…</a:t>
            </a:r>
            <a:r>
              <a:rPr lang="zh-CN" altLang="en-US" sz="2800"/>
              <a:t>＋</a:t>
            </a:r>
            <a:r>
              <a:rPr lang="en-US" altLang="zh-CN" sz="2800"/>
              <a:t>100</a:t>
            </a:r>
            <a:r>
              <a:rPr lang="zh-CN" altLang="en-US" sz="2800"/>
              <a:t>的和。</a:t>
            </a:r>
          </a:p>
          <a:p>
            <a:pPr>
              <a:buFont typeface="Wingdings" pitchFamily="2" charset="2"/>
              <a:buNone/>
            </a:pPr>
            <a:r>
              <a:rPr lang="zh-CN" altLang="en-US" sz="2800"/>
              <a:t>         用</a:t>
            </a:r>
            <a:r>
              <a:rPr lang="en-US" altLang="zh-CN" sz="2800"/>
              <a:t>while</a:t>
            </a:r>
            <a:r>
              <a:rPr lang="zh-CN" altLang="en-US" sz="2800"/>
              <a:t>语句的程序如下：</a:t>
            </a:r>
          </a:p>
          <a:p>
            <a:pPr>
              <a:buFont typeface="Wingdings" pitchFamily="2" charset="2"/>
              <a:buNone/>
            </a:pPr>
            <a:r>
              <a:rPr lang="zh-CN" altLang="en-US" sz="2800"/>
              <a:t>            </a:t>
            </a:r>
            <a:r>
              <a:rPr lang="en-US" altLang="zh-CN" sz="2800"/>
              <a:t>i=0;</a:t>
            </a:r>
          </a:p>
          <a:p>
            <a:pPr>
              <a:buFont typeface="Wingdings" pitchFamily="2" charset="2"/>
              <a:buNone/>
            </a:pPr>
            <a:r>
              <a:rPr lang="en-US" altLang="zh-CN" sz="2800"/>
              <a:t>            s=0;</a:t>
            </a:r>
          </a:p>
          <a:p>
            <a:pPr>
              <a:buFont typeface="Wingdings" pitchFamily="2" charset="2"/>
              <a:buNone/>
            </a:pPr>
            <a:r>
              <a:rPr lang="en-US" altLang="zh-CN" sz="2800"/>
              <a:t>            while i&lt;=100</a:t>
            </a:r>
          </a:p>
          <a:p>
            <a:pPr>
              <a:buFont typeface="Wingdings" pitchFamily="2" charset="2"/>
              <a:buNone/>
            </a:pPr>
            <a:r>
              <a:rPr lang="en-US" altLang="zh-CN" sz="2800"/>
              <a:t>                      s=s+i;</a:t>
            </a:r>
          </a:p>
          <a:p>
            <a:pPr>
              <a:buFont typeface="Wingdings" pitchFamily="2" charset="2"/>
              <a:buNone/>
            </a:pPr>
            <a:r>
              <a:rPr lang="en-US" altLang="zh-CN" sz="2800"/>
              <a:t>                      i=i+1;</a:t>
            </a:r>
          </a:p>
          <a:p>
            <a:pPr>
              <a:buFont typeface="Wingdings" pitchFamily="2" charset="2"/>
              <a:buNone/>
            </a:pPr>
            <a:r>
              <a:rPr lang="en-US" altLang="zh-CN" sz="2800"/>
              <a:t>            end</a:t>
            </a:r>
          </a:p>
          <a:p>
            <a:pPr>
              <a:buFont typeface="Wingdings" pitchFamily="2" charset="2"/>
              <a:buNone/>
            </a:pPr>
            <a:r>
              <a:rPr lang="en-US" altLang="zh-CN" sz="2800"/>
              <a:t>            s</a:t>
            </a:r>
          </a:p>
          <a:p>
            <a:pPr>
              <a:buFont typeface="Wingdings" pitchFamily="2" charset="2"/>
              <a:buNone/>
            </a:pPr>
            <a:r>
              <a:rPr lang="en-US" altLang="zh-CN" sz="2800"/>
              <a:t>          </a:t>
            </a:r>
            <a:r>
              <a:rPr lang="zh-CN" altLang="en-US" sz="2800"/>
              <a:t>将上述程序保存为</a:t>
            </a:r>
            <a:r>
              <a:rPr lang="en-US" altLang="zh-CN" sz="2800"/>
              <a:t>m1531</a:t>
            </a:r>
            <a:r>
              <a:rPr lang="zh-CN" altLang="en-US" sz="2800"/>
              <a:t>运行后可以得到结果</a:t>
            </a:r>
          </a:p>
          <a:p>
            <a:pPr>
              <a:buFont typeface="Wingdings" pitchFamily="2" charset="2"/>
              <a:buNone/>
            </a:pPr>
            <a:r>
              <a:rPr lang="zh-CN" altLang="en-US"/>
              <a:t>         </a:t>
            </a:r>
            <a:r>
              <a:rPr lang="en-US" altLang="zh-CN" sz="2800"/>
              <a:t>s =</a:t>
            </a:r>
          </a:p>
          <a:p>
            <a:pPr>
              <a:buFont typeface="Wingdings" pitchFamily="2" charset="2"/>
              <a:buNone/>
            </a:pPr>
            <a:r>
              <a:rPr lang="en-US" altLang="zh-CN" sz="2800"/>
              <a:t>               5050</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xfrm>
            <a:off x="0" y="0"/>
            <a:ext cx="8080375" cy="334963"/>
          </a:xfrm>
          <a:prstGeom prst="rect">
            <a:avLst/>
          </a:prstGeom>
        </p:spPr>
        <p:txBody>
          <a:bodyPr/>
          <a:lstStyle/>
          <a:p>
            <a:r>
              <a:rPr lang="en-US" altLang="zh-CN" sz="1600">
                <a:solidFill>
                  <a:schemeClr val="folHlink"/>
                </a:solidFill>
                <a:latin typeface="宋体" charset="-122"/>
              </a:rPr>
              <a:t>MATLAB</a:t>
            </a:r>
            <a:r>
              <a:rPr lang="zh-CN" altLang="en-US" sz="1600">
                <a:solidFill>
                  <a:schemeClr val="folHlink"/>
                </a:solidFill>
                <a:latin typeface="宋体" charset="-122"/>
              </a:rPr>
              <a:t>控制结构（续）</a:t>
            </a:r>
          </a:p>
        </p:txBody>
      </p:sp>
      <p:sp>
        <p:nvSpPr>
          <p:cNvPr id="149507" name="Rectangle 3"/>
          <p:cNvSpPr>
            <a:spLocks noGrp="1" noChangeArrowheads="1"/>
          </p:cNvSpPr>
          <p:nvPr>
            <p:ph type="body" idx="4294967295"/>
          </p:nvPr>
        </p:nvSpPr>
        <p:spPr>
          <a:xfrm>
            <a:off x="287338" y="549275"/>
            <a:ext cx="8532812" cy="6011863"/>
          </a:xfrm>
          <a:prstGeom prst="rect">
            <a:avLst/>
          </a:prstGeom>
        </p:spPr>
        <p:txBody>
          <a:bodyPr/>
          <a:lstStyle/>
          <a:p>
            <a:pPr>
              <a:buFont typeface="Wingdings" pitchFamily="2" charset="2"/>
              <a:buNone/>
            </a:pPr>
            <a:r>
              <a:rPr lang="zh-CN" altLang="en-US" sz="2800"/>
              <a:t>用</a:t>
            </a:r>
            <a:r>
              <a:rPr lang="en-US" altLang="zh-CN" sz="2800"/>
              <a:t>for</a:t>
            </a:r>
            <a:r>
              <a:rPr lang="zh-CN" altLang="en-US" sz="2800"/>
              <a:t>语句的程序如下：</a:t>
            </a:r>
          </a:p>
          <a:p>
            <a:pPr>
              <a:buFont typeface="Wingdings" pitchFamily="2" charset="2"/>
              <a:buNone/>
            </a:pPr>
            <a:r>
              <a:rPr lang="zh-CN" altLang="en-US" sz="2800"/>
              <a:t>        </a:t>
            </a:r>
            <a:r>
              <a:rPr lang="en-US" altLang="zh-CN" sz="2800"/>
              <a:t>s=0;</a:t>
            </a:r>
          </a:p>
          <a:p>
            <a:pPr>
              <a:buFont typeface="Wingdings" pitchFamily="2" charset="2"/>
              <a:buNone/>
            </a:pPr>
            <a:r>
              <a:rPr lang="en-US" altLang="zh-CN" sz="2800"/>
              <a:t>        for i=1:100</a:t>
            </a:r>
          </a:p>
          <a:p>
            <a:pPr>
              <a:buFont typeface="Wingdings" pitchFamily="2" charset="2"/>
              <a:buNone/>
            </a:pPr>
            <a:r>
              <a:rPr lang="en-US" altLang="zh-CN" sz="2800"/>
              <a:t>              s=s+i;</a:t>
            </a:r>
          </a:p>
          <a:p>
            <a:pPr>
              <a:buFont typeface="Wingdings" pitchFamily="2" charset="2"/>
              <a:buNone/>
            </a:pPr>
            <a:r>
              <a:rPr lang="en-US" altLang="zh-CN" sz="2800"/>
              <a:t>        end</a:t>
            </a:r>
          </a:p>
          <a:p>
            <a:pPr>
              <a:buFont typeface="Wingdings" pitchFamily="2" charset="2"/>
              <a:buNone/>
            </a:pPr>
            <a:r>
              <a:rPr lang="en-US" altLang="zh-CN" sz="2800"/>
              <a:t>        s</a:t>
            </a:r>
          </a:p>
          <a:p>
            <a:pPr>
              <a:buFont typeface="Wingdings" pitchFamily="2" charset="2"/>
              <a:buNone/>
            </a:pPr>
            <a:r>
              <a:rPr lang="en-US" altLang="zh-CN" sz="2800"/>
              <a:t>        </a:t>
            </a:r>
            <a:r>
              <a:rPr lang="zh-CN" altLang="en-US" sz="2800"/>
              <a:t>将上述程序保存为</a:t>
            </a:r>
            <a:r>
              <a:rPr lang="en-US" altLang="zh-CN" sz="2800"/>
              <a:t>m1532</a:t>
            </a:r>
            <a:r>
              <a:rPr lang="zh-CN" altLang="en-US" sz="2800"/>
              <a:t>运行后也可以得到结果</a:t>
            </a:r>
          </a:p>
          <a:p>
            <a:pPr>
              <a:buFont typeface="Wingdings" pitchFamily="2" charset="2"/>
              <a:buNone/>
            </a:pPr>
            <a:r>
              <a:rPr lang="zh-CN" altLang="en-US" sz="2800"/>
              <a:t>        </a:t>
            </a:r>
            <a:r>
              <a:rPr lang="en-US" altLang="zh-CN" sz="2800"/>
              <a:t>s =</a:t>
            </a:r>
          </a:p>
          <a:p>
            <a:pPr>
              <a:buFont typeface="Wingdings" pitchFamily="2" charset="2"/>
              <a:buNone/>
            </a:pPr>
            <a:r>
              <a:rPr lang="en-US" altLang="zh-CN" sz="2800"/>
              <a:t>              5050</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107950" y="152400"/>
            <a:ext cx="8080375" cy="550863"/>
          </a:xfrm>
          <a:prstGeom prst="rect">
            <a:avLst/>
          </a:prstGeom>
        </p:spPr>
        <p:txBody>
          <a:bodyPr/>
          <a:lstStyle/>
          <a:p>
            <a:r>
              <a:rPr lang="zh-CN" altLang="en-US" sz="2400"/>
              <a:t>三、分形</a:t>
            </a:r>
            <a:r>
              <a:rPr lang="zh-CN" altLang="en-US" sz="2800">
                <a:latin typeface="宋体" charset="-122"/>
              </a:rPr>
              <a:t>（</a:t>
            </a:r>
            <a:r>
              <a:rPr lang="en-US" altLang="zh-CN" sz="2800">
                <a:latin typeface="宋体" charset="-122"/>
              </a:rPr>
              <a:t>Fractal</a:t>
            </a:r>
            <a:r>
              <a:rPr lang="zh-CN" altLang="en-US" sz="2800">
                <a:latin typeface="宋体" charset="-122"/>
              </a:rPr>
              <a:t>）</a:t>
            </a:r>
          </a:p>
        </p:txBody>
      </p:sp>
      <p:sp>
        <p:nvSpPr>
          <p:cNvPr id="150531" name="Rectangle 3"/>
          <p:cNvSpPr>
            <a:spLocks noGrp="1" noChangeArrowheads="1"/>
          </p:cNvSpPr>
          <p:nvPr>
            <p:ph type="body" idx="4294967295"/>
          </p:nvPr>
        </p:nvSpPr>
        <p:spPr>
          <a:xfrm>
            <a:off x="0" y="800100"/>
            <a:ext cx="9144000" cy="6057900"/>
          </a:xfrm>
          <a:prstGeom prst="rect">
            <a:avLst/>
          </a:prstGeom>
        </p:spPr>
        <p:txBody>
          <a:bodyPr/>
          <a:lstStyle/>
          <a:p>
            <a:pPr algn="ctr">
              <a:lnSpc>
                <a:spcPct val="70000"/>
              </a:lnSpc>
              <a:buFont typeface="Wingdings" pitchFamily="2" charset="2"/>
              <a:buNone/>
            </a:pPr>
            <a:r>
              <a:rPr lang="en-US" altLang="zh-CN" sz="2400">
                <a:solidFill>
                  <a:schemeClr val="hlink"/>
                </a:solidFill>
                <a:latin typeface="Times New Roman"/>
                <a:ea typeface="楷体_GB2312" pitchFamily="49" charset="-122"/>
              </a:rPr>
              <a:t>“</a:t>
            </a:r>
            <a:r>
              <a:rPr lang="zh-CN" altLang="en-US" sz="2400">
                <a:solidFill>
                  <a:schemeClr val="hlink"/>
                </a:solidFill>
                <a:latin typeface="楷体_GB2312" pitchFamily="49" charset="-122"/>
                <a:ea typeface="楷体_GB2312" pitchFamily="49" charset="-122"/>
              </a:rPr>
              <a:t>明天不熟悉分形的人，将不能认为是科学上的文化人。</a:t>
            </a:r>
            <a:r>
              <a:rPr lang="zh-CN" altLang="en-US" sz="2400">
                <a:solidFill>
                  <a:schemeClr val="hlink"/>
                </a:solidFill>
                <a:latin typeface="Times New Roman"/>
                <a:ea typeface="楷体_GB2312" pitchFamily="49" charset="-122"/>
              </a:rPr>
              <a:t>”</a:t>
            </a:r>
            <a:endParaRPr lang="zh-CN" altLang="en-US" sz="2400">
              <a:solidFill>
                <a:schemeClr val="hlink"/>
              </a:solidFill>
              <a:latin typeface="楷体_GB2312" pitchFamily="49" charset="-122"/>
              <a:ea typeface="楷体_GB2312" pitchFamily="49" charset="-122"/>
            </a:endParaRPr>
          </a:p>
          <a:p>
            <a:pPr>
              <a:lnSpc>
                <a:spcPct val="70000"/>
              </a:lnSpc>
              <a:buFont typeface="Wingdings" pitchFamily="2" charset="2"/>
              <a:buNone/>
            </a:pPr>
            <a:r>
              <a:rPr lang="zh-CN" altLang="en-US" sz="2800"/>
              <a:t>            </a:t>
            </a:r>
            <a:r>
              <a:rPr lang="zh-CN" altLang="en-US" sz="2800">
                <a:solidFill>
                  <a:schemeClr val="accent1"/>
                </a:solidFill>
                <a:latin typeface="楷体_GB2312" pitchFamily="49" charset="-122"/>
                <a:ea typeface="楷体_GB2312" pitchFamily="49" charset="-122"/>
              </a:rPr>
              <a:t>分形学是</a:t>
            </a:r>
            <a:r>
              <a:rPr lang="en-US" altLang="zh-CN" sz="2800">
                <a:solidFill>
                  <a:schemeClr val="accent1"/>
                </a:solidFill>
                <a:latin typeface="楷体_GB2312" pitchFamily="49" charset="-122"/>
                <a:ea typeface="楷体_GB2312" pitchFamily="49" charset="-122"/>
              </a:rPr>
              <a:t>1980</a:t>
            </a:r>
            <a:r>
              <a:rPr lang="zh-CN" altLang="en-US" sz="2800">
                <a:solidFill>
                  <a:schemeClr val="accent1"/>
                </a:solidFill>
                <a:latin typeface="楷体_GB2312" pitchFamily="49" charset="-122"/>
                <a:ea typeface="楷体_GB2312" pitchFamily="49" charset="-122"/>
              </a:rPr>
              <a:t>年代起新兴的数学学科，研究具有局部与整体自相似性的所谓分形图形。所谓自相似性，就是说分形图形的任何部分适当放大后，都能得到与原来整个图形相似的图形。</a:t>
            </a:r>
          </a:p>
          <a:p>
            <a:pPr>
              <a:lnSpc>
                <a:spcPct val="70000"/>
              </a:lnSpc>
              <a:buFont typeface="Wingdings" pitchFamily="2" charset="2"/>
              <a:buNone/>
            </a:pPr>
            <a:r>
              <a:rPr lang="zh-CN" altLang="en-US" sz="2800">
                <a:solidFill>
                  <a:schemeClr val="accent1"/>
                </a:solidFill>
                <a:latin typeface="楷体_GB2312" pitchFamily="49" charset="-122"/>
                <a:ea typeface="楷体_GB2312" pitchFamily="49" charset="-122"/>
              </a:rPr>
              <a:t>      分形学是由曼德勃罗（</a:t>
            </a:r>
            <a:r>
              <a:rPr lang="en-US" altLang="zh-CN" sz="2800">
                <a:solidFill>
                  <a:schemeClr val="accent1"/>
                </a:solidFill>
                <a:latin typeface="楷体_GB2312" pitchFamily="49" charset="-122"/>
                <a:ea typeface="楷体_GB2312" pitchFamily="49" charset="-122"/>
              </a:rPr>
              <a:t>B.B.Mandelbrot</a:t>
            </a:r>
            <a:r>
              <a:rPr lang="zh-CN" altLang="en-US" sz="2800">
                <a:solidFill>
                  <a:schemeClr val="accent1"/>
                </a:solidFill>
                <a:latin typeface="楷体_GB2312" pitchFamily="49" charset="-122"/>
                <a:ea typeface="楷体_GB2312" pitchFamily="49" charset="-122"/>
              </a:rPr>
              <a:t>） 于</a:t>
            </a:r>
            <a:r>
              <a:rPr lang="en-US" altLang="zh-CN" sz="2800">
                <a:solidFill>
                  <a:schemeClr val="accent1"/>
                </a:solidFill>
                <a:latin typeface="楷体_GB2312" pitchFamily="49" charset="-122"/>
                <a:ea typeface="楷体_GB2312" pitchFamily="49" charset="-122"/>
              </a:rPr>
              <a:t>1973</a:t>
            </a:r>
            <a:r>
              <a:rPr lang="zh-CN" altLang="en-US" sz="2800">
                <a:solidFill>
                  <a:schemeClr val="accent1"/>
                </a:solidFill>
                <a:latin typeface="楷体_GB2312" pitchFamily="49" charset="-122"/>
                <a:ea typeface="楷体_GB2312" pitchFamily="49" charset="-122"/>
              </a:rPr>
              <a:t>年创建的。他</a:t>
            </a:r>
            <a:r>
              <a:rPr lang="en-US" altLang="zh-CN" sz="2800">
                <a:solidFill>
                  <a:schemeClr val="accent1"/>
                </a:solidFill>
                <a:latin typeface="楷体_GB2312" pitchFamily="49" charset="-122"/>
                <a:ea typeface="楷体_GB2312" pitchFamily="49" charset="-122"/>
              </a:rPr>
              <a:t>1924</a:t>
            </a:r>
            <a:r>
              <a:rPr lang="zh-CN" altLang="en-US" sz="2800">
                <a:solidFill>
                  <a:schemeClr val="accent1"/>
                </a:solidFill>
                <a:latin typeface="楷体_GB2312" pitchFamily="49" charset="-122"/>
                <a:ea typeface="楷体_GB2312" pitchFamily="49" charset="-122"/>
              </a:rPr>
              <a:t>年生于波兰的一个犹太家庭，后来迁居法国，在巴黎完成大学学业后移居美国，他是美国科学院院士和美国艺术与科学研究院院士，曾获得很多崇高的奖励，法国人称之为美籍法国数学家。</a:t>
            </a:r>
          </a:p>
          <a:p>
            <a:pPr>
              <a:lnSpc>
                <a:spcPct val="70000"/>
              </a:lnSpc>
              <a:buFont typeface="Wingdings" pitchFamily="2" charset="2"/>
              <a:buNone/>
            </a:pPr>
            <a:r>
              <a:rPr lang="zh-CN" altLang="en-US" sz="2800">
                <a:solidFill>
                  <a:schemeClr val="accent1"/>
                </a:solidFill>
                <a:latin typeface="楷体_GB2312" pitchFamily="49" charset="-122"/>
                <a:ea typeface="楷体_GB2312" pitchFamily="49" charset="-122"/>
              </a:rPr>
              <a:t>      分形几何学是以自然界普遍存在的非规则几何形态为研究对象的几何学，因此分形几何又称为大自然的几何学。分形几何建立以后，很快就引起了许多学科的关注，这是由于它不仅在理论上，而且在实用上都具有重要价值。今天分形学虽然仅仅诞生不过</a:t>
            </a:r>
            <a:r>
              <a:rPr lang="en-US" altLang="zh-CN" sz="2800">
                <a:solidFill>
                  <a:schemeClr val="accent1"/>
                </a:solidFill>
                <a:latin typeface="楷体_GB2312" pitchFamily="49" charset="-122"/>
                <a:ea typeface="楷体_GB2312" pitchFamily="49" charset="-122"/>
              </a:rPr>
              <a:t>20</a:t>
            </a:r>
            <a:r>
              <a:rPr lang="zh-CN" altLang="en-US" sz="2800">
                <a:solidFill>
                  <a:schemeClr val="accent1"/>
                </a:solidFill>
                <a:latin typeface="楷体_GB2312" pitchFamily="49" charset="-122"/>
                <a:ea typeface="楷体_GB2312" pitchFamily="49" charset="-122"/>
              </a:rPr>
              <a:t>年，但是它对多种学科的影响是极其巨大的，已经获得了广泛的应用。</a:t>
            </a: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a:xfrm>
            <a:off x="107950" y="7938"/>
            <a:ext cx="8080375" cy="371475"/>
          </a:xfrm>
          <a:prstGeom prst="rect">
            <a:avLst/>
          </a:prstGeom>
        </p:spPr>
        <p:txBody>
          <a:bodyPr/>
          <a:lstStyle/>
          <a:p>
            <a:r>
              <a:rPr lang="zh-CN" altLang="en-US" sz="1600">
                <a:solidFill>
                  <a:schemeClr val="folHlink"/>
                </a:solidFill>
              </a:rPr>
              <a:t>分形（续）</a:t>
            </a:r>
          </a:p>
        </p:txBody>
      </p:sp>
      <p:sp>
        <p:nvSpPr>
          <p:cNvPr id="151555" name="Rectangle 3"/>
          <p:cNvSpPr>
            <a:spLocks noGrp="1" noChangeArrowheads="1"/>
          </p:cNvSpPr>
          <p:nvPr>
            <p:ph type="body" idx="4294967295"/>
          </p:nvPr>
        </p:nvSpPr>
        <p:spPr>
          <a:xfrm>
            <a:off x="3311525" y="6057900"/>
            <a:ext cx="2374900" cy="358775"/>
          </a:xfrm>
          <a:prstGeom prst="rect">
            <a:avLst/>
          </a:prstGeom>
        </p:spPr>
        <p:txBody>
          <a:bodyPr/>
          <a:lstStyle/>
          <a:p>
            <a:pPr>
              <a:lnSpc>
                <a:spcPct val="70000"/>
              </a:lnSpc>
              <a:buFont typeface="Wingdings" pitchFamily="2" charset="2"/>
              <a:buNone/>
            </a:pPr>
            <a:r>
              <a:rPr lang="zh-CN" altLang="en-US" sz="2000">
                <a:solidFill>
                  <a:schemeClr val="tx2"/>
                </a:solidFill>
              </a:rPr>
              <a:t>蕨类植物分形 图</a:t>
            </a:r>
          </a:p>
        </p:txBody>
      </p:sp>
      <p:pic>
        <p:nvPicPr>
          <p:cNvPr id="151556" name="Picture 4" descr="1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68300"/>
            <a:ext cx="7669212" cy="543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a:xfrm>
            <a:off x="107950" y="188913"/>
            <a:ext cx="8080375" cy="360362"/>
          </a:xfrm>
          <a:prstGeom prst="rect">
            <a:avLst/>
          </a:prstGeom>
        </p:spPr>
        <p:txBody>
          <a:bodyPr/>
          <a:lstStyle/>
          <a:p>
            <a:r>
              <a:rPr lang="zh-CN" altLang="en-US" sz="1600">
                <a:solidFill>
                  <a:schemeClr val="folHlink"/>
                </a:solidFill>
              </a:rPr>
              <a:t>分形（续）</a:t>
            </a:r>
          </a:p>
        </p:txBody>
      </p:sp>
      <p:sp>
        <p:nvSpPr>
          <p:cNvPr id="152579" name="Rectangle 3"/>
          <p:cNvSpPr>
            <a:spLocks noGrp="1" noChangeArrowheads="1"/>
          </p:cNvSpPr>
          <p:nvPr>
            <p:ph type="body" idx="4294967295"/>
          </p:nvPr>
        </p:nvSpPr>
        <p:spPr>
          <a:xfrm>
            <a:off x="358775" y="728663"/>
            <a:ext cx="8389938" cy="5868987"/>
          </a:xfrm>
          <a:prstGeom prst="rect">
            <a:avLst/>
          </a:prstGeom>
        </p:spPr>
        <p:txBody>
          <a:bodyPr/>
          <a:lstStyle/>
          <a:p>
            <a:pPr>
              <a:buFont typeface="Wingdings" pitchFamily="2" charset="2"/>
              <a:buNone/>
            </a:pPr>
            <a:r>
              <a:rPr lang="en-US" altLang="zh-CN">
                <a:solidFill>
                  <a:schemeClr val="tx2"/>
                </a:solidFill>
              </a:rPr>
              <a:t>Koch</a:t>
            </a:r>
            <a:r>
              <a:rPr lang="zh-CN" altLang="en-US">
                <a:solidFill>
                  <a:schemeClr val="tx2"/>
                </a:solidFill>
              </a:rPr>
              <a:t>雪花曲线</a:t>
            </a:r>
          </a:p>
          <a:p>
            <a:pPr>
              <a:buFont typeface="Wingdings" pitchFamily="2" charset="2"/>
              <a:buNone/>
            </a:pPr>
            <a:r>
              <a:rPr lang="zh-CN" altLang="en-US"/>
              <a:t>          </a:t>
            </a:r>
            <a:r>
              <a:rPr lang="en-US" altLang="zh-CN" sz="2800">
                <a:latin typeface="楷体_GB2312" pitchFamily="49" charset="-122"/>
                <a:ea typeface="楷体_GB2312" pitchFamily="49" charset="-122"/>
              </a:rPr>
              <a:t>1904</a:t>
            </a:r>
            <a:r>
              <a:rPr lang="zh-CN" altLang="en-US" sz="2800">
                <a:latin typeface="楷体_GB2312" pitchFamily="49" charset="-122"/>
                <a:ea typeface="楷体_GB2312" pitchFamily="49" charset="-122"/>
              </a:rPr>
              <a:t>年瑞典科学家科契</a:t>
            </a:r>
            <a:r>
              <a:rPr lang="en-US" altLang="zh-CN" sz="2800">
                <a:latin typeface="楷体_GB2312" pitchFamily="49" charset="-122"/>
                <a:ea typeface="楷体_GB2312" pitchFamily="49" charset="-122"/>
              </a:rPr>
              <a:t>(Koch)</a:t>
            </a:r>
            <a:r>
              <a:rPr lang="zh-CN" altLang="en-US" sz="2800">
                <a:latin typeface="楷体_GB2312" pitchFamily="49" charset="-122"/>
                <a:ea typeface="楷体_GB2312" pitchFamily="49" charset="-122"/>
              </a:rPr>
              <a:t>提出了这样一种曲线：</a:t>
            </a:r>
          </a:p>
          <a:p>
            <a:pPr>
              <a:buFont typeface="Wingdings" pitchFamily="2" charset="2"/>
              <a:buNone/>
            </a:pPr>
            <a:r>
              <a:rPr lang="zh-CN" altLang="en-US" sz="2800">
                <a:latin typeface="楷体_GB2312" pitchFamily="49" charset="-122"/>
                <a:ea typeface="楷体_GB2312" pitchFamily="49" charset="-122"/>
              </a:rPr>
              <a:t>      设一正三角形，每一边的长度为</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，对各边作</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等分，以中间三分之一的一段为边向外作正三角形，则每一边生成四条新的边，原来的三角形也就变成有</a:t>
            </a:r>
            <a:r>
              <a:rPr lang="en-US" altLang="zh-CN" sz="2800">
                <a:latin typeface="楷体_GB2312" pitchFamily="49" charset="-122"/>
                <a:ea typeface="楷体_GB2312" pitchFamily="49" charset="-122"/>
              </a:rPr>
              <a:t>12</a:t>
            </a:r>
            <a:r>
              <a:rPr lang="zh-CN" altLang="en-US" sz="2800">
                <a:latin typeface="楷体_GB2312" pitchFamily="49" charset="-122"/>
                <a:ea typeface="楷体_GB2312" pitchFamily="49" charset="-122"/>
              </a:rPr>
              <a:t>条边的六角星形；在三等分六角星形的</a:t>
            </a:r>
            <a:r>
              <a:rPr lang="en-US" altLang="zh-CN" sz="2800">
                <a:latin typeface="楷体_GB2312" pitchFamily="49" charset="-122"/>
                <a:ea typeface="楷体_GB2312" pitchFamily="49" charset="-122"/>
              </a:rPr>
              <a:t>12</a:t>
            </a:r>
            <a:r>
              <a:rPr lang="zh-CN" altLang="en-US" sz="2800">
                <a:latin typeface="楷体_GB2312" pitchFamily="49" charset="-122"/>
                <a:ea typeface="楷体_GB2312" pitchFamily="49" charset="-122"/>
              </a:rPr>
              <a:t>条边，同法向外作正三角形，每一条边又变成了</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条边，这又就得到了</a:t>
            </a:r>
            <a:r>
              <a:rPr lang="en-US" altLang="zh-CN" sz="2800">
                <a:latin typeface="楷体_GB2312" pitchFamily="49" charset="-122"/>
                <a:ea typeface="楷体_GB2312" pitchFamily="49" charset="-122"/>
              </a:rPr>
              <a:t>48</a:t>
            </a:r>
            <a:r>
              <a:rPr lang="zh-CN" altLang="en-US" sz="2800">
                <a:latin typeface="楷体_GB2312" pitchFamily="49" charset="-122"/>
                <a:ea typeface="楷体_GB2312" pitchFamily="49" charset="-122"/>
              </a:rPr>
              <a:t>边形。这样无限做下去，就可以获得美丽的雪花图案。</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a:xfrm>
            <a:off x="250825" y="260350"/>
            <a:ext cx="8080375" cy="371475"/>
          </a:xfrm>
          <a:prstGeom prst="rect">
            <a:avLst/>
          </a:prstGeom>
        </p:spPr>
        <p:txBody>
          <a:bodyPr/>
          <a:lstStyle/>
          <a:p>
            <a:r>
              <a:rPr lang="zh-CN" altLang="en-US" sz="1600">
                <a:solidFill>
                  <a:schemeClr val="folHlink"/>
                </a:solidFill>
              </a:rPr>
              <a:t>分形（续）</a:t>
            </a:r>
          </a:p>
        </p:txBody>
      </p:sp>
      <p:pic>
        <p:nvPicPr>
          <p:cNvPr id="140296" name="Picture 8" descr="koch">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2312988"/>
            <a:ext cx="8461375" cy="284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179388" y="115888"/>
            <a:ext cx="8080375" cy="431800"/>
          </a:xfrm>
          <a:prstGeom prst="rect">
            <a:avLst/>
          </a:prstGeom>
        </p:spPr>
        <p:txBody>
          <a:bodyPr/>
          <a:lstStyle/>
          <a:p>
            <a:r>
              <a:rPr lang="zh-CN" altLang="en-US" sz="1600">
                <a:solidFill>
                  <a:schemeClr val="folHlink"/>
                </a:solidFill>
              </a:rPr>
              <a:t>分形（续）</a:t>
            </a:r>
          </a:p>
        </p:txBody>
      </p:sp>
      <p:sp>
        <p:nvSpPr>
          <p:cNvPr id="141315" name="Rectangle 3"/>
          <p:cNvSpPr>
            <a:spLocks noGrp="1" noChangeArrowheads="1"/>
          </p:cNvSpPr>
          <p:nvPr>
            <p:ph type="body" idx="4294967295"/>
          </p:nvPr>
        </p:nvSpPr>
        <p:spPr>
          <a:xfrm>
            <a:off x="250825" y="692150"/>
            <a:ext cx="8642350" cy="5797550"/>
          </a:xfrm>
          <a:prstGeom prst="rect">
            <a:avLst/>
          </a:prstGeom>
        </p:spPr>
        <p:txBody>
          <a:bodyPr/>
          <a:lstStyle/>
          <a:p>
            <a:pPr>
              <a:lnSpc>
                <a:spcPct val="80000"/>
              </a:lnSpc>
              <a:buFont typeface="Wingdings" pitchFamily="2" charset="2"/>
              <a:buNone/>
            </a:pPr>
            <a:r>
              <a:rPr lang="en-US" altLang="zh-CN" sz="2800"/>
              <a:t>p=[0 0;10 0];</a:t>
            </a:r>
          </a:p>
          <a:p>
            <a:pPr>
              <a:lnSpc>
                <a:spcPct val="80000"/>
              </a:lnSpc>
              <a:buFont typeface="Wingdings" pitchFamily="2" charset="2"/>
              <a:buNone/>
            </a:pPr>
            <a:r>
              <a:rPr lang="en-US" altLang="zh-CN" sz="2800"/>
              <a:t>a=[cos(pi/3) -sin(pi/3);sin(pi/3) cos(pi/3)]</a:t>
            </a:r>
          </a:p>
          <a:p>
            <a:pPr>
              <a:lnSpc>
                <a:spcPct val="80000"/>
              </a:lnSpc>
              <a:buFont typeface="Wingdings" pitchFamily="2" charset="2"/>
              <a:buNone/>
            </a:pPr>
            <a:r>
              <a:rPr lang="en-US" altLang="zh-CN" sz="2800"/>
              <a:t>for k=1:5</a:t>
            </a:r>
          </a:p>
          <a:p>
            <a:pPr>
              <a:lnSpc>
                <a:spcPct val="80000"/>
              </a:lnSpc>
              <a:buFont typeface="Wingdings" pitchFamily="2" charset="2"/>
              <a:buNone/>
            </a:pPr>
            <a:r>
              <a:rPr lang="en-US" altLang="zh-CN" sz="2800"/>
              <a:t>    n=max(size(p));d=diff(p)/3;</a:t>
            </a:r>
          </a:p>
          <a:p>
            <a:pPr>
              <a:lnSpc>
                <a:spcPct val="80000"/>
              </a:lnSpc>
              <a:buFont typeface="Wingdings" pitchFamily="2" charset="2"/>
              <a:buNone/>
            </a:pPr>
            <a:r>
              <a:rPr lang="en-US" altLang="zh-CN" sz="2800"/>
              <a:t>    q=p(1:n-1,:);</a:t>
            </a:r>
          </a:p>
          <a:p>
            <a:pPr>
              <a:lnSpc>
                <a:spcPct val="80000"/>
              </a:lnSpc>
              <a:buFont typeface="Wingdings" pitchFamily="2" charset="2"/>
              <a:buNone/>
            </a:pPr>
            <a:r>
              <a:rPr lang="en-US" altLang="zh-CN" sz="2800"/>
              <a:t>    p(5:4:4*n-3,:)=p(2:n,:);</a:t>
            </a:r>
          </a:p>
          <a:p>
            <a:pPr>
              <a:lnSpc>
                <a:spcPct val="80000"/>
              </a:lnSpc>
              <a:buFont typeface="Wingdings" pitchFamily="2" charset="2"/>
              <a:buNone/>
            </a:pPr>
            <a:r>
              <a:rPr lang="en-US" altLang="zh-CN" sz="2800"/>
              <a:t>    p(2:4:4*n-6,:)=q+d;</a:t>
            </a:r>
          </a:p>
          <a:p>
            <a:pPr>
              <a:lnSpc>
                <a:spcPct val="80000"/>
              </a:lnSpc>
              <a:buFont typeface="Wingdings" pitchFamily="2" charset="2"/>
              <a:buNone/>
            </a:pPr>
            <a:r>
              <a:rPr lang="en-US" altLang="zh-CN" sz="2800"/>
              <a:t>    p(3:4:4*n-5,:)=p(2:4:4*n-6,:)+d*a';</a:t>
            </a:r>
          </a:p>
          <a:p>
            <a:pPr>
              <a:lnSpc>
                <a:spcPct val="80000"/>
              </a:lnSpc>
              <a:buFont typeface="Wingdings" pitchFamily="2" charset="2"/>
              <a:buNone/>
            </a:pPr>
            <a:r>
              <a:rPr lang="en-US" altLang="zh-CN" sz="2800"/>
              <a:t>    p(4:4:4*n-4,:)=q+2*d;</a:t>
            </a:r>
          </a:p>
          <a:p>
            <a:pPr>
              <a:lnSpc>
                <a:spcPct val="80000"/>
              </a:lnSpc>
              <a:buFont typeface="Wingdings" pitchFamily="2" charset="2"/>
              <a:buNone/>
            </a:pPr>
            <a:r>
              <a:rPr lang="en-US" altLang="zh-CN" sz="2800"/>
              <a:t>end</a:t>
            </a:r>
          </a:p>
          <a:p>
            <a:pPr>
              <a:lnSpc>
                <a:spcPct val="80000"/>
              </a:lnSpc>
              <a:buFont typeface="Wingdings" pitchFamily="2" charset="2"/>
              <a:buNone/>
            </a:pPr>
            <a:r>
              <a:rPr lang="en-US" altLang="zh-CN" sz="2800"/>
              <a:t>plot(p(:,1),p(:,2))</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107950" y="152400"/>
            <a:ext cx="8080375" cy="371475"/>
          </a:xfrm>
          <a:prstGeom prst="rect">
            <a:avLst/>
          </a:prstGeom>
        </p:spPr>
        <p:txBody>
          <a:bodyPr/>
          <a:lstStyle/>
          <a:p>
            <a:r>
              <a:rPr lang="zh-CN" altLang="en-US" sz="1600">
                <a:solidFill>
                  <a:schemeClr val="folHlink"/>
                </a:solidFill>
              </a:rPr>
              <a:t>分形（续）</a:t>
            </a:r>
          </a:p>
        </p:txBody>
      </p:sp>
      <p:sp>
        <p:nvSpPr>
          <p:cNvPr id="142339"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42340" name="Picture 4" descr="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657225"/>
            <a:ext cx="8207375"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260350"/>
            <a:ext cx="8080375" cy="371475"/>
          </a:xfrm>
          <a:prstGeom prst="rect">
            <a:avLst/>
          </a:prstGeom>
        </p:spPr>
        <p:txBody>
          <a:bodyPr/>
          <a:lstStyle/>
          <a:p>
            <a:r>
              <a:rPr lang="en-US" altLang="zh-CN" sz="1600">
                <a:solidFill>
                  <a:schemeClr val="folHlink"/>
                </a:solidFill>
              </a:rPr>
              <a:t>MATLAB</a:t>
            </a:r>
            <a:r>
              <a:rPr lang="zh-CN" altLang="en-US" sz="1600">
                <a:solidFill>
                  <a:schemeClr val="folHlink"/>
                </a:solidFill>
              </a:rPr>
              <a:t>的帮助系统（续）</a:t>
            </a:r>
          </a:p>
        </p:txBody>
      </p:sp>
      <p:sp>
        <p:nvSpPr>
          <p:cNvPr id="51203" name="Rectangle 3"/>
          <p:cNvSpPr>
            <a:spLocks noGrp="1" noChangeArrowheads="1"/>
          </p:cNvSpPr>
          <p:nvPr>
            <p:ph type="body" idx="4294967295"/>
          </p:nvPr>
        </p:nvSpPr>
        <p:spPr>
          <a:xfrm>
            <a:off x="576263" y="944563"/>
            <a:ext cx="7772400" cy="4114800"/>
          </a:xfrm>
          <a:prstGeom prst="rect">
            <a:avLst/>
          </a:prstGeom>
        </p:spPr>
        <p:txBody>
          <a:bodyPr/>
          <a:lstStyle/>
          <a:p>
            <a:pPr>
              <a:lnSpc>
                <a:spcPct val="80000"/>
              </a:lnSpc>
              <a:buFont typeface="Wingdings" pitchFamily="2" charset="2"/>
              <a:buNone/>
            </a:pPr>
            <a:r>
              <a:rPr lang="en-US" altLang="zh-CN" sz="2400"/>
              <a:t>④</a:t>
            </a:r>
            <a:r>
              <a:rPr lang="en-US" altLang="zh-CN" sz="2800"/>
              <a:t>&gt;&gt;lookfor image %</a:t>
            </a:r>
            <a:r>
              <a:rPr lang="zh-CN" altLang="en-US" sz="2800"/>
              <a:t>查找有关图像的函数和命令。 </a:t>
            </a:r>
          </a:p>
          <a:p>
            <a:pPr>
              <a:lnSpc>
                <a:spcPct val="80000"/>
              </a:lnSpc>
              <a:buFont typeface="Wingdings" pitchFamily="2" charset="2"/>
              <a:buNone/>
            </a:pPr>
            <a:r>
              <a:rPr lang="en-US" altLang="zh-CN" sz="2800">
                <a:solidFill>
                  <a:schemeClr val="tx2"/>
                </a:solidFill>
              </a:rPr>
              <a:t>2</a:t>
            </a:r>
            <a:r>
              <a:rPr lang="zh-CN" altLang="en-US" sz="2800">
                <a:solidFill>
                  <a:schemeClr val="tx2"/>
                </a:solidFill>
              </a:rPr>
              <a:t>、在线帮助浏览器</a:t>
            </a:r>
          </a:p>
          <a:p>
            <a:pPr>
              <a:lnSpc>
                <a:spcPct val="80000"/>
              </a:lnSpc>
              <a:buFont typeface="Wingdings" pitchFamily="2" charset="2"/>
              <a:buNone/>
            </a:pPr>
            <a:r>
              <a:rPr lang="zh-CN" altLang="en-US" sz="2800"/>
              <a:t>             </a:t>
            </a:r>
            <a:r>
              <a:rPr lang="en-US" altLang="zh-CN" sz="2800"/>
              <a:t>MATLAB6.x</a:t>
            </a:r>
            <a:r>
              <a:rPr lang="zh-CN" altLang="en-US" sz="2800"/>
              <a:t>设计了全新的在线帮助浏览器，当在</a:t>
            </a:r>
            <a:r>
              <a:rPr lang="en-US" altLang="zh-CN" sz="2800"/>
              <a:t>View</a:t>
            </a:r>
            <a:r>
              <a:rPr lang="zh-CN" altLang="en-US" sz="2800"/>
              <a:t>菜单中选择了</a:t>
            </a:r>
            <a:r>
              <a:rPr lang="en-US" altLang="zh-CN" sz="2800"/>
              <a:t>Help</a:t>
            </a:r>
            <a:r>
              <a:rPr lang="zh-CN" altLang="en-US" sz="2800"/>
              <a:t>选项，或在</a:t>
            </a:r>
            <a:r>
              <a:rPr lang="en-US" altLang="zh-CN" sz="2800"/>
              <a:t>Help</a:t>
            </a:r>
            <a:r>
              <a:rPr lang="zh-CN" altLang="en-US" sz="2800"/>
              <a:t>菜单中选择了</a:t>
            </a:r>
            <a:r>
              <a:rPr lang="en-US" altLang="zh-CN" sz="2800"/>
              <a:t>MATLAB Help</a:t>
            </a:r>
            <a:r>
              <a:rPr lang="zh-CN" altLang="en-US" sz="2800"/>
              <a:t>选项时，都可以打开帮助浏览器。</a:t>
            </a:r>
          </a:p>
          <a:p>
            <a:pPr>
              <a:lnSpc>
                <a:spcPct val="80000"/>
              </a:lnSpc>
              <a:buFont typeface="Wingdings" pitchFamily="2" charset="2"/>
              <a:buNone/>
            </a:pPr>
            <a:r>
              <a:rPr lang="en-US" altLang="zh-CN" sz="2800">
                <a:solidFill>
                  <a:schemeClr val="tx2"/>
                </a:solidFill>
              </a:rPr>
              <a:t>3</a:t>
            </a:r>
            <a:r>
              <a:rPr lang="zh-CN" altLang="en-US" sz="2800">
                <a:solidFill>
                  <a:schemeClr val="tx2"/>
                </a:solidFill>
              </a:rPr>
              <a:t>、演示帮助</a:t>
            </a:r>
          </a:p>
          <a:p>
            <a:pPr>
              <a:lnSpc>
                <a:spcPct val="80000"/>
              </a:lnSpc>
              <a:buFont typeface="Wingdings" pitchFamily="2" charset="2"/>
              <a:buNone/>
            </a:pPr>
            <a:r>
              <a:rPr lang="zh-CN" altLang="en-US" sz="2800"/>
              <a:t>            选择</a:t>
            </a:r>
            <a:r>
              <a:rPr lang="en-US" altLang="zh-CN" sz="2800"/>
              <a:t>Help</a:t>
            </a:r>
            <a:r>
              <a:rPr lang="zh-CN" altLang="en-US" sz="2800"/>
              <a:t>菜单中的</a:t>
            </a:r>
            <a:r>
              <a:rPr lang="en-US" altLang="zh-CN" sz="2800"/>
              <a:t>Demos</a:t>
            </a:r>
            <a:r>
              <a:rPr lang="zh-CN" altLang="en-US" sz="2800"/>
              <a:t>选项，可以打开演示窗口，观看要查询项的动画演示。</a:t>
            </a: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idx="4294967295"/>
          </p:nvPr>
        </p:nvSpPr>
        <p:spPr>
          <a:xfrm>
            <a:off x="287338" y="188913"/>
            <a:ext cx="8080375" cy="539750"/>
          </a:xfrm>
          <a:prstGeom prst="rect">
            <a:avLst/>
          </a:prstGeom>
        </p:spPr>
        <p:txBody>
          <a:bodyPr/>
          <a:lstStyle/>
          <a:p>
            <a:r>
              <a:rPr lang="zh-CN" altLang="en-US" sz="2800"/>
              <a:t>分形的例子</a:t>
            </a:r>
          </a:p>
        </p:txBody>
      </p:sp>
      <p:sp>
        <p:nvSpPr>
          <p:cNvPr id="186371"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86372" name="Picture 4" descr="分形-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089025"/>
            <a:ext cx="7991475" cy="5075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a:xfrm>
            <a:off x="179388" y="0"/>
            <a:ext cx="8080375" cy="263525"/>
          </a:xfrm>
          <a:prstGeom prst="rect">
            <a:avLst/>
          </a:prstGeom>
        </p:spPr>
        <p:txBody>
          <a:bodyPr/>
          <a:lstStyle/>
          <a:p>
            <a:r>
              <a:rPr lang="zh-CN" altLang="en-US" sz="1400">
                <a:solidFill>
                  <a:schemeClr val="folHlink"/>
                </a:solidFill>
              </a:rPr>
              <a:t>分形的例子</a:t>
            </a:r>
          </a:p>
        </p:txBody>
      </p:sp>
      <p:sp>
        <p:nvSpPr>
          <p:cNvPr id="187395"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87396" name="Picture 4" descr="分形-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728663"/>
            <a:ext cx="8243888" cy="5226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a:xfrm>
            <a:off x="287338" y="260350"/>
            <a:ext cx="8080375" cy="298450"/>
          </a:xfrm>
          <a:prstGeom prst="rect">
            <a:avLst/>
          </a:prstGeom>
        </p:spPr>
        <p:txBody>
          <a:bodyPr/>
          <a:lstStyle/>
          <a:p>
            <a:r>
              <a:rPr lang="zh-CN" altLang="en-US" sz="1400">
                <a:solidFill>
                  <a:schemeClr val="folHlink"/>
                </a:solidFill>
              </a:rPr>
              <a:t>分形的例子</a:t>
            </a:r>
          </a:p>
        </p:txBody>
      </p:sp>
      <p:sp>
        <p:nvSpPr>
          <p:cNvPr id="188419"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88420" name="Picture 4" descr="分形-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052513"/>
            <a:ext cx="8572500" cy="5437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179388" y="260350"/>
            <a:ext cx="8080375" cy="215900"/>
          </a:xfrm>
          <a:prstGeom prst="rect">
            <a:avLst/>
          </a:prstGeom>
        </p:spPr>
        <p:txBody>
          <a:bodyPr/>
          <a:lstStyle/>
          <a:p>
            <a:r>
              <a:rPr lang="zh-CN" altLang="en-US" sz="1400">
                <a:solidFill>
                  <a:schemeClr val="folHlink"/>
                </a:solidFill>
              </a:rPr>
              <a:t>分形的例子</a:t>
            </a:r>
          </a:p>
        </p:txBody>
      </p:sp>
      <p:sp>
        <p:nvSpPr>
          <p:cNvPr id="189443" name="Rectangle 3"/>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pic>
        <p:nvPicPr>
          <p:cNvPr id="189444" name="Picture 4" descr="分形-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016000"/>
            <a:ext cx="8572500" cy="580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414338"/>
            <a:ext cx="8229600" cy="1143000"/>
          </a:xfrm>
        </p:spPr>
        <p:txBody>
          <a:bodyPr/>
          <a:lstStyle/>
          <a:p>
            <a:pPr algn="l"/>
            <a:r>
              <a:rPr lang="zh-CN" altLang="en-US" sz="4000" dirty="0">
                <a:solidFill>
                  <a:srgbClr val="FF0000"/>
                </a:solidFill>
              </a:rPr>
              <a:t>练习：</a:t>
            </a:r>
            <a:r>
              <a:rPr lang="zh-CN" altLang="en-US" sz="4000" dirty="0"/>
              <a:t> 在</a:t>
            </a:r>
            <a:r>
              <a:rPr lang="en-US" altLang="zh-CN" sz="4000" dirty="0" err="1"/>
              <a:t>Matlab</a:t>
            </a:r>
            <a:r>
              <a:rPr lang="zh-CN" altLang="en-US" sz="4000" dirty="0"/>
              <a:t>的命令窗口用交互式方式完成下面的计算</a:t>
            </a:r>
          </a:p>
        </p:txBody>
      </p:sp>
      <p:graphicFrame>
        <p:nvGraphicFramePr>
          <p:cNvPr id="89091" name="Object 3"/>
          <p:cNvGraphicFramePr>
            <a:graphicFrameLocks noChangeAspect="1"/>
          </p:cNvGraphicFramePr>
          <p:nvPr>
            <p:extLst>
              <p:ext uri="{D42A27DB-BD31-4B8C-83A1-F6EECF244321}">
                <p14:modId xmlns:p14="http://schemas.microsoft.com/office/powerpoint/2010/main" val="3345723885"/>
              </p:ext>
            </p:extLst>
          </p:nvPr>
        </p:nvGraphicFramePr>
        <p:xfrm>
          <a:off x="61913" y="1963738"/>
          <a:ext cx="8659812" cy="4537075"/>
        </p:xfrm>
        <a:graphic>
          <a:graphicData uri="http://schemas.openxmlformats.org/presentationml/2006/ole">
            <mc:AlternateContent xmlns:mc="http://schemas.openxmlformats.org/markup-compatibility/2006">
              <mc:Choice xmlns:v="urn:schemas-microsoft-com:vml" Requires="v">
                <p:oleObj spid="_x0000_s226307" name="Equation" r:id="rId3" imgW="4216320" imgH="2209680" progId="Equation.DSMT4">
                  <p:embed/>
                </p:oleObj>
              </mc:Choice>
              <mc:Fallback>
                <p:oleObj name="Equation" r:id="rId3" imgW="4216320" imgH="220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3" y="1963738"/>
                        <a:ext cx="8659812" cy="4537075"/>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357618515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575556" y="838200"/>
            <a:ext cx="7730244"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smtClean="0"/>
              <a:t>(5)</a:t>
            </a:r>
            <a:r>
              <a:rPr lang="zh-CN" altLang="en-US" sz="2800" dirty="0"/>
              <a:t>用起泡法对</a:t>
            </a:r>
            <a:r>
              <a:rPr lang="en-US" altLang="zh-CN" sz="2800" dirty="0"/>
              <a:t>10</a:t>
            </a:r>
            <a:r>
              <a:rPr lang="zh-CN" altLang="en-US" sz="2800" dirty="0"/>
              <a:t>个数由小到大排序</a:t>
            </a:r>
            <a:r>
              <a:rPr lang="en-US" altLang="zh-CN" sz="2800" dirty="0"/>
              <a:t>. </a:t>
            </a:r>
            <a:r>
              <a:rPr lang="zh-CN" altLang="en-US" sz="2800" dirty="0"/>
              <a:t>即将相邻两个数比较</a:t>
            </a:r>
            <a:r>
              <a:rPr lang="en-US" altLang="zh-CN" sz="2800" dirty="0"/>
              <a:t>,</a:t>
            </a:r>
            <a:r>
              <a:rPr lang="zh-CN" altLang="en-US" sz="2800" dirty="0"/>
              <a:t>将小的调到前头</a:t>
            </a:r>
            <a:r>
              <a:rPr lang="en-US" altLang="zh-CN" sz="2800" dirty="0"/>
              <a:t>.</a:t>
            </a:r>
          </a:p>
          <a:p>
            <a:pPr>
              <a:spcBef>
                <a:spcPct val="50000"/>
              </a:spcBef>
            </a:pPr>
            <a:r>
              <a:rPr lang="en-US" altLang="zh-CN" sz="2800" dirty="0" smtClean="0"/>
              <a:t>(6)</a:t>
            </a:r>
            <a:r>
              <a:rPr lang="zh-CN" altLang="en-US" sz="2800" dirty="0" smtClean="0"/>
              <a:t>编程</a:t>
            </a:r>
            <a:r>
              <a:rPr lang="zh-CN" altLang="en-US" sz="2800" dirty="0"/>
              <a:t>求</a:t>
            </a:r>
          </a:p>
          <a:p>
            <a:pPr>
              <a:spcBef>
                <a:spcPct val="50000"/>
              </a:spcBef>
            </a:pPr>
            <a:r>
              <a:rPr lang="en-US" altLang="zh-CN" sz="2800" dirty="0" smtClean="0"/>
              <a:t>(7)</a:t>
            </a:r>
            <a:r>
              <a:rPr lang="zh-CN" altLang="en-US" sz="2800" dirty="0"/>
              <a:t>一球从</a:t>
            </a:r>
            <a:r>
              <a:rPr lang="en-US" altLang="zh-CN" sz="2800" dirty="0"/>
              <a:t>100</a:t>
            </a:r>
            <a:r>
              <a:rPr lang="zh-CN" altLang="en-US" sz="2800" dirty="0"/>
              <a:t>米高度自由落下</a:t>
            </a:r>
            <a:r>
              <a:rPr lang="en-US" altLang="zh-CN" sz="2800" dirty="0"/>
              <a:t>,</a:t>
            </a:r>
            <a:r>
              <a:rPr lang="zh-CN" altLang="en-US" sz="2800" dirty="0"/>
              <a:t>每次落地后反跳回原高度的一半</a:t>
            </a:r>
            <a:r>
              <a:rPr lang="en-US" altLang="zh-CN" sz="2800" dirty="0"/>
              <a:t>,</a:t>
            </a:r>
            <a:r>
              <a:rPr lang="zh-CN" altLang="en-US" sz="2800" dirty="0"/>
              <a:t>再落下</a:t>
            </a:r>
            <a:r>
              <a:rPr lang="en-US" altLang="zh-CN" sz="2800" dirty="0"/>
              <a:t>. </a:t>
            </a:r>
            <a:r>
              <a:rPr lang="zh-CN" altLang="en-US" sz="2800" dirty="0"/>
              <a:t>求它在第</a:t>
            </a:r>
            <a:r>
              <a:rPr lang="en-US" altLang="zh-CN" sz="2800" dirty="0"/>
              <a:t>10</a:t>
            </a:r>
            <a:r>
              <a:rPr lang="zh-CN" altLang="en-US" sz="2800" dirty="0"/>
              <a:t>次落地时</a:t>
            </a:r>
            <a:r>
              <a:rPr lang="en-US" altLang="zh-CN" sz="2800" dirty="0"/>
              <a:t>,</a:t>
            </a:r>
            <a:r>
              <a:rPr lang="zh-CN" altLang="en-US" sz="2800" dirty="0"/>
              <a:t>共经过多少米</a:t>
            </a:r>
            <a:r>
              <a:rPr lang="en-US" altLang="zh-CN" sz="2800" dirty="0"/>
              <a:t>?</a:t>
            </a:r>
            <a:r>
              <a:rPr lang="zh-CN" altLang="en-US" sz="2800" dirty="0"/>
              <a:t>第</a:t>
            </a:r>
            <a:r>
              <a:rPr lang="en-US" altLang="zh-CN" sz="2800" dirty="0"/>
              <a:t>10</a:t>
            </a:r>
            <a:r>
              <a:rPr lang="zh-CN" altLang="en-US" sz="2800" dirty="0"/>
              <a:t>次反弹有多高</a:t>
            </a:r>
            <a:r>
              <a:rPr lang="en-US" altLang="zh-CN" sz="2800" dirty="0"/>
              <a:t>?</a:t>
            </a:r>
          </a:p>
          <a:p>
            <a:pPr>
              <a:spcBef>
                <a:spcPct val="50000"/>
              </a:spcBef>
            </a:pPr>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2773166749"/>
              </p:ext>
            </p:extLst>
          </p:nvPr>
        </p:nvGraphicFramePr>
        <p:xfrm>
          <a:off x="2159732" y="1751304"/>
          <a:ext cx="661987" cy="865188"/>
        </p:xfrm>
        <a:graphic>
          <a:graphicData uri="http://schemas.openxmlformats.org/presentationml/2006/ole">
            <mc:AlternateContent xmlns:mc="http://schemas.openxmlformats.org/markup-compatibility/2006">
              <mc:Choice xmlns:v="urn:schemas-microsoft-com:vml" Requires="v">
                <p:oleObj spid="_x0000_s225285" name="Equation" r:id="rId3" imgW="330057" imgH="431613" progId="Equation.DSMT4">
                  <p:embed/>
                </p:oleObj>
              </mc:Choice>
              <mc:Fallback>
                <p:oleObj name="Equation" r:id="rId3" imgW="330057" imgH="431613" progId="Equation.DSMT4">
                  <p:embed/>
                  <p:pic>
                    <p:nvPicPr>
                      <p:cNvPr id="0" name="Object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732" y="1751304"/>
                        <a:ext cx="661987" cy="865188"/>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1806115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250825" y="296863"/>
            <a:ext cx="8512175" cy="620712"/>
          </a:xfrm>
          <a:prstGeom prst="rect">
            <a:avLst/>
          </a:prstGeom>
        </p:spPr>
        <p:txBody>
          <a:bodyPr/>
          <a:lstStyle/>
          <a:p>
            <a:r>
              <a:rPr lang="zh-CN" altLang="en-US" sz="2800"/>
              <a:t>四、</a:t>
            </a:r>
            <a:r>
              <a:rPr lang="en-US" altLang="zh-CN" sz="2800"/>
              <a:t>MATLAB</a:t>
            </a:r>
            <a:r>
              <a:rPr lang="zh-CN" altLang="en-US" sz="2800"/>
              <a:t>的运行方式</a:t>
            </a:r>
          </a:p>
        </p:txBody>
      </p:sp>
      <p:sp>
        <p:nvSpPr>
          <p:cNvPr id="52227" name="Rectangle 3"/>
          <p:cNvSpPr>
            <a:spLocks noGrp="1" noChangeArrowheads="1"/>
          </p:cNvSpPr>
          <p:nvPr>
            <p:ph type="body" idx="4294967295"/>
          </p:nvPr>
        </p:nvSpPr>
        <p:spPr>
          <a:xfrm>
            <a:off x="719138" y="1016000"/>
            <a:ext cx="7772400" cy="5473700"/>
          </a:xfrm>
          <a:prstGeom prst="rect">
            <a:avLst/>
          </a:prstGeom>
        </p:spPr>
        <p:txBody>
          <a:bodyPr/>
          <a:lstStyle/>
          <a:p>
            <a:pPr>
              <a:buFont typeface="Wingdings" pitchFamily="2" charset="2"/>
              <a:buNone/>
            </a:pPr>
            <a:r>
              <a:rPr lang="en-US" altLang="zh-CN" sz="2800">
                <a:solidFill>
                  <a:schemeClr val="tx2"/>
                </a:solidFill>
              </a:rPr>
              <a:t>1</a:t>
            </a:r>
            <a:r>
              <a:rPr lang="zh-CN" altLang="en-US" sz="2800">
                <a:solidFill>
                  <a:schemeClr val="tx2"/>
                </a:solidFill>
              </a:rPr>
              <a:t>、命令行运行方式</a:t>
            </a:r>
          </a:p>
          <a:p>
            <a:pPr>
              <a:buFont typeface="Wingdings" pitchFamily="2" charset="2"/>
              <a:buNone/>
            </a:pPr>
            <a:r>
              <a:rPr lang="zh-CN" altLang="en-US" sz="2800"/>
              <a:t>              </a:t>
            </a:r>
            <a:r>
              <a:rPr lang="zh-CN" altLang="en-US" sz="2800">
                <a:solidFill>
                  <a:schemeClr val="accent1"/>
                </a:solidFill>
              </a:rPr>
              <a:t>演算纸式的科学计算语言</a:t>
            </a:r>
            <a:r>
              <a:rPr lang="zh-CN" altLang="en-US" sz="2800"/>
              <a:t> </a:t>
            </a:r>
          </a:p>
          <a:p>
            <a:pPr>
              <a:buFont typeface="Wingdings" pitchFamily="2" charset="2"/>
              <a:buNone/>
            </a:pPr>
            <a:r>
              <a:rPr lang="zh-CN" altLang="en-US" sz="2800"/>
              <a:t>            在</a:t>
            </a:r>
            <a:r>
              <a:rPr lang="en-US" altLang="zh-CN" sz="2800"/>
              <a:t>MATLAB</a:t>
            </a:r>
            <a:r>
              <a:rPr lang="zh-CN" altLang="en-US" sz="2800"/>
              <a:t>的应用中，最基本、最简单的应用，就是在命令窗口中直接输入命令来实现计算或绘图功能。</a:t>
            </a:r>
          </a:p>
          <a:p>
            <a:pPr>
              <a:buFont typeface="Wingdings" pitchFamily="2" charset="2"/>
              <a:buNone/>
            </a:pPr>
            <a:r>
              <a:rPr lang="zh-CN" altLang="en-US" sz="2800"/>
              <a:t>             </a:t>
            </a:r>
            <a:r>
              <a:rPr lang="en-US" altLang="zh-CN" sz="2800">
                <a:solidFill>
                  <a:srgbClr val="00FF00"/>
                </a:solidFill>
              </a:rPr>
              <a:t>MATLAB</a:t>
            </a:r>
            <a:r>
              <a:rPr lang="zh-CN" altLang="en-US" sz="2800">
                <a:solidFill>
                  <a:srgbClr val="00FF00"/>
                </a:solidFill>
              </a:rPr>
              <a:t>命令行的一般形式为：</a:t>
            </a:r>
          </a:p>
          <a:p>
            <a:r>
              <a:rPr lang="zh-CN" altLang="en-US" sz="2800">
                <a:solidFill>
                  <a:srgbClr val="00FF00"/>
                </a:solidFill>
              </a:rPr>
              <a:t>变量＝表达式</a:t>
            </a:r>
          </a:p>
          <a:p>
            <a:pPr>
              <a:buFont typeface="Wingdings" pitchFamily="2" charset="2"/>
              <a:buNone/>
            </a:pPr>
            <a:r>
              <a:rPr lang="zh-CN" altLang="en-US" sz="2800"/>
              <a:t>或：</a:t>
            </a:r>
          </a:p>
          <a:p>
            <a:r>
              <a:rPr lang="zh-CN" altLang="en-US" sz="2800">
                <a:solidFill>
                  <a:srgbClr val="00FF00"/>
                </a:solidFill>
              </a:rPr>
              <a:t>表达式</a:t>
            </a:r>
          </a:p>
          <a:p>
            <a:pPr>
              <a:buFont typeface="Wingdings" pitchFamily="2" charset="2"/>
              <a:buNone/>
            </a:pPr>
            <a:r>
              <a:rPr lang="zh-CN" altLang="en-US" sz="2800">
                <a:solidFill>
                  <a:srgbClr val="00FF00"/>
                </a:solidFill>
              </a:rPr>
              <a:t>     </a:t>
            </a:r>
            <a:r>
              <a:rPr lang="zh-CN" altLang="en-US" sz="2800">
                <a:solidFill>
                  <a:srgbClr val="00FF00"/>
                </a:solidFill>
                <a:ea typeface="仿宋_GB2312" pitchFamily="49" charset="-122"/>
              </a:rPr>
              <a:t>（赋值语句）</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0"/>
            <a:ext cx="8080375" cy="371475"/>
          </a:xfrm>
          <a:prstGeom prst="rect">
            <a:avLst/>
          </a:prstGeom>
        </p:spPr>
        <p:txBody>
          <a:bodyPr/>
          <a:lstStyle/>
          <a:p>
            <a:r>
              <a:rPr lang="zh-CN" altLang="en-US" sz="1600">
                <a:solidFill>
                  <a:schemeClr val="folHlink"/>
                </a:solidFill>
              </a:rPr>
              <a:t>命令行运行方式（续）</a:t>
            </a:r>
          </a:p>
        </p:txBody>
      </p:sp>
      <p:sp>
        <p:nvSpPr>
          <p:cNvPr id="53251" name="Rectangle 3"/>
          <p:cNvSpPr>
            <a:spLocks noGrp="1" noChangeArrowheads="1"/>
          </p:cNvSpPr>
          <p:nvPr>
            <p:ph type="body" idx="4294967295"/>
          </p:nvPr>
        </p:nvSpPr>
        <p:spPr>
          <a:xfrm>
            <a:off x="0" y="404813"/>
            <a:ext cx="9144000" cy="6453187"/>
          </a:xfrm>
          <a:prstGeom prst="rect">
            <a:avLst/>
          </a:prstGeom>
        </p:spPr>
        <p:txBody>
          <a:bodyPr/>
          <a:lstStyle/>
          <a:p>
            <a:pPr marL="609600" indent="-609600">
              <a:lnSpc>
                <a:spcPct val="70000"/>
              </a:lnSpc>
              <a:buFont typeface="Wingdings" pitchFamily="2" charset="2"/>
              <a:buNone/>
            </a:pPr>
            <a:r>
              <a:rPr lang="en-US" altLang="zh-CN" sz="2800">
                <a:solidFill>
                  <a:srgbClr val="00FF00"/>
                </a:solidFill>
                <a:latin typeface="楷体_GB2312" pitchFamily="49" charset="-122"/>
                <a:ea typeface="楷体_GB2312" pitchFamily="49" charset="-122"/>
              </a:rPr>
              <a:t>①   </a:t>
            </a:r>
            <a:r>
              <a:rPr lang="zh-CN" altLang="en-US" sz="2800">
                <a:solidFill>
                  <a:srgbClr val="00FF00"/>
                </a:solidFill>
                <a:latin typeface="楷体_GB2312" pitchFamily="49" charset="-122"/>
                <a:ea typeface="楷体_GB2312" pitchFamily="49" charset="-122"/>
              </a:rPr>
              <a:t>使用</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最简单的方式是将</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的命令窗口看作计算器，通过输入数学算式直接计算。</a:t>
            </a:r>
          </a:p>
          <a:p>
            <a:pPr marL="609600" indent="-609600">
              <a:lnSpc>
                <a:spcPct val="70000"/>
              </a:lnSpc>
              <a:buFont typeface="Wingdings" pitchFamily="2" charset="2"/>
              <a:buNone/>
            </a:pPr>
            <a:r>
              <a:rPr lang="zh-CN" altLang="en-US" sz="2800"/>
              <a:t>         </a:t>
            </a:r>
            <a:r>
              <a:rPr lang="en-US" altLang="zh-CN" sz="2800"/>
              <a:t>&gt;&gt;1</a:t>
            </a:r>
            <a:r>
              <a:rPr lang="zh-CN" altLang="en-US" sz="2800"/>
              <a:t>＋</a:t>
            </a:r>
            <a:r>
              <a:rPr lang="en-US" altLang="zh-CN" sz="2800"/>
              <a:t>2</a:t>
            </a:r>
            <a:r>
              <a:rPr lang="zh-CN" altLang="en-US" sz="2800"/>
              <a:t>＋</a:t>
            </a:r>
            <a:r>
              <a:rPr lang="en-US" altLang="zh-CN" sz="2800"/>
              <a:t>3</a:t>
            </a:r>
            <a:r>
              <a:rPr lang="zh-CN" altLang="en-US" sz="2800"/>
              <a:t>＋</a:t>
            </a:r>
            <a:r>
              <a:rPr lang="en-US" altLang="zh-CN" sz="2800"/>
              <a:t>4</a:t>
            </a:r>
            <a:r>
              <a:rPr lang="zh-CN" altLang="en-US" sz="2800"/>
              <a:t>＋</a:t>
            </a:r>
            <a:r>
              <a:rPr lang="en-US" altLang="zh-CN" sz="2800"/>
              <a:t>5↙</a:t>
            </a:r>
          </a:p>
          <a:p>
            <a:pPr marL="609600" indent="-609600">
              <a:lnSpc>
                <a:spcPct val="70000"/>
              </a:lnSpc>
              <a:buFont typeface="Wingdings" pitchFamily="2" charset="2"/>
              <a:buNone/>
            </a:pPr>
            <a:r>
              <a:rPr lang="en-US" altLang="zh-CN" sz="2800"/>
              <a:t>             ans=</a:t>
            </a:r>
          </a:p>
          <a:p>
            <a:pPr marL="609600" indent="-609600">
              <a:lnSpc>
                <a:spcPct val="70000"/>
              </a:lnSpc>
              <a:buFont typeface="Wingdings" pitchFamily="2" charset="2"/>
              <a:buNone/>
            </a:pPr>
            <a:r>
              <a:rPr lang="en-US" altLang="zh-CN" sz="2800"/>
              <a:t>                     15</a:t>
            </a:r>
          </a:p>
          <a:p>
            <a:pPr marL="609600" indent="-609600">
              <a:lnSpc>
                <a:spcPct val="70000"/>
              </a:lnSpc>
              <a:buFont typeface="Wingdings" pitchFamily="2" charset="2"/>
              <a:buNone/>
            </a:pPr>
            <a:r>
              <a:rPr lang="en-US" altLang="zh-CN" sz="2800">
                <a:solidFill>
                  <a:srgbClr val="00FF00"/>
                </a:solidFill>
                <a:latin typeface="楷体_GB2312" pitchFamily="49" charset="-122"/>
                <a:ea typeface="楷体_GB2312" pitchFamily="49" charset="-122"/>
              </a:rPr>
              <a:t>②  </a:t>
            </a:r>
            <a:r>
              <a:rPr lang="zh-CN" altLang="en-US" sz="2800">
                <a:solidFill>
                  <a:srgbClr val="00FF00"/>
                </a:solidFill>
                <a:latin typeface="楷体_GB2312" pitchFamily="49" charset="-122"/>
                <a:ea typeface="楷体_GB2312" pitchFamily="49" charset="-122"/>
              </a:rPr>
              <a:t>如果在输入的表达式后面跟上分号</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，那么运行后就不会马上显示运算的结果，必须键入输出变量后才能显示运算结果。用分号关闭不必要的输出会使程序运行速度成倍甚至成百倍地提高。</a:t>
            </a:r>
          </a:p>
          <a:p>
            <a:pPr marL="609600" indent="-609600">
              <a:lnSpc>
                <a:spcPct val="70000"/>
              </a:lnSpc>
              <a:buFont typeface="Wingdings" pitchFamily="2" charset="2"/>
              <a:buNone/>
            </a:pPr>
            <a:r>
              <a:rPr lang="zh-CN" altLang="en-US" sz="2800"/>
              <a:t> </a:t>
            </a:r>
          </a:p>
          <a:p>
            <a:pPr marL="609600" indent="-609600">
              <a:lnSpc>
                <a:spcPct val="70000"/>
              </a:lnSpc>
              <a:buFont typeface="Wingdings" pitchFamily="2" charset="2"/>
              <a:buNone/>
            </a:pPr>
            <a:r>
              <a:rPr lang="zh-CN" altLang="en-US" sz="2800"/>
              <a:t>       </a:t>
            </a:r>
            <a:r>
              <a:rPr lang="en-US" altLang="zh-CN" sz="2800"/>
              <a:t>&gt;&gt;1</a:t>
            </a:r>
            <a:r>
              <a:rPr lang="zh-CN" altLang="en-US" sz="2800"/>
              <a:t>＋</a:t>
            </a:r>
            <a:r>
              <a:rPr lang="en-US" altLang="zh-CN" sz="2800"/>
              <a:t>2</a:t>
            </a:r>
            <a:r>
              <a:rPr lang="zh-CN" altLang="en-US" sz="2800"/>
              <a:t>＋</a:t>
            </a:r>
            <a:r>
              <a:rPr lang="en-US" altLang="zh-CN" sz="2800"/>
              <a:t>3</a:t>
            </a:r>
            <a:r>
              <a:rPr lang="zh-CN" altLang="en-US" sz="2800"/>
              <a:t>＋</a:t>
            </a:r>
            <a:r>
              <a:rPr lang="en-US" altLang="zh-CN" sz="2800"/>
              <a:t>4</a:t>
            </a:r>
            <a:r>
              <a:rPr lang="zh-CN" altLang="en-US" sz="2800"/>
              <a:t>＋</a:t>
            </a:r>
            <a:r>
              <a:rPr lang="en-US" altLang="zh-CN" sz="2800"/>
              <a:t>5</a:t>
            </a:r>
            <a:r>
              <a:rPr lang="zh-CN" altLang="en-US" sz="2800"/>
              <a:t>； ↙</a:t>
            </a:r>
          </a:p>
          <a:p>
            <a:pPr marL="609600" indent="-609600">
              <a:lnSpc>
                <a:spcPct val="70000"/>
              </a:lnSpc>
              <a:buFont typeface="Wingdings" pitchFamily="2" charset="2"/>
              <a:buNone/>
            </a:pPr>
            <a:r>
              <a:rPr lang="zh-CN" altLang="en-US" sz="2800"/>
              <a:t>       则不会马上显示运算结果，要得到运算结果，必须</a:t>
            </a:r>
          </a:p>
          <a:p>
            <a:pPr marL="609600" indent="-609600">
              <a:lnSpc>
                <a:spcPct val="70000"/>
              </a:lnSpc>
              <a:buFont typeface="Wingdings" pitchFamily="2" charset="2"/>
              <a:buNone/>
            </a:pPr>
            <a:r>
              <a:rPr lang="zh-CN" altLang="en-US" sz="2800"/>
              <a:t>       </a:t>
            </a:r>
            <a:r>
              <a:rPr lang="en-US" altLang="zh-CN" sz="2800"/>
              <a:t>&gt;&gt;ans↙</a:t>
            </a:r>
          </a:p>
          <a:p>
            <a:pPr marL="609600" indent="-609600">
              <a:lnSpc>
                <a:spcPct val="70000"/>
              </a:lnSpc>
              <a:buFont typeface="Wingdings" pitchFamily="2" charset="2"/>
              <a:buNone/>
            </a:pPr>
            <a:r>
              <a:rPr lang="en-US" altLang="zh-CN" sz="2800"/>
              <a:t>      </a:t>
            </a:r>
            <a:r>
              <a:rPr lang="zh-CN" altLang="en-US" sz="2800"/>
              <a:t>则显示结果为</a:t>
            </a:r>
          </a:p>
          <a:p>
            <a:pPr marL="609600" indent="-609600">
              <a:lnSpc>
                <a:spcPct val="70000"/>
              </a:lnSpc>
              <a:buFont typeface="Wingdings" pitchFamily="2" charset="2"/>
              <a:buNone/>
            </a:pPr>
            <a:r>
              <a:rPr lang="zh-CN" altLang="en-US" sz="2800"/>
              <a:t>      </a:t>
            </a:r>
            <a:r>
              <a:rPr lang="en-US" altLang="zh-CN" sz="2800"/>
              <a:t>ans=</a:t>
            </a:r>
          </a:p>
          <a:p>
            <a:pPr marL="609600" indent="-609600">
              <a:lnSpc>
                <a:spcPct val="70000"/>
              </a:lnSpc>
              <a:buFont typeface="Wingdings" pitchFamily="2" charset="2"/>
              <a:buNone/>
            </a:pPr>
            <a:r>
              <a:rPr lang="en-US" altLang="zh-CN" sz="2800"/>
              <a:t>               15</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0"/>
            <a:ext cx="8080375" cy="263525"/>
          </a:xfrm>
          <a:prstGeom prst="rect">
            <a:avLst/>
          </a:prstGeom>
        </p:spPr>
        <p:txBody>
          <a:bodyPr/>
          <a:lstStyle/>
          <a:p>
            <a:r>
              <a:rPr lang="zh-CN" altLang="en-US" sz="1400">
                <a:solidFill>
                  <a:schemeClr val="folHlink"/>
                </a:solidFill>
              </a:rPr>
              <a:t>命令行运行方式（续）</a:t>
            </a:r>
          </a:p>
        </p:txBody>
      </p:sp>
      <p:sp>
        <p:nvSpPr>
          <p:cNvPr id="54275" name="Rectangle 3"/>
          <p:cNvSpPr>
            <a:spLocks noGrp="1" noChangeArrowheads="1"/>
          </p:cNvSpPr>
          <p:nvPr>
            <p:ph type="body" idx="4294967295"/>
          </p:nvPr>
        </p:nvSpPr>
        <p:spPr>
          <a:xfrm>
            <a:off x="0" y="441325"/>
            <a:ext cx="9144000" cy="6416675"/>
          </a:xfrm>
          <a:prstGeom prst="rect">
            <a:avLst/>
          </a:prstGeom>
        </p:spPr>
        <p:txBody>
          <a:bodyPr/>
          <a:lstStyle/>
          <a:p>
            <a:pPr>
              <a:buFont typeface="Wingdings" pitchFamily="2" charset="2"/>
              <a:buNone/>
            </a:pPr>
            <a:r>
              <a:rPr lang="en-US" altLang="zh-CN" sz="2800">
                <a:solidFill>
                  <a:srgbClr val="00FF00"/>
                </a:solidFill>
                <a:ea typeface="楷体_GB2312" pitchFamily="49" charset="-122"/>
              </a:rPr>
              <a:t>③</a:t>
            </a:r>
            <a:r>
              <a:rPr lang="zh-CN" altLang="en-US" sz="2800">
                <a:solidFill>
                  <a:srgbClr val="00FF00"/>
                </a:solidFill>
                <a:ea typeface="楷体_GB2312" pitchFamily="49" charset="-122"/>
              </a:rPr>
              <a:t>如果在表达式后面跟上逗号“，”或什么都不跟，运行后会马上显示该表达式的运算结果。</a:t>
            </a:r>
          </a:p>
          <a:p>
            <a:pPr>
              <a:buFont typeface="Wingdings" pitchFamily="2" charset="2"/>
              <a:buNone/>
            </a:pPr>
            <a:r>
              <a:rPr lang="zh-CN" altLang="en-US" sz="2800">
                <a:solidFill>
                  <a:srgbClr val="00FF00"/>
                </a:solidFill>
                <a:ea typeface="楷体_GB2312" pitchFamily="49" charset="-122"/>
              </a:rPr>
              <a:t>④如果一个表达式很长，可以用续行号“</a:t>
            </a:r>
            <a:r>
              <a:rPr lang="en-US" altLang="zh-CN" sz="2800">
                <a:solidFill>
                  <a:srgbClr val="00FF00"/>
                </a:solidFill>
                <a:ea typeface="楷体_GB2312" pitchFamily="49" charset="-122"/>
              </a:rPr>
              <a:t>…”</a:t>
            </a:r>
            <a:r>
              <a:rPr lang="zh-CN" altLang="en-US" sz="2800">
                <a:solidFill>
                  <a:srgbClr val="00FF00"/>
                </a:solidFill>
                <a:ea typeface="楷体_GB2312" pitchFamily="49" charset="-122"/>
              </a:rPr>
              <a:t>将其延续到下一行。</a:t>
            </a:r>
          </a:p>
          <a:p>
            <a:pPr lvl="1">
              <a:buFontTx/>
              <a:buNone/>
            </a:pPr>
            <a:r>
              <a:rPr lang="en-US" altLang="zh-CN"/>
              <a:t>&gt;&gt;1+2+3+4+5+…↙ %</a:t>
            </a:r>
            <a:r>
              <a:rPr lang="zh-CN" altLang="en-US"/>
              <a:t>注意加号写在本行。</a:t>
            </a:r>
          </a:p>
          <a:p>
            <a:pPr>
              <a:buSzTx/>
              <a:buFont typeface="Wingdings" pitchFamily="2" charset="2"/>
              <a:buNone/>
            </a:pPr>
            <a:r>
              <a:rPr lang="zh-CN" altLang="en-US" sz="2800"/>
              <a:t>         </a:t>
            </a:r>
            <a:r>
              <a:rPr lang="en-US" altLang="zh-CN" sz="2800"/>
              <a:t>6+7+8+9+10↙</a:t>
            </a:r>
          </a:p>
          <a:p>
            <a:pPr>
              <a:buSzTx/>
              <a:buFont typeface="Wingdings" pitchFamily="2" charset="2"/>
              <a:buNone/>
            </a:pPr>
            <a:r>
              <a:rPr lang="en-US" altLang="zh-CN" sz="2800"/>
              <a:t>         </a:t>
            </a:r>
            <a:r>
              <a:rPr lang="zh-CN" altLang="en-US" sz="2800"/>
              <a:t>则输出结果</a:t>
            </a:r>
          </a:p>
          <a:p>
            <a:pPr>
              <a:buSzTx/>
              <a:buFont typeface="Wingdings" pitchFamily="2" charset="2"/>
              <a:buNone/>
            </a:pPr>
            <a:r>
              <a:rPr lang="zh-CN" altLang="en-US" sz="2800"/>
              <a:t>         </a:t>
            </a:r>
            <a:r>
              <a:rPr lang="en-US" altLang="zh-CN" sz="2800"/>
              <a:t>ans=</a:t>
            </a:r>
          </a:p>
          <a:p>
            <a:pPr>
              <a:buSzTx/>
              <a:buFont typeface="Wingdings" pitchFamily="2" charset="2"/>
              <a:buNone/>
            </a:pPr>
            <a:r>
              <a:rPr lang="en-US" altLang="zh-CN" sz="2800"/>
              <a:t>                55</a:t>
            </a:r>
          </a:p>
          <a:p>
            <a:pPr>
              <a:buSzTx/>
              <a:buFont typeface="Wingdings" pitchFamily="2" charset="2"/>
              <a:buNone/>
            </a:pPr>
            <a:r>
              <a:rPr lang="en-US" altLang="zh-CN" sz="2800"/>
              <a:t>            </a:t>
            </a:r>
            <a:r>
              <a:rPr lang="zh-CN" altLang="en-US" sz="2800">
                <a:solidFill>
                  <a:srgbClr val="00FF00"/>
                </a:solidFill>
                <a:ea typeface="楷体_GB2312" pitchFamily="49" charset="-122"/>
              </a:rPr>
              <a:t>如果续行号前面是数字，直接使用续行号会出现错误，有三种解决办法，一是设法使续行号前面是一个运算符号，二是先空一格再加续行号，三是再加一个点。</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4294967295"/>
          </p:nvPr>
        </p:nvSpPr>
        <p:spPr>
          <a:xfrm>
            <a:off x="287338" y="692150"/>
            <a:ext cx="8605837" cy="5832475"/>
          </a:xfrm>
          <a:prstGeom prst="rect">
            <a:avLst/>
          </a:prstGeom>
        </p:spPr>
        <p:txBody>
          <a:bodyPr/>
          <a:lstStyle/>
          <a:p>
            <a:pPr>
              <a:buFont typeface="Wingdings" pitchFamily="2" charset="2"/>
              <a:buNone/>
            </a:pPr>
            <a:r>
              <a:rPr lang="en-US" altLang="zh-CN" sz="2800">
                <a:solidFill>
                  <a:srgbClr val="00FF00"/>
                </a:solidFill>
                <a:ea typeface="楷体_GB2312" pitchFamily="49" charset="-122"/>
              </a:rPr>
              <a:t>⑤</a:t>
            </a:r>
            <a:r>
              <a:rPr lang="zh-CN" altLang="en-US" sz="2800">
                <a:solidFill>
                  <a:srgbClr val="00FF00"/>
                </a:solidFill>
                <a:ea typeface="楷体_GB2312" pitchFamily="49" charset="-122"/>
              </a:rPr>
              <a:t>在一行中也可以写几个语句，它们之间用逗号“，”或分号“；”隔开。</a:t>
            </a:r>
          </a:p>
          <a:p>
            <a:pPr>
              <a:buFont typeface="Wingdings" pitchFamily="2" charset="2"/>
              <a:buNone/>
            </a:pPr>
            <a:r>
              <a:rPr lang="zh-CN" altLang="en-US" sz="2800"/>
              <a:t>    </a:t>
            </a:r>
            <a:r>
              <a:rPr lang="en-US" altLang="zh-CN" sz="2800"/>
              <a:t>&gt;&gt;A=[1,2,3.3,sin(4)],X=1966/310+1↙</a:t>
            </a:r>
          </a:p>
          <a:p>
            <a:pPr>
              <a:buFont typeface="Wingdings" pitchFamily="2" charset="2"/>
              <a:buNone/>
            </a:pPr>
            <a:r>
              <a:rPr lang="en-US" altLang="zh-CN" sz="2800"/>
              <a:t>       </a:t>
            </a:r>
            <a:r>
              <a:rPr lang="zh-CN" altLang="en-US" sz="2800"/>
              <a:t>则输出结果</a:t>
            </a:r>
          </a:p>
          <a:p>
            <a:pPr>
              <a:buFont typeface="Wingdings" pitchFamily="2" charset="2"/>
              <a:buNone/>
            </a:pPr>
            <a:r>
              <a:rPr lang="zh-CN" altLang="en-US" sz="2800"/>
              <a:t>       </a:t>
            </a:r>
            <a:r>
              <a:rPr lang="en-US" altLang="zh-CN" sz="2800"/>
              <a:t>A</a:t>
            </a:r>
            <a:r>
              <a:rPr lang="zh-CN" altLang="en-US" sz="2800"/>
              <a:t>＝</a:t>
            </a:r>
          </a:p>
          <a:p>
            <a:pPr>
              <a:buFont typeface="Wingdings" pitchFamily="2" charset="2"/>
              <a:buNone/>
            </a:pPr>
            <a:r>
              <a:rPr lang="zh-CN" altLang="en-US" sz="2800"/>
              <a:t>             </a:t>
            </a:r>
            <a:r>
              <a:rPr lang="en-US" altLang="zh-CN" sz="2800"/>
              <a:t>1.0000  2.0000  3.3000, -0.7568</a:t>
            </a:r>
          </a:p>
          <a:p>
            <a:pPr>
              <a:buFont typeface="Wingdings" pitchFamily="2" charset="2"/>
              <a:buNone/>
            </a:pPr>
            <a:r>
              <a:rPr lang="en-US" altLang="zh-CN" sz="2800"/>
              <a:t>        X=</a:t>
            </a:r>
          </a:p>
          <a:p>
            <a:pPr>
              <a:buFont typeface="Wingdings" pitchFamily="2" charset="2"/>
              <a:buNone/>
            </a:pPr>
            <a:r>
              <a:rPr lang="en-US" altLang="zh-CN" sz="2800"/>
              <a:t>              7.3419</a:t>
            </a:r>
            <a:r>
              <a:rPr lang="zh-CN" altLang="en-US" sz="2800"/>
              <a:t>。</a:t>
            </a:r>
          </a:p>
        </p:txBody>
      </p:sp>
      <p:sp>
        <p:nvSpPr>
          <p:cNvPr id="55300" name="Rectangle 4"/>
          <p:cNvSpPr>
            <a:spLocks noGrp="1" noChangeArrowheads="1"/>
          </p:cNvSpPr>
          <p:nvPr>
            <p:ph type="title" idx="4294967295"/>
          </p:nvPr>
        </p:nvSpPr>
        <p:spPr>
          <a:xfrm>
            <a:off x="0" y="0"/>
            <a:ext cx="8080375" cy="371475"/>
          </a:xfrm>
          <a:prstGeom prst="rect">
            <a:avLst/>
          </a:prstGeom>
          <a:noFill/>
          <a:ln/>
        </p:spPr>
        <p:txBody>
          <a:bodyPr/>
          <a:lstStyle/>
          <a:p>
            <a:r>
              <a:rPr lang="zh-CN" altLang="en-US" sz="1600">
                <a:solidFill>
                  <a:schemeClr val="folHlink"/>
                </a:solidFill>
              </a:rPr>
              <a:t>命令行运行方式（续）</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323850" y="260350"/>
            <a:ext cx="8080375" cy="576263"/>
          </a:xfrm>
          <a:prstGeom prst="rect">
            <a:avLst/>
          </a:prstGeom>
        </p:spPr>
        <p:txBody>
          <a:bodyPr/>
          <a:lstStyle/>
          <a:p>
            <a:r>
              <a:rPr lang="en-US" altLang="zh-CN" sz="2800"/>
              <a:t>2</a:t>
            </a:r>
            <a:r>
              <a:rPr lang="zh-CN" altLang="en-US" sz="2800"/>
              <a:t>、</a:t>
            </a:r>
            <a:r>
              <a:rPr lang="en-US" altLang="zh-CN" sz="2800"/>
              <a:t>m</a:t>
            </a:r>
            <a:r>
              <a:rPr lang="zh-CN" altLang="en-US" sz="2800"/>
              <a:t>文件运行方式</a:t>
            </a:r>
            <a:r>
              <a:rPr lang="zh-CN" altLang="en-US" sz="4000"/>
              <a:t> </a:t>
            </a:r>
          </a:p>
        </p:txBody>
      </p:sp>
      <p:sp>
        <p:nvSpPr>
          <p:cNvPr id="56323" name="Rectangle 3"/>
          <p:cNvSpPr>
            <a:spLocks noGrp="1" noChangeArrowheads="1"/>
          </p:cNvSpPr>
          <p:nvPr>
            <p:ph type="body" idx="4294967295"/>
          </p:nvPr>
        </p:nvSpPr>
        <p:spPr>
          <a:xfrm>
            <a:off x="250825" y="1125538"/>
            <a:ext cx="8569325" cy="5472112"/>
          </a:xfrm>
          <a:prstGeom prst="rect">
            <a:avLst/>
          </a:prstGeom>
        </p:spPr>
        <p:txBody>
          <a:bodyPr/>
          <a:lstStyle/>
          <a:p>
            <a:pPr>
              <a:lnSpc>
                <a:spcPct val="80000"/>
              </a:lnSpc>
            </a:pPr>
            <a:r>
              <a:rPr lang="zh-CN" altLang="en-US" sz="2800">
                <a:solidFill>
                  <a:srgbClr val="00FF00"/>
                </a:solidFill>
              </a:rPr>
              <a:t>所谓</a:t>
            </a:r>
            <a:r>
              <a:rPr lang="en-US" altLang="zh-CN" sz="2800">
                <a:solidFill>
                  <a:srgbClr val="00FF00"/>
                </a:solidFill>
              </a:rPr>
              <a:t>m</a:t>
            </a:r>
            <a:r>
              <a:rPr lang="zh-CN" altLang="en-US" sz="2800">
                <a:solidFill>
                  <a:srgbClr val="00FF00"/>
                </a:solidFill>
              </a:rPr>
              <a:t>文件，就是用</a:t>
            </a:r>
            <a:r>
              <a:rPr lang="en-US" altLang="zh-CN" sz="2800">
                <a:solidFill>
                  <a:srgbClr val="00FF00"/>
                </a:solidFill>
              </a:rPr>
              <a:t>MATLAB</a:t>
            </a:r>
            <a:r>
              <a:rPr lang="zh-CN" altLang="en-US" sz="2800">
                <a:solidFill>
                  <a:srgbClr val="00FF00"/>
                </a:solidFill>
              </a:rPr>
              <a:t>语言编写的、可以在</a:t>
            </a:r>
            <a:r>
              <a:rPr lang="en-US" altLang="zh-CN" sz="2800">
                <a:solidFill>
                  <a:srgbClr val="00FF00"/>
                </a:solidFill>
              </a:rPr>
              <a:t>MATLAB</a:t>
            </a:r>
            <a:r>
              <a:rPr lang="zh-CN" altLang="en-US" sz="2800">
                <a:solidFill>
                  <a:srgbClr val="00FF00"/>
                </a:solidFill>
              </a:rPr>
              <a:t>中运行的程序。</a:t>
            </a:r>
            <a:r>
              <a:rPr lang="zh-CN" altLang="en-US" sz="2800"/>
              <a:t>它是以普通文本格式存放的，故可以用任何文本编辑软件进行编辑。</a:t>
            </a:r>
            <a:r>
              <a:rPr lang="en-US" altLang="zh-CN" sz="2800"/>
              <a:t>MATLAB</a:t>
            </a:r>
            <a:r>
              <a:rPr lang="zh-CN" altLang="en-US" sz="2800"/>
              <a:t>提供的</a:t>
            </a:r>
            <a:r>
              <a:rPr lang="en-US" altLang="zh-CN" sz="2800"/>
              <a:t>m</a:t>
            </a:r>
            <a:r>
              <a:rPr lang="zh-CN" altLang="en-US" sz="2800"/>
              <a:t>文件编辑器就是程序编辑器。</a:t>
            </a:r>
          </a:p>
          <a:p>
            <a:pPr>
              <a:lnSpc>
                <a:spcPct val="80000"/>
              </a:lnSpc>
            </a:pPr>
            <a:r>
              <a:rPr lang="zh-CN" altLang="en-US" sz="2800">
                <a:solidFill>
                  <a:srgbClr val="00FF00"/>
                </a:solidFill>
              </a:rPr>
              <a:t>在</a:t>
            </a:r>
            <a:r>
              <a:rPr lang="en-US" altLang="zh-CN" sz="2800">
                <a:solidFill>
                  <a:srgbClr val="00FF00"/>
                </a:solidFill>
              </a:rPr>
              <a:t>File</a:t>
            </a:r>
            <a:r>
              <a:rPr lang="zh-CN" altLang="en-US" sz="2800">
                <a:solidFill>
                  <a:srgbClr val="00FF00"/>
                </a:solidFill>
              </a:rPr>
              <a:t>菜单中选择</a:t>
            </a:r>
            <a:r>
              <a:rPr lang="en-US" altLang="zh-CN" sz="2800">
                <a:solidFill>
                  <a:srgbClr val="00FF00"/>
                </a:solidFill>
              </a:rPr>
              <a:t>NEW</a:t>
            </a:r>
            <a:r>
              <a:rPr lang="zh-CN" altLang="en-US" sz="2800">
                <a:solidFill>
                  <a:srgbClr val="00FF00"/>
                </a:solidFill>
              </a:rPr>
              <a:t>，再选择</a:t>
            </a:r>
            <a:r>
              <a:rPr lang="en-US" altLang="zh-CN" sz="2800">
                <a:solidFill>
                  <a:srgbClr val="00FF00"/>
                </a:solidFill>
              </a:rPr>
              <a:t>M-file</a:t>
            </a:r>
            <a:r>
              <a:rPr lang="zh-CN" altLang="en-US" sz="2800">
                <a:solidFill>
                  <a:srgbClr val="00FF00"/>
                </a:solidFill>
              </a:rPr>
              <a:t>，或点击新建图标，就可以调出</a:t>
            </a:r>
            <a:r>
              <a:rPr lang="en-US" altLang="zh-CN" sz="2800">
                <a:solidFill>
                  <a:srgbClr val="00FF00"/>
                </a:solidFill>
              </a:rPr>
              <a:t>m</a:t>
            </a:r>
            <a:r>
              <a:rPr lang="zh-CN" altLang="en-US" sz="2800">
                <a:solidFill>
                  <a:srgbClr val="00FF00"/>
                </a:solidFill>
              </a:rPr>
              <a:t>文件编辑器，用户可以用此编辑器编写</a:t>
            </a:r>
            <a:r>
              <a:rPr lang="en-US" altLang="zh-CN" sz="2800">
                <a:solidFill>
                  <a:srgbClr val="00FF00"/>
                </a:solidFill>
              </a:rPr>
              <a:t>m</a:t>
            </a:r>
            <a:r>
              <a:rPr lang="zh-CN" altLang="en-US" sz="2800">
                <a:solidFill>
                  <a:srgbClr val="00FF00"/>
                </a:solidFill>
              </a:rPr>
              <a:t>文件。</a:t>
            </a:r>
          </a:p>
          <a:p>
            <a:pPr>
              <a:lnSpc>
                <a:spcPct val="80000"/>
              </a:lnSpc>
            </a:pPr>
            <a:r>
              <a:rPr lang="en-US" altLang="zh-CN" sz="2800">
                <a:solidFill>
                  <a:srgbClr val="00FF00"/>
                </a:solidFill>
              </a:rPr>
              <a:t>m</a:t>
            </a:r>
            <a:r>
              <a:rPr lang="zh-CN" altLang="en-US" sz="2800">
                <a:solidFill>
                  <a:srgbClr val="00FF00"/>
                </a:solidFill>
              </a:rPr>
              <a:t>文件有两种形式，一种称为命令文件（</a:t>
            </a:r>
            <a:r>
              <a:rPr lang="en-US" altLang="zh-CN" sz="2800">
                <a:solidFill>
                  <a:srgbClr val="00FF00"/>
                </a:solidFill>
              </a:rPr>
              <a:t>Script File</a:t>
            </a:r>
            <a:r>
              <a:rPr lang="zh-CN" altLang="en-US" sz="2800">
                <a:solidFill>
                  <a:srgbClr val="00FF00"/>
                </a:solidFill>
              </a:rPr>
              <a:t>），另一种称为函数文件（</a:t>
            </a:r>
            <a:r>
              <a:rPr lang="en-US" altLang="zh-CN" sz="2800">
                <a:solidFill>
                  <a:srgbClr val="00FF00"/>
                </a:solidFill>
              </a:rPr>
              <a:t>Function  File</a:t>
            </a:r>
            <a:r>
              <a:rPr lang="zh-CN" altLang="en-US" sz="2800">
                <a:solidFill>
                  <a:srgbClr val="00FF00"/>
                </a:solidFill>
              </a:rPr>
              <a:t>），两种文件的扩展名都是</a:t>
            </a:r>
            <a:r>
              <a:rPr lang="en-US" altLang="zh-CN" sz="2800">
                <a:solidFill>
                  <a:srgbClr val="00FF00"/>
                </a:solidFill>
              </a:rPr>
              <a:t>m</a:t>
            </a:r>
            <a:r>
              <a:rPr lang="zh-CN" altLang="en-US" sz="2800">
                <a:solidFill>
                  <a:srgbClr val="00FF00"/>
                </a:solidFill>
              </a:rPr>
              <a: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84213" y="144463"/>
            <a:ext cx="8080375" cy="584200"/>
          </a:xfrm>
          <a:prstGeom prst="rect">
            <a:avLst/>
          </a:prstGeom>
        </p:spPr>
        <p:txBody>
          <a:bodyPr/>
          <a:lstStyle/>
          <a:p>
            <a:endParaRPr lang="zh-CN" altLang="zh-CN" sz="4000">
              <a:solidFill>
                <a:srgbClr val="00FF00"/>
              </a:solidFill>
              <a:latin typeface="隶书" pitchFamily="49" charset="-122"/>
              <a:ea typeface="隶书" pitchFamily="49" charset="-122"/>
            </a:endParaRPr>
          </a:p>
        </p:txBody>
      </p:sp>
      <p:sp>
        <p:nvSpPr>
          <p:cNvPr id="191491" name="Rectangle 3"/>
          <p:cNvSpPr>
            <a:spLocks noGrp="1" noChangeArrowheads="1"/>
          </p:cNvSpPr>
          <p:nvPr>
            <p:ph type="body" idx="4294967295"/>
          </p:nvPr>
        </p:nvSpPr>
        <p:spPr>
          <a:xfrm>
            <a:off x="323850" y="836613"/>
            <a:ext cx="8640763" cy="5688012"/>
          </a:xfrm>
          <a:prstGeom prst="rect">
            <a:avLst/>
          </a:prstGeom>
        </p:spPr>
        <p:txBody>
          <a:bodyPr/>
          <a:lstStyle/>
          <a:p>
            <a:r>
              <a:rPr lang="zh-CN" altLang="en-US" sz="2800" dirty="0">
                <a:ea typeface="仿宋_GB2312" pitchFamily="49" charset="-122"/>
              </a:rPr>
              <a:t>吴文俊：</a:t>
            </a:r>
          </a:p>
          <a:p>
            <a:pPr>
              <a:buFont typeface="Wingdings" pitchFamily="2" charset="2"/>
              <a:buNone/>
            </a:pPr>
            <a:r>
              <a:rPr lang="zh-CN" altLang="en-US" sz="2800" dirty="0">
                <a:ea typeface="仿宋_GB2312" pitchFamily="49" charset="-122"/>
              </a:rPr>
              <a:t>           </a:t>
            </a:r>
            <a:r>
              <a:rPr lang="zh-CN" altLang="en-US" sz="2800" dirty="0">
                <a:solidFill>
                  <a:srgbClr val="00FF00"/>
                </a:solidFill>
                <a:ea typeface="仿宋_GB2312" pitchFamily="49" charset="-122"/>
              </a:rPr>
              <a:t>“任何数学都要讲究逻辑推理，但这只是问题的一个方面，更重要的是用数学去解决问题，解决日常生活中，其他科学中出现的数学问题。学校给出的数学题目都是有答案的，已知什么，求证什么，都是很清楚的，题目也是一定做得出的。但是来到了社会上，所面对的问题大多是预先不知道答案的，甚至不知道是否会有答案。这就要求学生培养创造能力，学会处理各种实际数学问题的方法。”</a:t>
            </a:r>
          </a:p>
          <a:p>
            <a:r>
              <a:rPr lang="zh-CN" altLang="en-US" sz="2800" dirty="0">
                <a:ea typeface="仿宋_GB2312" pitchFamily="49" charset="-122"/>
              </a:rPr>
              <a:t>数学软件既是数值计算的工具，也是数值实验的工具。</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0"/>
            <a:ext cx="8080375" cy="720725"/>
          </a:xfrm>
          <a:prstGeom prst="rect">
            <a:avLst/>
          </a:prstGeom>
        </p:spPr>
        <p:txBody>
          <a:bodyPr/>
          <a:lstStyle/>
          <a:p>
            <a:r>
              <a:rPr lang="zh-CN" altLang="en-US" sz="2800">
                <a:solidFill>
                  <a:srgbClr val="00FF00"/>
                </a:solidFill>
              </a:rPr>
              <a:t>（</a:t>
            </a:r>
            <a:r>
              <a:rPr lang="en-US" altLang="zh-CN" sz="2800">
                <a:solidFill>
                  <a:srgbClr val="00FF00"/>
                </a:solidFill>
              </a:rPr>
              <a:t>1</a:t>
            </a:r>
            <a:r>
              <a:rPr lang="zh-CN" altLang="en-US" sz="2800">
                <a:solidFill>
                  <a:srgbClr val="00FF00"/>
                </a:solidFill>
              </a:rPr>
              <a:t>）命令文件</a:t>
            </a:r>
            <a:r>
              <a:rPr lang="zh-CN" altLang="en-US" sz="4000"/>
              <a:t> </a:t>
            </a:r>
          </a:p>
        </p:txBody>
      </p:sp>
      <p:sp>
        <p:nvSpPr>
          <p:cNvPr id="57347" name="Rectangle 3"/>
          <p:cNvSpPr>
            <a:spLocks noGrp="1" noChangeArrowheads="1"/>
          </p:cNvSpPr>
          <p:nvPr>
            <p:ph type="body" idx="4294967295"/>
          </p:nvPr>
        </p:nvSpPr>
        <p:spPr>
          <a:xfrm>
            <a:off x="395288" y="1016000"/>
            <a:ext cx="8497887" cy="5508625"/>
          </a:xfrm>
          <a:prstGeom prst="rect">
            <a:avLst/>
          </a:prstGeom>
        </p:spPr>
        <p:txBody>
          <a:bodyPr/>
          <a:lstStyle/>
          <a:p>
            <a:r>
              <a:rPr lang="zh-CN" altLang="en-US" sz="2800">
                <a:solidFill>
                  <a:srgbClr val="00FF00"/>
                </a:solidFill>
              </a:rPr>
              <a:t>如果要输入较多的命令，或者要经常对某些命令进行重复的输入，则可以将这些命令按执行顺序存放在一个</a:t>
            </a:r>
            <a:r>
              <a:rPr lang="en-US" altLang="zh-CN" sz="2800">
                <a:solidFill>
                  <a:srgbClr val="00FF00"/>
                </a:solidFill>
              </a:rPr>
              <a:t>m</a:t>
            </a:r>
            <a:r>
              <a:rPr lang="zh-CN" altLang="en-US" sz="2800">
                <a:solidFill>
                  <a:srgbClr val="00FF00"/>
                </a:solidFill>
              </a:rPr>
              <a:t>文件中，以后只要在</a:t>
            </a:r>
            <a:r>
              <a:rPr lang="en-US" altLang="zh-CN" sz="2800">
                <a:solidFill>
                  <a:srgbClr val="00FF00"/>
                </a:solidFill>
              </a:rPr>
              <a:t>MATLAB</a:t>
            </a:r>
            <a:r>
              <a:rPr lang="zh-CN" altLang="en-US" sz="2800">
                <a:solidFill>
                  <a:srgbClr val="00FF00"/>
                </a:solidFill>
              </a:rPr>
              <a:t>的命令窗口中输入该文件的文件名，系统就会调入该文件并执行其中的全部命令。这种形式就是</a:t>
            </a:r>
            <a:r>
              <a:rPr lang="en-US" altLang="zh-CN" sz="2800">
                <a:solidFill>
                  <a:srgbClr val="00FF00"/>
                </a:solidFill>
              </a:rPr>
              <a:t>MATLAB</a:t>
            </a:r>
            <a:r>
              <a:rPr lang="zh-CN" altLang="en-US" sz="2800">
                <a:solidFill>
                  <a:srgbClr val="00FF00"/>
                </a:solidFill>
              </a:rPr>
              <a:t>的命令文件。</a:t>
            </a:r>
          </a:p>
          <a:p>
            <a:r>
              <a:rPr lang="zh-CN" altLang="en-US" sz="2800"/>
              <a:t>命令文件中的语句可以访问</a:t>
            </a:r>
            <a:r>
              <a:rPr lang="en-US" altLang="zh-CN" sz="2800"/>
              <a:t>MATLAB</a:t>
            </a:r>
            <a:r>
              <a:rPr lang="zh-CN" altLang="en-US" sz="2800"/>
              <a:t>工作空间的所有变量；而在命令文件执行过程中创建的变量也会一直保留在工作空间中，其他命令或</a:t>
            </a:r>
            <a:r>
              <a:rPr lang="en-US" altLang="zh-CN" sz="2800"/>
              <a:t>m</a:t>
            </a:r>
            <a:r>
              <a:rPr lang="zh-CN" altLang="en-US" sz="2800"/>
              <a:t>文件都可以访问这些变量。</a:t>
            </a:r>
          </a:p>
          <a:p>
            <a:r>
              <a:rPr lang="zh-CN" altLang="en-US" sz="2800"/>
              <a:t>命令文件相当于</a:t>
            </a:r>
            <a:r>
              <a:rPr lang="en-US" altLang="zh-CN" sz="2800"/>
              <a:t>DOS</a:t>
            </a:r>
            <a:r>
              <a:rPr lang="zh-CN" altLang="en-US" sz="2800"/>
              <a:t>批处理文件。</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250825" y="0"/>
            <a:ext cx="8080375" cy="333375"/>
          </a:xfrm>
          <a:prstGeom prst="rect">
            <a:avLst/>
          </a:prstGeom>
        </p:spPr>
        <p:txBody>
          <a:bodyPr/>
          <a:lstStyle/>
          <a:p>
            <a:r>
              <a:rPr lang="zh-CN" altLang="en-US" sz="1400">
                <a:solidFill>
                  <a:schemeClr val="folHlink"/>
                </a:solidFill>
              </a:rPr>
              <a:t>命令文件（续）</a:t>
            </a:r>
          </a:p>
        </p:txBody>
      </p:sp>
      <p:sp>
        <p:nvSpPr>
          <p:cNvPr id="58371" name="Rectangle 3"/>
          <p:cNvSpPr>
            <a:spLocks noGrp="1" noChangeArrowheads="1"/>
          </p:cNvSpPr>
          <p:nvPr>
            <p:ph type="body" idx="4294967295"/>
          </p:nvPr>
        </p:nvSpPr>
        <p:spPr>
          <a:xfrm>
            <a:off x="215900" y="512763"/>
            <a:ext cx="8677275" cy="6119812"/>
          </a:xfrm>
          <a:prstGeom prst="rect">
            <a:avLst/>
          </a:prstGeom>
        </p:spPr>
        <p:txBody>
          <a:bodyPr/>
          <a:lstStyle/>
          <a:p>
            <a:r>
              <a:rPr lang="zh-CN" altLang="en-US" sz="2800"/>
              <a:t>求满足</a:t>
            </a:r>
            <a:r>
              <a:rPr lang="en-US" altLang="zh-CN" sz="2800"/>
              <a:t>1+2+3+…n&lt;100</a:t>
            </a:r>
            <a:r>
              <a:rPr lang="zh-CN" altLang="en-US" sz="2800"/>
              <a:t>的最大正整数</a:t>
            </a:r>
            <a:r>
              <a:rPr lang="en-US" altLang="zh-CN" sz="2800"/>
              <a:t>n</a:t>
            </a:r>
            <a:r>
              <a:rPr lang="zh-CN" altLang="en-US" sz="2800"/>
              <a:t>的</a:t>
            </a:r>
            <a:r>
              <a:rPr lang="en-US" altLang="zh-CN" sz="2800"/>
              <a:t>MATLAB</a:t>
            </a:r>
            <a:r>
              <a:rPr lang="zh-CN" altLang="en-US" sz="2800"/>
              <a:t>程序为：</a:t>
            </a:r>
          </a:p>
          <a:p>
            <a:pPr>
              <a:buFont typeface="Wingdings" pitchFamily="2" charset="2"/>
              <a:buNone/>
            </a:pPr>
            <a:r>
              <a:rPr lang="en-US" altLang="zh-CN" sz="2800"/>
              <a:t>sum=0;n=0;            %</a:t>
            </a:r>
            <a:r>
              <a:rPr lang="zh-CN" altLang="en-US" sz="2800"/>
              <a:t>赋初始值</a:t>
            </a:r>
          </a:p>
          <a:p>
            <a:pPr>
              <a:buFont typeface="Wingdings" pitchFamily="2" charset="2"/>
              <a:buNone/>
            </a:pPr>
            <a:r>
              <a:rPr lang="en-US" altLang="zh-CN" sz="2800"/>
              <a:t>while sum&lt;100       %</a:t>
            </a:r>
            <a:r>
              <a:rPr lang="zh-CN" altLang="en-US" sz="2800"/>
              <a:t>判断当前的和是否小于</a:t>
            </a:r>
            <a:r>
              <a:rPr lang="en-US" altLang="zh-CN" sz="2800"/>
              <a:t>100</a:t>
            </a:r>
          </a:p>
          <a:p>
            <a:pPr>
              <a:buFont typeface="Wingdings" pitchFamily="2" charset="2"/>
              <a:buNone/>
            </a:pPr>
            <a:r>
              <a:rPr lang="en-US" altLang="zh-CN" sz="2800"/>
              <a:t>   n=n+1;                 %</a:t>
            </a:r>
            <a:r>
              <a:rPr lang="zh-CN" altLang="en-US" sz="2800"/>
              <a:t>如果没有超过</a:t>
            </a:r>
            <a:r>
              <a:rPr lang="en-US" altLang="zh-CN" sz="2800"/>
              <a:t>100</a:t>
            </a:r>
            <a:r>
              <a:rPr lang="zh-CN" altLang="en-US" sz="2800"/>
              <a:t>，则对</a:t>
            </a:r>
            <a:r>
              <a:rPr lang="en-US" altLang="zh-CN" sz="2800"/>
              <a:t>n</a:t>
            </a:r>
            <a:r>
              <a:rPr lang="zh-CN" altLang="en-US" sz="2800"/>
              <a:t>加</a:t>
            </a:r>
            <a:r>
              <a:rPr lang="en-US" altLang="zh-CN" sz="2800"/>
              <a:t>1</a:t>
            </a:r>
          </a:p>
          <a:p>
            <a:pPr>
              <a:buFont typeface="Wingdings" pitchFamily="2" charset="2"/>
              <a:buNone/>
            </a:pPr>
            <a:r>
              <a:rPr lang="en-US" altLang="zh-CN" sz="2800"/>
              <a:t>   sum=sum+n;        %</a:t>
            </a:r>
            <a:r>
              <a:rPr lang="zh-CN" altLang="en-US" sz="2800"/>
              <a:t>计算最新的和</a:t>
            </a:r>
          </a:p>
          <a:p>
            <a:pPr>
              <a:buFont typeface="Wingdings" pitchFamily="2" charset="2"/>
              <a:buNone/>
            </a:pPr>
            <a:r>
              <a:rPr lang="en-US" altLang="zh-CN" sz="2800"/>
              <a:t>end</a:t>
            </a:r>
          </a:p>
          <a:p>
            <a:pPr>
              <a:buFont typeface="Wingdings" pitchFamily="2" charset="2"/>
              <a:buNone/>
            </a:pPr>
            <a:r>
              <a:rPr lang="en-US" altLang="zh-CN" sz="2800"/>
              <a:t>sum=sum-n;            %</a:t>
            </a:r>
            <a:r>
              <a:rPr lang="zh-CN" altLang="en-US" sz="2800"/>
              <a:t>当循环结束时有</a:t>
            </a:r>
            <a:r>
              <a:rPr lang="en-US" altLang="zh-CN" sz="2800"/>
              <a:t>sum&gt;=100</a:t>
            </a:r>
            <a:r>
              <a:rPr lang="zh-CN" altLang="en-US" sz="2800"/>
              <a:t>，故应          </a:t>
            </a:r>
          </a:p>
          <a:p>
            <a:pPr>
              <a:buFont typeface="Wingdings" pitchFamily="2" charset="2"/>
              <a:buNone/>
            </a:pPr>
            <a:r>
              <a:rPr lang="zh-CN" altLang="en-US" sz="2800"/>
              <a:t>                                    对</a:t>
            </a:r>
            <a:r>
              <a:rPr lang="en-US" altLang="zh-CN" sz="2800"/>
              <a:t>sum</a:t>
            </a:r>
            <a:r>
              <a:rPr lang="zh-CN" altLang="en-US" sz="2800"/>
              <a:t>减</a:t>
            </a:r>
            <a:r>
              <a:rPr lang="en-US" altLang="zh-CN" sz="2800"/>
              <a:t>n</a:t>
            </a:r>
          </a:p>
          <a:p>
            <a:pPr>
              <a:buFont typeface="Wingdings" pitchFamily="2" charset="2"/>
              <a:buNone/>
            </a:pPr>
            <a:r>
              <a:rPr lang="en-US" altLang="zh-CN" sz="2800"/>
              <a:t>n=n-1;                      %</a:t>
            </a:r>
            <a:r>
              <a:rPr lang="zh-CN" altLang="en-US" sz="2800"/>
              <a:t>当循环结束时有</a:t>
            </a:r>
            <a:r>
              <a:rPr lang="en-US" altLang="zh-CN" sz="2800"/>
              <a:t>sum&gt;=100</a:t>
            </a:r>
            <a:r>
              <a:rPr lang="zh-CN" altLang="en-US" sz="2800"/>
              <a:t>，故</a:t>
            </a:r>
          </a:p>
          <a:p>
            <a:pPr>
              <a:buFont typeface="Wingdings" pitchFamily="2" charset="2"/>
              <a:buNone/>
            </a:pPr>
            <a:r>
              <a:rPr lang="zh-CN" altLang="en-US" sz="2800"/>
              <a:t>                                     应对</a:t>
            </a:r>
            <a:r>
              <a:rPr lang="en-US" altLang="zh-CN" sz="2800"/>
              <a:t>n</a:t>
            </a:r>
            <a:r>
              <a:rPr lang="zh-CN" altLang="en-US" sz="2800"/>
              <a:t>减</a:t>
            </a:r>
            <a:r>
              <a:rPr lang="en-US" altLang="zh-CN" sz="2800"/>
              <a:t>1</a:t>
            </a:r>
          </a:p>
          <a:p>
            <a:pPr>
              <a:buFont typeface="Wingdings" pitchFamily="2" charset="2"/>
              <a:buNone/>
            </a:pPr>
            <a:r>
              <a:rPr lang="en-US" altLang="zh-CN" sz="2800"/>
              <a:t>n,sum                       %</a:t>
            </a:r>
            <a:r>
              <a:rPr lang="zh-CN" altLang="en-US" sz="2800"/>
              <a:t>显示最大正整数</a:t>
            </a:r>
            <a:r>
              <a:rPr lang="en-US" altLang="zh-CN" sz="2800"/>
              <a:t>n</a:t>
            </a:r>
            <a:r>
              <a:rPr lang="zh-CN" altLang="en-US" sz="2800"/>
              <a:t>以及和</a:t>
            </a:r>
            <a:r>
              <a:rPr lang="en-US" altLang="zh-CN" sz="2800"/>
              <a:t>sum</a:t>
            </a:r>
          </a:p>
          <a:p>
            <a:endParaRPr lang="en-US" altLang="zh-CN" sz="2800">
              <a:solidFill>
                <a:srgbClr val="00FF0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idx="4294967295"/>
          </p:nvPr>
        </p:nvSpPr>
        <p:spPr>
          <a:xfrm>
            <a:off x="0" y="0"/>
            <a:ext cx="8080375" cy="227013"/>
          </a:xfrm>
          <a:prstGeom prst="rect">
            <a:avLst/>
          </a:prstGeom>
        </p:spPr>
        <p:txBody>
          <a:bodyPr/>
          <a:lstStyle/>
          <a:p>
            <a:r>
              <a:rPr lang="zh-CN" altLang="en-US" sz="1400">
                <a:solidFill>
                  <a:schemeClr val="folHlink"/>
                </a:solidFill>
              </a:rPr>
              <a:t>命令文件（续）</a:t>
            </a:r>
          </a:p>
        </p:txBody>
      </p:sp>
      <p:sp>
        <p:nvSpPr>
          <p:cNvPr id="192515" name="Rectangle 3"/>
          <p:cNvSpPr>
            <a:spLocks noGrp="1" noChangeArrowheads="1"/>
          </p:cNvSpPr>
          <p:nvPr>
            <p:ph type="body" idx="4294967295"/>
          </p:nvPr>
        </p:nvSpPr>
        <p:spPr>
          <a:xfrm>
            <a:off x="215900" y="404813"/>
            <a:ext cx="8712200" cy="6192837"/>
          </a:xfrm>
          <a:prstGeom prst="rect">
            <a:avLst/>
          </a:prstGeom>
        </p:spPr>
        <p:txBody>
          <a:bodyPr/>
          <a:lstStyle/>
          <a:p>
            <a:r>
              <a:rPr lang="zh-CN" altLang="en-US" sz="2800"/>
              <a:t>将上述程序存入文件</a:t>
            </a:r>
            <a:r>
              <a:rPr lang="en-US" altLang="zh-CN" sz="2800"/>
              <a:t>fl.m</a:t>
            </a:r>
            <a:r>
              <a:rPr lang="zh-CN" altLang="en-US" sz="2800"/>
              <a:t>，然后在命令窗口键入</a:t>
            </a:r>
          </a:p>
          <a:p>
            <a:pPr>
              <a:buFont typeface="Wingdings" pitchFamily="2" charset="2"/>
              <a:buNone/>
            </a:pPr>
            <a:r>
              <a:rPr lang="en-US" altLang="zh-CN" sz="2800"/>
              <a:t>&gt;&gt;fl↙</a:t>
            </a:r>
          </a:p>
          <a:p>
            <a:pPr>
              <a:buFont typeface="Wingdings" pitchFamily="2" charset="2"/>
              <a:buNone/>
            </a:pPr>
            <a:r>
              <a:rPr lang="en-US" altLang="zh-CN" sz="2800"/>
              <a:t>   </a:t>
            </a:r>
            <a:r>
              <a:rPr lang="zh-CN" altLang="en-US" sz="2800"/>
              <a:t>显示结果为</a:t>
            </a:r>
          </a:p>
          <a:p>
            <a:pPr>
              <a:buFont typeface="Wingdings" pitchFamily="2" charset="2"/>
              <a:buNone/>
            </a:pPr>
            <a:r>
              <a:rPr lang="en-US" altLang="zh-CN" sz="2800"/>
              <a:t>n=</a:t>
            </a:r>
          </a:p>
          <a:p>
            <a:pPr>
              <a:buFont typeface="Wingdings" pitchFamily="2" charset="2"/>
              <a:buNone/>
            </a:pPr>
            <a:r>
              <a:rPr lang="en-US" altLang="zh-CN" sz="2800"/>
              <a:t>     13</a:t>
            </a:r>
          </a:p>
          <a:p>
            <a:pPr>
              <a:buFont typeface="Wingdings" pitchFamily="2" charset="2"/>
              <a:buNone/>
            </a:pPr>
            <a:r>
              <a:rPr lang="en-US" altLang="zh-CN" sz="2800"/>
              <a:t>sum=</a:t>
            </a:r>
          </a:p>
          <a:p>
            <a:pPr>
              <a:buFont typeface="Wingdings" pitchFamily="2" charset="2"/>
              <a:buNone/>
            </a:pPr>
            <a:r>
              <a:rPr lang="en-US" altLang="zh-CN" sz="2800"/>
              <a:t>      91</a:t>
            </a:r>
          </a:p>
          <a:p>
            <a:pPr>
              <a:buFont typeface="Wingdings" pitchFamily="2" charset="2"/>
              <a:buNone/>
            </a:pPr>
            <a:endParaRPr lang="en-US" altLang="zh-CN" sz="2800"/>
          </a:p>
          <a:p>
            <a:r>
              <a:rPr lang="zh-CN" altLang="en-US" sz="2800"/>
              <a:t>指出：</a:t>
            </a:r>
          </a:p>
          <a:p>
            <a:pPr>
              <a:buFont typeface="Wingdings" pitchFamily="2" charset="2"/>
              <a:buNone/>
            </a:pPr>
            <a:r>
              <a:rPr lang="zh-CN" altLang="en-US" sz="2800">
                <a:solidFill>
                  <a:srgbClr val="00FF00"/>
                </a:solidFill>
              </a:rPr>
              <a:t>            程序中由符号“</a:t>
            </a:r>
            <a:r>
              <a:rPr lang="en-US" altLang="zh-CN" sz="2800">
                <a:solidFill>
                  <a:srgbClr val="00FF00"/>
                </a:solidFill>
              </a:rPr>
              <a:t>%”</a:t>
            </a:r>
            <a:r>
              <a:rPr lang="zh-CN" altLang="en-US" sz="2800">
                <a:solidFill>
                  <a:srgbClr val="00FF00"/>
                </a:solidFill>
              </a:rPr>
              <a:t>开始的文字都是注释文字，用来对程序或程序行行进行注释说明，符号“</a:t>
            </a:r>
            <a:r>
              <a:rPr lang="en-US" altLang="zh-CN" sz="2800">
                <a:solidFill>
                  <a:srgbClr val="00FF00"/>
                </a:solidFill>
              </a:rPr>
              <a:t>%”</a:t>
            </a:r>
            <a:r>
              <a:rPr lang="zh-CN" altLang="en-US" sz="2800">
                <a:solidFill>
                  <a:srgbClr val="00FF00"/>
                </a:solidFill>
              </a:rPr>
              <a:t>称为注释符，</a:t>
            </a:r>
            <a:r>
              <a:rPr lang="en-US" altLang="zh-CN" sz="2800">
                <a:solidFill>
                  <a:srgbClr val="00FF00"/>
                </a:solidFill>
              </a:rPr>
              <a:t>MATLAB</a:t>
            </a:r>
            <a:r>
              <a:rPr lang="zh-CN" altLang="en-US" sz="2800">
                <a:solidFill>
                  <a:srgbClr val="00FF00"/>
                </a:solidFill>
              </a:rPr>
              <a:t>在执行时将忽略“</a:t>
            </a:r>
            <a:r>
              <a:rPr lang="en-US" altLang="zh-CN" sz="2800">
                <a:solidFill>
                  <a:srgbClr val="00FF00"/>
                </a:solidFill>
              </a:rPr>
              <a:t>%”</a:t>
            </a:r>
            <a:r>
              <a:rPr lang="zh-CN" altLang="en-US" sz="2800">
                <a:solidFill>
                  <a:srgbClr val="00FF00"/>
                </a:solidFill>
              </a:rPr>
              <a:t>后的内容。</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250825" y="0"/>
            <a:ext cx="8080375" cy="584200"/>
          </a:xfrm>
          <a:prstGeom prst="rect">
            <a:avLst/>
          </a:prstGeom>
        </p:spPr>
        <p:txBody>
          <a:bodyPr/>
          <a:lstStyle/>
          <a:p>
            <a:r>
              <a:rPr lang="zh-CN" altLang="en-US" sz="2800">
                <a:solidFill>
                  <a:srgbClr val="00FF00"/>
                </a:solidFill>
              </a:rPr>
              <a:t>（</a:t>
            </a:r>
            <a:r>
              <a:rPr lang="en-US" altLang="zh-CN" sz="2800">
                <a:solidFill>
                  <a:srgbClr val="00FF00"/>
                </a:solidFill>
              </a:rPr>
              <a:t>2</a:t>
            </a:r>
            <a:r>
              <a:rPr lang="zh-CN" altLang="en-US" sz="2800">
                <a:solidFill>
                  <a:srgbClr val="00FF00"/>
                </a:solidFill>
              </a:rPr>
              <a:t>）函数文件</a:t>
            </a:r>
          </a:p>
        </p:txBody>
      </p:sp>
      <p:sp>
        <p:nvSpPr>
          <p:cNvPr id="59395" name="Rectangle 3"/>
          <p:cNvSpPr>
            <a:spLocks noGrp="1" noChangeArrowheads="1"/>
          </p:cNvSpPr>
          <p:nvPr>
            <p:ph type="body" idx="4294967295"/>
          </p:nvPr>
        </p:nvSpPr>
        <p:spPr>
          <a:xfrm>
            <a:off x="287338" y="728663"/>
            <a:ext cx="8856662" cy="5868987"/>
          </a:xfrm>
          <a:prstGeom prst="rect">
            <a:avLst/>
          </a:prstGeom>
        </p:spPr>
        <p:txBody>
          <a:bodyPr/>
          <a:lstStyle/>
          <a:p>
            <a:pPr marL="609600" indent="-609600">
              <a:buFont typeface="Wingdings" pitchFamily="2" charset="2"/>
              <a:buAutoNum type="circleNumDbPlain"/>
            </a:pPr>
            <a:r>
              <a:rPr lang="zh-CN" altLang="en-US" sz="2800"/>
              <a:t>函数文件是另一类</a:t>
            </a:r>
            <a:r>
              <a:rPr lang="en-US" altLang="zh-CN" sz="2800"/>
              <a:t>m</a:t>
            </a:r>
            <a:r>
              <a:rPr lang="zh-CN" altLang="en-US" sz="2800"/>
              <a:t>文件，可以像库函数一样方便地被调用，</a:t>
            </a:r>
            <a:r>
              <a:rPr lang="en-US" altLang="zh-CN" sz="2800"/>
              <a:t>MATLAB</a:t>
            </a:r>
            <a:r>
              <a:rPr lang="zh-CN" altLang="en-US" sz="2800"/>
              <a:t>提供的许多工具箱，是由函数文件组成的。</a:t>
            </a:r>
          </a:p>
          <a:p>
            <a:pPr marL="609600" indent="-609600">
              <a:buFont typeface="Wingdings" pitchFamily="2" charset="2"/>
              <a:buAutoNum type="circleNumDbPlain"/>
            </a:pPr>
            <a:r>
              <a:rPr lang="zh-CN" altLang="en-US" sz="2800"/>
              <a:t>对于某一类特殊问题，用户可以建立系统的函数文件，形成专用工具箱。</a:t>
            </a:r>
          </a:p>
          <a:p>
            <a:pPr marL="609600" indent="-609600">
              <a:buFont typeface="Wingdings" pitchFamily="2" charset="2"/>
              <a:buAutoNum type="circleNumDbPlain"/>
            </a:pPr>
            <a:r>
              <a:rPr lang="zh-CN" altLang="en-US" sz="2800">
                <a:solidFill>
                  <a:srgbClr val="00FF00"/>
                </a:solidFill>
              </a:rPr>
              <a:t>函数文件的第一行有特殊的要求，它必须遵循如下的形式：</a:t>
            </a:r>
          </a:p>
          <a:p>
            <a:pPr marL="609600" indent="-609600">
              <a:buFont typeface="Wingdings" pitchFamily="2" charset="2"/>
              <a:buNone/>
            </a:pPr>
            <a:r>
              <a:rPr lang="zh-CN" altLang="en-US" sz="2800">
                <a:solidFill>
                  <a:srgbClr val="00FF00"/>
                </a:solidFill>
              </a:rPr>
              <a:t>      </a:t>
            </a:r>
            <a:r>
              <a:rPr lang="en-US" altLang="zh-CN" sz="2800">
                <a:solidFill>
                  <a:srgbClr val="00FF00"/>
                </a:solidFill>
              </a:rPr>
              <a:t>function&lt;</a:t>
            </a:r>
            <a:r>
              <a:rPr lang="zh-CN" altLang="en-US" sz="2800">
                <a:solidFill>
                  <a:srgbClr val="00FF00"/>
                </a:solidFill>
              </a:rPr>
              <a:t>因变量</a:t>
            </a:r>
            <a:r>
              <a:rPr lang="en-US" altLang="zh-CN" sz="2800">
                <a:solidFill>
                  <a:srgbClr val="00FF00"/>
                </a:solidFill>
              </a:rPr>
              <a:t>&gt;=&lt;</a:t>
            </a:r>
            <a:r>
              <a:rPr lang="zh-CN" altLang="en-US" sz="2800">
                <a:solidFill>
                  <a:srgbClr val="00FF00"/>
                </a:solidFill>
              </a:rPr>
              <a:t>函数名</a:t>
            </a:r>
            <a:r>
              <a:rPr lang="en-US" altLang="zh-CN" sz="2800">
                <a:solidFill>
                  <a:srgbClr val="00FF00"/>
                </a:solidFill>
              </a:rPr>
              <a:t>&gt;(&lt;</a:t>
            </a:r>
            <a:r>
              <a:rPr lang="zh-CN" altLang="en-US" sz="2800">
                <a:solidFill>
                  <a:srgbClr val="00FF00"/>
                </a:solidFill>
              </a:rPr>
              <a:t>自变量</a:t>
            </a:r>
            <a:r>
              <a:rPr lang="en-US" altLang="zh-CN" sz="2800">
                <a:solidFill>
                  <a:srgbClr val="00FF00"/>
                </a:solidFill>
              </a:rPr>
              <a:t>&gt;)</a:t>
            </a:r>
          </a:p>
          <a:p>
            <a:pPr marL="609600" indent="-609600">
              <a:buFont typeface="Wingdings" pitchFamily="2" charset="2"/>
              <a:buAutoNum type="circleNumDbPlain" startAt="4"/>
            </a:pPr>
            <a:r>
              <a:rPr lang="zh-CN" altLang="en-US" sz="2800"/>
              <a:t>其他各行都是程序运行语句，没有特别要求。</a:t>
            </a:r>
          </a:p>
          <a:p>
            <a:pPr marL="609600" indent="-609600">
              <a:buFont typeface="Wingdings" pitchFamily="2" charset="2"/>
              <a:buAutoNum type="circleNumDbPlain" startAt="4"/>
            </a:pPr>
            <a:r>
              <a:rPr lang="zh-CN" altLang="en-US" sz="2800">
                <a:solidFill>
                  <a:srgbClr val="00FF00"/>
                </a:solidFill>
              </a:rPr>
              <a:t>函数文件的文件名必须是</a:t>
            </a:r>
            <a:r>
              <a:rPr lang="en-US" altLang="zh-CN" sz="2800">
                <a:solidFill>
                  <a:srgbClr val="00FF00"/>
                </a:solidFill>
              </a:rPr>
              <a:t>&lt;</a:t>
            </a:r>
            <a:r>
              <a:rPr lang="zh-CN" altLang="en-US" sz="2800">
                <a:solidFill>
                  <a:srgbClr val="00FF00"/>
                </a:solidFill>
              </a:rPr>
              <a:t>函数名</a:t>
            </a:r>
            <a:r>
              <a:rPr lang="en-US" altLang="zh-CN" sz="2800">
                <a:solidFill>
                  <a:srgbClr val="00FF00"/>
                </a:solidFill>
              </a:rPr>
              <a:t>&gt;.m</a:t>
            </a:r>
            <a:r>
              <a:rPr lang="zh-CN" altLang="en-US" sz="2800"/>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0"/>
            <a:ext cx="8080375" cy="395288"/>
          </a:xfrm>
          <a:prstGeom prst="rect">
            <a:avLst/>
          </a:prstGeom>
        </p:spPr>
        <p:txBody>
          <a:bodyPr/>
          <a:lstStyle/>
          <a:p>
            <a:r>
              <a:rPr lang="zh-CN" altLang="en-US" sz="1600">
                <a:solidFill>
                  <a:schemeClr val="folHlink"/>
                </a:solidFill>
              </a:rPr>
              <a:t>函数文件（续）</a:t>
            </a:r>
          </a:p>
        </p:txBody>
      </p:sp>
      <p:sp>
        <p:nvSpPr>
          <p:cNvPr id="60419" name="Rectangle 3"/>
          <p:cNvSpPr>
            <a:spLocks noGrp="1" noChangeArrowheads="1"/>
          </p:cNvSpPr>
          <p:nvPr>
            <p:ph type="body" idx="4294967295"/>
          </p:nvPr>
        </p:nvSpPr>
        <p:spPr>
          <a:xfrm>
            <a:off x="250825" y="296863"/>
            <a:ext cx="8893175" cy="6561137"/>
          </a:xfrm>
          <a:prstGeom prst="rect">
            <a:avLst/>
          </a:prstGeom>
        </p:spPr>
        <p:txBody>
          <a:bodyPr/>
          <a:lstStyle/>
          <a:p>
            <a:pPr>
              <a:lnSpc>
                <a:spcPct val="80000"/>
              </a:lnSpc>
              <a:buFont typeface="Wingdings" pitchFamily="2" charset="2"/>
              <a:buNone/>
            </a:pPr>
            <a:r>
              <a:rPr lang="zh-CN" altLang="en-US" sz="2800"/>
              <a:t>实现符号函数</a:t>
            </a:r>
          </a:p>
          <a:p>
            <a:pPr>
              <a:lnSpc>
                <a:spcPct val="80000"/>
              </a:lnSpc>
              <a:buFont typeface="Wingdings" pitchFamily="2" charset="2"/>
              <a:buNone/>
            </a:pPr>
            <a:endParaRPr lang="zh-CN" altLang="en-US" sz="2800"/>
          </a:p>
          <a:p>
            <a:pPr>
              <a:lnSpc>
                <a:spcPct val="80000"/>
              </a:lnSpc>
              <a:buFont typeface="Wingdings" pitchFamily="2" charset="2"/>
              <a:buNone/>
            </a:pPr>
            <a:endParaRPr lang="zh-CN" altLang="en-US" sz="2800"/>
          </a:p>
          <a:p>
            <a:pPr>
              <a:lnSpc>
                <a:spcPct val="80000"/>
              </a:lnSpc>
              <a:buFont typeface="Wingdings" pitchFamily="2" charset="2"/>
              <a:buNone/>
            </a:pPr>
            <a:endParaRPr lang="zh-CN" altLang="en-US" sz="2800"/>
          </a:p>
          <a:p>
            <a:pPr>
              <a:lnSpc>
                <a:spcPct val="80000"/>
              </a:lnSpc>
              <a:buFont typeface="Wingdings" pitchFamily="2" charset="2"/>
              <a:buNone/>
            </a:pPr>
            <a:r>
              <a:rPr lang="zh-CN" altLang="en-US" sz="2800"/>
              <a:t>运算功能的函数</a:t>
            </a:r>
            <a:r>
              <a:rPr lang="en-US" altLang="zh-CN" sz="2800"/>
              <a:t>m</a:t>
            </a:r>
            <a:r>
              <a:rPr lang="zh-CN" altLang="en-US" sz="2800"/>
              <a:t>文件为：</a:t>
            </a:r>
          </a:p>
          <a:p>
            <a:pPr>
              <a:lnSpc>
                <a:spcPct val="80000"/>
              </a:lnSpc>
              <a:buFont typeface="Wingdings" pitchFamily="2" charset="2"/>
              <a:buNone/>
            </a:pPr>
            <a:r>
              <a:rPr lang="en-US" altLang="zh-CN" sz="2800"/>
              <a:t>function y=sgn(x)        %</a:t>
            </a:r>
            <a:r>
              <a:rPr lang="zh-CN" altLang="en-US" sz="2800"/>
              <a:t>这是一个定义符号函数 </a:t>
            </a:r>
          </a:p>
          <a:p>
            <a:pPr>
              <a:lnSpc>
                <a:spcPct val="80000"/>
              </a:lnSpc>
              <a:buFont typeface="Wingdings" pitchFamily="2" charset="2"/>
              <a:buNone/>
            </a:pPr>
            <a:r>
              <a:rPr lang="zh-CN" altLang="en-US" sz="2800"/>
              <a:t>                                         </a:t>
            </a:r>
            <a:r>
              <a:rPr lang="en-US" altLang="zh-CN" sz="2800"/>
              <a:t>y=sgn(x)</a:t>
            </a:r>
            <a:r>
              <a:rPr lang="zh-CN" altLang="en-US" sz="2800"/>
              <a:t>的函数文件。</a:t>
            </a:r>
          </a:p>
          <a:p>
            <a:pPr>
              <a:lnSpc>
                <a:spcPct val="80000"/>
              </a:lnSpc>
              <a:buFont typeface="Wingdings" pitchFamily="2" charset="2"/>
              <a:buNone/>
            </a:pPr>
            <a:r>
              <a:rPr lang="en-US" altLang="zh-CN" sz="2800"/>
              <a:t>if x&lt;0</a:t>
            </a:r>
          </a:p>
          <a:p>
            <a:pPr>
              <a:lnSpc>
                <a:spcPct val="80000"/>
              </a:lnSpc>
              <a:buFont typeface="Wingdings" pitchFamily="2" charset="2"/>
              <a:buNone/>
            </a:pPr>
            <a:r>
              <a:rPr lang="en-US" altLang="zh-CN" sz="2800"/>
              <a:t>   y1=-1;</a:t>
            </a:r>
          </a:p>
          <a:p>
            <a:pPr>
              <a:lnSpc>
                <a:spcPct val="80000"/>
              </a:lnSpc>
              <a:buFont typeface="Wingdings" pitchFamily="2" charset="2"/>
              <a:buNone/>
            </a:pPr>
            <a:r>
              <a:rPr lang="en-US" altLang="zh-CN" sz="2800"/>
              <a:t>elseif x==0 </a:t>
            </a:r>
          </a:p>
          <a:p>
            <a:pPr>
              <a:lnSpc>
                <a:spcPct val="80000"/>
              </a:lnSpc>
              <a:buFont typeface="Wingdings" pitchFamily="2" charset="2"/>
              <a:buNone/>
            </a:pPr>
            <a:r>
              <a:rPr lang="en-US" altLang="zh-CN" sz="2800"/>
              <a:t>    y1=0;</a:t>
            </a:r>
          </a:p>
          <a:p>
            <a:pPr>
              <a:lnSpc>
                <a:spcPct val="80000"/>
              </a:lnSpc>
              <a:buFont typeface="Wingdings" pitchFamily="2" charset="2"/>
              <a:buNone/>
            </a:pPr>
            <a:r>
              <a:rPr lang="en-US" altLang="zh-CN" sz="2800"/>
              <a:t>else</a:t>
            </a:r>
          </a:p>
          <a:p>
            <a:pPr>
              <a:lnSpc>
                <a:spcPct val="80000"/>
              </a:lnSpc>
              <a:buFont typeface="Wingdings" pitchFamily="2" charset="2"/>
              <a:buNone/>
            </a:pPr>
            <a:r>
              <a:rPr lang="en-US" altLang="zh-CN" sz="2800"/>
              <a:t>   y1=1;</a:t>
            </a:r>
          </a:p>
          <a:p>
            <a:pPr>
              <a:lnSpc>
                <a:spcPct val="80000"/>
              </a:lnSpc>
              <a:buFont typeface="Wingdings" pitchFamily="2" charset="2"/>
              <a:buNone/>
            </a:pPr>
            <a:r>
              <a:rPr lang="en-US" altLang="zh-CN" sz="2800"/>
              <a:t>end</a:t>
            </a:r>
          </a:p>
          <a:p>
            <a:pPr>
              <a:lnSpc>
                <a:spcPct val="80000"/>
              </a:lnSpc>
              <a:buFont typeface="Wingdings" pitchFamily="2" charset="2"/>
              <a:buNone/>
            </a:pPr>
            <a:r>
              <a:rPr lang="en-US" altLang="zh-CN" sz="2800"/>
              <a:t>y=y1;</a:t>
            </a:r>
          </a:p>
        </p:txBody>
      </p:sp>
      <p:sp>
        <p:nvSpPr>
          <p:cNvPr id="604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420" name="Object 4"/>
          <p:cNvGraphicFramePr>
            <a:graphicFrameLocks noChangeAspect="1"/>
          </p:cNvGraphicFramePr>
          <p:nvPr/>
        </p:nvGraphicFramePr>
        <p:xfrm>
          <a:off x="2555875" y="728663"/>
          <a:ext cx="2479675" cy="1220787"/>
        </p:xfrm>
        <a:graphic>
          <a:graphicData uri="http://schemas.openxmlformats.org/presentationml/2006/ole">
            <mc:AlternateContent xmlns:mc="http://schemas.openxmlformats.org/markup-compatibility/2006">
              <mc:Choice xmlns:v="urn:schemas-microsoft-com:vml" Requires="v">
                <p:oleObj spid="_x0000_s60423" name="Equation" r:id="rId3" imgW="1447560" imgH="711000" progId="Equation.DSMT4">
                  <p:embed/>
                </p:oleObj>
              </mc:Choice>
              <mc:Fallback>
                <p:oleObj name="Equation" r:id="rId3" imgW="144756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728663"/>
                        <a:ext cx="2479675" cy="122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idx="4294967295"/>
          </p:nvPr>
        </p:nvSpPr>
        <p:spPr>
          <a:xfrm>
            <a:off x="0" y="0"/>
            <a:ext cx="8080375" cy="227013"/>
          </a:xfrm>
          <a:prstGeom prst="rect">
            <a:avLst/>
          </a:prstGeom>
        </p:spPr>
        <p:txBody>
          <a:bodyPr/>
          <a:lstStyle/>
          <a:p>
            <a:r>
              <a:rPr lang="zh-CN" altLang="en-US" sz="1600">
                <a:solidFill>
                  <a:schemeClr val="folHlink"/>
                </a:solidFill>
              </a:rPr>
              <a:t>函数文件（续）</a:t>
            </a:r>
          </a:p>
        </p:txBody>
      </p:sp>
      <p:sp>
        <p:nvSpPr>
          <p:cNvPr id="193539" name="Rectangle 3"/>
          <p:cNvSpPr>
            <a:spLocks noGrp="1" noChangeArrowheads="1"/>
          </p:cNvSpPr>
          <p:nvPr>
            <p:ph type="body" idx="4294967295"/>
          </p:nvPr>
        </p:nvSpPr>
        <p:spPr>
          <a:xfrm>
            <a:off x="287338" y="368300"/>
            <a:ext cx="8569325" cy="6229350"/>
          </a:xfrm>
          <a:prstGeom prst="rect">
            <a:avLst/>
          </a:prstGeom>
        </p:spPr>
        <p:txBody>
          <a:bodyPr/>
          <a:lstStyle/>
          <a:p>
            <a:pPr marL="0" indent="0">
              <a:buFont typeface="Wingdings" pitchFamily="2" charset="2"/>
              <a:buNone/>
            </a:pPr>
            <a:r>
              <a:rPr lang="en-US" altLang="zh-CN" sz="2800"/>
              <a:t>       </a:t>
            </a:r>
            <a:r>
              <a:rPr lang="zh-CN" altLang="en-US" sz="2800"/>
              <a:t>将上述程序存为文件</a:t>
            </a:r>
            <a:r>
              <a:rPr lang="en-US" altLang="zh-CN" sz="2800"/>
              <a:t>sgn.m</a:t>
            </a:r>
            <a:r>
              <a:rPr lang="zh-CN" altLang="en-US" sz="2800"/>
              <a:t>，便可以将其作为普通的</a:t>
            </a:r>
            <a:r>
              <a:rPr lang="en-US" altLang="zh-CN" sz="2800"/>
              <a:t>MATLAB</a:t>
            </a:r>
            <a:r>
              <a:rPr lang="zh-CN" altLang="en-US" sz="2800"/>
              <a:t>函数来使用：</a:t>
            </a:r>
          </a:p>
          <a:p>
            <a:pPr marL="0" indent="0">
              <a:buFont typeface="Wingdings" pitchFamily="2" charset="2"/>
              <a:buNone/>
            </a:pPr>
            <a:r>
              <a:rPr lang="en-US" altLang="zh-CN" sz="2800"/>
              <a:t>&gt;&gt;x=4/3*pi; ↙</a:t>
            </a:r>
          </a:p>
          <a:p>
            <a:pPr marL="0" indent="0">
              <a:buFont typeface="Wingdings" pitchFamily="2" charset="2"/>
              <a:buNone/>
            </a:pPr>
            <a:r>
              <a:rPr lang="en-US" altLang="zh-CN" sz="2800"/>
              <a:t>y=3*sgn(sin(x)) ↙</a:t>
            </a:r>
          </a:p>
          <a:p>
            <a:pPr marL="0" indent="0">
              <a:buFont typeface="Wingdings" pitchFamily="2" charset="2"/>
              <a:buNone/>
            </a:pPr>
            <a:r>
              <a:rPr lang="zh-CN" altLang="en-US" sz="2800"/>
              <a:t>显示结果为</a:t>
            </a:r>
            <a:r>
              <a:rPr lang="en-US" altLang="zh-CN" sz="2800"/>
              <a:t>:</a:t>
            </a:r>
          </a:p>
          <a:p>
            <a:pPr marL="0" indent="0">
              <a:buFont typeface="Wingdings" pitchFamily="2" charset="2"/>
              <a:buNone/>
            </a:pPr>
            <a:r>
              <a:rPr lang="en-US" altLang="zh-CN" sz="2800"/>
              <a:t>y=</a:t>
            </a:r>
          </a:p>
          <a:p>
            <a:pPr marL="0" indent="0">
              <a:buFont typeface="Wingdings" pitchFamily="2" charset="2"/>
              <a:buNone/>
            </a:pPr>
            <a:r>
              <a:rPr lang="en-US" altLang="zh-CN" sz="2800"/>
              <a:t>    -3</a:t>
            </a:r>
          </a:p>
          <a:p>
            <a:pPr marL="0" indent="0"/>
            <a:endParaRPr lang="en-US" altLang="zh-CN" sz="28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0"/>
            <a:ext cx="8080375" cy="587375"/>
          </a:xfrm>
          <a:prstGeom prst="rect">
            <a:avLst/>
          </a:prstGeom>
        </p:spPr>
        <p:txBody>
          <a:bodyPr/>
          <a:lstStyle/>
          <a:p>
            <a:r>
              <a:rPr lang="zh-CN" altLang="en-US" sz="2800"/>
              <a:t>五、</a:t>
            </a:r>
            <a:r>
              <a:rPr lang="en-US" altLang="zh-CN" sz="2800"/>
              <a:t>MATLAB</a:t>
            </a:r>
            <a:r>
              <a:rPr lang="zh-CN" altLang="en-US" sz="2800"/>
              <a:t>的常用命令</a:t>
            </a:r>
          </a:p>
        </p:txBody>
      </p:sp>
      <p:sp>
        <p:nvSpPr>
          <p:cNvPr id="61443" name="Rectangle 3"/>
          <p:cNvSpPr>
            <a:spLocks noGrp="1" noChangeArrowheads="1"/>
          </p:cNvSpPr>
          <p:nvPr>
            <p:ph type="body" idx="4294967295"/>
          </p:nvPr>
        </p:nvSpPr>
        <p:spPr>
          <a:xfrm>
            <a:off x="358775" y="728663"/>
            <a:ext cx="8426450" cy="5580062"/>
          </a:xfrm>
          <a:prstGeom prst="rect">
            <a:avLst/>
          </a:prstGeom>
        </p:spPr>
        <p:txBody>
          <a:bodyPr/>
          <a:lstStyle/>
          <a:p>
            <a:pPr>
              <a:buFont typeface="Wingdings" pitchFamily="2" charset="2"/>
              <a:buNone/>
            </a:pPr>
            <a:r>
              <a:rPr lang="en-US" altLang="zh-CN"/>
              <a:t>           </a:t>
            </a:r>
            <a:r>
              <a:rPr lang="en-US" altLang="zh-CN" sz="2800"/>
              <a:t>MATLAB</a:t>
            </a:r>
            <a:r>
              <a:rPr lang="zh-CN" altLang="en-US" sz="2800"/>
              <a:t>可以通过菜单对工作着的窗口进行操作，也可以通过键盘在命令窗口输入命令进行操作，下面给出几个常用的通用命令。</a:t>
            </a:r>
          </a:p>
          <a:p>
            <a:r>
              <a:rPr lang="en-US" altLang="zh-CN" sz="2800">
                <a:solidFill>
                  <a:srgbClr val="00FF00"/>
                </a:solidFill>
                <a:latin typeface="楷体_GB2312" pitchFamily="49" charset="-122"/>
                <a:ea typeface="楷体_GB2312" pitchFamily="49" charset="-122"/>
              </a:rPr>
              <a:t>quit   </a:t>
            </a:r>
            <a:r>
              <a:rPr lang="zh-CN" altLang="en-US" sz="2800">
                <a:solidFill>
                  <a:srgbClr val="00FF00"/>
                </a:solidFill>
                <a:latin typeface="楷体_GB2312" pitchFamily="49" charset="-122"/>
                <a:ea typeface="楷体_GB2312" pitchFamily="49" charset="-122"/>
              </a:rPr>
              <a:t>关闭</a:t>
            </a:r>
            <a:r>
              <a:rPr lang="en-US" altLang="zh-CN" sz="2800">
                <a:solidFill>
                  <a:srgbClr val="00FF00"/>
                </a:solidFill>
                <a:latin typeface="楷体_GB2312" pitchFamily="49" charset="-122"/>
                <a:ea typeface="楷体_GB2312" pitchFamily="49" charset="-122"/>
              </a:rPr>
              <a:t>MATLAB</a:t>
            </a:r>
          </a:p>
          <a:p>
            <a:r>
              <a:rPr lang="en-US" altLang="zh-CN" sz="2800">
                <a:solidFill>
                  <a:srgbClr val="00FF00"/>
                </a:solidFill>
                <a:latin typeface="楷体_GB2312" pitchFamily="49" charset="-122"/>
                <a:ea typeface="楷体_GB2312" pitchFamily="49" charset="-122"/>
              </a:rPr>
              <a:t>exit   </a:t>
            </a:r>
            <a:r>
              <a:rPr lang="zh-CN" altLang="en-US" sz="2800">
                <a:solidFill>
                  <a:srgbClr val="00FF00"/>
                </a:solidFill>
                <a:latin typeface="楷体_GB2312" pitchFamily="49" charset="-122"/>
                <a:ea typeface="楷体_GB2312" pitchFamily="49" charset="-122"/>
              </a:rPr>
              <a:t>关闭</a:t>
            </a:r>
            <a:r>
              <a:rPr lang="en-US" altLang="zh-CN" sz="2800">
                <a:solidFill>
                  <a:srgbClr val="00FF00"/>
                </a:solidFill>
                <a:latin typeface="楷体_GB2312" pitchFamily="49" charset="-122"/>
                <a:ea typeface="楷体_GB2312" pitchFamily="49" charset="-122"/>
              </a:rPr>
              <a:t>MATLAB</a:t>
            </a:r>
          </a:p>
          <a:p>
            <a:r>
              <a:rPr lang="en-US" altLang="zh-CN" sz="2800">
                <a:solidFill>
                  <a:srgbClr val="00FF00"/>
                </a:solidFill>
                <a:latin typeface="楷体_GB2312" pitchFamily="49" charset="-122"/>
                <a:ea typeface="楷体_GB2312" pitchFamily="49" charset="-122"/>
              </a:rPr>
              <a:t>clc    </a:t>
            </a:r>
            <a:r>
              <a:rPr lang="zh-CN" altLang="en-US" sz="2800">
                <a:solidFill>
                  <a:srgbClr val="00FF00"/>
                </a:solidFill>
                <a:latin typeface="楷体_GB2312" pitchFamily="49" charset="-122"/>
                <a:ea typeface="楷体_GB2312" pitchFamily="49" charset="-122"/>
              </a:rPr>
              <a:t>清除</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命令窗口中的所有显示内容</a:t>
            </a:r>
          </a:p>
          <a:p>
            <a:r>
              <a:rPr lang="en-US" altLang="zh-CN" sz="2800">
                <a:solidFill>
                  <a:srgbClr val="00FF00"/>
                </a:solidFill>
                <a:latin typeface="楷体_GB2312" pitchFamily="49" charset="-122"/>
                <a:ea typeface="楷体_GB2312" pitchFamily="49" charset="-122"/>
              </a:rPr>
              <a:t>clear  </a:t>
            </a:r>
            <a:r>
              <a:rPr lang="zh-CN" altLang="en-US" sz="2800">
                <a:solidFill>
                  <a:srgbClr val="00FF00"/>
                </a:solidFill>
                <a:latin typeface="楷体_GB2312" pitchFamily="49" charset="-122"/>
                <a:ea typeface="楷体_GB2312" pitchFamily="49" charset="-122"/>
              </a:rPr>
              <a:t>清除工作空间中保存的所有变量</a:t>
            </a:r>
          </a:p>
          <a:p>
            <a:pPr>
              <a:buFont typeface="Wingdings" pitchFamily="2" charset="2"/>
              <a:buNone/>
            </a:pPr>
            <a:r>
              <a:rPr lang="zh-CN" altLang="en-US" sz="2800"/>
              <a:t>           其他命令可以在学习应用中逐步熟悉。</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2075" y="107950"/>
            <a:ext cx="8080375" cy="692150"/>
          </a:xfrm>
        </p:spPr>
        <p:txBody>
          <a:bodyPr/>
          <a:lstStyle/>
          <a:p>
            <a:r>
              <a:rPr lang="zh-CN" altLang="en-US" sz="2800"/>
              <a:t>六、</a:t>
            </a:r>
            <a:r>
              <a:rPr lang="en-US" altLang="zh-CN" sz="2800"/>
              <a:t>MATLAB</a:t>
            </a:r>
            <a:r>
              <a:rPr lang="zh-CN" altLang="en-US" sz="2800"/>
              <a:t>的基本运算</a:t>
            </a:r>
          </a:p>
        </p:txBody>
      </p:sp>
      <p:graphicFrame>
        <p:nvGraphicFramePr>
          <p:cNvPr id="62585" name="Group 121"/>
          <p:cNvGraphicFramePr>
            <a:graphicFrameLocks noGrp="1"/>
          </p:cNvGraphicFramePr>
          <p:nvPr>
            <p:ph idx="1"/>
          </p:nvPr>
        </p:nvGraphicFramePr>
        <p:xfrm>
          <a:off x="215900" y="1268413"/>
          <a:ext cx="8928100" cy="2953577"/>
        </p:xfrm>
        <a:graphic>
          <a:graphicData uri="http://schemas.openxmlformats.org/drawingml/2006/table">
            <a:tbl>
              <a:tblPr/>
              <a:tblGrid>
                <a:gridCol w="863600"/>
                <a:gridCol w="1763713"/>
                <a:gridCol w="2484437"/>
                <a:gridCol w="2520950"/>
                <a:gridCol w="1295400"/>
              </a:tblGrid>
              <a:tr h="468313">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0" i="0" u="none" strike="noStrike" cap="none" normalizeH="0" baseline="0" smtClean="0">
                          <a:ln>
                            <a:noFill/>
                          </a:ln>
                          <a:solidFill>
                            <a:srgbClr val="00FF00"/>
                          </a:solidFill>
                          <a:effectLst/>
                          <a:latin typeface="Times New Roman" charset="0"/>
                          <a:ea typeface="宋体" charset="-122"/>
                        </a:rPr>
                        <a:t>运算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0" i="0" u="none" strike="noStrike" cap="none" normalizeH="0" baseline="0" smtClean="0">
                          <a:ln>
                            <a:noFill/>
                          </a:ln>
                          <a:solidFill>
                            <a:srgbClr val="00FF00"/>
                          </a:solidFill>
                          <a:effectLst/>
                          <a:latin typeface="Times New Roman" charset="0"/>
                          <a:ea typeface="宋体" charset="-122"/>
                        </a:rPr>
                        <a:t>数学表达式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rgbClr val="00FF00"/>
                          </a:solidFill>
                          <a:effectLst/>
                          <a:latin typeface="Times New Roman" charset="0"/>
                          <a:ea typeface="宋体" charset="-122"/>
                        </a:rPr>
                        <a:t>MATLAB</a:t>
                      </a:r>
                      <a:r>
                        <a:rPr kumimoji="0" lang="zh-CN" altLang="en-US" sz="2400" b="0" i="0" u="none" strike="noStrike" cap="none" normalizeH="0" baseline="0" smtClean="0">
                          <a:ln>
                            <a:noFill/>
                          </a:ln>
                          <a:solidFill>
                            <a:srgbClr val="00FF00"/>
                          </a:solidFill>
                          <a:effectLst/>
                          <a:latin typeface="Times New Roman" charset="0"/>
                          <a:ea typeface="宋体" charset="-122"/>
                        </a:rPr>
                        <a:t>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rgbClr val="00FF00"/>
                          </a:solidFill>
                          <a:effectLst/>
                          <a:latin typeface="Times New Roman" charset="0"/>
                          <a:ea typeface="宋体" charset="-122"/>
                        </a:rPr>
                        <a:t>MATLAB</a:t>
                      </a:r>
                      <a:r>
                        <a:rPr kumimoji="0" lang="zh-CN" altLang="en-US" sz="2400" b="0" i="0" u="none" strike="noStrike" cap="none" normalizeH="0" baseline="0" smtClean="0">
                          <a:ln>
                            <a:noFill/>
                          </a:ln>
                          <a:solidFill>
                            <a:srgbClr val="00FF00"/>
                          </a:solidFill>
                          <a:effectLst/>
                          <a:latin typeface="Times New Roman" charset="0"/>
                          <a:ea typeface="宋体" charset="-122"/>
                        </a:rPr>
                        <a:t>表达式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0" i="0" u="none" strike="noStrike" cap="none" normalizeH="0" baseline="0" smtClean="0">
                          <a:ln>
                            <a:noFill/>
                          </a:ln>
                          <a:solidFill>
                            <a:srgbClr val="00FF00"/>
                          </a:solidFill>
                          <a:effectLst/>
                          <a:latin typeface="Times New Roman" charset="0"/>
                          <a:ea typeface="宋体" charset="-122"/>
                        </a:rPr>
                        <a:t>示例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rgbClr val="00FF00"/>
                          </a:solidFill>
                          <a:effectLst/>
                          <a:latin typeface="Times New Roman" charset="0"/>
                          <a:ea typeface="宋体" charset="-122"/>
                        </a:rPr>
                        <a:t>/(</a:t>
                      </a:r>
                      <a:r>
                        <a:rPr kumimoji="0" lang="zh-CN" altLang="en-US" sz="2400" b="0" i="0" u="none" strike="noStrike" cap="none" normalizeH="0" baseline="0" smtClean="0">
                          <a:ln>
                            <a:noFill/>
                          </a:ln>
                          <a:solidFill>
                            <a:srgbClr val="00FF00"/>
                          </a:solidFill>
                          <a:effectLst/>
                          <a:latin typeface="Times New Roman" charset="0"/>
                          <a:ea typeface="宋体" charset="-122"/>
                        </a:rPr>
                        <a:t>右除</a:t>
                      </a:r>
                      <a:r>
                        <a:rPr kumimoji="0" lang="en-US" altLang="zh-CN" sz="2400" b="0" i="0" u="none" strike="noStrike" cap="none" normalizeH="0" baseline="0" smtClean="0">
                          <a:ln>
                            <a:noFill/>
                          </a:ln>
                          <a:solidFill>
                            <a:srgbClr val="00FF00"/>
                          </a:solidFill>
                          <a:effectLst/>
                          <a:latin typeface="Times New Roman" charset="0"/>
                          <a:ea typeface="宋体" charset="-122"/>
                        </a:rPr>
                        <a:t>)</a:t>
                      </a:r>
                      <a:r>
                        <a:rPr kumimoji="0" lang="zh-CN" altLang="en-US" sz="2400" b="0" i="0" u="none" strike="noStrike" cap="none" normalizeH="0" baseline="0" smtClean="0">
                          <a:ln>
                            <a:noFill/>
                          </a:ln>
                          <a:solidFill>
                            <a:srgbClr val="00FF00"/>
                          </a:solidFill>
                          <a:effectLst/>
                          <a:latin typeface="Times New Roman" charset="0"/>
                          <a:ea typeface="宋体" charset="-122"/>
                        </a:rPr>
                        <a:t>或</a:t>
                      </a:r>
                      <a:r>
                        <a:rPr kumimoji="0" lang="en-US" altLang="zh-CN" sz="2400" b="0" i="0" u="none" strike="noStrike" cap="none" normalizeH="0" baseline="0" smtClean="0">
                          <a:ln>
                            <a:noFill/>
                          </a:ln>
                          <a:solidFill>
                            <a:srgbClr val="00FF00"/>
                          </a:solidFill>
                          <a:effectLst/>
                          <a:latin typeface="Times New Roman" charset="0"/>
                          <a:ea typeface="宋体" charset="-122"/>
                        </a:rPr>
                        <a:t>\(</a:t>
                      </a:r>
                      <a:r>
                        <a:rPr kumimoji="0" lang="zh-CN" altLang="en-US" sz="2400" b="0" i="0" u="none" strike="noStrike" cap="none" normalizeH="0" baseline="0" smtClean="0">
                          <a:ln>
                            <a:noFill/>
                          </a:ln>
                          <a:solidFill>
                            <a:srgbClr val="00FF00"/>
                          </a:solidFill>
                          <a:effectLst/>
                          <a:latin typeface="Times New Roman" charset="0"/>
                          <a:ea typeface="宋体" charset="-122"/>
                        </a:rPr>
                        <a:t>左除</a:t>
                      </a:r>
                      <a:r>
                        <a:rPr kumimoji="0" lang="en-US" altLang="zh-CN" sz="2400" b="0" i="0" u="none" strike="noStrike" cap="none" normalizeH="0" baseline="0" smtClean="0">
                          <a:ln>
                            <a:noFill/>
                          </a:ln>
                          <a:solidFill>
                            <a:srgbClr val="00FF00"/>
                          </a:solidFill>
                          <a:effectLst/>
                          <a:latin typeface="Times New Roman" charset="0"/>
                          <a:ea typeface="宋体" charset="-122"/>
                        </a:rPr>
                        <a:t>)</a:t>
                      </a:r>
                      <a:r>
                        <a:rPr kumimoji="0" lang="en-US" altLang="zh-CN" sz="2800" b="0" i="0" u="none" strike="noStrike" cap="none" normalizeH="0" baseline="0" smtClean="0">
                          <a:ln>
                            <a:noFill/>
                          </a:ln>
                          <a:solidFill>
                            <a:srgbClr val="00FF00"/>
                          </a:solidFill>
                          <a:effectLst/>
                          <a:latin typeface="Times New Roman"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r>
                        <a:rPr kumimoji="0" lang="zh-CN" altLang="en-US" sz="2800" b="0" i="0" u="none" strike="noStrike" cap="none" normalizeH="0" baseline="0" smtClean="0">
                          <a:ln>
                            <a:noFill/>
                          </a:ln>
                          <a:solidFill>
                            <a:srgbClr val="00FF00"/>
                          </a:solidFill>
                          <a:effectLst/>
                          <a:latin typeface="Times New Roman" charset="0"/>
                          <a:ea typeface="宋体" charset="-122"/>
                        </a:rPr>
                        <a:t>或</a:t>
                      </a:r>
                      <a:r>
                        <a:rPr kumimoji="0" lang="en-US" altLang="zh-CN" sz="2800" b="0" i="0" u="none" strike="noStrike" cap="none" normalizeH="0" baseline="0" smtClean="0">
                          <a:ln>
                            <a:noFill/>
                          </a:ln>
                          <a:solidFill>
                            <a:srgbClr val="00FF00"/>
                          </a:solidFill>
                          <a:effectLst/>
                          <a:latin typeface="Times New Roman" charset="0"/>
                          <a:ea typeface="宋体" charset="-122"/>
                        </a:rPr>
                        <a:t>b\a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rgbClr val="00FF00"/>
                          </a:solidFill>
                          <a:effectLst/>
                          <a:latin typeface="Times New Roman" charset="0"/>
                          <a:ea typeface="宋体" charset="-122"/>
                        </a:rPr>
                        <a:t>6/2</a:t>
                      </a:r>
                      <a:r>
                        <a:rPr kumimoji="0" lang="zh-CN" altLang="en-US" sz="2400" b="0" i="0" u="none" strike="noStrike" cap="none" normalizeH="0" baseline="0" smtClean="0">
                          <a:ln>
                            <a:noFill/>
                          </a:ln>
                          <a:solidFill>
                            <a:srgbClr val="00FF00"/>
                          </a:solidFill>
                          <a:effectLst/>
                          <a:latin typeface="Times New Roman" charset="0"/>
                          <a:ea typeface="宋体" charset="-122"/>
                        </a:rPr>
                        <a:t>或</a:t>
                      </a:r>
                      <a:r>
                        <a:rPr kumimoji="0" lang="en-US" altLang="zh-CN" sz="2400" b="0" i="0" u="none" strike="noStrike" cap="none" normalizeH="0" baseline="0" smtClean="0">
                          <a:ln>
                            <a:noFill/>
                          </a:ln>
                          <a:solidFill>
                            <a:srgbClr val="00FF00"/>
                          </a:solidFill>
                          <a:effectLst/>
                          <a:latin typeface="Times New Roman" charset="0"/>
                          <a:ea typeface="宋体" charset="-122"/>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rgbClr val="00FF00"/>
                          </a:solidFill>
                          <a:effectLst/>
                          <a:latin typeface="Times New Roman" charset="0"/>
                          <a:ea typeface="宋体" charset="-122"/>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586" name="Text Box 122"/>
          <p:cNvSpPr txBox="1">
            <a:spLocks noChangeArrowheads="1"/>
          </p:cNvSpPr>
          <p:nvPr/>
        </p:nvSpPr>
        <p:spPr bwMode="auto">
          <a:xfrm>
            <a:off x="808038" y="4976813"/>
            <a:ext cx="5743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t>指出：右除相当于通常的除法。</a:t>
            </a:r>
            <a:r>
              <a:rPr lang="zh-CN" altLang="en-US"/>
              <a:t>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idx="4294967295"/>
          </p:nvPr>
        </p:nvSpPr>
        <p:spPr>
          <a:xfrm>
            <a:off x="0" y="260350"/>
            <a:ext cx="8080375" cy="576263"/>
          </a:xfrm>
          <a:prstGeom prst="rect">
            <a:avLst/>
          </a:prstGeom>
        </p:spPr>
        <p:txBody>
          <a:bodyPr/>
          <a:lstStyle/>
          <a:p>
            <a:r>
              <a:rPr lang="zh-CN" altLang="en-US" sz="2800"/>
              <a:t>七、</a:t>
            </a:r>
            <a:r>
              <a:rPr lang="en-US" altLang="zh-CN" sz="2800"/>
              <a:t>MATLAB</a:t>
            </a:r>
            <a:r>
              <a:rPr lang="zh-CN" altLang="en-US" sz="2800"/>
              <a:t>的变量与函数</a:t>
            </a:r>
          </a:p>
        </p:txBody>
      </p:sp>
      <p:sp>
        <p:nvSpPr>
          <p:cNvPr id="66563" name="Rectangle 1027"/>
          <p:cNvSpPr>
            <a:spLocks noGrp="1" noChangeArrowheads="1"/>
          </p:cNvSpPr>
          <p:nvPr>
            <p:ph type="body" idx="4294967295"/>
          </p:nvPr>
        </p:nvSpPr>
        <p:spPr>
          <a:xfrm>
            <a:off x="107950" y="1089025"/>
            <a:ext cx="8893175" cy="5508625"/>
          </a:xfrm>
          <a:prstGeom prst="rect">
            <a:avLst/>
          </a:prstGeom>
        </p:spPr>
        <p:txBody>
          <a:bodyPr/>
          <a:lstStyle/>
          <a:p>
            <a:pPr>
              <a:lnSpc>
                <a:spcPct val="80000"/>
              </a:lnSpc>
              <a:buFont typeface="Wingdings" pitchFamily="2" charset="2"/>
              <a:buNone/>
            </a:pPr>
            <a:r>
              <a:rPr lang="en-US" altLang="zh-CN" sz="2800">
                <a:solidFill>
                  <a:schemeClr val="tx2"/>
                </a:solidFill>
              </a:rPr>
              <a:t>1</a:t>
            </a:r>
            <a:r>
              <a:rPr lang="zh-CN" altLang="en-US" sz="2800">
                <a:solidFill>
                  <a:schemeClr val="tx2"/>
                </a:solidFill>
              </a:rPr>
              <a:t>、变量</a:t>
            </a:r>
          </a:p>
          <a:p>
            <a:pPr>
              <a:lnSpc>
                <a:spcPct val="80000"/>
              </a:lnSpc>
            </a:pPr>
            <a:r>
              <a:rPr lang="zh-CN" altLang="en-US" sz="2800"/>
              <a:t>变量就是在程序的运行过程中，其数值可以变化的量（数据），它可以代表一个或若干个内存单元（变量的地址）中的数据。为了对所有的变量所对应的存储单元进行访问，需要给变量命名。</a:t>
            </a:r>
          </a:p>
          <a:p>
            <a:pPr>
              <a:lnSpc>
                <a:spcPct val="80000"/>
              </a:lnSpc>
            </a:pPr>
            <a:r>
              <a:rPr lang="en-US" altLang="zh-CN" sz="2800">
                <a:solidFill>
                  <a:srgbClr val="00FF00"/>
                </a:solidFill>
              </a:rPr>
              <a:t>MATLAB</a:t>
            </a:r>
            <a:r>
              <a:rPr lang="zh-CN" altLang="en-US" sz="2800">
                <a:solidFill>
                  <a:srgbClr val="00FF00"/>
                </a:solidFill>
              </a:rPr>
              <a:t>变量命名的规则</a:t>
            </a:r>
            <a:r>
              <a:rPr lang="zh-CN" altLang="en-US" sz="2800"/>
              <a:t>是：</a:t>
            </a:r>
          </a:p>
          <a:p>
            <a:pPr>
              <a:lnSpc>
                <a:spcPct val="80000"/>
              </a:lnSpc>
              <a:buFont typeface="Wingdings" pitchFamily="2" charset="2"/>
              <a:buNone/>
            </a:pPr>
            <a:r>
              <a:rPr lang="zh-CN" altLang="en-US" sz="2800">
                <a:solidFill>
                  <a:srgbClr val="00FF00"/>
                </a:solidFill>
              </a:rPr>
              <a:t>①以字母开头，后面可以跟字母、数字或下划线。</a:t>
            </a:r>
          </a:p>
          <a:p>
            <a:pPr>
              <a:lnSpc>
                <a:spcPct val="80000"/>
              </a:lnSpc>
              <a:buFont typeface="Wingdings" pitchFamily="2" charset="2"/>
              <a:buNone/>
            </a:pPr>
            <a:r>
              <a:rPr lang="zh-CN" altLang="en-US" sz="2800">
                <a:solidFill>
                  <a:srgbClr val="00FF00"/>
                </a:solidFill>
              </a:rPr>
              <a:t>②不超过</a:t>
            </a:r>
            <a:r>
              <a:rPr lang="en-US" altLang="zh-CN" sz="2800">
                <a:solidFill>
                  <a:srgbClr val="00FF00"/>
                </a:solidFill>
              </a:rPr>
              <a:t>31</a:t>
            </a:r>
            <a:r>
              <a:rPr lang="zh-CN" altLang="en-US" sz="2800">
                <a:solidFill>
                  <a:srgbClr val="00FF00"/>
                </a:solidFill>
              </a:rPr>
              <a:t>个字符。</a:t>
            </a:r>
          </a:p>
          <a:p>
            <a:pPr>
              <a:lnSpc>
                <a:spcPct val="80000"/>
              </a:lnSpc>
              <a:buFont typeface="Wingdings" pitchFamily="2" charset="2"/>
              <a:buNone/>
            </a:pPr>
            <a:r>
              <a:rPr lang="zh-CN" altLang="en-US" sz="2800">
                <a:solidFill>
                  <a:srgbClr val="00FF00"/>
                </a:solidFill>
              </a:rPr>
              <a:t>③字符间不可以留空格。</a:t>
            </a:r>
          </a:p>
          <a:p>
            <a:pPr>
              <a:lnSpc>
                <a:spcPct val="80000"/>
              </a:lnSpc>
              <a:buFont typeface="Wingdings" pitchFamily="2" charset="2"/>
              <a:buNone/>
            </a:pPr>
            <a:r>
              <a:rPr lang="zh-CN" altLang="en-US" sz="2800">
                <a:solidFill>
                  <a:srgbClr val="00FF00"/>
                </a:solidFill>
              </a:rPr>
              <a:t>④区分大小写。</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7950" y="107950"/>
            <a:ext cx="8547100" cy="368300"/>
          </a:xfrm>
        </p:spPr>
        <p:txBody>
          <a:bodyPr/>
          <a:lstStyle/>
          <a:p>
            <a:r>
              <a:rPr lang="en-US" altLang="zh-CN" sz="1600">
                <a:solidFill>
                  <a:schemeClr val="folHlink"/>
                </a:solidFill>
              </a:rPr>
              <a:t>MATLAB</a:t>
            </a:r>
            <a:r>
              <a:rPr lang="zh-CN" altLang="en-US" sz="1600">
                <a:solidFill>
                  <a:schemeClr val="folHlink"/>
                </a:solidFill>
              </a:rPr>
              <a:t>的变量与函数（续）</a:t>
            </a:r>
          </a:p>
        </p:txBody>
      </p:sp>
      <p:sp>
        <p:nvSpPr>
          <p:cNvPr id="67587" name="Rectangle 3"/>
          <p:cNvSpPr>
            <a:spLocks noGrp="1" noChangeArrowheads="1"/>
          </p:cNvSpPr>
          <p:nvPr>
            <p:ph type="body" sz="half" idx="1"/>
          </p:nvPr>
        </p:nvSpPr>
        <p:spPr>
          <a:xfrm>
            <a:off x="287338" y="800100"/>
            <a:ext cx="8856662" cy="5295900"/>
          </a:xfrm>
        </p:spPr>
        <p:txBody>
          <a:bodyPr/>
          <a:lstStyle/>
          <a:p>
            <a:r>
              <a:rPr lang="zh-CN" altLang="en-US" sz="2800">
                <a:solidFill>
                  <a:schemeClr val="tx2"/>
                </a:solidFill>
              </a:rPr>
              <a:t>系统变量</a:t>
            </a:r>
          </a:p>
          <a:p>
            <a:pPr>
              <a:buFont typeface="Wingdings" pitchFamily="2" charset="2"/>
              <a:buNone/>
            </a:pPr>
            <a:endParaRPr lang="en-US" altLang="zh-CN" sz="2400"/>
          </a:p>
        </p:txBody>
      </p:sp>
      <p:graphicFrame>
        <p:nvGraphicFramePr>
          <p:cNvPr id="67627" name="Group 43"/>
          <p:cNvGraphicFramePr>
            <a:graphicFrameLocks noGrp="1"/>
          </p:cNvGraphicFramePr>
          <p:nvPr>
            <p:ph sz="half" idx="2"/>
          </p:nvPr>
        </p:nvGraphicFramePr>
        <p:xfrm>
          <a:off x="647700" y="1665288"/>
          <a:ext cx="8137525" cy="3967100"/>
        </p:xfrm>
        <a:graphic>
          <a:graphicData uri="http://schemas.openxmlformats.org/drawingml/2006/table">
            <a:tbl>
              <a:tblPr/>
              <a:tblGrid>
                <a:gridCol w="1692275"/>
                <a:gridCol w="6445250"/>
              </a:tblGrid>
              <a:tr h="504825">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变量名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意义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用于存储计算结果的默认变量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pi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圆周率</a:t>
                      </a:r>
                      <a:r>
                        <a:rPr kumimoji="0" lang="en-US" altLang="zh-CN" sz="2800" b="0" i="0" u="none" strike="noStrike" cap="none" normalizeH="0" baseline="0" smtClean="0">
                          <a:ln>
                            <a:noFill/>
                          </a:ln>
                          <a:solidFill>
                            <a:srgbClr val="00FF00"/>
                          </a:solidFill>
                          <a:effectLst/>
                          <a:latin typeface="Times New Roman" charset="0"/>
                          <a:ea typeface="宋体" charset="-122"/>
                        </a:rPr>
                        <a:t>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inf(Inf)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无穷大∞，例如</a:t>
                      </a:r>
                      <a:r>
                        <a:rPr kumimoji="0" lang="en-US" altLang="zh-CN" sz="2800" b="0" i="0" u="none" strike="noStrike" cap="none" normalizeH="0" baseline="0" smtClean="0">
                          <a:ln>
                            <a:noFill/>
                          </a:ln>
                          <a:solidFill>
                            <a:srgbClr val="00FF00"/>
                          </a:solidFill>
                          <a:effectLst/>
                          <a:latin typeface="Times New Roman" charset="0"/>
                          <a:ea typeface="宋体" charset="-122"/>
                        </a:rPr>
                        <a:t>1/0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eps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计算机的最小数，和</a:t>
                      </a:r>
                      <a:r>
                        <a:rPr kumimoji="0" lang="en-US" altLang="zh-CN" sz="2800" b="0" i="0" u="none" strike="noStrike" cap="none" normalizeH="0" baseline="0" smtClean="0">
                          <a:ln>
                            <a:noFill/>
                          </a:ln>
                          <a:solidFill>
                            <a:srgbClr val="00FF00"/>
                          </a:solidFill>
                          <a:effectLst/>
                          <a:latin typeface="Times New Roman" charset="0"/>
                          <a:ea typeface="宋体" charset="-122"/>
                        </a:rPr>
                        <a:t>1</a:t>
                      </a:r>
                      <a:r>
                        <a:rPr kumimoji="0" lang="zh-CN" altLang="en-US" sz="2800" b="0" i="0" u="none" strike="noStrike" cap="none" normalizeH="0" baseline="0" smtClean="0">
                          <a:ln>
                            <a:noFill/>
                          </a:ln>
                          <a:solidFill>
                            <a:srgbClr val="00FF00"/>
                          </a:solidFill>
                          <a:effectLst/>
                          <a:latin typeface="Times New Roman" charset="0"/>
                          <a:ea typeface="宋体" charset="-122"/>
                        </a:rPr>
                        <a:t>相加产生比</a:t>
                      </a:r>
                      <a:r>
                        <a:rPr kumimoji="0" lang="en-US" altLang="zh-CN" sz="2800" b="0" i="0" u="none" strike="noStrike" cap="none" normalizeH="0" baseline="0" smtClean="0">
                          <a:ln>
                            <a:noFill/>
                          </a:ln>
                          <a:solidFill>
                            <a:srgbClr val="00FF00"/>
                          </a:solidFill>
                          <a:effectLst/>
                          <a:latin typeface="Times New Roman" charset="0"/>
                          <a:ea typeface="宋体" charset="-122"/>
                        </a:rPr>
                        <a:t>1</a:t>
                      </a:r>
                      <a:r>
                        <a:rPr kumimoji="0" lang="zh-CN" altLang="en-US" sz="2800" b="0" i="0" u="none" strike="noStrike" cap="none" normalizeH="0" baseline="0" smtClean="0">
                          <a:ln>
                            <a:noFill/>
                          </a:ln>
                          <a:solidFill>
                            <a:srgbClr val="00FF00"/>
                          </a:solidFill>
                          <a:effectLst/>
                          <a:latin typeface="Times New Roman" charset="0"/>
                          <a:ea typeface="宋体" charset="-122"/>
                        </a:rPr>
                        <a:t>大的数，在</a:t>
                      </a:r>
                      <a:r>
                        <a:rPr kumimoji="0" lang="en-US" altLang="zh-CN" sz="2800" b="0" i="0" u="none" strike="noStrike" cap="none" normalizeH="0" baseline="0" smtClean="0">
                          <a:ln>
                            <a:noFill/>
                          </a:ln>
                          <a:solidFill>
                            <a:srgbClr val="00FF00"/>
                          </a:solidFill>
                          <a:effectLst/>
                          <a:latin typeface="Times New Roman" charset="0"/>
                          <a:ea typeface="宋体" charset="-122"/>
                        </a:rPr>
                        <a:t>pc</a:t>
                      </a:r>
                      <a:r>
                        <a:rPr kumimoji="0" lang="zh-CN" altLang="en-US" sz="2800" b="0" i="0" u="none" strike="noStrike" cap="none" normalizeH="0" baseline="0" smtClean="0">
                          <a:ln>
                            <a:noFill/>
                          </a:ln>
                          <a:solidFill>
                            <a:srgbClr val="00FF00"/>
                          </a:solidFill>
                          <a:effectLst/>
                          <a:latin typeface="Times New Roman" charset="0"/>
                          <a:ea typeface="宋体" charset="-122"/>
                        </a:rPr>
                        <a:t>机上为</a:t>
                      </a:r>
                      <a:r>
                        <a:rPr kumimoji="0" lang="en-US" altLang="zh-CN" sz="2800" b="0" i="0" u="none" strike="noStrike" cap="none" normalizeH="0" baseline="0" smtClean="0">
                          <a:ln>
                            <a:noFill/>
                          </a:ln>
                          <a:solidFill>
                            <a:srgbClr val="00FF00"/>
                          </a:solidFill>
                          <a:effectLst/>
                          <a:latin typeface="Times New Roman" charset="0"/>
                          <a:ea typeface="宋体" charset="-122"/>
                        </a:rPr>
                        <a:t>2</a:t>
                      </a:r>
                      <a:r>
                        <a:rPr kumimoji="0" lang="zh-CN" altLang="en-US" sz="2800" b="0" i="0" u="none" strike="noStrike" cap="none" normalizeH="0" baseline="30000" smtClean="0">
                          <a:ln>
                            <a:noFill/>
                          </a:ln>
                          <a:solidFill>
                            <a:srgbClr val="00FF00"/>
                          </a:solidFill>
                          <a:effectLst/>
                          <a:latin typeface="Times New Roman" charset="0"/>
                          <a:ea typeface="宋体" charset="-122"/>
                        </a:rPr>
                        <a:t>－</a:t>
                      </a:r>
                      <a:r>
                        <a:rPr kumimoji="0" lang="en-US" altLang="zh-CN" sz="2800" b="0" i="0" u="none" strike="noStrike" cap="none" normalizeH="0" baseline="30000" smtClean="0">
                          <a:ln>
                            <a:noFill/>
                          </a:ln>
                          <a:solidFill>
                            <a:srgbClr val="00FF00"/>
                          </a:solidFill>
                          <a:effectLst/>
                          <a:latin typeface="Times New Roman" charset="0"/>
                          <a:ea typeface="宋体" charset="-122"/>
                        </a:rPr>
                        <a:t>52</a:t>
                      </a:r>
                      <a:r>
                        <a:rPr kumimoji="0" lang="zh-CN" altLang="en-US" sz="2800" b="0" i="0" u="none" strike="noStrike" cap="none" normalizeH="0" baseline="0" smtClean="0">
                          <a:ln>
                            <a:noFill/>
                          </a:ln>
                          <a:solidFill>
                            <a:srgbClr val="00FF00"/>
                          </a:solidFill>
                          <a:effectLst/>
                          <a:latin typeface="Times New Roman"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NaN(nan)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不定量，如</a:t>
                      </a:r>
                      <a:r>
                        <a:rPr kumimoji="0" lang="en-US" altLang="zh-CN" sz="2800" b="0" i="0" u="none" strike="noStrike" cap="none" normalizeH="0" baseline="0" smtClean="0">
                          <a:ln>
                            <a:noFill/>
                          </a:ln>
                          <a:solidFill>
                            <a:srgbClr val="00FF00"/>
                          </a:solidFill>
                          <a:effectLst/>
                          <a:latin typeface="Times New Roman" charset="0"/>
                          <a:ea typeface="宋体" charset="-122"/>
                        </a:rPr>
                        <a:t>0/0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i</a:t>
                      </a:r>
                      <a:r>
                        <a:rPr kumimoji="0" lang="zh-CN" altLang="en-US" sz="2800" b="0" i="0" u="none" strike="noStrike" cap="none" normalizeH="0" baseline="0" smtClean="0">
                          <a:ln>
                            <a:noFill/>
                          </a:ln>
                          <a:solidFill>
                            <a:srgbClr val="00FF00"/>
                          </a:solidFill>
                          <a:effectLst/>
                          <a:latin typeface="Times New Roman" charset="0"/>
                          <a:ea typeface="宋体" charset="-122"/>
                        </a:rPr>
                        <a:t>或</a:t>
                      </a:r>
                      <a:r>
                        <a:rPr kumimoji="0" lang="en-US" altLang="zh-CN" sz="2800" b="0" i="0" u="none" strike="noStrike" cap="none" normalizeH="0" baseline="0" smtClean="0">
                          <a:ln>
                            <a:noFill/>
                          </a:ln>
                          <a:solidFill>
                            <a:srgbClr val="00FF00"/>
                          </a:solidFill>
                          <a:effectLst/>
                          <a:latin typeface="Times New Roman" charset="0"/>
                          <a:ea typeface="宋体"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虚数单位，</a:t>
                      </a:r>
                      <a:r>
                        <a:rPr kumimoji="0" lang="en-US" altLang="zh-CN" sz="2800" b="0" i="0" u="none" strike="noStrike" cap="none" normalizeH="0" baseline="0" smtClean="0">
                          <a:ln>
                            <a:noFill/>
                          </a:ln>
                          <a:solidFill>
                            <a:srgbClr val="00FF00"/>
                          </a:solidFill>
                          <a:effectLst/>
                          <a:latin typeface="Times New Roman" charset="0"/>
                          <a:ea typeface="宋体" charset="-122"/>
                        </a:rPr>
                        <a:t>i=j=sqrt(-1)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84213" y="144463"/>
            <a:ext cx="8080375" cy="584200"/>
          </a:xfrm>
          <a:prstGeom prst="rect">
            <a:avLst/>
          </a:prstGeom>
        </p:spPr>
        <p:txBody>
          <a:bodyPr/>
          <a:lstStyle/>
          <a:p>
            <a:endParaRPr lang="zh-CN" altLang="zh-CN" sz="4000">
              <a:solidFill>
                <a:srgbClr val="00FF00"/>
              </a:solidFill>
              <a:latin typeface="隶书" pitchFamily="49" charset="-122"/>
              <a:ea typeface="隶书" pitchFamily="49" charset="-122"/>
            </a:endParaRPr>
          </a:p>
        </p:txBody>
      </p:sp>
      <p:sp>
        <p:nvSpPr>
          <p:cNvPr id="4" name="Rectangle 3"/>
          <p:cNvSpPr txBox="1">
            <a:spLocks noChangeArrowheads="1"/>
          </p:cNvSpPr>
          <p:nvPr/>
        </p:nvSpPr>
        <p:spPr>
          <a:xfrm>
            <a:off x="1439863" y="873125"/>
            <a:ext cx="6840537" cy="5076825"/>
          </a:xfrm>
          <a:prstGeom prst="rect">
            <a:avLst/>
          </a:prstGeom>
        </p:spPr>
        <p:txBody>
          <a:bodyPr/>
          <a:lstStyle>
            <a:lvl1pPr marL="342900" indent="-342900" algn="l" rtl="0" fontAlgn="base">
              <a:lnSpc>
                <a:spcPct val="90000"/>
              </a:lnSpc>
              <a:spcBef>
                <a:spcPct val="20000"/>
              </a:spcBef>
              <a:spcAft>
                <a:spcPct val="0"/>
              </a:spcAft>
              <a:buClr>
                <a:schemeClr val="tx2"/>
              </a:buClr>
              <a:buSzPct val="75000"/>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latin typeface="+mn-lt"/>
                <a:ea typeface="+mn-ea"/>
              </a:defRPr>
            </a:lvl2pPr>
            <a:lvl3pPr marL="1143000" indent="-228600" algn="l" rtl="0" fontAlgn="base">
              <a:spcBef>
                <a:spcPct val="20000"/>
              </a:spcBef>
              <a:spcAft>
                <a:spcPct val="0"/>
              </a:spcAft>
              <a:buClr>
                <a:srgbClr val="00CCFF"/>
              </a:buClr>
              <a:buSzPct val="65000"/>
              <a:buFont typeface="Wingdings" pitchFamily="2" charset="2"/>
              <a:buChar char="l"/>
              <a:defRPr sz="2400">
                <a:solidFill>
                  <a:schemeClr val="tx1"/>
                </a:solidFill>
                <a:latin typeface="+mn-lt"/>
                <a:ea typeface="+mn-ea"/>
              </a:defRPr>
            </a:lvl3pPr>
            <a:lvl4pPr marL="1600200" indent="-228600" algn="l" rtl="0" fontAlgn="base">
              <a:spcBef>
                <a:spcPct val="20000"/>
              </a:spcBef>
              <a:spcAft>
                <a:spcPct val="0"/>
              </a:spcAft>
              <a:buClr>
                <a:schemeClr val="tx1"/>
              </a:buClr>
              <a:buChar char="–"/>
              <a:defRPr sz="2000">
                <a:solidFill>
                  <a:schemeClr val="tx1"/>
                </a:solidFill>
                <a:latin typeface="+mn-lt"/>
                <a:ea typeface="+mn-ea"/>
              </a:defRPr>
            </a:lvl4pPr>
            <a:lvl5pPr marL="2057400" indent="-228600" algn="l" rtl="0" fontAlgn="base">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algn="ctr"/>
            <a:r>
              <a:rPr lang="en-US" altLang="zh-CN" dirty="0" smtClean="0">
                <a:latin typeface="隶书" pitchFamily="49" charset="-122"/>
                <a:ea typeface="隶书" pitchFamily="49" charset="-122"/>
              </a:rPr>
              <a:t>MATLAB</a:t>
            </a:r>
            <a:r>
              <a:rPr lang="en-US" altLang="zh-CN" dirty="0" smtClean="0">
                <a:latin typeface="Times New Roman"/>
                <a:ea typeface="隶书" pitchFamily="49" charset="-122"/>
              </a:rPr>
              <a:t>—“</a:t>
            </a:r>
            <a:r>
              <a:rPr lang="zh-CN" altLang="en-US" dirty="0" smtClean="0">
                <a:latin typeface="隶书" pitchFamily="49" charset="-122"/>
                <a:ea typeface="隶书" pitchFamily="49" charset="-122"/>
              </a:rPr>
              <a:t>矩阵实验室</a:t>
            </a:r>
            <a:r>
              <a:rPr lang="zh-CN" altLang="en-US" dirty="0" smtClean="0">
                <a:latin typeface="Times New Roman"/>
                <a:ea typeface="隶书" pitchFamily="49" charset="-122"/>
              </a:rPr>
              <a:t>”</a:t>
            </a:r>
            <a:r>
              <a:rPr lang="zh-CN" altLang="en-US" dirty="0" smtClean="0"/>
              <a:t> </a:t>
            </a:r>
          </a:p>
          <a:p>
            <a:endParaRPr lang="zh-CN" altLang="en-US" dirty="0" smtClean="0"/>
          </a:p>
          <a:p>
            <a:r>
              <a:rPr lang="zh-CN" altLang="en-US" dirty="0" smtClean="0">
                <a:hlinkClick r:id="rId2" action="ppaction://hlinksldjump"/>
              </a:rPr>
              <a:t>     </a:t>
            </a:r>
            <a:r>
              <a:rPr lang="en-US" altLang="zh-CN" dirty="0" smtClean="0">
                <a:solidFill>
                  <a:schemeClr val="tx2"/>
                </a:solidFill>
              </a:rPr>
              <a:t>MATLAB</a:t>
            </a:r>
            <a:r>
              <a:rPr lang="zh-CN" altLang="en-US" dirty="0" smtClean="0">
                <a:solidFill>
                  <a:schemeClr val="tx2"/>
                </a:solidFill>
              </a:rPr>
              <a:t>基本操作</a:t>
            </a:r>
          </a:p>
          <a:p>
            <a:r>
              <a:rPr lang="zh-CN" altLang="en-US" dirty="0" smtClean="0">
                <a:solidFill>
                  <a:schemeClr val="tx2"/>
                </a:solidFill>
                <a:hlinkClick r:id="rId3" action="ppaction://hlinksldjump"/>
              </a:rPr>
              <a:t>     </a:t>
            </a:r>
            <a:r>
              <a:rPr lang="en-US" altLang="zh-CN" dirty="0" smtClean="0">
                <a:solidFill>
                  <a:schemeClr val="tx2"/>
                </a:solidFill>
              </a:rPr>
              <a:t>MATLAB</a:t>
            </a:r>
            <a:r>
              <a:rPr lang="zh-CN" altLang="en-US" dirty="0" smtClean="0">
                <a:solidFill>
                  <a:schemeClr val="tx2"/>
                </a:solidFill>
              </a:rPr>
              <a:t>数值计算</a:t>
            </a:r>
          </a:p>
          <a:p>
            <a:r>
              <a:rPr lang="zh-CN" altLang="en-US" dirty="0" smtClean="0">
                <a:solidFill>
                  <a:schemeClr val="tx2"/>
                </a:solidFill>
                <a:hlinkClick r:id="rId4" action="ppaction://hlinksldjump"/>
              </a:rPr>
              <a:t>     </a:t>
            </a:r>
            <a:r>
              <a:rPr lang="en-US" altLang="zh-CN" dirty="0" smtClean="0">
                <a:solidFill>
                  <a:schemeClr val="tx2"/>
                </a:solidFill>
              </a:rPr>
              <a:t>MATLAB</a:t>
            </a:r>
            <a:r>
              <a:rPr lang="zh-CN" altLang="en-US" dirty="0" smtClean="0">
                <a:solidFill>
                  <a:schemeClr val="tx2"/>
                </a:solidFill>
              </a:rPr>
              <a:t>符号计算</a:t>
            </a:r>
          </a:p>
          <a:p>
            <a:r>
              <a:rPr lang="zh-CN" altLang="en-US" dirty="0" smtClean="0">
                <a:solidFill>
                  <a:schemeClr val="tx2"/>
                </a:solidFill>
                <a:hlinkClick r:id="rId5" action="ppaction://hlinksldjump"/>
              </a:rPr>
              <a:t>     </a:t>
            </a:r>
            <a:r>
              <a:rPr lang="en-US" altLang="zh-CN" dirty="0" smtClean="0">
                <a:solidFill>
                  <a:schemeClr val="tx2"/>
                </a:solidFill>
              </a:rPr>
              <a:t>MATLAB</a:t>
            </a:r>
            <a:r>
              <a:rPr lang="zh-CN" altLang="en-US" dirty="0" smtClean="0">
                <a:solidFill>
                  <a:schemeClr val="tx2"/>
                </a:solidFill>
              </a:rPr>
              <a:t>图形处理</a:t>
            </a:r>
          </a:p>
          <a:p>
            <a:r>
              <a:rPr lang="zh-CN" altLang="en-US" dirty="0" smtClean="0">
                <a:solidFill>
                  <a:schemeClr val="tx2"/>
                </a:solidFill>
                <a:hlinkClick r:id="rId6" action="ppaction://hlinksldjump"/>
              </a:rPr>
              <a:t>     </a:t>
            </a:r>
            <a:r>
              <a:rPr lang="en-US" altLang="zh-CN" dirty="0" smtClean="0">
                <a:solidFill>
                  <a:schemeClr val="tx2"/>
                </a:solidFill>
              </a:rPr>
              <a:t>MATLAB</a:t>
            </a:r>
            <a:r>
              <a:rPr lang="zh-CN" altLang="en-US" dirty="0" smtClean="0">
                <a:solidFill>
                  <a:schemeClr val="tx2"/>
                </a:solidFill>
              </a:rPr>
              <a:t>程序设计</a:t>
            </a:r>
          </a:p>
          <a:p>
            <a:pPr marL="0" indent="0">
              <a:buNone/>
            </a:pPr>
            <a:endParaRPr lang="en-US" altLang="zh-CN" dirty="0"/>
          </a:p>
        </p:txBody>
      </p:sp>
    </p:spTree>
    <p:extLst>
      <p:ext uri="{BB962C8B-B14F-4D97-AF65-F5344CB8AC3E}">
        <p14:creationId xmlns:p14="http://schemas.microsoft.com/office/powerpoint/2010/main" val="29782931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128588" y="141288"/>
            <a:ext cx="8080375" cy="227012"/>
          </a:xfrm>
          <a:prstGeom prst="rect">
            <a:avLst/>
          </a:prstGeom>
        </p:spPr>
        <p:txBody>
          <a:bodyPr/>
          <a:lstStyle/>
          <a:p>
            <a:r>
              <a:rPr lang="en-US" altLang="zh-CN" sz="1600">
                <a:solidFill>
                  <a:schemeClr val="folHlink"/>
                </a:solidFill>
              </a:rPr>
              <a:t>MATLAB</a:t>
            </a:r>
            <a:r>
              <a:rPr lang="zh-CN" altLang="en-US" sz="1600">
                <a:solidFill>
                  <a:schemeClr val="folHlink"/>
                </a:solidFill>
              </a:rPr>
              <a:t>的变量与函数（续）</a:t>
            </a:r>
          </a:p>
        </p:txBody>
      </p:sp>
      <p:sp>
        <p:nvSpPr>
          <p:cNvPr id="68611" name="Rectangle 3"/>
          <p:cNvSpPr>
            <a:spLocks noGrp="1" noChangeArrowheads="1"/>
          </p:cNvSpPr>
          <p:nvPr>
            <p:ph type="body" idx="4294967295"/>
          </p:nvPr>
        </p:nvSpPr>
        <p:spPr>
          <a:xfrm>
            <a:off x="323850" y="512763"/>
            <a:ext cx="8712200" cy="6011862"/>
          </a:xfrm>
          <a:prstGeom prst="rect">
            <a:avLst/>
          </a:prstGeom>
        </p:spPr>
        <p:txBody>
          <a:bodyPr/>
          <a:lstStyle/>
          <a:p>
            <a:pPr>
              <a:lnSpc>
                <a:spcPct val="70000"/>
              </a:lnSpc>
            </a:pPr>
            <a:r>
              <a:rPr lang="zh-CN" altLang="en-US" sz="2400"/>
              <a:t>指出：</a:t>
            </a:r>
          </a:p>
          <a:p>
            <a:pPr>
              <a:lnSpc>
                <a:spcPct val="70000"/>
              </a:lnSpc>
              <a:buFont typeface="Wingdings" pitchFamily="2" charset="2"/>
              <a:buNone/>
            </a:pPr>
            <a:r>
              <a:rPr lang="zh-CN" altLang="en-US" sz="2800">
                <a:solidFill>
                  <a:srgbClr val="00FF00"/>
                </a:solidFill>
                <a:latin typeface="楷体_GB2312" pitchFamily="49" charset="-122"/>
                <a:ea typeface="楷体_GB2312" pitchFamily="49" charset="-122"/>
              </a:rPr>
              <a:t>①自定义变量名一般不应和系统变量同名。</a:t>
            </a:r>
          </a:p>
          <a:p>
            <a:pPr>
              <a:lnSpc>
                <a:spcPct val="70000"/>
              </a:lnSpc>
              <a:buFont typeface="Wingdings" pitchFamily="2" charset="2"/>
              <a:buNone/>
            </a:pPr>
            <a:r>
              <a:rPr lang="zh-CN" altLang="en-US" sz="2800">
                <a:solidFill>
                  <a:srgbClr val="00FF00"/>
                </a:solidFill>
                <a:latin typeface="楷体_GB2312" pitchFamily="49" charset="-122"/>
                <a:ea typeface="楷体_GB2312" pitchFamily="49" charset="-122"/>
              </a:rPr>
              <a:t>②在</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中输入的内容直接决定变量的类型。</a:t>
            </a:r>
          </a:p>
          <a:p>
            <a:pPr>
              <a:lnSpc>
                <a:spcPct val="70000"/>
              </a:lnSpc>
              <a:buFont typeface="Wingdings" pitchFamily="2" charset="2"/>
              <a:buNone/>
            </a:pPr>
            <a:r>
              <a:rPr lang="zh-CN" altLang="en-US" sz="2800">
                <a:solidFill>
                  <a:srgbClr val="00FF00"/>
                </a:solidFill>
                <a:latin typeface="楷体_GB2312" pitchFamily="49" charset="-122"/>
                <a:ea typeface="楷体_GB2312" pitchFamily="49" charset="-122"/>
              </a:rPr>
              <a:t>③使用</a:t>
            </a:r>
            <a:r>
              <a:rPr lang="en-US" altLang="zh-CN" sz="2800">
                <a:solidFill>
                  <a:srgbClr val="00FF00"/>
                </a:solidFill>
                <a:latin typeface="楷体_GB2312" pitchFamily="49" charset="-122"/>
                <a:ea typeface="楷体_GB2312" pitchFamily="49" charset="-122"/>
              </a:rPr>
              <a:t>who</a:t>
            </a:r>
            <a:r>
              <a:rPr lang="zh-CN" altLang="en-US" sz="2800">
                <a:solidFill>
                  <a:srgbClr val="00FF00"/>
                </a:solidFill>
                <a:latin typeface="楷体_GB2312" pitchFamily="49" charset="-122"/>
                <a:ea typeface="楷体_GB2312" pitchFamily="49" charset="-122"/>
              </a:rPr>
              <a:t>和</a:t>
            </a:r>
            <a:r>
              <a:rPr lang="en-US" altLang="zh-CN" sz="2800">
                <a:solidFill>
                  <a:srgbClr val="00FF00"/>
                </a:solidFill>
                <a:latin typeface="楷体_GB2312" pitchFamily="49" charset="-122"/>
                <a:ea typeface="楷体_GB2312" pitchFamily="49" charset="-122"/>
              </a:rPr>
              <a:t>whos</a:t>
            </a:r>
            <a:r>
              <a:rPr lang="zh-CN" altLang="en-US" sz="2800">
                <a:solidFill>
                  <a:srgbClr val="00FF00"/>
                </a:solidFill>
                <a:latin typeface="楷体_GB2312" pitchFamily="49" charset="-122"/>
                <a:ea typeface="楷体_GB2312" pitchFamily="49" charset="-122"/>
              </a:rPr>
              <a:t>命令可以查看变量。</a:t>
            </a:r>
          </a:p>
          <a:p>
            <a:pPr>
              <a:lnSpc>
                <a:spcPct val="70000"/>
              </a:lnSpc>
              <a:buFont typeface="Wingdings" pitchFamily="2" charset="2"/>
              <a:buNone/>
            </a:pPr>
            <a:r>
              <a:rPr lang="zh-CN" altLang="en-US" sz="2800">
                <a:solidFill>
                  <a:srgbClr val="00FF00"/>
                </a:solidFill>
                <a:latin typeface="楷体_GB2312" pitchFamily="49" charset="-122"/>
                <a:ea typeface="楷体_GB2312" pitchFamily="49" charset="-122"/>
              </a:rPr>
              <a:t>④使用</a:t>
            </a:r>
            <a:r>
              <a:rPr lang="en-US" altLang="zh-CN" sz="2800">
                <a:solidFill>
                  <a:srgbClr val="00FF00"/>
                </a:solidFill>
                <a:latin typeface="楷体_GB2312" pitchFamily="49" charset="-122"/>
                <a:ea typeface="楷体_GB2312" pitchFamily="49" charset="-122"/>
              </a:rPr>
              <a:t>clear</a:t>
            </a:r>
            <a:r>
              <a:rPr lang="zh-CN" altLang="en-US" sz="2800">
                <a:solidFill>
                  <a:srgbClr val="00FF00"/>
                </a:solidFill>
                <a:latin typeface="楷体_GB2312" pitchFamily="49" charset="-122"/>
                <a:ea typeface="楷体_GB2312" pitchFamily="49" charset="-122"/>
              </a:rPr>
              <a:t>命令可以删除所有定义过的变量。如果只是删除其中某些变量，应在</a:t>
            </a:r>
            <a:r>
              <a:rPr lang="en-US" altLang="zh-CN" sz="2800">
                <a:solidFill>
                  <a:srgbClr val="00FF00"/>
                </a:solidFill>
                <a:latin typeface="楷体_GB2312" pitchFamily="49" charset="-122"/>
                <a:ea typeface="楷体_GB2312" pitchFamily="49" charset="-122"/>
              </a:rPr>
              <a:t>clear</a:t>
            </a:r>
            <a:r>
              <a:rPr lang="zh-CN" altLang="en-US" sz="2800">
                <a:solidFill>
                  <a:srgbClr val="00FF00"/>
                </a:solidFill>
                <a:latin typeface="楷体_GB2312" pitchFamily="49" charset="-122"/>
                <a:ea typeface="楷体_GB2312" pitchFamily="49" charset="-122"/>
              </a:rPr>
              <a:t>后面指定要删除的变量名。例如  </a:t>
            </a:r>
            <a:r>
              <a:rPr lang="en-US" altLang="zh-CN" sz="2800">
                <a:solidFill>
                  <a:srgbClr val="00FF00"/>
                </a:solidFill>
                <a:latin typeface="楷体_GB2312" pitchFamily="49" charset="-122"/>
                <a:ea typeface="楷体_GB2312" pitchFamily="49" charset="-122"/>
              </a:rPr>
              <a:t>clear a z</a:t>
            </a:r>
          </a:p>
          <a:p>
            <a:pPr>
              <a:lnSpc>
                <a:spcPct val="70000"/>
              </a:lnSpc>
              <a:buFont typeface="Wingdings" pitchFamily="2" charset="2"/>
              <a:buNone/>
            </a:pPr>
            <a:r>
              <a:rPr lang="en-US" altLang="zh-CN" sz="2800">
                <a:solidFill>
                  <a:srgbClr val="00FF00"/>
                </a:solidFill>
                <a:latin typeface="楷体_GB2312" pitchFamily="49" charset="-122"/>
                <a:ea typeface="楷体_GB2312" pitchFamily="49" charset="-122"/>
              </a:rPr>
              <a:t>⑤</a:t>
            </a:r>
            <a:r>
              <a:rPr lang="zh-CN" altLang="en-US" sz="2800">
                <a:solidFill>
                  <a:srgbClr val="00FF00"/>
                </a:solidFill>
                <a:latin typeface="楷体_GB2312" pitchFamily="49" charset="-122"/>
                <a:ea typeface="楷体_GB2312" pitchFamily="49" charset="-122"/>
              </a:rPr>
              <a:t>有了变量，就可以组成表达式，也就可以对变量进行赋值。</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的赋值语句有两种形式。</a:t>
            </a:r>
          </a:p>
          <a:p>
            <a:pPr>
              <a:lnSpc>
                <a:spcPct val="70000"/>
              </a:lnSpc>
              <a:buFont typeface="Wingdings" pitchFamily="2" charset="2"/>
              <a:buNone/>
            </a:pPr>
            <a:r>
              <a:rPr lang="zh-CN" altLang="en-US" sz="2800">
                <a:solidFill>
                  <a:srgbClr val="00FF00"/>
                </a:solidFill>
                <a:latin typeface="楷体_GB2312" pitchFamily="49" charset="-122"/>
                <a:ea typeface="楷体_GB2312" pitchFamily="49" charset="-122"/>
              </a:rPr>
              <a:t>        ● 变量名＝表达式</a:t>
            </a:r>
          </a:p>
          <a:p>
            <a:pPr>
              <a:lnSpc>
                <a:spcPct val="70000"/>
              </a:lnSpc>
              <a:buFont typeface="Wingdings" pitchFamily="2" charset="2"/>
              <a:buNone/>
            </a:pPr>
            <a:r>
              <a:rPr lang="zh-CN" altLang="en-US" sz="2800">
                <a:solidFill>
                  <a:srgbClr val="00FF00"/>
                </a:solidFill>
                <a:latin typeface="楷体_GB2312" pitchFamily="49" charset="-122"/>
                <a:ea typeface="楷体_GB2312" pitchFamily="49" charset="-122"/>
              </a:rPr>
              <a:t>        ● 表达式</a:t>
            </a:r>
          </a:p>
          <a:p>
            <a:pPr>
              <a:lnSpc>
                <a:spcPct val="70000"/>
              </a:lnSpc>
              <a:buFont typeface="Wingdings" pitchFamily="2" charset="2"/>
              <a:buNone/>
            </a:pPr>
            <a:r>
              <a:rPr lang="zh-CN" altLang="en-US" sz="2800">
                <a:solidFill>
                  <a:srgbClr val="00FF00"/>
                </a:solidFill>
                <a:latin typeface="楷体_GB2312" pitchFamily="49" charset="-122"/>
                <a:ea typeface="楷体_GB2312" pitchFamily="49" charset="-122"/>
              </a:rPr>
              <a:t>  在第一种情况下，</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将右边的表达式的值赋值给左边的变量，在第二种情况，</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将表达式的值赋值给系统变量</a:t>
            </a:r>
            <a:r>
              <a:rPr lang="en-US" altLang="zh-CN" sz="2800">
                <a:solidFill>
                  <a:srgbClr val="00FF00"/>
                </a:solidFill>
                <a:latin typeface="楷体_GB2312" pitchFamily="49" charset="-122"/>
                <a:ea typeface="楷体_GB2312" pitchFamily="49" charset="-122"/>
              </a:rPr>
              <a:t>ans</a:t>
            </a:r>
            <a:r>
              <a:rPr lang="zh-CN" altLang="en-US" sz="2800">
                <a:solidFill>
                  <a:srgbClr val="00FF00"/>
                </a:solidFill>
                <a:latin typeface="楷体_GB2312" pitchFamily="49" charset="-122"/>
                <a:ea typeface="楷体_GB2312" pitchFamily="49" charset="-122"/>
              </a:rPr>
              <a:t>。</a:t>
            </a:r>
          </a:p>
          <a:p>
            <a:pPr>
              <a:lnSpc>
                <a:spcPct val="70000"/>
              </a:lnSpc>
              <a:buFont typeface="Wingdings" pitchFamily="2" charset="2"/>
              <a:buNone/>
            </a:pPr>
            <a:r>
              <a:rPr lang="zh-CN" altLang="en-US" sz="2800">
                <a:solidFill>
                  <a:srgbClr val="00FF00"/>
                </a:solidFill>
                <a:latin typeface="楷体_GB2312" pitchFamily="49" charset="-122"/>
                <a:ea typeface="楷体_GB2312" pitchFamily="49" charset="-122"/>
              </a:rPr>
              <a:t>⑥所谓表达式，就是用运算符号把特殊字符、函数名、变量名等有关运算量连接起来的式子，其结果是一个矩阵</a:t>
            </a:r>
            <a:r>
              <a:rPr lang="zh-CN" altLang="en-US" sz="2400">
                <a:solidFill>
                  <a:srgbClr val="00FF00"/>
                </a:solidFill>
                <a:latin typeface="楷体_GB2312" pitchFamily="49" charset="-122"/>
                <a:ea typeface="楷体_GB2312" pitchFamily="49" charset="-122"/>
              </a:rPr>
              <a:t>。</a:t>
            </a:r>
          </a:p>
          <a:p>
            <a:pPr>
              <a:lnSpc>
                <a:spcPct val="70000"/>
              </a:lnSpc>
              <a:buFont typeface="Wingdings" pitchFamily="2" charset="2"/>
              <a:buNone/>
            </a:pPr>
            <a:endParaRPr lang="en-US" altLang="zh-CN" sz="2400">
              <a:solidFill>
                <a:srgbClr val="00FF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0825" y="260350"/>
            <a:ext cx="8080375" cy="539750"/>
          </a:xfrm>
        </p:spPr>
        <p:txBody>
          <a:bodyPr/>
          <a:lstStyle/>
          <a:p>
            <a:r>
              <a:rPr lang="en-US" altLang="zh-CN" sz="2800"/>
              <a:t>2</a:t>
            </a:r>
            <a:r>
              <a:rPr lang="zh-CN" altLang="en-US" sz="2800"/>
              <a:t>、函数</a:t>
            </a:r>
          </a:p>
        </p:txBody>
      </p:sp>
      <p:sp>
        <p:nvSpPr>
          <p:cNvPr id="69635" name="Rectangle 3"/>
          <p:cNvSpPr>
            <a:spLocks noGrp="1" noChangeArrowheads="1"/>
          </p:cNvSpPr>
          <p:nvPr>
            <p:ph type="body" sz="half" idx="1"/>
          </p:nvPr>
        </p:nvSpPr>
        <p:spPr>
          <a:xfrm>
            <a:off x="574675" y="836613"/>
            <a:ext cx="8569325" cy="4575175"/>
          </a:xfrm>
        </p:spPr>
        <p:txBody>
          <a:bodyPr/>
          <a:lstStyle/>
          <a:p>
            <a:r>
              <a:rPr lang="zh-CN" altLang="en-US" sz="2800">
                <a:solidFill>
                  <a:schemeClr val="tx2"/>
                </a:solidFill>
              </a:rPr>
              <a:t>数学函数</a:t>
            </a:r>
          </a:p>
          <a:p>
            <a:pPr>
              <a:buFont typeface="Wingdings" pitchFamily="2" charset="2"/>
              <a:buNone/>
            </a:pPr>
            <a:endParaRPr lang="en-US" altLang="zh-CN" sz="2400">
              <a:solidFill>
                <a:schemeClr val="tx2"/>
              </a:solidFill>
            </a:endParaRPr>
          </a:p>
        </p:txBody>
      </p:sp>
      <p:graphicFrame>
        <p:nvGraphicFramePr>
          <p:cNvPr id="69698" name="Group 66"/>
          <p:cNvGraphicFramePr>
            <a:graphicFrameLocks noGrp="1"/>
          </p:cNvGraphicFramePr>
          <p:nvPr>
            <p:ph sz="half" idx="2"/>
          </p:nvPr>
        </p:nvGraphicFramePr>
        <p:xfrm>
          <a:off x="250825" y="1592263"/>
          <a:ext cx="8534400" cy="4410329"/>
        </p:xfrm>
        <a:graphic>
          <a:graphicData uri="http://schemas.openxmlformats.org/drawingml/2006/table">
            <a:tbl>
              <a:tblPr/>
              <a:tblGrid>
                <a:gridCol w="1512888"/>
                <a:gridCol w="2760662"/>
                <a:gridCol w="1487488"/>
                <a:gridCol w="2773362"/>
              </a:tblGrid>
              <a:tr h="450850">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函数名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函数名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abs(x)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的绝对值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atant(x)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的反正切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sqrt(x)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的平方根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cot(x)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的余切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exp(x)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e</a:t>
                      </a:r>
                      <a:r>
                        <a:rPr kumimoji="0" lang="zh-CN" altLang="en-US" sz="2800" b="0" i="0" u="none" strike="noStrike" cap="none" normalizeH="0" baseline="0" smtClean="0">
                          <a:ln>
                            <a:noFill/>
                          </a:ln>
                          <a:solidFill>
                            <a:srgbClr val="00FF00"/>
                          </a:solidFill>
                          <a:effectLst/>
                          <a:latin typeface="Times New Roman" charset="0"/>
                          <a:ea typeface="宋体" charset="-122"/>
                        </a:rPr>
                        <a:t>的</a:t>
                      </a: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次方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acot(x)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的反余切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sin(x)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的正弦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log(x)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的自然对数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cos(x)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的余弦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log10(x)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的常用对数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asin(x)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的反正弦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sinh(x)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双曲正弦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acos(x)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的反余弦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cosh(x)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双曲余弦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tan(x)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x</a:t>
                      </a:r>
                      <a:r>
                        <a:rPr kumimoji="0" lang="zh-CN" altLang="en-US" sz="2800" b="0" i="0" u="none" strike="noStrike" cap="none" normalizeH="0" baseline="0" smtClean="0">
                          <a:ln>
                            <a:noFill/>
                          </a:ln>
                          <a:solidFill>
                            <a:srgbClr val="00FF00"/>
                          </a:solidFill>
                          <a:effectLst/>
                          <a:latin typeface="Times New Roman" charset="0"/>
                          <a:ea typeface="宋体" charset="-122"/>
                        </a:rPr>
                        <a:t>的正切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zh-CN"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zh-CN"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28588" y="61913"/>
            <a:ext cx="8080375" cy="595312"/>
          </a:xfrm>
          <a:prstGeom prst="rect">
            <a:avLst/>
          </a:prstGeom>
        </p:spPr>
        <p:txBody>
          <a:bodyPr/>
          <a:lstStyle/>
          <a:p>
            <a:r>
              <a:rPr lang="zh-CN" altLang="en-US" sz="1600">
                <a:solidFill>
                  <a:schemeClr val="folHlink"/>
                </a:solidFill>
              </a:rPr>
              <a:t>函数（续）</a:t>
            </a:r>
          </a:p>
        </p:txBody>
      </p:sp>
      <p:sp>
        <p:nvSpPr>
          <p:cNvPr id="70659" name="Rectangle 3"/>
          <p:cNvSpPr>
            <a:spLocks noGrp="1" noChangeArrowheads="1"/>
          </p:cNvSpPr>
          <p:nvPr>
            <p:ph type="body" idx="4294967295"/>
          </p:nvPr>
        </p:nvSpPr>
        <p:spPr>
          <a:xfrm>
            <a:off x="107950" y="800100"/>
            <a:ext cx="8820150" cy="5761038"/>
          </a:xfrm>
          <a:prstGeom prst="rect">
            <a:avLst/>
          </a:prstGeom>
          <a:noFill/>
        </p:spPr>
        <p:txBody>
          <a:bodyPr/>
          <a:lstStyle/>
          <a:p>
            <a:pPr marL="609600" indent="-609600"/>
            <a:r>
              <a:rPr lang="zh-CN" altLang="en-US" sz="2800">
                <a:solidFill>
                  <a:schemeClr val="tx2"/>
                </a:solidFill>
              </a:rPr>
              <a:t>机器函数</a:t>
            </a:r>
          </a:p>
          <a:p>
            <a:pPr marL="609600" indent="-609600">
              <a:buFont typeface="Wingdings" pitchFamily="2" charset="2"/>
              <a:buAutoNum type="circleNumDbPlain"/>
            </a:pPr>
            <a:r>
              <a:rPr lang="zh-CN" altLang="en-US"/>
              <a:t> </a:t>
            </a:r>
            <a:r>
              <a:rPr lang="en-US" altLang="zh-CN" sz="2800"/>
              <a:t>pause    </a:t>
            </a:r>
            <a:r>
              <a:rPr lang="zh-CN" altLang="en-US" sz="2800"/>
              <a:t>程序将暂时停在该函数所在位置，击任意键程序继续执行</a:t>
            </a:r>
          </a:p>
          <a:p>
            <a:pPr marL="609600" indent="-609600">
              <a:buFont typeface="Wingdings" pitchFamily="2" charset="2"/>
              <a:buAutoNum type="circleNumDbPlain"/>
            </a:pPr>
            <a:r>
              <a:rPr lang="zh-CN" altLang="en-US" sz="2800"/>
              <a:t> </a:t>
            </a:r>
            <a:r>
              <a:rPr lang="en-US" altLang="zh-CN" sz="2800"/>
              <a:t>echo on  </a:t>
            </a:r>
            <a:r>
              <a:rPr lang="zh-CN" altLang="en-US" sz="2800"/>
              <a:t>在命令窗口显示正在执行的程序指令</a:t>
            </a:r>
          </a:p>
          <a:p>
            <a:pPr marL="609600" indent="-609600">
              <a:buFont typeface="Wingdings" pitchFamily="2" charset="2"/>
              <a:buAutoNum type="circleNumDbPlain"/>
            </a:pPr>
            <a:r>
              <a:rPr lang="zh-CN" altLang="en-US" sz="2800"/>
              <a:t> </a:t>
            </a:r>
            <a:r>
              <a:rPr lang="en-US" altLang="zh-CN" sz="2800"/>
              <a:t>cputime  </a:t>
            </a:r>
            <a:r>
              <a:rPr lang="zh-CN" altLang="en-US" sz="2800"/>
              <a:t>给出</a:t>
            </a:r>
            <a:r>
              <a:rPr lang="en-US" altLang="zh-CN" sz="2800"/>
              <a:t>MATLAB</a:t>
            </a:r>
            <a:r>
              <a:rPr lang="zh-CN" altLang="en-US" sz="2800"/>
              <a:t>所耗用的总机器时间</a:t>
            </a:r>
          </a:p>
          <a:p>
            <a:pPr marL="609600" indent="-609600">
              <a:buFont typeface="Wingdings" pitchFamily="2" charset="2"/>
              <a:buAutoNum type="circleNumDbPlain"/>
            </a:pPr>
            <a:r>
              <a:rPr lang="zh-CN" altLang="en-US" sz="2800"/>
              <a:t> </a:t>
            </a:r>
            <a:r>
              <a:rPr lang="en-US" altLang="zh-CN" sz="2800"/>
              <a:t>clock    </a:t>
            </a:r>
            <a:r>
              <a:rPr lang="zh-CN" altLang="en-US" sz="2800"/>
              <a:t>给出日期及当前时间</a:t>
            </a:r>
          </a:p>
          <a:p>
            <a:pPr marL="609600" indent="-609600"/>
            <a:r>
              <a:rPr lang="zh-CN" altLang="en-US" sz="2800"/>
              <a:t>指出</a:t>
            </a:r>
            <a:r>
              <a:rPr lang="zh-CN" altLang="en-US"/>
              <a:t> </a:t>
            </a:r>
          </a:p>
          <a:p>
            <a:pPr marL="609600" indent="-609600">
              <a:buFont typeface="Wingdings" pitchFamily="2" charset="2"/>
              <a:buAutoNum type="circleNumDbPlain"/>
            </a:pPr>
            <a:r>
              <a:rPr lang="zh-CN" altLang="en-US" sz="2800">
                <a:solidFill>
                  <a:srgbClr val="00FF00"/>
                </a:solidFill>
              </a:rPr>
              <a:t>在表达式中，函数一定要出现在等式的右边。</a:t>
            </a:r>
          </a:p>
          <a:p>
            <a:pPr marL="609600" indent="-609600">
              <a:buFont typeface="Wingdings" pitchFamily="2" charset="2"/>
              <a:buAutoNum type="circleNumDbPlain"/>
            </a:pPr>
            <a:r>
              <a:rPr lang="zh-CN" altLang="en-US" sz="2800">
                <a:solidFill>
                  <a:srgbClr val="00FF00"/>
                </a:solidFill>
              </a:rPr>
              <a:t>每个函数对其自变量的个数和格式都有一定要求，如三角函数的单位是“弧度”而不是“度”。</a:t>
            </a:r>
          </a:p>
          <a:p>
            <a:pPr marL="609600" indent="-609600">
              <a:buFont typeface="Wingdings" pitchFamily="2" charset="2"/>
              <a:buAutoNum type="circleNumDbPlain"/>
            </a:pPr>
            <a:r>
              <a:rPr lang="zh-CN" altLang="en-US" sz="2800">
                <a:solidFill>
                  <a:srgbClr val="00FF00"/>
                </a:solidFill>
              </a:rPr>
              <a:t>函数允许嵌套，如</a:t>
            </a:r>
            <a:r>
              <a:rPr lang="en-US" altLang="zh-CN" sz="2800">
                <a:solidFill>
                  <a:srgbClr val="00FF00"/>
                </a:solidFill>
              </a:rPr>
              <a:t>sqrt(sin(10))</a:t>
            </a:r>
            <a:r>
              <a:rPr lang="zh-CN" altLang="en-US" sz="2800">
                <a:solidFill>
                  <a:srgbClr val="00FF00"/>
                </a:solidFill>
              </a:rPr>
              <a:t>。</a:t>
            </a:r>
          </a:p>
          <a:p>
            <a:pPr marL="609600" indent="-609600">
              <a:buFont typeface="Wingdings" pitchFamily="2" charset="2"/>
              <a:buAutoNum type="circleNumDbPlain"/>
            </a:pPr>
            <a:r>
              <a:rPr lang="zh-CN" altLang="en-US" sz="2800">
                <a:solidFill>
                  <a:srgbClr val="00FF00"/>
                </a:solidFill>
              </a:rPr>
              <a:t>系统函数的函数名小写。注意函数名也是区分大小写的。</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647700" y="0"/>
            <a:ext cx="8080375" cy="800100"/>
          </a:xfrm>
          <a:prstGeom prst="rect">
            <a:avLst/>
          </a:prstGeom>
        </p:spPr>
        <p:txBody>
          <a:bodyPr/>
          <a:lstStyle/>
          <a:p>
            <a:pPr algn="ctr"/>
            <a:r>
              <a:rPr lang="en-US" altLang="zh-CN">
                <a:solidFill>
                  <a:srgbClr val="00FF00"/>
                </a:solidFill>
                <a:latin typeface="隶书" pitchFamily="49" charset="-122"/>
                <a:ea typeface="隶书" pitchFamily="49" charset="-122"/>
              </a:rPr>
              <a:t>§2   MATLAB</a:t>
            </a:r>
            <a:r>
              <a:rPr lang="zh-CN" altLang="en-US">
                <a:solidFill>
                  <a:srgbClr val="00FF00"/>
                </a:solidFill>
                <a:latin typeface="隶书" pitchFamily="49" charset="-122"/>
                <a:ea typeface="隶书" pitchFamily="49" charset="-122"/>
              </a:rPr>
              <a:t>的数值计算</a:t>
            </a:r>
          </a:p>
        </p:txBody>
      </p:sp>
      <p:sp>
        <p:nvSpPr>
          <p:cNvPr id="74755" name="Rectangle 3"/>
          <p:cNvSpPr>
            <a:spLocks noGrp="1" noChangeArrowheads="1"/>
          </p:cNvSpPr>
          <p:nvPr>
            <p:ph type="body" idx="4294967295"/>
          </p:nvPr>
        </p:nvSpPr>
        <p:spPr>
          <a:xfrm>
            <a:off x="250825" y="981075"/>
            <a:ext cx="8893175" cy="5616575"/>
          </a:xfrm>
          <a:prstGeom prst="rect">
            <a:avLst/>
          </a:prstGeom>
        </p:spPr>
        <p:txBody>
          <a:bodyPr/>
          <a:lstStyle/>
          <a:p>
            <a:pPr>
              <a:buFont typeface="Wingdings" pitchFamily="2" charset="2"/>
              <a:buNone/>
            </a:pPr>
            <a:r>
              <a:rPr lang="en-US" altLang="zh-CN"/>
              <a:t>           MATLAB</a:t>
            </a:r>
            <a:r>
              <a:rPr lang="zh-CN" altLang="en-US"/>
              <a:t>运算的基本数据对象是矩阵，标量可以看作是</a:t>
            </a:r>
            <a:r>
              <a:rPr lang="en-US" altLang="zh-CN"/>
              <a:t>1×1</a:t>
            </a:r>
            <a:r>
              <a:rPr lang="zh-CN" altLang="en-US"/>
              <a:t>的矩阵，向量可以看作是</a:t>
            </a:r>
            <a:r>
              <a:rPr lang="en-US" altLang="zh-CN"/>
              <a:t>1×n</a:t>
            </a:r>
            <a:r>
              <a:rPr lang="zh-CN" altLang="en-US"/>
              <a:t>或</a:t>
            </a:r>
            <a:r>
              <a:rPr lang="en-US" altLang="zh-CN"/>
              <a:t>n×1</a:t>
            </a:r>
            <a:r>
              <a:rPr lang="zh-CN" altLang="en-US"/>
              <a:t>的矩阵。因此，可以说</a:t>
            </a:r>
            <a:r>
              <a:rPr lang="en-US" altLang="zh-CN"/>
              <a:t>MATLAB</a:t>
            </a:r>
            <a:r>
              <a:rPr lang="zh-CN" altLang="en-US"/>
              <a:t>的数据结构就是矩阵，以矩阵运算为代表的基本运算功能一直是</a:t>
            </a:r>
            <a:r>
              <a:rPr lang="en-US" altLang="zh-CN"/>
              <a:t>MATLAB</a:t>
            </a:r>
            <a:r>
              <a:rPr lang="zh-CN" altLang="en-US"/>
              <a:t>引以为自豪的核心与基础。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163513" y="152400"/>
            <a:ext cx="8080375" cy="684213"/>
          </a:xfrm>
          <a:prstGeom prst="rect">
            <a:avLst/>
          </a:prstGeom>
        </p:spPr>
        <p:txBody>
          <a:bodyPr/>
          <a:lstStyle/>
          <a:p>
            <a:r>
              <a:rPr lang="zh-CN" altLang="en-US" sz="2800"/>
              <a:t>一、矩阵的创建</a:t>
            </a:r>
          </a:p>
        </p:txBody>
      </p:sp>
      <p:sp>
        <p:nvSpPr>
          <p:cNvPr id="75779" name="Rectangle 3"/>
          <p:cNvSpPr>
            <a:spLocks noGrp="1" noChangeArrowheads="1"/>
          </p:cNvSpPr>
          <p:nvPr>
            <p:ph type="body" idx="4294967295"/>
          </p:nvPr>
        </p:nvSpPr>
        <p:spPr>
          <a:xfrm>
            <a:off x="107950" y="944563"/>
            <a:ext cx="8893175" cy="5913437"/>
          </a:xfrm>
          <a:prstGeom prst="rect">
            <a:avLst/>
          </a:prstGeom>
        </p:spPr>
        <p:txBody>
          <a:bodyPr/>
          <a:lstStyle/>
          <a:p>
            <a:r>
              <a:rPr lang="zh-CN" altLang="en-US" sz="2800"/>
              <a:t>矩阵是线性代数的基本运算单元。</a:t>
            </a:r>
          </a:p>
          <a:p>
            <a:r>
              <a:rPr lang="zh-CN" altLang="en-US" sz="2800"/>
              <a:t>通常矩阵是指含有</a:t>
            </a:r>
            <a:r>
              <a:rPr lang="en-US" altLang="zh-CN" sz="2800"/>
              <a:t>m</a:t>
            </a:r>
            <a:r>
              <a:rPr lang="zh-CN" altLang="en-US" sz="2800"/>
              <a:t>行</a:t>
            </a:r>
            <a:r>
              <a:rPr lang="en-US" altLang="zh-CN" sz="2800"/>
              <a:t>n</a:t>
            </a:r>
            <a:r>
              <a:rPr lang="zh-CN" altLang="en-US" sz="2800"/>
              <a:t>列数值的矩形结构。矩阵中的元素可以是实数也可以是复数，由此可以将矩阵划分为实矩阵和复矩阵。</a:t>
            </a:r>
          </a:p>
          <a:p>
            <a:r>
              <a:rPr lang="en-US" altLang="zh-CN" sz="2800"/>
              <a:t>MATLAB</a:t>
            </a:r>
            <a:r>
              <a:rPr lang="zh-CN" altLang="en-US" sz="2800"/>
              <a:t>支持线性代数所定义的全部矩阵运算。</a:t>
            </a:r>
          </a:p>
          <a:p>
            <a:r>
              <a:rPr lang="zh-CN" altLang="en-US" sz="2800"/>
              <a:t>在</a:t>
            </a:r>
            <a:r>
              <a:rPr lang="en-US" altLang="zh-CN" sz="2800"/>
              <a:t>MATLAB</a:t>
            </a:r>
            <a:r>
              <a:rPr lang="zh-CN" altLang="en-US" sz="2800"/>
              <a:t>中</a:t>
            </a:r>
            <a:r>
              <a:rPr lang="zh-CN" altLang="en-US" sz="2800">
                <a:solidFill>
                  <a:srgbClr val="00FF00"/>
                </a:solidFill>
              </a:rPr>
              <a:t>创建矩阵</a:t>
            </a:r>
            <a:r>
              <a:rPr lang="zh-CN" altLang="en-US" sz="2800"/>
              <a:t>应遵循以下</a:t>
            </a:r>
            <a:r>
              <a:rPr lang="zh-CN" altLang="en-US" sz="2800">
                <a:solidFill>
                  <a:srgbClr val="00FF00"/>
                </a:solidFill>
              </a:rPr>
              <a:t>原则</a:t>
            </a:r>
            <a:r>
              <a:rPr lang="zh-CN" altLang="en-US" sz="2800"/>
              <a:t>：</a:t>
            </a:r>
          </a:p>
          <a:p>
            <a:pPr>
              <a:buFont typeface="Wingdings" pitchFamily="2" charset="2"/>
              <a:buNone/>
            </a:pPr>
            <a:r>
              <a:rPr lang="zh-CN" altLang="en-US" sz="2800">
                <a:solidFill>
                  <a:srgbClr val="00FF00"/>
                </a:solidFill>
                <a:latin typeface="楷体_GB2312" pitchFamily="49" charset="-122"/>
                <a:ea typeface="楷体_GB2312" pitchFamily="49" charset="-122"/>
              </a:rPr>
              <a:t>①矩阵的元素必须在方括号</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 ］</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中。</a:t>
            </a:r>
          </a:p>
          <a:p>
            <a:pPr>
              <a:buFont typeface="Wingdings" pitchFamily="2" charset="2"/>
              <a:buNone/>
            </a:pPr>
            <a:r>
              <a:rPr lang="zh-CN" altLang="en-US" sz="2800">
                <a:solidFill>
                  <a:srgbClr val="00FF00"/>
                </a:solidFill>
                <a:latin typeface="楷体_GB2312" pitchFamily="49" charset="-122"/>
                <a:ea typeface="楷体_GB2312" pitchFamily="49" charset="-122"/>
              </a:rPr>
              <a:t>②矩阵的同行元素之间用空格或逗号</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分隔。</a:t>
            </a:r>
          </a:p>
          <a:p>
            <a:pPr>
              <a:buFont typeface="Wingdings" pitchFamily="2" charset="2"/>
              <a:buNone/>
            </a:pPr>
            <a:r>
              <a:rPr lang="zh-CN" altLang="en-US" sz="2800">
                <a:solidFill>
                  <a:srgbClr val="00FF00"/>
                </a:solidFill>
                <a:latin typeface="楷体_GB2312" pitchFamily="49" charset="-122"/>
                <a:ea typeface="楷体_GB2312" pitchFamily="49" charset="-122"/>
              </a:rPr>
              <a:t>③矩阵的行与行之间用分号</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或回车符分隔。</a:t>
            </a:r>
          </a:p>
          <a:p>
            <a:pPr>
              <a:buFont typeface="Wingdings" pitchFamily="2" charset="2"/>
              <a:buNone/>
            </a:pPr>
            <a:r>
              <a:rPr lang="zh-CN" altLang="en-US" sz="2800">
                <a:solidFill>
                  <a:srgbClr val="00FF00"/>
                </a:solidFill>
                <a:latin typeface="楷体_GB2312" pitchFamily="49" charset="-122"/>
                <a:ea typeface="楷体_GB2312" pitchFamily="49" charset="-122"/>
              </a:rPr>
              <a:t>④矩阵的尺寸不必预先定义。</a:t>
            </a:r>
          </a:p>
          <a:p>
            <a:pPr>
              <a:buFont typeface="Wingdings" pitchFamily="2" charset="2"/>
              <a:buNone/>
            </a:pPr>
            <a:r>
              <a:rPr lang="zh-CN" altLang="en-US" sz="2800">
                <a:solidFill>
                  <a:srgbClr val="00FF00"/>
                </a:solidFill>
                <a:latin typeface="楷体_GB2312" pitchFamily="49" charset="-122"/>
                <a:ea typeface="楷体_GB2312" pitchFamily="49" charset="-122"/>
              </a:rPr>
              <a:t>⑤矩阵元素可以是数值、变量、表达式或函数。如果矩阵元素是表达式，系统将自动计算出结果。</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92075" y="144463"/>
            <a:ext cx="8080375" cy="404812"/>
          </a:xfrm>
          <a:prstGeom prst="rect">
            <a:avLst/>
          </a:prstGeom>
        </p:spPr>
        <p:txBody>
          <a:bodyPr/>
          <a:lstStyle/>
          <a:p>
            <a:r>
              <a:rPr lang="zh-CN" altLang="en-US" sz="1600">
                <a:solidFill>
                  <a:schemeClr val="folHlink"/>
                </a:solidFill>
              </a:rPr>
              <a:t>矩阵的创建（续）</a:t>
            </a:r>
          </a:p>
        </p:txBody>
      </p:sp>
      <p:sp>
        <p:nvSpPr>
          <p:cNvPr id="76803" name="Rectangle 3"/>
          <p:cNvSpPr>
            <a:spLocks noGrp="1" noChangeArrowheads="1"/>
          </p:cNvSpPr>
          <p:nvPr>
            <p:ph type="body" idx="4294967295"/>
          </p:nvPr>
        </p:nvSpPr>
        <p:spPr>
          <a:xfrm>
            <a:off x="0" y="765175"/>
            <a:ext cx="9144000" cy="6092825"/>
          </a:xfrm>
          <a:prstGeom prst="rect">
            <a:avLst/>
          </a:prstGeom>
        </p:spPr>
        <p:txBody>
          <a:bodyPr/>
          <a:lstStyle/>
          <a:p>
            <a:pPr>
              <a:lnSpc>
                <a:spcPct val="80000"/>
              </a:lnSpc>
              <a:buFont typeface="Wingdings" pitchFamily="2" charset="2"/>
              <a:buNone/>
            </a:pPr>
            <a:r>
              <a:rPr lang="en-US" altLang="zh-CN" sz="2800">
                <a:solidFill>
                  <a:srgbClr val="00FF00"/>
                </a:solidFill>
              </a:rPr>
              <a:t>1</a:t>
            </a:r>
            <a:r>
              <a:rPr lang="zh-CN" altLang="en-US" sz="2800">
                <a:solidFill>
                  <a:srgbClr val="00FF00"/>
                </a:solidFill>
              </a:rPr>
              <a:t>、直接输入法</a:t>
            </a:r>
            <a:r>
              <a:rPr lang="zh-CN" altLang="en-US" sz="2800"/>
              <a:t>－在命令窗口按规则输入方式创建矩阵</a:t>
            </a:r>
          </a:p>
          <a:p>
            <a:pPr>
              <a:lnSpc>
                <a:spcPct val="80000"/>
              </a:lnSpc>
              <a:buFont typeface="Wingdings" pitchFamily="2" charset="2"/>
              <a:buNone/>
            </a:pPr>
            <a:r>
              <a:rPr lang="zh-CN" altLang="en-US" sz="2400"/>
              <a:t>     例</a:t>
            </a:r>
            <a:r>
              <a:rPr lang="en-US" altLang="zh-CN" sz="2400"/>
              <a:t>1.</a:t>
            </a:r>
            <a:r>
              <a:rPr lang="zh-CN" altLang="en-US" sz="2400"/>
              <a:t>在命令窗口创建简单的数值矩阵。</a:t>
            </a:r>
          </a:p>
          <a:p>
            <a:pPr>
              <a:lnSpc>
                <a:spcPct val="80000"/>
              </a:lnSpc>
              <a:buFont typeface="Wingdings" pitchFamily="2" charset="2"/>
              <a:buNone/>
            </a:pPr>
            <a:r>
              <a:rPr lang="zh-CN" altLang="en-US" sz="2400"/>
              <a:t>     </a:t>
            </a:r>
            <a:r>
              <a:rPr lang="en-US" altLang="zh-CN" sz="2400"/>
              <a:t>&gt;&gt;A=[1 3 2;3 1 0;2 1 5]</a:t>
            </a:r>
          </a:p>
          <a:p>
            <a:pPr>
              <a:lnSpc>
                <a:spcPct val="80000"/>
              </a:lnSpc>
              <a:buFont typeface="Wingdings" pitchFamily="2" charset="2"/>
              <a:buNone/>
            </a:pPr>
            <a:r>
              <a:rPr lang="en-US" altLang="zh-CN" sz="2400"/>
              <a:t>     </a:t>
            </a:r>
            <a:r>
              <a:rPr lang="zh-CN" altLang="en-US" sz="2400"/>
              <a:t>回车后在命令窗口显示如下结果</a:t>
            </a:r>
          </a:p>
          <a:p>
            <a:pPr>
              <a:lnSpc>
                <a:spcPct val="80000"/>
              </a:lnSpc>
              <a:buFont typeface="Wingdings" pitchFamily="2" charset="2"/>
              <a:buNone/>
            </a:pPr>
            <a:r>
              <a:rPr lang="zh-CN" altLang="en-US" sz="2400"/>
              <a:t>     </a:t>
            </a:r>
            <a:r>
              <a:rPr lang="en-US" altLang="zh-CN" sz="2400"/>
              <a:t>A =</a:t>
            </a:r>
          </a:p>
          <a:p>
            <a:pPr>
              <a:lnSpc>
                <a:spcPct val="80000"/>
              </a:lnSpc>
              <a:buFont typeface="Wingdings" pitchFamily="2" charset="2"/>
              <a:buNone/>
            </a:pPr>
            <a:r>
              <a:rPr lang="en-US" altLang="zh-CN" sz="2400"/>
              <a:t>            1     3     2</a:t>
            </a:r>
          </a:p>
          <a:p>
            <a:pPr>
              <a:lnSpc>
                <a:spcPct val="80000"/>
              </a:lnSpc>
              <a:buFont typeface="Wingdings" pitchFamily="2" charset="2"/>
              <a:buNone/>
            </a:pPr>
            <a:r>
              <a:rPr lang="en-US" altLang="zh-CN" sz="2400"/>
              <a:t>            3     1     0</a:t>
            </a:r>
          </a:p>
          <a:p>
            <a:pPr>
              <a:lnSpc>
                <a:spcPct val="80000"/>
              </a:lnSpc>
              <a:buFont typeface="Wingdings" pitchFamily="2" charset="2"/>
              <a:buNone/>
            </a:pPr>
            <a:r>
              <a:rPr lang="en-US" altLang="zh-CN" sz="2400"/>
              <a:t>            2     1     5</a:t>
            </a:r>
          </a:p>
          <a:p>
            <a:pPr>
              <a:lnSpc>
                <a:spcPct val="80000"/>
              </a:lnSpc>
              <a:buFont typeface="Wingdings" pitchFamily="2" charset="2"/>
              <a:buNone/>
            </a:pPr>
            <a:r>
              <a:rPr lang="en-US" altLang="zh-CN" sz="2400"/>
              <a:t>     </a:t>
            </a:r>
            <a:r>
              <a:rPr lang="zh-CN" altLang="en-US" sz="2400"/>
              <a:t>例</a:t>
            </a:r>
            <a:r>
              <a:rPr lang="en-US" altLang="zh-CN" sz="2400"/>
              <a:t>2.</a:t>
            </a:r>
            <a:r>
              <a:rPr lang="zh-CN" altLang="en-US" sz="2400"/>
              <a:t>在命令窗口创建带运算表达式的矩阵，不显示结果。</a:t>
            </a:r>
          </a:p>
          <a:p>
            <a:pPr>
              <a:lnSpc>
                <a:spcPct val="80000"/>
              </a:lnSpc>
              <a:buFont typeface="Wingdings" pitchFamily="2" charset="2"/>
              <a:buNone/>
            </a:pPr>
            <a:r>
              <a:rPr lang="zh-CN" altLang="en-US" sz="2400"/>
              <a:t>     </a:t>
            </a:r>
            <a:r>
              <a:rPr lang="en-US" altLang="zh-CN" sz="2400"/>
              <a:t>&gt;&gt;y=[sin(pi/3),cos(pi/6);log(20),exp(2)];</a:t>
            </a:r>
          </a:p>
          <a:p>
            <a:pPr>
              <a:lnSpc>
                <a:spcPct val="80000"/>
              </a:lnSpc>
              <a:buFont typeface="Wingdings" pitchFamily="2" charset="2"/>
              <a:buNone/>
            </a:pPr>
            <a:r>
              <a:rPr lang="en-US" altLang="zh-CN" sz="2400"/>
              <a:t>     </a:t>
            </a:r>
            <a:r>
              <a:rPr lang="zh-CN" altLang="en-US" sz="2400"/>
              <a:t>输入“</a:t>
            </a:r>
            <a:r>
              <a:rPr lang="en-US" altLang="zh-CN" sz="2400"/>
              <a:t>y”</a:t>
            </a:r>
            <a:r>
              <a:rPr lang="zh-CN" altLang="en-US" sz="2400"/>
              <a:t>回车，在命令窗口显示出来。</a:t>
            </a:r>
          </a:p>
          <a:p>
            <a:pPr>
              <a:lnSpc>
                <a:spcPct val="80000"/>
              </a:lnSpc>
              <a:buFont typeface="Wingdings" pitchFamily="2" charset="2"/>
              <a:buNone/>
            </a:pPr>
            <a:r>
              <a:rPr lang="zh-CN" altLang="en-US" sz="2400"/>
              <a:t>     </a:t>
            </a:r>
            <a:r>
              <a:rPr lang="en-US" altLang="zh-CN" sz="2400"/>
              <a:t>&gt;&gt;y↙</a:t>
            </a:r>
          </a:p>
          <a:p>
            <a:pPr>
              <a:lnSpc>
                <a:spcPct val="80000"/>
              </a:lnSpc>
              <a:buFont typeface="Wingdings" pitchFamily="2" charset="2"/>
              <a:buNone/>
            </a:pPr>
            <a:r>
              <a:rPr lang="en-US" altLang="zh-CN" sz="2400"/>
              <a:t>    </a:t>
            </a:r>
            <a:r>
              <a:rPr lang="zh-CN" altLang="en-US" sz="2400"/>
              <a:t>显示出的结果为</a:t>
            </a:r>
          </a:p>
          <a:p>
            <a:pPr>
              <a:lnSpc>
                <a:spcPct val="80000"/>
              </a:lnSpc>
              <a:buFont typeface="Wingdings" pitchFamily="2" charset="2"/>
              <a:buNone/>
            </a:pPr>
            <a:r>
              <a:rPr lang="zh-CN" altLang="en-US" sz="2400"/>
              <a:t>     </a:t>
            </a:r>
            <a:r>
              <a:rPr lang="en-US" altLang="zh-CN" sz="2400"/>
              <a:t>y =</a:t>
            </a:r>
          </a:p>
          <a:p>
            <a:pPr>
              <a:lnSpc>
                <a:spcPct val="80000"/>
              </a:lnSpc>
              <a:buFont typeface="Wingdings" pitchFamily="2" charset="2"/>
              <a:buNone/>
            </a:pPr>
            <a:r>
              <a:rPr lang="en-US" altLang="zh-CN" sz="2400"/>
              <a:t>           0.8660    0.8660</a:t>
            </a:r>
          </a:p>
          <a:p>
            <a:pPr>
              <a:lnSpc>
                <a:spcPct val="80000"/>
              </a:lnSpc>
              <a:buFont typeface="Wingdings" pitchFamily="2" charset="2"/>
              <a:buNone/>
            </a:pPr>
            <a:r>
              <a:rPr lang="en-US" altLang="zh-CN" sz="2400"/>
              <a:t>           2.9957    7.3891</a:t>
            </a:r>
          </a:p>
          <a:p>
            <a:pPr>
              <a:lnSpc>
                <a:spcPct val="80000"/>
              </a:lnSpc>
              <a:buFont typeface="Wingdings" pitchFamily="2" charset="2"/>
              <a:buNone/>
            </a:pPr>
            <a:endParaRPr lang="en-US" altLang="zh-CN" sz="240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0" y="0"/>
            <a:ext cx="8080375" cy="512763"/>
          </a:xfrm>
          <a:prstGeom prst="rect">
            <a:avLst/>
          </a:prstGeom>
        </p:spPr>
        <p:txBody>
          <a:bodyPr/>
          <a:lstStyle/>
          <a:p>
            <a:r>
              <a:rPr lang="zh-CN" altLang="en-US" sz="1600">
                <a:solidFill>
                  <a:schemeClr val="folHlink"/>
                </a:solidFill>
              </a:rPr>
              <a:t>矩阵的创建（续）</a:t>
            </a:r>
          </a:p>
        </p:txBody>
      </p:sp>
      <p:sp>
        <p:nvSpPr>
          <p:cNvPr id="77827" name="Rectangle 3"/>
          <p:cNvSpPr>
            <a:spLocks noGrp="1" noChangeArrowheads="1"/>
          </p:cNvSpPr>
          <p:nvPr>
            <p:ph type="body" idx="4294967295"/>
          </p:nvPr>
        </p:nvSpPr>
        <p:spPr>
          <a:xfrm>
            <a:off x="179388" y="584200"/>
            <a:ext cx="8893175" cy="6013450"/>
          </a:xfrm>
          <a:prstGeom prst="rect">
            <a:avLst/>
          </a:prstGeom>
        </p:spPr>
        <p:txBody>
          <a:bodyPr/>
          <a:lstStyle/>
          <a:p>
            <a:pPr marL="609600" indent="-609600">
              <a:buFont typeface="Wingdings" pitchFamily="2" charset="2"/>
              <a:buNone/>
            </a:pPr>
            <a:r>
              <a:rPr lang="zh-CN" altLang="en-US" sz="2800"/>
              <a:t>指出：</a:t>
            </a:r>
          </a:p>
          <a:p>
            <a:pPr marL="609600" indent="-609600">
              <a:buFont typeface="Wingdings" pitchFamily="2" charset="2"/>
              <a:buAutoNum type="circleNumDbPlain"/>
            </a:pPr>
            <a:r>
              <a:rPr lang="zh-CN" altLang="en-US" sz="2800"/>
              <a:t>在矩阵较大时，用分行输入的方式（用回车代替分号区分不同行）比较接近于线性代数中的矩阵，更直观一些。</a:t>
            </a:r>
          </a:p>
          <a:p>
            <a:pPr marL="609600" indent="-609600">
              <a:buFont typeface="Wingdings" pitchFamily="2" charset="2"/>
              <a:buAutoNum type="circleNumDbPlain"/>
            </a:pPr>
            <a:r>
              <a:rPr lang="zh-CN" altLang="en-US" sz="2800">
                <a:solidFill>
                  <a:srgbClr val="00FF00"/>
                </a:solidFill>
              </a:rPr>
              <a:t>任何矩阵元素内部不能有空格，否则会被认定是两个元素。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0" y="0"/>
            <a:ext cx="8080375" cy="252413"/>
          </a:xfrm>
          <a:prstGeom prst="rect">
            <a:avLst/>
          </a:prstGeom>
        </p:spPr>
        <p:txBody>
          <a:bodyPr/>
          <a:lstStyle/>
          <a:p>
            <a:r>
              <a:rPr lang="zh-CN" altLang="en-US" sz="1600">
                <a:solidFill>
                  <a:schemeClr val="folHlink"/>
                </a:solidFill>
              </a:rPr>
              <a:t>矩阵的创建（续）</a:t>
            </a:r>
          </a:p>
        </p:txBody>
      </p:sp>
      <p:sp>
        <p:nvSpPr>
          <p:cNvPr id="78851" name="Rectangle 3"/>
          <p:cNvSpPr>
            <a:spLocks noGrp="1" noChangeArrowheads="1"/>
          </p:cNvSpPr>
          <p:nvPr>
            <p:ph type="body" idx="4294967295"/>
          </p:nvPr>
        </p:nvSpPr>
        <p:spPr>
          <a:xfrm>
            <a:off x="180975" y="333375"/>
            <a:ext cx="8820150" cy="6524625"/>
          </a:xfrm>
          <a:prstGeom prst="rect">
            <a:avLst/>
          </a:prstGeom>
        </p:spPr>
        <p:txBody>
          <a:bodyPr/>
          <a:lstStyle/>
          <a:p>
            <a:pPr>
              <a:buFont typeface="Wingdings" pitchFamily="2" charset="2"/>
              <a:buNone/>
            </a:pPr>
            <a:r>
              <a:rPr lang="en-US" altLang="zh-CN" sz="2400">
                <a:solidFill>
                  <a:srgbClr val="00FF00"/>
                </a:solidFill>
              </a:rPr>
              <a:t>2</a:t>
            </a:r>
            <a:r>
              <a:rPr lang="zh-CN" altLang="en-US" sz="2400">
                <a:solidFill>
                  <a:srgbClr val="00FF00"/>
                </a:solidFill>
              </a:rPr>
              <a:t>、通过数据文件创建矩阵</a:t>
            </a:r>
            <a:r>
              <a:rPr lang="zh-CN" altLang="en-US" sz="2400"/>
              <a:t>－导入其他程序创建的数据</a:t>
            </a:r>
          </a:p>
          <a:p>
            <a:pPr>
              <a:buFont typeface="Wingdings" pitchFamily="2" charset="2"/>
              <a:buNone/>
            </a:pPr>
            <a:r>
              <a:rPr lang="zh-CN" altLang="en-US" sz="2400"/>
              <a:t>       例</a:t>
            </a:r>
            <a:r>
              <a:rPr lang="en-US" altLang="zh-CN" sz="2400"/>
              <a:t>3.</a:t>
            </a:r>
            <a:r>
              <a:rPr lang="zh-CN" altLang="en-US" sz="2400"/>
              <a:t>用记事本输入一组数据</a:t>
            </a:r>
          </a:p>
          <a:p>
            <a:pPr>
              <a:buFont typeface="Wingdings" pitchFamily="2" charset="2"/>
              <a:buNone/>
            </a:pPr>
            <a:r>
              <a:rPr lang="zh-CN" altLang="en-US" sz="2400"/>
              <a:t>               </a:t>
            </a:r>
            <a:r>
              <a:rPr lang="en-US" altLang="zh-CN" sz="2400"/>
              <a:t>1 2 3 4</a:t>
            </a:r>
          </a:p>
          <a:p>
            <a:pPr>
              <a:buFont typeface="Wingdings" pitchFamily="2" charset="2"/>
              <a:buNone/>
            </a:pPr>
            <a:r>
              <a:rPr lang="en-US" altLang="zh-CN" sz="2400"/>
              <a:t>               2 3 4 5</a:t>
            </a:r>
          </a:p>
          <a:p>
            <a:pPr>
              <a:buFont typeface="Wingdings" pitchFamily="2" charset="2"/>
              <a:buNone/>
            </a:pPr>
            <a:r>
              <a:rPr lang="en-US" altLang="zh-CN" sz="2400"/>
              <a:t>               4 3 4 5</a:t>
            </a:r>
          </a:p>
          <a:p>
            <a:pPr>
              <a:buFont typeface="Wingdings" pitchFamily="2" charset="2"/>
              <a:buNone/>
            </a:pPr>
            <a:r>
              <a:rPr lang="en-US" altLang="zh-CN" sz="2400"/>
              <a:t>               5 7 6 1</a:t>
            </a:r>
          </a:p>
          <a:p>
            <a:pPr>
              <a:buFont typeface="Wingdings" pitchFamily="2" charset="2"/>
              <a:buNone/>
            </a:pPr>
            <a:r>
              <a:rPr lang="en-US" altLang="zh-CN" sz="2400"/>
              <a:t>        </a:t>
            </a:r>
            <a:r>
              <a:rPr lang="zh-CN" altLang="en-US" sz="2400"/>
              <a:t>保存为</a:t>
            </a:r>
            <a:r>
              <a:rPr lang="en-US" altLang="zh-CN" sz="2400"/>
              <a:t>fort.txt</a:t>
            </a:r>
            <a:r>
              <a:rPr lang="zh-CN" altLang="en-US" sz="2400"/>
              <a:t>，用</a:t>
            </a:r>
            <a:r>
              <a:rPr lang="en-US" altLang="zh-CN" sz="2400"/>
              <a:t>load</a:t>
            </a:r>
            <a:r>
              <a:rPr lang="zh-CN" altLang="en-US" sz="2400"/>
              <a:t>命令读入，</a:t>
            </a:r>
          </a:p>
          <a:p>
            <a:pPr>
              <a:buFont typeface="Wingdings" pitchFamily="2" charset="2"/>
              <a:buNone/>
            </a:pPr>
            <a:r>
              <a:rPr lang="zh-CN" altLang="en-US" sz="2400"/>
              <a:t>        </a:t>
            </a:r>
            <a:r>
              <a:rPr lang="en-US" altLang="zh-CN" sz="2400"/>
              <a:t>&gt;&gt;load fort.txt↙</a:t>
            </a:r>
          </a:p>
          <a:p>
            <a:pPr>
              <a:buFont typeface="Wingdings" pitchFamily="2" charset="2"/>
              <a:buNone/>
            </a:pPr>
            <a:r>
              <a:rPr lang="en-US" altLang="zh-CN" sz="2400"/>
              <a:t>        </a:t>
            </a:r>
            <a:r>
              <a:rPr lang="zh-CN" altLang="en-US" sz="2400"/>
              <a:t>输入</a:t>
            </a:r>
            <a:r>
              <a:rPr lang="en-US" altLang="zh-CN" sz="2400"/>
              <a:t>fort</a:t>
            </a:r>
            <a:r>
              <a:rPr lang="zh-CN" altLang="en-US" sz="2400"/>
              <a:t>就可以在命令窗口显示创建的矩阵。</a:t>
            </a:r>
          </a:p>
          <a:p>
            <a:pPr>
              <a:buFont typeface="Wingdings" pitchFamily="2" charset="2"/>
              <a:buNone/>
            </a:pPr>
            <a:r>
              <a:rPr lang="zh-CN" altLang="en-US" sz="2400"/>
              <a:t>        </a:t>
            </a:r>
            <a:r>
              <a:rPr lang="en-US" altLang="zh-CN" sz="2400"/>
              <a:t>&gt;&gt; fort↙</a:t>
            </a:r>
          </a:p>
          <a:p>
            <a:pPr>
              <a:buFont typeface="Wingdings" pitchFamily="2" charset="2"/>
              <a:buNone/>
            </a:pPr>
            <a:r>
              <a:rPr lang="en-US" altLang="zh-CN" sz="2400"/>
              <a:t>        </a:t>
            </a:r>
            <a:r>
              <a:rPr lang="zh-CN" altLang="en-US" sz="2400"/>
              <a:t>显示结果为</a:t>
            </a:r>
          </a:p>
          <a:p>
            <a:pPr>
              <a:buFont typeface="Wingdings" pitchFamily="2" charset="2"/>
              <a:buNone/>
            </a:pPr>
            <a:r>
              <a:rPr lang="zh-CN" altLang="en-US" sz="2400"/>
              <a:t>              </a:t>
            </a:r>
            <a:r>
              <a:rPr lang="en-US" altLang="zh-CN" sz="2400"/>
              <a:t>fort =</a:t>
            </a:r>
          </a:p>
          <a:p>
            <a:pPr>
              <a:buFont typeface="Wingdings" pitchFamily="2" charset="2"/>
              <a:buNone/>
            </a:pPr>
            <a:r>
              <a:rPr lang="en-US" altLang="zh-CN" sz="2400"/>
              <a:t>                       1     2     3     4</a:t>
            </a:r>
          </a:p>
          <a:p>
            <a:pPr>
              <a:buFont typeface="Wingdings" pitchFamily="2" charset="2"/>
              <a:buNone/>
            </a:pPr>
            <a:r>
              <a:rPr lang="en-US" altLang="zh-CN" sz="2400"/>
              <a:t>                       2     3     4     5 </a:t>
            </a:r>
          </a:p>
          <a:p>
            <a:pPr>
              <a:buFont typeface="Wingdings" pitchFamily="2" charset="2"/>
              <a:buNone/>
            </a:pPr>
            <a:r>
              <a:rPr lang="en-US" altLang="zh-CN" sz="2400"/>
              <a:t>                       4     3     4     5</a:t>
            </a:r>
          </a:p>
          <a:p>
            <a:pPr>
              <a:buFont typeface="Wingdings" pitchFamily="2" charset="2"/>
              <a:buNone/>
            </a:pPr>
            <a:r>
              <a:rPr lang="en-US" altLang="zh-CN" sz="2400"/>
              <a:t>                       5     7     6     1</a:t>
            </a:r>
            <a:r>
              <a:rPr lang="en-US" altLang="zh-CN"/>
              <a:t>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idx="4294967295"/>
          </p:nvPr>
        </p:nvSpPr>
        <p:spPr>
          <a:xfrm>
            <a:off x="0" y="0"/>
            <a:ext cx="8080375" cy="227013"/>
          </a:xfrm>
          <a:prstGeom prst="rect">
            <a:avLst/>
          </a:prstGeom>
        </p:spPr>
        <p:txBody>
          <a:bodyPr/>
          <a:lstStyle/>
          <a:p>
            <a:r>
              <a:rPr lang="zh-CN" altLang="en-US" sz="1600">
                <a:solidFill>
                  <a:schemeClr val="folHlink"/>
                </a:solidFill>
              </a:rPr>
              <a:t>矩阵的创建（续）</a:t>
            </a:r>
          </a:p>
        </p:txBody>
      </p:sp>
      <p:sp>
        <p:nvSpPr>
          <p:cNvPr id="194563" name="Rectangle 3"/>
          <p:cNvSpPr>
            <a:spLocks noGrp="1" noChangeArrowheads="1"/>
          </p:cNvSpPr>
          <p:nvPr>
            <p:ph type="body" idx="4294967295"/>
          </p:nvPr>
        </p:nvSpPr>
        <p:spPr>
          <a:xfrm>
            <a:off x="287338" y="368300"/>
            <a:ext cx="8532812" cy="6229350"/>
          </a:xfrm>
          <a:prstGeom prst="rect">
            <a:avLst/>
          </a:prstGeom>
        </p:spPr>
        <p:txBody>
          <a:bodyPr/>
          <a:lstStyle/>
          <a:p>
            <a:pPr>
              <a:lnSpc>
                <a:spcPct val="80000"/>
              </a:lnSpc>
              <a:buFont typeface="Wingdings" pitchFamily="2" charset="2"/>
              <a:buNone/>
            </a:pPr>
            <a:r>
              <a:rPr lang="zh-CN" altLang="en-US" sz="2800"/>
              <a:t>指出：</a:t>
            </a:r>
          </a:p>
          <a:p>
            <a:pPr>
              <a:lnSpc>
                <a:spcPct val="80000"/>
              </a:lnSpc>
              <a:buFont typeface="Wingdings" pitchFamily="2" charset="2"/>
              <a:buNone/>
            </a:pPr>
            <a:r>
              <a:rPr lang="zh-CN" altLang="en-US" sz="2800">
                <a:solidFill>
                  <a:srgbClr val="00FF00"/>
                </a:solidFill>
                <a:latin typeface="仿宋_GB2312" pitchFamily="49" charset="-122"/>
                <a:ea typeface="仿宋_GB2312" pitchFamily="49" charset="-122"/>
              </a:rPr>
              <a:t>①通过</a:t>
            </a:r>
            <a:r>
              <a:rPr lang="en-US" altLang="zh-CN" sz="2800">
                <a:solidFill>
                  <a:srgbClr val="00FF00"/>
                </a:solidFill>
                <a:latin typeface="仿宋_GB2312" pitchFamily="49" charset="-122"/>
                <a:ea typeface="仿宋_GB2312" pitchFamily="49" charset="-122"/>
              </a:rPr>
              <a:t>load</a:t>
            </a:r>
            <a:r>
              <a:rPr lang="zh-CN" altLang="en-US" sz="2800">
                <a:solidFill>
                  <a:srgbClr val="00FF00"/>
                </a:solidFill>
                <a:latin typeface="仿宋_GB2312" pitchFamily="49" charset="-122"/>
                <a:ea typeface="仿宋_GB2312" pitchFamily="49" charset="-122"/>
              </a:rPr>
              <a:t>命令导入数据是形成矩阵的重要方法，解决了在工作现场没有</a:t>
            </a:r>
            <a:r>
              <a:rPr lang="en-US" altLang="zh-CN" sz="2800">
                <a:solidFill>
                  <a:srgbClr val="00FF00"/>
                </a:solidFill>
                <a:latin typeface="仿宋_GB2312" pitchFamily="49" charset="-122"/>
                <a:ea typeface="仿宋_GB2312" pitchFamily="49" charset="-122"/>
              </a:rPr>
              <a:t>MATLAB</a:t>
            </a:r>
            <a:r>
              <a:rPr lang="zh-CN" altLang="en-US" sz="2800">
                <a:solidFill>
                  <a:srgbClr val="00FF00"/>
                </a:solidFill>
                <a:latin typeface="仿宋_GB2312" pitchFamily="49" charset="-122"/>
                <a:ea typeface="仿宋_GB2312" pitchFamily="49" charset="-122"/>
              </a:rPr>
              <a:t>系统和其他数据管理系统的问题，可以只用基本的文字处理工具完成。</a:t>
            </a:r>
          </a:p>
          <a:p>
            <a:pPr>
              <a:lnSpc>
                <a:spcPct val="80000"/>
              </a:lnSpc>
              <a:buFont typeface="Wingdings" pitchFamily="2" charset="2"/>
              <a:buNone/>
            </a:pPr>
            <a:r>
              <a:rPr lang="zh-CN" altLang="en-US" sz="2800">
                <a:solidFill>
                  <a:srgbClr val="00FF00"/>
                </a:solidFill>
                <a:latin typeface="仿宋_GB2312" pitchFamily="49" charset="-122"/>
                <a:ea typeface="仿宋_GB2312" pitchFamily="49" charset="-122"/>
              </a:rPr>
              <a:t>②</a:t>
            </a:r>
            <a:r>
              <a:rPr lang="en-US" altLang="zh-CN" sz="2800">
                <a:solidFill>
                  <a:srgbClr val="00FF00"/>
                </a:solidFill>
                <a:latin typeface="仿宋_GB2312" pitchFamily="49" charset="-122"/>
                <a:ea typeface="仿宋_GB2312" pitchFamily="49" charset="-122"/>
              </a:rPr>
              <a:t>MATLAB</a:t>
            </a:r>
            <a:r>
              <a:rPr lang="zh-CN" altLang="en-US" sz="2800">
                <a:solidFill>
                  <a:srgbClr val="00FF00"/>
                </a:solidFill>
                <a:latin typeface="仿宋_GB2312" pitchFamily="49" charset="-122"/>
                <a:ea typeface="仿宋_GB2312" pitchFamily="49" charset="-122"/>
              </a:rPr>
              <a:t>对文本形式的数据文件的扩展名并不计较，将上述数据文件换名保存为</a:t>
            </a:r>
            <a:r>
              <a:rPr lang="en-US" altLang="zh-CN" sz="2800">
                <a:solidFill>
                  <a:srgbClr val="00FF00"/>
                </a:solidFill>
                <a:latin typeface="仿宋_GB2312" pitchFamily="49" charset="-122"/>
                <a:ea typeface="仿宋_GB2312" pitchFamily="49" charset="-122"/>
              </a:rPr>
              <a:t>fort.1</a:t>
            </a:r>
            <a:r>
              <a:rPr lang="zh-CN" altLang="en-US" sz="2800">
                <a:solidFill>
                  <a:srgbClr val="00FF00"/>
                </a:solidFill>
                <a:latin typeface="仿宋_GB2312" pitchFamily="49" charset="-122"/>
                <a:ea typeface="仿宋_GB2312" pitchFamily="49" charset="-122"/>
              </a:rPr>
              <a:t>，仍然可以如上导入、应用。</a:t>
            </a:r>
          </a:p>
          <a:p>
            <a:pPr>
              <a:lnSpc>
                <a:spcPct val="80000"/>
              </a:lnSpc>
              <a:buFont typeface="Wingdings" pitchFamily="2" charset="2"/>
              <a:buNone/>
            </a:pPr>
            <a:r>
              <a:rPr lang="zh-CN" altLang="en-US" sz="2800">
                <a:solidFill>
                  <a:srgbClr val="00FF00"/>
                </a:solidFill>
                <a:latin typeface="仿宋_GB2312" pitchFamily="49" charset="-122"/>
                <a:ea typeface="仿宋_GB2312" pitchFamily="49" charset="-122"/>
              </a:rPr>
              <a:t>③文件名可以定义为</a:t>
            </a:r>
            <a:r>
              <a:rPr lang="en-US" altLang="zh-CN" sz="2800">
                <a:solidFill>
                  <a:srgbClr val="00FF00"/>
                </a:solidFill>
                <a:latin typeface="仿宋_GB2312" pitchFamily="49" charset="-122"/>
                <a:ea typeface="仿宋_GB2312" pitchFamily="49" charset="-122"/>
              </a:rPr>
              <a:t>m1.txt</a:t>
            </a:r>
            <a:r>
              <a:rPr lang="zh-CN" altLang="en-US" sz="2800">
                <a:solidFill>
                  <a:srgbClr val="00FF00"/>
                </a:solidFill>
                <a:latin typeface="仿宋_GB2312" pitchFamily="49" charset="-122"/>
                <a:ea typeface="仿宋_GB2312" pitchFamily="49" charset="-122"/>
              </a:rPr>
              <a:t>或</a:t>
            </a:r>
            <a:r>
              <a:rPr lang="en-US" altLang="zh-CN" sz="2800">
                <a:solidFill>
                  <a:srgbClr val="00FF00"/>
                </a:solidFill>
                <a:latin typeface="仿宋_GB2312" pitchFamily="49" charset="-122"/>
                <a:ea typeface="仿宋_GB2312" pitchFamily="49" charset="-122"/>
              </a:rPr>
              <a:t>m1.1</a:t>
            </a:r>
            <a:r>
              <a:rPr lang="zh-CN" altLang="en-US" sz="2800">
                <a:solidFill>
                  <a:srgbClr val="00FF00"/>
                </a:solidFill>
                <a:latin typeface="仿宋_GB2312" pitchFamily="49" charset="-122"/>
                <a:ea typeface="仿宋_GB2312" pitchFamily="49" charset="-122"/>
              </a:rPr>
              <a:t>。</a:t>
            </a:r>
          </a:p>
          <a:p>
            <a:pPr>
              <a:lnSpc>
                <a:spcPct val="80000"/>
              </a:lnSpc>
              <a:buFont typeface="Wingdings" pitchFamily="2" charset="2"/>
              <a:buNone/>
            </a:pPr>
            <a:r>
              <a:rPr lang="zh-CN" altLang="en-US" sz="2800">
                <a:solidFill>
                  <a:srgbClr val="00FF00"/>
                </a:solidFill>
                <a:latin typeface="仿宋_GB2312" pitchFamily="49" charset="-122"/>
                <a:ea typeface="仿宋_GB2312" pitchFamily="49" charset="-122"/>
              </a:rPr>
              <a:t>④但是，如果将文件命名为</a:t>
            </a:r>
            <a:r>
              <a:rPr lang="en-US" altLang="zh-CN" sz="2800">
                <a:solidFill>
                  <a:srgbClr val="00FF00"/>
                </a:solidFill>
                <a:latin typeface="仿宋_GB2312" pitchFamily="49" charset="-122"/>
                <a:ea typeface="仿宋_GB2312" pitchFamily="49" charset="-122"/>
              </a:rPr>
              <a:t>1m.txt</a:t>
            </a:r>
            <a:r>
              <a:rPr lang="zh-CN" altLang="en-US" sz="2800">
                <a:solidFill>
                  <a:srgbClr val="00FF00"/>
                </a:solidFill>
                <a:latin typeface="仿宋_GB2312" pitchFamily="49" charset="-122"/>
                <a:ea typeface="仿宋_GB2312" pitchFamily="49" charset="-122"/>
              </a:rPr>
              <a:t>，则显示出错信息：</a:t>
            </a:r>
            <a:r>
              <a:rPr lang="zh-CN" altLang="en-US" sz="2800">
                <a:solidFill>
                  <a:srgbClr val="00FF00"/>
                </a:solidFill>
                <a:latin typeface="Times New Roman"/>
                <a:ea typeface="仿宋_GB2312" pitchFamily="49" charset="-122"/>
              </a:rPr>
              <a:t>“</a:t>
            </a:r>
            <a:r>
              <a:rPr lang="en-US" altLang="zh-CN" sz="2800">
                <a:solidFill>
                  <a:srgbClr val="00FF00"/>
                </a:solidFill>
                <a:latin typeface="仿宋_GB2312" pitchFamily="49" charset="-122"/>
                <a:ea typeface="仿宋_GB2312" pitchFamily="49" charset="-122"/>
              </a:rPr>
              <a:t>Error: Missing operator</a:t>
            </a:r>
            <a:r>
              <a:rPr lang="zh-CN" altLang="en-US" sz="2800">
                <a:solidFill>
                  <a:srgbClr val="00FF00"/>
                </a:solidFill>
                <a:latin typeface="仿宋_GB2312" pitchFamily="49" charset="-122"/>
                <a:ea typeface="仿宋_GB2312" pitchFamily="49" charset="-122"/>
              </a:rPr>
              <a:t>（算子）</a:t>
            </a:r>
            <a:r>
              <a:rPr lang="en-US" altLang="zh-CN" sz="2800">
                <a:solidFill>
                  <a:srgbClr val="00FF00"/>
                </a:solidFill>
                <a:latin typeface="仿宋_GB2312" pitchFamily="49" charset="-122"/>
                <a:ea typeface="仿宋_GB2312" pitchFamily="49" charset="-122"/>
              </a:rPr>
              <a:t>, comma</a:t>
            </a:r>
            <a:r>
              <a:rPr lang="zh-CN" altLang="en-US" sz="2800">
                <a:solidFill>
                  <a:srgbClr val="00FF00"/>
                </a:solidFill>
                <a:latin typeface="仿宋_GB2312" pitchFamily="49" charset="-122"/>
                <a:ea typeface="仿宋_GB2312" pitchFamily="49" charset="-122"/>
              </a:rPr>
              <a:t>（逗号）</a:t>
            </a:r>
            <a:r>
              <a:rPr lang="en-US" altLang="zh-CN" sz="2800">
                <a:solidFill>
                  <a:srgbClr val="00FF00"/>
                </a:solidFill>
                <a:latin typeface="仿宋_GB2312" pitchFamily="49" charset="-122"/>
                <a:ea typeface="仿宋_GB2312" pitchFamily="49" charset="-122"/>
              </a:rPr>
              <a:t>, or semicolon</a:t>
            </a:r>
            <a:r>
              <a:rPr lang="zh-CN" altLang="en-US" sz="2800">
                <a:solidFill>
                  <a:srgbClr val="00FF00"/>
                </a:solidFill>
                <a:latin typeface="仿宋_GB2312" pitchFamily="49" charset="-122"/>
                <a:ea typeface="仿宋_GB2312" pitchFamily="49" charset="-122"/>
              </a:rPr>
              <a:t>（分号）</a:t>
            </a:r>
            <a:r>
              <a:rPr lang="en-US" altLang="zh-CN" sz="2800">
                <a:solidFill>
                  <a:srgbClr val="00FF00"/>
                </a:solidFill>
                <a:latin typeface="仿宋_GB2312" pitchFamily="49" charset="-122"/>
                <a:ea typeface="仿宋_GB2312" pitchFamily="49" charset="-122"/>
              </a:rPr>
              <a:t>.</a:t>
            </a:r>
            <a:r>
              <a:rPr lang="en-US" altLang="zh-CN" sz="2800">
                <a:solidFill>
                  <a:srgbClr val="00FF00"/>
                </a:solidFill>
                <a:latin typeface="Times New Roman"/>
                <a:ea typeface="仿宋_GB2312" pitchFamily="49" charset="-122"/>
              </a:rPr>
              <a:t>”</a:t>
            </a:r>
            <a:endParaRPr lang="en-US" altLang="zh-CN" sz="2800">
              <a:solidFill>
                <a:srgbClr val="00FF00"/>
              </a:solidFill>
              <a:latin typeface="仿宋_GB2312" pitchFamily="49" charset="-122"/>
              <a:ea typeface="仿宋_GB2312" pitchFamily="49" charset="-122"/>
            </a:endParaRPr>
          </a:p>
          <a:p>
            <a:pPr>
              <a:lnSpc>
                <a:spcPct val="80000"/>
              </a:lnSpc>
              <a:buFont typeface="Wingdings" pitchFamily="2" charset="2"/>
              <a:buNone/>
            </a:pPr>
            <a:r>
              <a:rPr lang="en-US" altLang="zh-CN" sz="2800">
                <a:solidFill>
                  <a:srgbClr val="00FF00"/>
                </a:solidFill>
                <a:latin typeface="仿宋_GB2312" pitchFamily="49" charset="-122"/>
                <a:ea typeface="仿宋_GB2312" pitchFamily="49" charset="-122"/>
              </a:rPr>
              <a:t>⑤</a:t>
            </a:r>
            <a:r>
              <a:rPr lang="zh-CN" altLang="en-US" sz="2800">
                <a:solidFill>
                  <a:srgbClr val="00FF00"/>
                </a:solidFill>
                <a:latin typeface="仿宋_GB2312" pitchFamily="49" charset="-122"/>
                <a:ea typeface="仿宋_GB2312" pitchFamily="49" charset="-122"/>
              </a:rPr>
              <a:t>如果文件名命名为</a:t>
            </a:r>
            <a:r>
              <a:rPr lang="en-US" altLang="zh-CN" sz="2800">
                <a:solidFill>
                  <a:srgbClr val="00FF00"/>
                </a:solidFill>
                <a:latin typeface="仿宋_GB2312" pitchFamily="49" charset="-122"/>
                <a:ea typeface="仿宋_GB2312" pitchFamily="49" charset="-122"/>
              </a:rPr>
              <a:t>3.txt</a:t>
            </a:r>
            <a:r>
              <a:rPr lang="zh-CN" altLang="en-US" sz="2800">
                <a:solidFill>
                  <a:srgbClr val="00FF00"/>
                </a:solidFill>
                <a:latin typeface="仿宋_GB2312" pitchFamily="49" charset="-122"/>
                <a:ea typeface="仿宋_GB2312" pitchFamily="49" charset="-122"/>
              </a:rPr>
              <a:t>、</a:t>
            </a:r>
            <a:r>
              <a:rPr lang="en-US" altLang="zh-CN" sz="2800">
                <a:solidFill>
                  <a:srgbClr val="00FF00"/>
                </a:solidFill>
                <a:latin typeface="仿宋_GB2312" pitchFamily="49" charset="-122"/>
                <a:ea typeface="仿宋_GB2312" pitchFamily="49" charset="-122"/>
              </a:rPr>
              <a:t>1.txt</a:t>
            </a:r>
            <a:r>
              <a:rPr lang="zh-CN" altLang="en-US" sz="2800">
                <a:solidFill>
                  <a:srgbClr val="00FF00"/>
                </a:solidFill>
                <a:latin typeface="仿宋_GB2312" pitchFamily="49" charset="-122"/>
                <a:ea typeface="仿宋_GB2312" pitchFamily="49" charset="-122"/>
              </a:rPr>
              <a:t>、</a:t>
            </a:r>
            <a:r>
              <a:rPr lang="en-US" altLang="zh-CN" sz="2800">
                <a:solidFill>
                  <a:srgbClr val="00FF00"/>
                </a:solidFill>
                <a:latin typeface="仿宋_GB2312" pitchFamily="49" charset="-122"/>
                <a:ea typeface="仿宋_GB2312" pitchFamily="49" charset="-122"/>
              </a:rPr>
              <a:t>3.1</a:t>
            </a:r>
            <a:r>
              <a:rPr lang="zh-CN" altLang="en-US" sz="2800">
                <a:solidFill>
                  <a:srgbClr val="00FF00"/>
                </a:solidFill>
                <a:latin typeface="仿宋_GB2312" pitchFamily="49" charset="-122"/>
                <a:ea typeface="仿宋_GB2312" pitchFamily="49" charset="-122"/>
              </a:rPr>
              <a:t>等，则显示的是主文件名所用的数字。</a:t>
            </a:r>
          </a:p>
          <a:p>
            <a:pPr>
              <a:lnSpc>
                <a:spcPct val="80000"/>
              </a:lnSpc>
              <a:buFont typeface="Wingdings" pitchFamily="2" charset="2"/>
              <a:buNone/>
            </a:pPr>
            <a:r>
              <a:rPr lang="zh-CN" altLang="en-US" sz="2800">
                <a:solidFill>
                  <a:srgbClr val="00FF00"/>
                </a:solidFill>
                <a:latin typeface="仿宋_GB2312" pitchFamily="49" charset="-122"/>
                <a:ea typeface="仿宋_GB2312" pitchFamily="49" charset="-122"/>
              </a:rPr>
              <a:t>⑥数据文件保存为</a:t>
            </a:r>
            <a:r>
              <a:rPr lang="en-US" altLang="zh-CN" sz="2800">
                <a:solidFill>
                  <a:srgbClr val="00FF00"/>
                </a:solidFill>
                <a:latin typeface="仿宋_GB2312" pitchFamily="49" charset="-122"/>
                <a:ea typeface="仿宋_GB2312" pitchFamily="49" charset="-122"/>
              </a:rPr>
              <a:t>word</a:t>
            </a:r>
            <a:r>
              <a:rPr lang="zh-CN" altLang="en-US" sz="2800">
                <a:solidFill>
                  <a:srgbClr val="00FF00"/>
                </a:solidFill>
                <a:latin typeface="仿宋_GB2312" pitchFamily="49" charset="-122"/>
                <a:ea typeface="仿宋_GB2312" pitchFamily="49" charset="-122"/>
              </a:rPr>
              <a:t>或</a:t>
            </a:r>
            <a:r>
              <a:rPr lang="en-US" altLang="zh-CN" sz="2800">
                <a:solidFill>
                  <a:srgbClr val="00FF00"/>
                </a:solidFill>
                <a:latin typeface="仿宋_GB2312" pitchFamily="49" charset="-122"/>
                <a:ea typeface="仿宋_GB2312" pitchFamily="49" charset="-122"/>
              </a:rPr>
              <a:t>wps</a:t>
            </a:r>
            <a:r>
              <a:rPr lang="zh-CN" altLang="en-US" sz="2800">
                <a:solidFill>
                  <a:srgbClr val="00FF00"/>
                </a:solidFill>
                <a:latin typeface="仿宋_GB2312" pitchFamily="49" charset="-122"/>
                <a:ea typeface="仿宋_GB2312" pitchFamily="49" charset="-122"/>
              </a:rPr>
              <a:t>等的文件格式同样可以引用。</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idx="4294967295"/>
          </p:nvPr>
        </p:nvSpPr>
        <p:spPr>
          <a:xfrm>
            <a:off x="0" y="0"/>
            <a:ext cx="8080375" cy="263525"/>
          </a:xfrm>
          <a:prstGeom prst="rect">
            <a:avLst/>
          </a:prstGeom>
        </p:spPr>
        <p:txBody>
          <a:bodyPr/>
          <a:lstStyle/>
          <a:p>
            <a:r>
              <a:rPr lang="zh-CN" altLang="en-US" sz="1600">
                <a:solidFill>
                  <a:schemeClr val="folHlink"/>
                </a:solidFill>
              </a:rPr>
              <a:t>矩阵的创建（续）</a:t>
            </a:r>
          </a:p>
        </p:txBody>
      </p:sp>
      <p:sp>
        <p:nvSpPr>
          <p:cNvPr id="195587" name="Rectangle 3"/>
          <p:cNvSpPr>
            <a:spLocks noGrp="1" noChangeArrowheads="1"/>
          </p:cNvSpPr>
          <p:nvPr>
            <p:ph type="body" idx="4294967295"/>
          </p:nvPr>
        </p:nvSpPr>
        <p:spPr>
          <a:xfrm>
            <a:off x="323850" y="512763"/>
            <a:ext cx="8496300" cy="6048375"/>
          </a:xfrm>
          <a:prstGeom prst="rect">
            <a:avLst/>
          </a:prstGeom>
        </p:spPr>
        <p:txBody>
          <a:bodyPr/>
          <a:lstStyle/>
          <a:p>
            <a:pPr>
              <a:buFont typeface="Wingdings" pitchFamily="2" charset="2"/>
              <a:buNone/>
            </a:pPr>
            <a:r>
              <a:rPr lang="en-US" altLang="zh-CN" sz="2800">
                <a:solidFill>
                  <a:srgbClr val="00FF00"/>
                </a:solidFill>
                <a:latin typeface="仿宋_GB2312" pitchFamily="49" charset="-122"/>
                <a:ea typeface="仿宋_GB2312" pitchFamily="49" charset="-122"/>
              </a:rPr>
              <a:t>⑦</a:t>
            </a:r>
            <a:r>
              <a:rPr lang="zh-CN" altLang="en-US" sz="2800">
                <a:solidFill>
                  <a:srgbClr val="00FF00"/>
                </a:solidFill>
                <a:latin typeface="仿宋_GB2312" pitchFamily="49" charset="-122"/>
                <a:ea typeface="仿宋_GB2312" pitchFamily="49" charset="-122"/>
              </a:rPr>
              <a:t>如果数据文件中有字母，则不能引用，显示出错信息，即使该字母在前面的指令中已经赋值也不可。</a:t>
            </a:r>
          </a:p>
          <a:p>
            <a:pPr>
              <a:buFont typeface="Wingdings" pitchFamily="2" charset="2"/>
              <a:buNone/>
            </a:pPr>
            <a:r>
              <a:rPr lang="zh-CN" altLang="en-US" sz="2800">
                <a:solidFill>
                  <a:srgbClr val="00FF00"/>
                </a:solidFill>
                <a:latin typeface="仿宋_GB2312" pitchFamily="49" charset="-122"/>
                <a:ea typeface="仿宋_GB2312" pitchFamily="49" charset="-122"/>
              </a:rPr>
              <a:t>⑧如果数据文件中有算式，则不能完整显示，算式元素将仅显示第一个运算符（或关系符）前的数字。</a:t>
            </a:r>
          </a:p>
          <a:p>
            <a:pPr>
              <a:buFont typeface="Wingdings" pitchFamily="2" charset="2"/>
              <a:buNone/>
            </a:pPr>
            <a:r>
              <a:rPr lang="zh-CN" altLang="en-US" sz="2800">
                <a:solidFill>
                  <a:srgbClr val="00FF00"/>
                </a:solidFill>
                <a:latin typeface="仿宋_GB2312" pitchFamily="49" charset="-122"/>
                <a:ea typeface="仿宋_GB2312" pitchFamily="49" charset="-122"/>
              </a:rPr>
              <a:t>⑨导入其他数据，如图像数据、</a:t>
            </a:r>
            <a:r>
              <a:rPr lang="en-US" altLang="zh-CN" sz="2800">
                <a:solidFill>
                  <a:srgbClr val="00FF00"/>
                </a:solidFill>
                <a:latin typeface="仿宋_GB2312" pitchFamily="49" charset="-122"/>
                <a:ea typeface="仿宋_GB2312" pitchFamily="49" charset="-122"/>
              </a:rPr>
              <a:t>Excel</a:t>
            </a:r>
            <a:r>
              <a:rPr lang="zh-CN" altLang="en-US" sz="2800">
                <a:solidFill>
                  <a:srgbClr val="00FF00"/>
                </a:solidFill>
                <a:latin typeface="仿宋_GB2312" pitchFamily="49" charset="-122"/>
                <a:ea typeface="仿宋_GB2312" pitchFamily="49" charset="-122"/>
              </a:rPr>
              <a:t>数据时，可以使用数据导入向导</a:t>
            </a:r>
            <a:r>
              <a:rPr lang="en-US" altLang="zh-CN" sz="2800">
                <a:solidFill>
                  <a:srgbClr val="00FF00"/>
                </a:solidFill>
                <a:latin typeface="仿宋_GB2312" pitchFamily="49" charset="-122"/>
                <a:ea typeface="仿宋_GB2312" pitchFamily="49" charset="-122"/>
              </a:rPr>
              <a:t>Import Wizard</a:t>
            </a:r>
            <a:r>
              <a:rPr lang="zh-CN" altLang="en-US" sz="2800">
                <a:solidFill>
                  <a:srgbClr val="00FF00"/>
                </a:solidFill>
                <a:latin typeface="仿宋_GB2312" pitchFamily="49" charset="-122"/>
                <a:ea typeface="仿宋_GB2312" pitchFamily="49"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9138" y="0"/>
            <a:ext cx="8080375" cy="908050"/>
          </a:xfrm>
          <a:prstGeom prst="rect">
            <a:avLst/>
          </a:prstGeom>
        </p:spPr>
        <p:txBody>
          <a:bodyPr/>
          <a:lstStyle/>
          <a:p>
            <a:pPr algn="ctr"/>
            <a:r>
              <a:rPr lang="en-US" altLang="zh-CN">
                <a:solidFill>
                  <a:srgbClr val="00FF00"/>
                </a:solidFill>
                <a:latin typeface="隶书" pitchFamily="49" charset="-122"/>
                <a:ea typeface="隶书" pitchFamily="49" charset="-122"/>
              </a:rPr>
              <a:t>§1  MATLAB</a:t>
            </a:r>
            <a:r>
              <a:rPr lang="zh-CN" altLang="en-US">
                <a:solidFill>
                  <a:srgbClr val="00FF00"/>
                </a:solidFill>
                <a:latin typeface="隶书" pitchFamily="49" charset="-122"/>
                <a:ea typeface="隶书" pitchFamily="49" charset="-122"/>
              </a:rPr>
              <a:t>基本操作</a:t>
            </a:r>
          </a:p>
        </p:txBody>
      </p:sp>
      <p:sp>
        <p:nvSpPr>
          <p:cNvPr id="6147" name="Rectangle 3"/>
          <p:cNvSpPr>
            <a:spLocks noGrp="1" noChangeArrowheads="1"/>
          </p:cNvSpPr>
          <p:nvPr>
            <p:ph type="body" idx="4294967295"/>
          </p:nvPr>
        </p:nvSpPr>
        <p:spPr>
          <a:xfrm>
            <a:off x="287338" y="1196975"/>
            <a:ext cx="8856662" cy="5256213"/>
          </a:xfrm>
          <a:prstGeom prst="rect">
            <a:avLst/>
          </a:prstGeom>
        </p:spPr>
        <p:txBody>
          <a:bodyPr/>
          <a:lstStyle/>
          <a:p>
            <a:pPr>
              <a:buFont typeface="Wingdings" pitchFamily="2" charset="2"/>
              <a:buNone/>
            </a:pPr>
            <a:r>
              <a:rPr lang="zh-CN" altLang="en-US" sz="2800">
                <a:solidFill>
                  <a:schemeClr val="tx2"/>
                </a:solidFill>
              </a:rPr>
              <a:t>一、</a:t>
            </a:r>
            <a:r>
              <a:rPr lang="en-US" altLang="zh-CN" sz="2800">
                <a:solidFill>
                  <a:schemeClr val="tx2"/>
                </a:solidFill>
              </a:rPr>
              <a:t>MATLAB</a:t>
            </a:r>
            <a:r>
              <a:rPr lang="zh-CN" altLang="en-US" sz="2800">
                <a:solidFill>
                  <a:schemeClr val="tx2"/>
                </a:solidFill>
              </a:rPr>
              <a:t>的开发环境 </a:t>
            </a:r>
          </a:p>
          <a:p>
            <a:pPr>
              <a:buFont typeface="Wingdings" pitchFamily="2" charset="2"/>
              <a:buNone/>
            </a:pPr>
            <a:endParaRPr lang="zh-CN" altLang="en-US" sz="2800">
              <a:solidFill>
                <a:schemeClr val="tx2"/>
              </a:solidFill>
            </a:endParaRPr>
          </a:p>
          <a:p>
            <a:pPr>
              <a:buFont typeface="Wingdings" pitchFamily="2" charset="2"/>
              <a:buNone/>
            </a:pPr>
            <a:r>
              <a:rPr lang="zh-CN" altLang="en-US" sz="2800">
                <a:solidFill>
                  <a:schemeClr val="tx2"/>
                </a:solidFill>
              </a:rPr>
              <a:t>       </a:t>
            </a:r>
            <a:r>
              <a:rPr lang="en-US" altLang="zh-CN" sz="2800">
                <a:solidFill>
                  <a:schemeClr val="tx2"/>
                </a:solidFill>
              </a:rPr>
              <a:t>1</a:t>
            </a:r>
            <a:r>
              <a:rPr lang="zh-CN" altLang="en-US" sz="2800">
                <a:solidFill>
                  <a:schemeClr val="tx2"/>
                </a:solidFill>
              </a:rPr>
              <a:t>、</a:t>
            </a:r>
            <a:r>
              <a:rPr lang="en-US" altLang="zh-CN" sz="2800">
                <a:solidFill>
                  <a:schemeClr val="tx2"/>
                </a:solidFill>
              </a:rPr>
              <a:t>MATLAB</a:t>
            </a:r>
            <a:r>
              <a:rPr lang="zh-CN" altLang="en-US" sz="2800">
                <a:solidFill>
                  <a:schemeClr val="tx2"/>
                </a:solidFill>
              </a:rPr>
              <a:t>系统 的组成</a:t>
            </a:r>
          </a:p>
          <a:p>
            <a:pPr>
              <a:buFont typeface="Wingdings" pitchFamily="2" charset="2"/>
              <a:buNone/>
            </a:pPr>
            <a:r>
              <a:rPr lang="zh-CN" altLang="en-US" sz="2800">
                <a:solidFill>
                  <a:schemeClr val="tx2"/>
                </a:solidFill>
              </a:rPr>
              <a:t>            ① </a:t>
            </a:r>
            <a:r>
              <a:rPr lang="en-US" altLang="zh-CN" sz="2800">
                <a:solidFill>
                  <a:schemeClr val="tx2"/>
                </a:solidFill>
              </a:rPr>
              <a:t>MATLAB</a:t>
            </a:r>
            <a:r>
              <a:rPr lang="zh-CN" altLang="en-US" sz="2800">
                <a:solidFill>
                  <a:schemeClr val="tx2"/>
                </a:solidFill>
              </a:rPr>
              <a:t>开发环境</a:t>
            </a:r>
          </a:p>
          <a:p>
            <a:pPr>
              <a:buFont typeface="Wingdings" pitchFamily="2" charset="2"/>
              <a:buNone/>
            </a:pPr>
            <a:r>
              <a:rPr lang="zh-CN" altLang="en-US" sz="2800">
                <a:solidFill>
                  <a:schemeClr val="tx2"/>
                </a:solidFill>
              </a:rPr>
              <a:t>            ② </a:t>
            </a:r>
            <a:r>
              <a:rPr lang="en-US" altLang="zh-CN" sz="2800">
                <a:solidFill>
                  <a:schemeClr val="tx2"/>
                </a:solidFill>
              </a:rPr>
              <a:t>MATLAB</a:t>
            </a:r>
            <a:r>
              <a:rPr lang="zh-CN" altLang="en-US" sz="2800">
                <a:solidFill>
                  <a:schemeClr val="tx2"/>
                </a:solidFill>
              </a:rPr>
              <a:t>数学函数库</a:t>
            </a:r>
          </a:p>
          <a:p>
            <a:pPr>
              <a:buFont typeface="Wingdings" pitchFamily="2" charset="2"/>
              <a:buNone/>
            </a:pPr>
            <a:r>
              <a:rPr lang="zh-CN" altLang="en-US" sz="2800">
                <a:solidFill>
                  <a:schemeClr val="tx2"/>
                </a:solidFill>
              </a:rPr>
              <a:t>            ③ </a:t>
            </a:r>
            <a:r>
              <a:rPr lang="en-US" altLang="zh-CN" sz="2800">
                <a:solidFill>
                  <a:schemeClr val="tx2"/>
                </a:solidFill>
              </a:rPr>
              <a:t>MATLAB</a:t>
            </a:r>
            <a:r>
              <a:rPr lang="zh-CN" altLang="en-US" sz="2800">
                <a:solidFill>
                  <a:schemeClr val="tx2"/>
                </a:solidFill>
              </a:rPr>
              <a:t>语言</a:t>
            </a:r>
          </a:p>
          <a:p>
            <a:pPr>
              <a:buFont typeface="Wingdings" pitchFamily="2" charset="2"/>
              <a:buNone/>
            </a:pPr>
            <a:r>
              <a:rPr lang="zh-CN" altLang="en-US" sz="2800">
                <a:solidFill>
                  <a:schemeClr val="tx2"/>
                </a:solidFill>
              </a:rPr>
              <a:t>            ④ 图形功能</a:t>
            </a:r>
          </a:p>
          <a:p>
            <a:pPr>
              <a:buFont typeface="Wingdings" pitchFamily="2" charset="2"/>
              <a:buNone/>
            </a:pPr>
            <a:r>
              <a:rPr lang="zh-CN" altLang="en-US" sz="2800">
                <a:solidFill>
                  <a:schemeClr val="tx2"/>
                </a:solidFill>
              </a:rPr>
              <a:t>            ⑤ 应用程序接口</a:t>
            </a:r>
          </a:p>
          <a:p>
            <a:pPr>
              <a:buFont typeface="Wingdings" pitchFamily="2" charset="2"/>
              <a:buNone/>
            </a:pPr>
            <a:r>
              <a:rPr lang="zh-CN" altLang="en-US" sz="2800">
                <a:solidFill>
                  <a:schemeClr val="tx2"/>
                </a:solidFill>
              </a:rPr>
              <a:t>                                 五个部分。</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15900" y="144463"/>
            <a:ext cx="8080375" cy="404812"/>
          </a:xfrm>
        </p:spPr>
        <p:txBody>
          <a:bodyPr/>
          <a:lstStyle/>
          <a:p>
            <a:r>
              <a:rPr lang="zh-CN" altLang="en-US" sz="1600">
                <a:solidFill>
                  <a:schemeClr val="folHlink"/>
                </a:solidFill>
              </a:rPr>
              <a:t>矩阵的创建（续）</a:t>
            </a:r>
          </a:p>
        </p:txBody>
      </p:sp>
      <p:sp>
        <p:nvSpPr>
          <p:cNvPr id="79875" name="Rectangle 3"/>
          <p:cNvSpPr>
            <a:spLocks noGrp="1" noChangeArrowheads="1"/>
          </p:cNvSpPr>
          <p:nvPr>
            <p:ph type="body" sz="half" idx="1"/>
          </p:nvPr>
        </p:nvSpPr>
        <p:spPr>
          <a:xfrm>
            <a:off x="144463" y="692150"/>
            <a:ext cx="8928100" cy="1908175"/>
          </a:xfrm>
        </p:spPr>
        <p:txBody>
          <a:bodyPr/>
          <a:lstStyle/>
          <a:p>
            <a:pPr>
              <a:lnSpc>
                <a:spcPct val="70000"/>
              </a:lnSpc>
              <a:buFont typeface="Wingdings" pitchFamily="2" charset="2"/>
              <a:buNone/>
            </a:pPr>
            <a:r>
              <a:rPr lang="en-US" altLang="zh-CN" sz="2800">
                <a:solidFill>
                  <a:srgbClr val="00FF00"/>
                </a:solidFill>
              </a:rPr>
              <a:t>3</a:t>
            </a:r>
            <a:r>
              <a:rPr lang="zh-CN" altLang="en-US" sz="2800">
                <a:solidFill>
                  <a:srgbClr val="00FF00"/>
                </a:solidFill>
              </a:rPr>
              <a:t>、通过</a:t>
            </a:r>
            <a:r>
              <a:rPr lang="en-US" altLang="zh-CN" sz="2800">
                <a:solidFill>
                  <a:srgbClr val="00FF00"/>
                </a:solidFill>
              </a:rPr>
              <a:t>m</a:t>
            </a:r>
            <a:r>
              <a:rPr lang="zh-CN" altLang="en-US" sz="2800">
                <a:solidFill>
                  <a:srgbClr val="00FF00"/>
                </a:solidFill>
              </a:rPr>
              <a:t>文件创建矩阵</a:t>
            </a:r>
            <a:r>
              <a:rPr lang="zh-CN" altLang="en-US" sz="2800"/>
              <a:t>－将矩阵建立为</a:t>
            </a:r>
            <a:r>
              <a:rPr lang="en-US" altLang="zh-CN" sz="2800"/>
              <a:t>m</a:t>
            </a:r>
            <a:r>
              <a:rPr lang="zh-CN" altLang="en-US" sz="2800"/>
              <a:t>文件</a:t>
            </a:r>
          </a:p>
          <a:p>
            <a:pPr>
              <a:lnSpc>
                <a:spcPct val="70000"/>
              </a:lnSpc>
              <a:buFont typeface="Wingdings" pitchFamily="2" charset="2"/>
              <a:buNone/>
            </a:pPr>
            <a:r>
              <a:rPr lang="zh-CN" altLang="en-US" sz="2800"/>
              <a:t>          先将矩阵按创建原则写入一个</a:t>
            </a:r>
            <a:r>
              <a:rPr lang="en-US" altLang="zh-CN" sz="2800"/>
              <a:t>m</a:t>
            </a:r>
            <a:r>
              <a:rPr lang="zh-CN" altLang="en-US" sz="2800"/>
              <a:t>文件中，在</a:t>
            </a:r>
            <a:r>
              <a:rPr lang="en-US" altLang="zh-CN" sz="2800"/>
              <a:t>MATLAB</a:t>
            </a:r>
            <a:r>
              <a:rPr lang="zh-CN" altLang="en-US" sz="2800"/>
              <a:t>命令窗口或程序中直接运行该</a:t>
            </a:r>
            <a:r>
              <a:rPr lang="en-US" altLang="zh-CN" sz="2800"/>
              <a:t>m</a:t>
            </a:r>
            <a:r>
              <a:rPr lang="zh-CN" altLang="en-US" sz="2800"/>
              <a:t>文件（输入该</a:t>
            </a:r>
            <a:r>
              <a:rPr lang="en-US" altLang="zh-CN" sz="2800"/>
              <a:t>m</a:t>
            </a:r>
            <a:r>
              <a:rPr lang="zh-CN" altLang="en-US" sz="2800"/>
              <a:t>文件名），即可将矩阵调入工作空间。</a:t>
            </a:r>
          </a:p>
          <a:p>
            <a:pPr>
              <a:lnSpc>
                <a:spcPct val="70000"/>
              </a:lnSpc>
              <a:buFont typeface="Wingdings" pitchFamily="2" charset="2"/>
              <a:buNone/>
            </a:pPr>
            <a:r>
              <a:rPr lang="en-US" altLang="zh-CN" sz="2800">
                <a:solidFill>
                  <a:srgbClr val="00FF00"/>
                </a:solidFill>
              </a:rPr>
              <a:t>4</a:t>
            </a:r>
            <a:r>
              <a:rPr lang="zh-CN" altLang="en-US" sz="2800">
                <a:solidFill>
                  <a:srgbClr val="00FF00"/>
                </a:solidFill>
              </a:rPr>
              <a:t>、通过函数创建矩阵</a:t>
            </a:r>
            <a:endParaRPr lang="zh-CN" altLang="en-US" sz="2400">
              <a:solidFill>
                <a:srgbClr val="00FF00"/>
              </a:solidFill>
            </a:endParaRPr>
          </a:p>
        </p:txBody>
      </p:sp>
      <p:graphicFrame>
        <p:nvGraphicFramePr>
          <p:cNvPr id="80034" name="Group 162"/>
          <p:cNvGraphicFramePr>
            <a:graphicFrameLocks noGrp="1"/>
          </p:cNvGraphicFramePr>
          <p:nvPr>
            <p:ph sz="half" idx="2"/>
          </p:nvPr>
        </p:nvGraphicFramePr>
        <p:xfrm>
          <a:off x="539750" y="2743200"/>
          <a:ext cx="7956550" cy="3530602"/>
        </p:xfrm>
        <a:graphic>
          <a:graphicData uri="http://schemas.openxmlformats.org/drawingml/2006/table">
            <a:tbl>
              <a:tblPr/>
              <a:tblGrid>
                <a:gridCol w="1836738"/>
                <a:gridCol w="6119812"/>
              </a:tblGrid>
              <a:tr h="7064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函数</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功能</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eye(n)</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产生</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n</a:t>
                      </a: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阶单位矩阵</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4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ones(m,n)</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产生</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m×n</a:t>
                      </a: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矩阵，元素都是</a:t>
                      </a:r>
                      <a:r>
                        <a:rPr kumimoji="1" lang="zh-CN" altLang="en-US" sz="2800" b="0" i="0" u="none" strike="noStrike" cap="none" normalizeH="0" baseline="0" smtClean="0">
                          <a:ln>
                            <a:noFill/>
                          </a:ln>
                          <a:solidFill>
                            <a:srgbClr val="00FF00"/>
                          </a:solidFill>
                          <a:effectLst/>
                          <a:latin typeface="Times New Roman"/>
                          <a:ea typeface="宋体" charset="-122"/>
                          <a:cs typeface="Times New Roman" charset="0"/>
                        </a:rPr>
                        <a:t>“</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1</a:t>
                      </a:r>
                      <a:r>
                        <a:rPr kumimoji="1" lang="en-US" altLang="zh-CN" sz="2800" b="0" i="0" u="none" strike="noStrike" cap="none" normalizeH="0" baseline="0" smtClean="0">
                          <a:ln>
                            <a:noFill/>
                          </a:ln>
                          <a:solidFill>
                            <a:srgbClr val="00FF00"/>
                          </a:solidFill>
                          <a:effectLst/>
                          <a:latin typeface="Times New Roman"/>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zeros(m,n)</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产生</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m×n</a:t>
                      </a: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矩阵，元素都是</a:t>
                      </a:r>
                      <a:r>
                        <a:rPr kumimoji="1" lang="zh-CN" altLang="en-US" sz="2800" b="0" i="0" u="none" strike="noStrike" cap="none" normalizeH="0" baseline="0" smtClean="0">
                          <a:ln>
                            <a:noFill/>
                          </a:ln>
                          <a:solidFill>
                            <a:srgbClr val="00FF00"/>
                          </a:solidFill>
                          <a:effectLst/>
                          <a:latin typeface="Times New Roman"/>
                          <a:ea typeface="宋体" charset="-122"/>
                          <a:cs typeface="Times New Roman" charset="0"/>
                        </a:rPr>
                        <a:t>“</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0</a:t>
                      </a:r>
                      <a:r>
                        <a:rPr kumimoji="1" lang="en-US" altLang="zh-CN" sz="2800" b="0" i="0" u="none" strike="noStrike" cap="none" normalizeH="0" baseline="0" smtClean="0">
                          <a:ln>
                            <a:noFill/>
                          </a:ln>
                          <a:solidFill>
                            <a:srgbClr val="00FF00"/>
                          </a:solidFill>
                          <a:effectLst/>
                          <a:latin typeface="Times New Roman"/>
                          <a:ea typeface="宋体" charset="-122"/>
                          <a:cs typeface="Times New Roman" charset="0"/>
                        </a:rPr>
                        <a:t>”</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零矩阵</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产生空矩阵</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92075" y="104775"/>
            <a:ext cx="8080375" cy="479425"/>
          </a:xfrm>
          <a:prstGeom prst="rect">
            <a:avLst/>
          </a:prstGeom>
        </p:spPr>
        <p:txBody>
          <a:bodyPr/>
          <a:lstStyle/>
          <a:p>
            <a:r>
              <a:rPr lang="zh-CN" altLang="en-US" sz="1600">
                <a:solidFill>
                  <a:schemeClr val="folHlink"/>
                </a:solidFill>
              </a:rPr>
              <a:t>矩阵的创建（续）</a:t>
            </a:r>
          </a:p>
        </p:txBody>
      </p:sp>
      <p:sp>
        <p:nvSpPr>
          <p:cNvPr id="80899" name="Rectangle 3"/>
          <p:cNvSpPr>
            <a:spLocks noGrp="1" noChangeArrowheads="1"/>
          </p:cNvSpPr>
          <p:nvPr>
            <p:ph type="body" idx="4294967295"/>
          </p:nvPr>
        </p:nvSpPr>
        <p:spPr>
          <a:xfrm>
            <a:off x="142875" y="836613"/>
            <a:ext cx="8928100" cy="5761037"/>
          </a:xfrm>
          <a:prstGeom prst="rect">
            <a:avLst/>
          </a:prstGeom>
        </p:spPr>
        <p:txBody>
          <a:bodyPr/>
          <a:lstStyle/>
          <a:p>
            <a:pPr>
              <a:lnSpc>
                <a:spcPct val="80000"/>
              </a:lnSpc>
              <a:buFont typeface="Wingdings" pitchFamily="2" charset="2"/>
              <a:buNone/>
            </a:pPr>
            <a:r>
              <a:rPr lang="zh-CN" altLang="en-US" sz="2800"/>
              <a:t>指出：</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①当某一项操作无结果时，</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将返回一个空矩阵，空矩阵的大小为</a:t>
            </a:r>
            <a:r>
              <a:rPr lang="en-US" altLang="zh-CN" sz="2800">
                <a:solidFill>
                  <a:srgbClr val="00FF00"/>
                </a:solidFill>
                <a:latin typeface="楷体_GB2312" pitchFamily="49" charset="-122"/>
                <a:ea typeface="楷体_GB2312" pitchFamily="49" charset="-122"/>
              </a:rPr>
              <a:t>0</a:t>
            </a:r>
            <a:r>
              <a:rPr lang="zh-CN" altLang="en-US" sz="2800">
                <a:solidFill>
                  <a:srgbClr val="00FF00"/>
                </a:solidFill>
                <a:latin typeface="楷体_GB2312" pitchFamily="49" charset="-122"/>
                <a:ea typeface="楷体_GB2312" pitchFamily="49" charset="-122"/>
              </a:rPr>
              <a:t>，但它确实存在于工作空间，可以通过变量名访问。</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②输入后的矩阵将保存在</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工作空间中，并可以随时被访问调用，如果用户不用</a:t>
            </a:r>
            <a:r>
              <a:rPr lang="zh-CN" altLang="en-US" sz="2800">
                <a:solidFill>
                  <a:srgbClr val="00FF00"/>
                </a:solidFill>
                <a:latin typeface="Times New Roman"/>
                <a:ea typeface="楷体_GB2312" pitchFamily="49" charset="-122"/>
              </a:rPr>
              <a:t>“</a:t>
            </a:r>
            <a:r>
              <a:rPr lang="en-US" altLang="zh-CN" sz="2800">
                <a:solidFill>
                  <a:srgbClr val="00FF00"/>
                </a:solidFill>
                <a:latin typeface="楷体_GB2312" pitchFamily="49" charset="-122"/>
                <a:ea typeface="楷体_GB2312" pitchFamily="49" charset="-122"/>
              </a:rPr>
              <a:t>clear</a:t>
            </a:r>
            <a:r>
              <a:rPr lang="en-US" altLang="zh-CN"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命令清除它，或给它重新赋值，该矩阵将一直保存在工作空间直到</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关闭为止。</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③如果矩阵函数中只有一个参数，则为方阵。</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④四种创建矩阵的方法各有优点：直接输入法方便简捷；通过数据文件创建有利于调用其他软件产生的数据；通过</a:t>
            </a:r>
            <a:r>
              <a:rPr lang="en-US" altLang="zh-CN" sz="2800">
                <a:solidFill>
                  <a:srgbClr val="00FF00"/>
                </a:solidFill>
                <a:latin typeface="楷体_GB2312" pitchFamily="49" charset="-122"/>
                <a:ea typeface="楷体_GB2312" pitchFamily="49" charset="-122"/>
              </a:rPr>
              <a:t>m</a:t>
            </a:r>
            <a:r>
              <a:rPr lang="zh-CN" altLang="en-US" sz="2800">
                <a:solidFill>
                  <a:srgbClr val="00FF00"/>
                </a:solidFill>
                <a:latin typeface="楷体_GB2312" pitchFamily="49" charset="-122"/>
                <a:ea typeface="楷体_GB2312" pitchFamily="49" charset="-122"/>
              </a:rPr>
              <a:t>文件创建是用于创建较大尺寸的矩阵并便于修改；通过函数创建可以由</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内部函数创建一些特殊矩阵。</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0" y="0"/>
            <a:ext cx="8080375" cy="227013"/>
          </a:xfrm>
          <a:prstGeom prst="rect">
            <a:avLst/>
          </a:prstGeom>
        </p:spPr>
        <p:txBody>
          <a:bodyPr/>
          <a:lstStyle/>
          <a:p>
            <a:r>
              <a:rPr lang="zh-CN" altLang="en-US" sz="1400">
                <a:solidFill>
                  <a:schemeClr val="folHlink"/>
                </a:solidFill>
              </a:rPr>
              <a:t>矩阵的创建（续）</a:t>
            </a:r>
          </a:p>
        </p:txBody>
      </p:sp>
      <p:sp>
        <p:nvSpPr>
          <p:cNvPr id="155651" name="Rectangle 3"/>
          <p:cNvSpPr>
            <a:spLocks noGrp="1" noChangeArrowheads="1"/>
          </p:cNvSpPr>
          <p:nvPr>
            <p:ph type="body" idx="4294967295"/>
          </p:nvPr>
        </p:nvSpPr>
        <p:spPr>
          <a:xfrm>
            <a:off x="287338" y="368300"/>
            <a:ext cx="8569325" cy="6229350"/>
          </a:xfrm>
          <a:prstGeom prst="rect">
            <a:avLst/>
          </a:prstGeom>
        </p:spPr>
        <p:txBody>
          <a:bodyPr/>
          <a:lstStyle/>
          <a:p>
            <a:pPr>
              <a:lnSpc>
                <a:spcPct val="80000"/>
              </a:lnSpc>
              <a:buFont typeface="Wingdings" pitchFamily="2" charset="2"/>
              <a:buNone/>
            </a:pPr>
            <a:r>
              <a:rPr lang="en-US" altLang="zh-CN" sz="2800">
                <a:solidFill>
                  <a:srgbClr val="00FF00"/>
                </a:solidFill>
              </a:rPr>
              <a:t>5</a:t>
            </a:r>
            <a:r>
              <a:rPr lang="zh-CN" altLang="en-US" sz="2800">
                <a:solidFill>
                  <a:srgbClr val="00FF00"/>
                </a:solidFill>
              </a:rPr>
              <a:t>、其他构造矩阵的方法</a:t>
            </a:r>
            <a:r>
              <a:rPr lang="zh-CN" altLang="en-US" sz="2800"/>
              <a:t>－冒号法</a:t>
            </a:r>
          </a:p>
          <a:p>
            <a:pPr>
              <a:lnSpc>
                <a:spcPct val="80000"/>
              </a:lnSpc>
              <a:buFont typeface="Wingdings" pitchFamily="2" charset="2"/>
              <a:buNone/>
            </a:pPr>
            <a:r>
              <a:rPr lang="zh-CN" altLang="en-US" sz="2800">
                <a:solidFill>
                  <a:srgbClr val="00FF00"/>
                </a:solidFill>
              </a:rPr>
              <a:t>［</a:t>
            </a:r>
            <a:r>
              <a:rPr lang="en-US" altLang="zh-CN" sz="2800">
                <a:solidFill>
                  <a:srgbClr val="00FF00"/>
                </a:solidFill>
              </a:rPr>
              <a:t>1</a:t>
            </a:r>
            <a:r>
              <a:rPr lang="zh-CN" altLang="en-US" sz="2800">
                <a:solidFill>
                  <a:srgbClr val="00FF00"/>
                </a:solidFill>
              </a:rPr>
              <a:t>］冒号法构造向量</a:t>
            </a:r>
          </a:p>
          <a:p>
            <a:pPr>
              <a:lnSpc>
                <a:spcPct val="80000"/>
              </a:lnSpc>
              <a:buFont typeface="Wingdings" pitchFamily="2" charset="2"/>
              <a:buNone/>
            </a:pPr>
            <a:r>
              <a:rPr lang="zh-CN" altLang="en-US" sz="2800">
                <a:solidFill>
                  <a:srgbClr val="00FF00"/>
                </a:solidFill>
              </a:rPr>
              <a:t>冒号表达式的一般格式为：</a:t>
            </a:r>
          </a:p>
          <a:p>
            <a:pPr>
              <a:lnSpc>
                <a:spcPct val="80000"/>
              </a:lnSpc>
              <a:buFont typeface="Wingdings" pitchFamily="2" charset="2"/>
              <a:buNone/>
            </a:pPr>
            <a:r>
              <a:rPr lang="zh-CN" altLang="en-US" sz="2800">
                <a:solidFill>
                  <a:srgbClr val="00FF00"/>
                </a:solidFill>
              </a:rPr>
              <a:t>向量名＝初值：步长：终值。</a:t>
            </a:r>
          </a:p>
          <a:p>
            <a:pPr>
              <a:lnSpc>
                <a:spcPct val="80000"/>
              </a:lnSpc>
              <a:buFont typeface="Wingdings" pitchFamily="2" charset="2"/>
              <a:buNone/>
            </a:pPr>
            <a:r>
              <a:rPr lang="zh-CN" altLang="en-US" sz="2800"/>
              <a:t>例</a:t>
            </a:r>
            <a:r>
              <a:rPr lang="en-US" altLang="zh-CN" sz="2800"/>
              <a:t>4.</a:t>
            </a:r>
            <a:r>
              <a:rPr lang="zh-CN" altLang="en-US" sz="2800"/>
              <a:t>在窗口输入</a:t>
            </a:r>
          </a:p>
          <a:p>
            <a:pPr>
              <a:lnSpc>
                <a:spcPct val="80000"/>
              </a:lnSpc>
              <a:buFont typeface="Wingdings" pitchFamily="2" charset="2"/>
              <a:buNone/>
            </a:pPr>
            <a:r>
              <a:rPr lang="zh-CN" altLang="en-US" sz="2800"/>
              <a:t> </a:t>
            </a:r>
            <a:r>
              <a:rPr lang="en-US" altLang="zh-CN" sz="2800"/>
              <a:t>&gt;&gt; x=0:0.5:2</a:t>
            </a:r>
          </a:p>
          <a:p>
            <a:pPr>
              <a:lnSpc>
                <a:spcPct val="80000"/>
              </a:lnSpc>
              <a:buFont typeface="Wingdings" pitchFamily="2" charset="2"/>
              <a:buNone/>
            </a:pPr>
            <a:r>
              <a:rPr lang="zh-CN" altLang="en-US" sz="2800"/>
              <a:t>回车后显示</a:t>
            </a:r>
          </a:p>
          <a:p>
            <a:pPr>
              <a:lnSpc>
                <a:spcPct val="80000"/>
              </a:lnSpc>
              <a:buFont typeface="Wingdings" pitchFamily="2" charset="2"/>
              <a:buNone/>
            </a:pPr>
            <a:r>
              <a:rPr lang="en-US" altLang="zh-CN" sz="2800"/>
              <a:t>x =</a:t>
            </a:r>
          </a:p>
          <a:p>
            <a:pPr>
              <a:lnSpc>
                <a:spcPct val="80000"/>
              </a:lnSpc>
              <a:buFont typeface="Wingdings" pitchFamily="2" charset="2"/>
              <a:buNone/>
            </a:pPr>
            <a:r>
              <a:rPr lang="en-US" altLang="zh-CN" sz="2800"/>
              <a:t>         0    0.5000    1.0000    1.5000    2.0000</a:t>
            </a:r>
            <a:r>
              <a:rPr lang="zh-CN" altLang="en-US" sz="2800"/>
              <a:t>。</a:t>
            </a:r>
          </a:p>
          <a:p>
            <a:pPr>
              <a:lnSpc>
                <a:spcPct val="80000"/>
              </a:lnSpc>
              <a:buFont typeface="Wingdings" pitchFamily="2" charset="2"/>
              <a:buNone/>
            </a:pPr>
            <a:r>
              <a:rPr lang="zh-CN" altLang="en-US" sz="2800"/>
              <a:t>例</a:t>
            </a:r>
            <a:r>
              <a:rPr lang="en-US" altLang="zh-CN" sz="2800"/>
              <a:t>5. </a:t>
            </a:r>
            <a:r>
              <a:rPr lang="zh-CN" altLang="en-US" sz="2800"/>
              <a:t>在命令窗口输入</a:t>
            </a:r>
          </a:p>
          <a:p>
            <a:pPr>
              <a:lnSpc>
                <a:spcPct val="80000"/>
              </a:lnSpc>
              <a:buFont typeface="Wingdings" pitchFamily="2" charset="2"/>
              <a:buNone/>
            </a:pPr>
            <a:r>
              <a:rPr lang="en-US" altLang="zh-CN" sz="2800"/>
              <a:t>&gt;&gt; x=2:-0.5:0</a:t>
            </a:r>
          </a:p>
          <a:p>
            <a:pPr>
              <a:lnSpc>
                <a:spcPct val="80000"/>
              </a:lnSpc>
              <a:buFont typeface="Wingdings" pitchFamily="2" charset="2"/>
              <a:buNone/>
            </a:pPr>
            <a:r>
              <a:rPr lang="zh-CN" altLang="en-US" sz="2800"/>
              <a:t>回车后显示</a:t>
            </a:r>
          </a:p>
          <a:p>
            <a:pPr>
              <a:lnSpc>
                <a:spcPct val="80000"/>
              </a:lnSpc>
              <a:buFont typeface="Wingdings" pitchFamily="2" charset="2"/>
              <a:buNone/>
            </a:pPr>
            <a:r>
              <a:rPr lang="en-US" altLang="zh-CN" sz="2800"/>
              <a:t>x =</a:t>
            </a:r>
          </a:p>
          <a:p>
            <a:pPr>
              <a:lnSpc>
                <a:spcPct val="80000"/>
              </a:lnSpc>
              <a:buFont typeface="Wingdings" pitchFamily="2" charset="2"/>
              <a:buNone/>
            </a:pPr>
            <a:r>
              <a:rPr lang="en-US" altLang="zh-CN" sz="2800"/>
              <a:t>    2.0000    1.5000    1.0000    0.5000         0</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idx="4294967295"/>
          </p:nvPr>
        </p:nvSpPr>
        <p:spPr>
          <a:xfrm>
            <a:off x="0" y="0"/>
            <a:ext cx="8080375" cy="227013"/>
          </a:xfrm>
          <a:prstGeom prst="rect">
            <a:avLst/>
          </a:prstGeom>
        </p:spPr>
        <p:txBody>
          <a:bodyPr/>
          <a:lstStyle/>
          <a:p>
            <a:r>
              <a:rPr lang="zh-CN" altLang="en-US" sz="1400">
                <a:solidFill>
                  <a:schemeClr val="folHlink"/>
                </a:solidFill>
              </a:rPr>
              <a:t>矩阵的创建（续）</a:t>
            </a:r>
          </a:p>
        </p:txBody>
      </p:sp>
      <p:sp>
        <p:nvSpPr>
          <p:cNvPr id="156675" name="Rectangle 3"/>
          <p:cNvSpPr>
            <a:spLocks noGrp="1" noChangeArrowheads="1"/>
          </p:cNvSpPr>
          <p:nvPr>
            <p:ph type="body" idx="4294967295"/>
          </p:nvPr>
        </p:nvSpPr>
        <p:spPr>
          <a:xfrm>
            <a:off x="215900" y="476250"/>
            <a:ext cx="8677275" cy="6084888"/>
          </a:xfrm>
          <a:prstGeom prst="rect">
            <a:avLst/>
          </a:prstGeom>
        </p:spPr>
        <p:txBody>
          <a:bodyPr/>
          <a:lstStyle/>
          <a:p>
            <a:pPr>
              <a:buFont typeface="Wingdings" pitchFamily="2" charset="2"/>
              <a:buNone/>
            </a:pPr>
            <a:r>
              <a:rPr lang="zh-CN" altLang="en-US"/>
              <a:t>指出：</a:t>
            </a:r>
          </a:p>
          <a:p>
            <a:pPr>
              <a:buFont typeface="Wingdings" pitchFamily="2" charset="2"/>
              <a:buNone/>
            </a:pPr>
            <a:r>
              <a:rPr lang="zh-CN" altLang="en-US">
                <a:solidFill>
                  <a:srgbClr val="00FF00"/>
                </a:solidFill>
                <a:latin typeface="楷体_GB2312" pitchFamily="49" charset="-122"/>
                <a:ea typeface="楷体_GB2312" pitchFamily="49" charset="-122"/>
              </a:rPr>
              <a:t>①步长可以省略，省略步长，则步长为</a:t>
            </a:r>
            <a:r>
              <a:rPr lang="en-US" altLang="zh-CN">
                <a:solidFill>
                  <a:srgbClr val="00FF00"/>
                </a:solidFill>
                <a:latin typeface="楷体_GB2312" pitchFamily="49" charset="-122"/>
                <a:ea typeface="楷体_GB2312" pitchFamily="49" charset="-122"/>
              </a:rPr>
              <a:t>1</a:t>
            </a:r>
            <a:r>
              <a:rPr lang="zh-CN" altLang="en-US">
                <a:solidFill>
                  <a:srgbClr val="00FF00"/>
                </a:solidFill>
                <a:latin typeface="楷体_GB2312" pitchFamily="49" charset="-122"/>
                <a:ea typeface="楷体_GB2312" pitchFamily="49" charset="-122"/>
              </a:rPr>
              <a:t>。</a:t>
            </a:r>
          </a:p>
          <a:p>
            <a:pPr>
              <a:buFont typeface="Wingdings" pitchFamily="2" charset="2"/>
              <a:buNone/>
            </a:pPr>
            <a:r>
              <a:rPr lang="zh-CN" altLang="en-US">
                <a:solidFill>
                  <a:srgbClr val="00FF00"/>
                </a:solidFill>
                <a:latin typeface="楷体_GB2312" pitchFamily="49" charset="-122"/>
                <a:ea typeface="楷体_GB2312" pitchFamily="49" charset="-122"/>
              </a:rPr>
              <a:t>②步长可以为负，此时初值大于终值。</a:t>
            </a:r>
          </a:p>
          <a:p>
            <a:pPr>
              <a:buFont typeface="Wingdings" pitchFamily="2" charset="2"/>
              <a:buNone/>
            </a:pPr>
            <a:r>
              <a:rPr lang="zh-CN" altLang="en-US">
                <a:solidFill>
                  <a:srgbClr val="00FF00"/>
                </a:solidFill>
                <a:latin typeface="楷体_GB2312" pitchFamily="49" charset="-122"/>
                <a:ea typeface="楷体_GB2312" pitchFamily="49" charset="-122"/>
              </a:rPr>
              <a:t>③向量的元素比较多而又有增减规律时，这种方法非常便利。</a:t>
            </a:r>
          </a:p>
          <a:p>
            <a:pPr>
              <a:buFont typeface="Wingdings" pitchFamily="2" charset="2"/>
              <a:buNone/>
            </a:pPr>
            <a:r>
              <a:rPr lang="zh-CN" altLang="en-US">
                <a:solidFill>
                  <a:srgbClr val="00FF00"/>
                </a:solidFill>
                <a:latin typeface="楷体_GB2312" pitchFamily="49" charset="-122"/>
                <a:ea typeface="楷体_GB2312" pitchFamily="49" charset="-122"/>
              </a:rPr>
              <a:t>④冒号法表示向量时，向量的全体成员是从初值开始，以步长为增量，直到不超过终值的所有元素构成的序列。</a:t>
            </a:r>
          </a:p>
          <a:p>
            <a:pPr>
              <a:buFont typeface="Wingdings" pitchFamily="2" charset="2"/>
              <a:buNone/>
            </a:pPr>
            <a:r>
              <a:rPr lang="zh-CN" altLang="en-US">
                <a:solidFill>
                  <a:srgbClr val="00FF00"/>
                </a:solidFill>
                <a:latin typeface="楷体_GB2312" pitchFamily="49" charset="-122"/>
                <a:ea typeface="楷体_GB2312" pitchFamily="49" charset="-122"/>
              </a:rPr>
              <a:t>⑤冒号法的应用可以避免使用循环，提高程序运行速度。</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a:xfrm>
            <a:off x="107950" y="152400"/>
            <a:ext cx="8080375" cy="119063"/>
          </a:xfrm>
          <a:prstGeom prst="rect">
            <a:avLst/>
          </a:prstGeom>
        </p:spPr>
        <p:txBody>
          <a:bodyPr/>
          <a:lstStyle/>
          <a:p>
            <a:r>
              <a:rPr lang="zh-CN" altLang="en-US" sz="1400">
                <a:solidFill>
                  <a:schemeClr val="folHlink"/>
                </a:solidFill>
              </a:rPr>
              <a:t>矩阵的创建（续）</a:t>
            </a:r>
          </a:p>
        </p:txBody>
      </p:sp>
      <p:sp>
        <p:nvSpPr>
          <p:cNvPr id="157699" name="Rectangle 3"/>
          <p:cNvSpPr>
            <a:spLocks noGrp="1" noChangeArrowheads="1"/>
          </p:cNvSpPr>
          <p:nvPr>
            <p:ph type="body" idx="4294967295"/>
          </p:nvPr>
        </p:nvSpPr>
        <p:spPr>
          <a:xfrm>
            <a:off x="215900" y="404813"/>
            <a:ext cx="8604250" cy="6264275"/>
          </a:xfrm>
          <a:prstGeom prst="rect">
            <a:avLst/>
          </a:prstGeom>
        </p:spPr>
        <p:txBody>
          <a:bodyPr/>
          <a:lstStyle/>
          <a:p>
            <a:pPr>
              <a:buFont typeface="Wingdings" pitchFamily="2" charset="2"/>
              <a:buNone/>
            </a:pPr>
            <a:r>
              <a:rPr lang="zh-CN" altLang="en-US" sz="2800">
                <a:solidFill>
                  <a:srgbClr val="00FF00"/>
                </a:solidFill>
              </a:rPr>
              <a:t>［</a:t>
            </a:r>
            <a:r>
              <a:rPr lang="en-US" altLang="zh-CN" sz="2800">
                <a:solidFill>
                  <a:srgbClr val="00FF00"/>
                </a:solidFill>
              </a:rPr>
              <a:t>2</a:t>
            </a:r>
            <a:r>
              <a:rPr lang="zh-CN" altLang="en-US" sz="2800">
                <a:solidFill>
                  <a:srgbClr val="00FF00"/>
                </a:solidFill>
              </a:rPr>
              <a:t>］冒号法构造矩阵</a:t>
            </a:r>
          </a:p>
          <a:p>
            <a:pPr>
              <a:buFont typeface="Wingdings" pitchFamily="2" charset="2"/>
              <a:buNone/>
            </a:pPr>
            <a:r>
              <a:rPr lang="zh-CN" altLang="en-US" sz="2800">
                <a:solidFill>
                  <a:srgbClr val="00FF00"/>
                </a:solidFill>
              </a:rPr>
              <a:t>一般格式为：</a:t>
            </a:r>
          </a:p>
          <a:p>
            <a:pPr>
              <a:buFont typeface="Wingdings" pitchFamily="2" charset="2"/>
              <a:buNone/>
            </a:pPr>
            <a:r>
              <a:rPr lang="en-US" altLang="zh-CN" sz="2800">
                <a:solidFill>
                  <a:srgbClr val="00FF00"/>
                </a:solidFill>
              </a:rPr>
              <a:t>A(:,j):</a:t>
            </a:r>
            <a:r>
              <a:rPr lang="zh-CN" altLang="en-US" sz="2800">
                <a:solidFill>
                  <a:srgbClr val="00FF00"/>
                </a:solidFill>
              </a:rPr>
              <a:t>表示矩阵</a:t>
            </a:r>
            <a:r>
              <a:rPr lang="en-US" altLang="zh-CN" sz="2800">
                <a:solidFill>
                  <a:srgbClr val="00FF00"/>
                </a:solidFill>
              </a:rPr>
              <a:t>A</a:t>
            </a:r>
            <a:r>
              <a:rPr lang="zh-CN" altLang="en-US" sz="2800">
                <a:solidFill>
                  <a:srgbClr val="00FF00"/>
                </a:solidFill>
              </a:rPr>
              <a:t>的第</a:t>
            </a:r>
            <a:r>
              <a:rPr lang="en-US" altLang="zh-CN" sz="2800">
                <a:solidFill>
                  <a:srgbClr val="00FF00"/>
                </a:solidFill>
              </a:rPr>
              <a:t>j</a:t>
            </a:r>
            <a:r>
              <a:rPr lang="zh-CN" altLang="en-US" sz="2800">
                <a:solidFill>
                  <a:srgbClr val="00FF00"/>
                </a:solidFill>
              </a:rPr>
              <a:t>列；</a:t>
            </a:r>
          </a:p>
          <a:p>
            <a:pPr>
              <a:buFont typeface="Wingdings" pitchFamily="2" charset="2"/>
              <a:buNone/>
            </a:pPr>
            <a:r>
              <a:rPr lang="en-US" altLang="zh-CN" sz="2800">
                <a:solidFill>
                  <a:srgbClr val="00FF00"/>
                </a:solidFill>
              </a:rPr>
              <a:t>A(i,:):</a:t>
            </a:r>
            <a:r>
              <a:rPr lang="zh-CN" altLang="en-US" sz="2800">
                <a:solidFill>
                  <a:srgbClr val="00FF00"/>
                </a:solidFill>
              </a:rPr>
              <a:t>表示矩阵</a:t>
            </a:r>
            <a:r>
              <a:rPr lang="en-US" altLang="zh-CN" sz="2800">
                <a:solidFill>
                  <a:srgbClr val="00FF00"/>
                </a:solidFill>
              </a:rPr>
              <a:t>A</a:t>
            </a:r>
            <a:r>
              <a:rPr lang="zh-CN" altLang="en-US" sz="2800">
                <a:solidFill>
                  <a:srgbClr val="00FF00"/>
                </a:solidFill>
              </a:rPr>
              <a:t>的第</a:t>
            </a:r>
            <a:r>
              <a:rPr lang="en-US" altLang="zh-CN" sz="2800">
                <a:solidFill>
                  <a:srgbClr val="00FF00"/>
                </a:solidFill>
              </a:rPr>
              <a:t>i</a:t>
            </a:r>
            <a:r>
              <a:rPr lang="zh-CN" altLang="en-US" sz="2800">
                <a:solidFill>
                  <a:srgbClr val="00FF00"/>
                </a:solidFill>
              </a:rPr>
              <a:t>行。</a:t>
            </a:r>
          </a:p>
          <a:p>
            <a:pPr>
              <a:buFont typeface="Wingdings" pitchFamily="2" charset="2"/>
              <a:buNone/>
            </a:pPr>
            <a:r>
              <a:rPr lang="zh-CN" altLang="en-US" sz="2800"/>
              <a:t>例</a:t>
            </a:r>
            <a:r>
              <a:rPr lang="en-US" altLang="zh-CN" sz="2800"/>
              <a:t>6.</a:t>
            </a:r>
            <a:r>
              <a:rPr lang="zh-CN" altLang="en-US" sz="2800"/>
              <a:t>建立矩阵</a:t>
            </a:r>
          </a:p>
          <a:p>
            <a:pPr>
              <a:buFont typeface="Wingdings" pitchFamily="2" charset="2"/>
              <a:buNone/>
            </a:pPr>
            <a:r>
              <a:rPr lang="zh-CN" altLang="en-US" sz="2800"/>
              <a:t>                                                                         。</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解：</a:t>
            </a:r>
            <a:r>
              <a:rPr lang="en-US" altLang="zh-CN" sz="2800"/>
              <a:t>&gt;&gt; A(1,:)=1:5   %</a:t>
            </a:r>
            <a:r>
              <a:rPr lang="zh-CN" altLang="en-US" sz="2800"/>
              <a:t>设置矩阵的第</a:t>
            </a:r>
            <a:r>
              <a:rPr lang="en-US" altLang="zh-CN" sz="2800"/>
              <a:t>1</a:t>
            </a:r>
            <a:r>
              <a:rPr lang="zh-CN" altLang="en-US" sz="2800"/>
              <a:t>行</a:t>
            </a:r>
          </a:p>
          <a:p>
            <a:pPr>
              <a:buFont typeface="Wingdings" pitchFamily="2" charset="2"/>
              <a:buNone/>
            </a:pPr>
            <a:r>
              <a:rPr lang="en-US" altLang="zh-CN" sz="2800"/>
              <a:t>A =</a:t>
            </a:r>
          </a:p>
          <a:p>
            <a:pPr>
              <a:buFont typeface="Wingdings" pitchFamily="2" charset="2"/>
              <a:buNone/>
            </a:pPr>
            <a:r>
              <a:rPr lang="en-US" altLang="zh-CN" sz="2800"/>
              <a:t>     1     2     3     4     5</a:t>
            </a:r>
          </a:p>
        </p:txBody>
      </p:sp>
      <p:sp>
        <p:nvSpPr>
          <p:cNvPr id="15770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0" name="Object 4"/>
          <p:cNvGraphicFramePr>
            <a:graphicFrameLocks noChangeAspect="1"/>
          </p:cNvGraphicFramePr>
          <p:nvPr/>
        </p:nvGraphicFramePr>
        <p:xfrm>
          <a:off x="2555875" y="2457450"/>
          <a:ext cx="4248150" cy="1450975"/>
        </p:xfrm>
        <a:graphic>
          <a:graphicData uri="http://schemas.openxmlformats.org/presentationml/2006/ole">
            <mc:AlternateContent xmlns:mc="http://schemas.openxmlformats.org/markup-compatibility/2006">
              <mc:Choice xmlns:v="urn:schemas-microsoft-com:vml" Requires="v">
                <p:oleObj spid="_x0000_s157703" name="Equation" r:id="rId3" imgW="1688760" imgH="711000" progId="Equation.DSMT4">
                  <p:embed/>
                </p:oleObj>
              </mc:Choice>
              <mc:Fallback>
                <p:oleObj name="Equation" r:id="rId3" imgW="168876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457450"/>
                        <a:ext cx="4248150" cy="145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a:xfrm>
            <a:off x="179388" y="0"/>
            <a:ext cx="8080375" cy="227013"/>
          </a:xfrm>
          <a:prstGeom prst="rect">
            <a:avLst/>
          </a:prstGeom>
        </p:spPr>
        <p:txBody>
          <a:bodyPr/>
          <a:lstStyle/>
          <a:p>
            <a:r>
              <a:rPr lang="zh-CN" altLang="en-US" sz="1400">
                <a:solidFill>
                  <a:schemeClr val="folHlink"/>
                </a:solidFill>
              </a:rPr>
              <a:t>矩阵的创建（续）</a:t>
            </a:r>
          </a:p>
        </p:txBody>
      </p:sp>
      <p:sp>
        <p:nvSpPr>
          <p:cNvPr id="158723" name="Rectangle 3"/>
          <p:cNvSpPr>
            <a:spLocks noGrp="1" noChangeArrowheads="1"/>
          </p:cNvSpPr>
          <p:nvPr>
            <p:ph type="body" idx="4294967295"/>
          </p:nvPr>
        </p:nvSpPr>
        <p:spPr>
          <a:xfrm>
            <a:off x="468313" y="549275"/>
            <a:ext cx="8172450" cy="5940425"/>
          </a:xfrm>
          <a:prstGeom prst="rect">
            <a:avLst/>
          </a:prstGeom>
        </p:spPr>
        <p:txBody>
          <a:bodyPr/>
          <a:lstStyle/>
          <a:p>
            <a:pPr>
              <a:buFont typeface="Wingdings" pitchFamily="2" charset="2"/>
              <a:buNone/>
            </a:pPr>
            <a:r>
              <a:rPr lang="en-US" altLang="zh-CN" sz="2800"/>
              <a:t>&gt;&gt; A(2,:)=6:10   %</a:t>
            </a:r>
            <a:r>
              <a:rPr lang="zh-CN" altLang="en-US" sz="2800"/>
              <a:t>设置矩阵的第</a:t>
            </a:r>
            <a:r>
              <a:rPr lang="en-US" altLang="zh-CN" sz="2800"/>
              <a:t>2</a:t>
            </a:r>
            <a:r>
              <a:rPr lang="zh-CN" altLang="en-US" sz="2800"/>
              <a:t>行</a:t>
            </a:r>
          </a:p>
          <a:p>
            <a:pPr>
              <a:buFont typeface="Wingdings" pitchFamily="2" charset="2"/>
              <a:buNone/>
            </a:pPr>
            <a:r>
              <a:rPr lang="en-US" altLang="zh-CN" sz="2800"/>
              <a:t>A =</a:t>
            </a:r>
          </a:p>
          <a:p>
            <a:pPr>
              <a:buFont typeface="Wingdings" pitchFamily="2" charset="2"/>
              <a:buNone/>
            </a:pPr>
            <a:r>
              <a:rPr lang="en-US" altLang="zh-CN" sz="2800"/>
              <a:t>     1     2     3     4     5</a:t>
            </a:r>
          </a:p>
          <a:p>
            <a:pPr>
              <a:buFont typeface="Wingdings" pitchFamily="2" charset="2"/>
              <a:buNone/>
            </a:pPr>
            <a:r>
              <a:rPr lang="en-US" altLang="zh-CN" sz="2800"/>
              <a:t>     6     7     8     9    10</a:t>
            </a:r>
          </a:p>
          <a:p>
            <a:pPr>
              <a:buFont typeface="Wingdings" pitchFamily="2" charset="2"/>
              <a:buNone/>
            </a:pPr>
            <a:r>
              <a:rPr lang="en-US" altLang="zh-CN" sz="2800"/>
              <a:t>&gt;&gt; A(3,:)=11:15  %</a:t>
            </a:r>
            <a:r>
              <a:rPr lang="zh-CN" altLang="en-US" sz="2800"/>
              <a:t>设置矩阵的第</a:t>
            </a:r>
            <a:r>
              <a:rPr lang="en-US" altLang="zh-CN" sz="2800"/>
              <a:t>3</a:t>
            </a:r>
            <a:r>
              <a:rPr lang="zh-CN" altLang="en-US" sz="2800"/>
              <a:t>行，设置完成</a:t>
            </a:r>
          </a:p>
          <a:p>
            <a:pPr>
              <a:buFont typeface="Wingdings" pitchFamily="2" charset="2"/>
              <a:buNone/>
            </a:pPr>
            <a:r>
              <a:rPr lang="en-US" altLang="zh-CN" sz="2800"/>
              <a:t>A =</a:t>
            </a:r>
          </a:p>
          <a:p>
            <a:pPr>
              <a:buFont typeface="Wingdings" pitchFamily="2" charset="2"/>
              <a:buNone/>
            </a:pPr>
            <a:r>
              <a:rPr lang="en-US" altLang="zh-CN" sz="2800"/>
              <a:t>     1      2      3      4      5</a:t>
            </a:r>
          </a:p>
          <a:p>
            <a:pPr>
              <a:buFont typeface="Wingdings" pitchFamily="2" charset="2"/>
              <a:buNone/>
            </a:pPr>
            <a:r>
              <a:rPr lang="en-US" altLang="zh-CN" sz="2800"/>
              <a:t>     6      7      8      9     10</a:t>
            </a:r>
          </a:p>
          <a:p>
            <a:pPr>
              <a:buFont typeface="Wingdings" pitchFamily="2" charset="2"/>
              <a:buNone/>
            </a:pPr>
            <a:r>
              <a:rPr lang="en-US" altLang="zh-CN" sz="2800"/>
              <a:t>    11    12    13    14    15</a:t>
            </a:r>
          </a:p>
          <a:p>
            <a:endParaRPr lang="en-US" altLang="zh-CN" sz="280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a:xfrm>
            <a:off x="0" y="0"/>
            <a:ext cx="8080375" cy="227013"/>
          </a:xfrm>
          <a:prstGeom prst="rect">
            <a:avLst/>
          </a:prstGeom>
        </p:spPr>
        <p:txBody>
          <a:bodyPr/>
          <a:lstStyle/>
          <a:p>
            <a:r>
              <a:rPr lang="zh-CN" altLang="en-US" sz="1400">
                <a:solidFill>
                  <a:schemeClr val="folHlink"/>
                </a:solidFill>
              </a:rPr>
              <a:t>矩阵的创建（续）</a:t>
            </a:r>
          </a:p>
        </p:txBody>
      </p:sp>
      <p:sp>
        <p:nvSpPr>
          <p:cNvPr id="159747" name="Rectangle 3"/>
          <p:cNvSpPr>
            <a:spLocks noGrp="1" noChangeArrowheads="1"/>
          </p:cNvSpPr>
          <p:nvPr>
            <p:ph type="body" idx="4294967295"/>
          </p:nvPr>
        </p:nvSpPr>
        <p:spPr>
          <a:xfrm>
            <a:off x="287338" y="584200"/>
            <a:ext cx="8569325" cy="5905500"/>
          </a:xfrm>
          <a:prstGeom prst="rect">
            <a:avLst/>
          </a:prstGeom>
        </p:spPr>
        <p:txBody>
          <a:bodyPr/>
          <a:lstStyle/>
          <a:p>
            <a:pPr>
              <a:buFont typeface="Wingdings" pitchFamily="2" charset="2"/>
              <a:buNone/>
            </a:pPr>
            <a:r>
              <a:rPr lang="zh-CN" altLang="en-US" sz="2800"/>
              <a:t>指出：</a:t>
            </a:r>
          </a:p>
          <a:p>
            <a:pPr>
              <a:buFont typeface="Wingdings" pitchFamily="2" charset="2"/>
              <a:buNone/>
            </a:pPr>
            <a:r>
              <a:rPr lang="zh-CN" altLang="en-US" sz="2800"/>
              <a:t>           在</a:t>
            </a:r>
            <a:r>
              <a:rPr lang="en-US" altLang="zh-CN" sz="2800"/>
              <a:t>MATLAB</a:t>
            </a:r>
            <a:r>
              <a:rPr lang="zh-CN" altLang="en-US" sz="2800"/>
              <a:t>中，还可以利用函数</a:t>
            </a:r>
            <a:r>
              <a:rPr lang="en-US" altLang="zh-CN" sz="2800"/>
              <a:t>linspace</a:t>
            </a:r>
            <a:r>
              <a:rPr lang="zh-CN" altLang="en-US" sz="2800"/>
              <a:t>产生行向量，其调用格式为：</a:t>
            </a:r>
          </a:p>
          <a:p>
            <a:pPr>
              <a:buFont typeface="Wingdings" pitchFamily="2" charset="2"/>
              <a:buNone/>
            </a:pPr>
            <a:r>
              <a:rPr lang="zh-CN" altLang="en-US" sz="2800"/>
              <a:t>                    </a:t>
            </a:r>
            <a:r>
              <a:rPr lang="en-US" altLang="zh-CN" sz="2800">
                <a:solidFill>
                  <a:srgbClr val="00FF00"/>
                </a:solidFill>
                <a:latin typeface="楷体_GB2312" pitchFamily="49" charset="-122"/>
                <a:ea typeface="楷体_GB2312" pitchFamily="49" charset="-122"/>
              </a:rPr>
              <a:t>linspace(a,b,n)</a:t>
            </a:r>
            <a:r>
              <a:rPr lang="zh-CN" altLang="en-US" sz="2800">
                <a:solidFill>
                  <a:srgbClr val="00FF00"/>
                </a:solidFill>
                <a:latin typeface="楷体_GB2312" pitchFamily="49" charset="-122"/>
                <a:ea typeface="楷体_GB2312" pitchFamily="49" charset="-122"/>
              </a:rPr>
              <a:t>。</a:t>
            </a:r>
          </a:p>
          <a:p>
            <a:pPr>
              <a:buFont typeface="Wingdings" pitchFamily="2" charset="2"/>
              <a:buNone/>
            </a:pPr>
            <a:r>
              <a:rPr lang="zh-CN" altLang="en-US" sz="2800">
                <a:solidFill>
                  <a:srgbClr val="00FF00"/>
                </a:solidFill>
                <a:latin typeface="楷体_GB2312" pitchFamily="49" charset="-122"/>
                <a:ea typeface="楷体_GB2312" pitchFamily="49" charset="-122"/>
              </a:rPr>
              <a:t>  其中</a:t>
            </a:r>
            <a:r>
              <a:rPr lang="en-US" altLang="zh-CN" sz="2800">
                <a:solidFill>
                  <a:srgbClr val="00FF00"/>
                </a:solidFill>
                <a:latin typeface="楷体_GB2312" pitchFamily="49" charset="-122"/>
                <a:ea typeface="楷体_GB2312" pitchFamily="49" charset="-122"/>
              </a:rPr>
              <a:t>a,b</a:t>
            </a:r>
            <a:r>
              <a:rPr lang="zh-CN" altLang="en-US" sz="2800">
                <a:solidFill>
                  <a:srgbClr val="00FF00"/>
                </a:solidFill>
                <a:latin typeface="楷体_GB2312" pitchFamily="49" charset="-122"/>
                <a:ea typeface="楷体_GB2312" pitchFamily="49" charset="-122"/>
              </a:rPr>
              <a:t>是向量的第一个和最后一个元素，</a:t>
            </a:r>
            <a:r>
              <a:rPr lang="en-US" altLang="zh-CN" sz="2800">
                <a:solidFill>
                  <a:srgbClr val="00FF00"/>
                </a:solidFill>
                <a:latin typeface="楷体_GB2312" pitchFamily="49" charset="-122"/>
                <a:ea typeface="楷体_GB2312" pitchFamily="49" charset="-122"/>
              </a:rPr>
              <a:t>n</a:t>
            </a:r>
            <a:r>
              <a:rPr lang="zh-CN" altLang="en-US" sz="2800">
                <a:solidFill>
                  <a:srgbClr val="00FF00"/>
                </a:solidFill>
                <a:latin typeface="楷体_GB2312" pitchFamily="49" charset="-122"/>
                <a:ea typeface="楷体_GB2312" pitchFamily="49" charset="-122"/>
              </a:rPr>
              <a:t>是元素的个数。这样产生的向量的元素成等差数列。</a:t>
            </a:r>
          </a:p>
          <a:p>
            <a:pPr>
              <a:buFont typeface="Wingdings" pitchFamily="2" charset="2"/>
              <a:buNone/>
            </a:pPr>
            <a:r>
              <a:rPr lang="zh-CN" altLang="en-US" sz="2800"/>
              <a:t>例如，</a:t>
            </a:r>
          </a:p>
          <a:p>
            <a:pPr>
              <a:buFont typeface="Wingdings" pitchFamily="2" charset="2"/>
              <a:buNone/>
            </a:pPr>
            <a:r>
              <a:rPr lang="en-US" altLang="zh-CN" sz="2800"/>
              <a:t>&gt;&gt; linspace(1,4,5)</a:t>
            </a:r>
          </a:p>
          <a:p>
            <a:pPr>
              <a:buFont typeface="Wingdings" pitchFamily="2" charset="2"/>
              <a:buNone/>
            </a:pPr>
            <a:r>
              <a:rPr lang="en-US" altLang="zh-CN" sz="2800"/>
              <a:t>ans =</a:t>
            </a:r>
          </a:p>
          <a:p>
            <a:pPr>
              <a:buFont typeface="Wingdings" pitchFamily="2" charset="2"/>
              <a:buNone/>
            </a:pPr>
            <a:r>
              <a:rPr lang="en-US" altLang="zh-CN" sz="2800"/>
              <a:t>    1.0000    1.7500    2.5000    3.2500    4.0000</a:t>
            </a:r>
          </a:p>
          <a:p>
            <a:pPr>
              <a:buFont typeface="Wingdings" pitchFamily="2" charset="2"/>
              <a:buNone/>
            </a:pPr>
            <a:r>
              <a:rPr lang="zh-CN" altLang="en-US" sz="2800">
                <a:solidFill>
                  <a:srgbClr val="00FF00"/>
                </a:solidFill>
                <a:latin typeface="仿宋_GB2312" pitchFamily="49" charset="-122"/>
                <a:ea typeface="仿宋_GB2312" pitchFamily="49" charset="-122"/>
              </a:rPr>
              <a:t>函数</a:t>
            </a:r>
            <a:r>
              <a:rPr lang="en-US" altLang="zh-CN" sz="2800">
                <a:solidFill>
                  <a:srgbClr val="00FF00"/>
                </a:solidFill>
                <a:latin typeface="仿宋_GB2312" pitchFamily="49" charset="-122"/>
                <a:ea typeface="仿宋_GB2312" pitchFamily="49" charset="-122"/>
              </a:rPr>
              <a:t>linspace</a:t>
            </a:r>
            <a:r>
              <a:rPr lang="zh-CN" altLang="en-US" sz="2800">
                <a:solidFill>
                  <a:srgbClr val="00FF00"/>
                </a:solidFill>
                <a:latin typeface="仿宋_GB2312" pitchFamily="49" charset="-122"/>
                <a:ea typeface="仿宋_GB2312" pitchFamily="49" charset="-122"/>
              </a:rPr>
              <a:t>被称为线性等分函数。</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idx="4294967295"/>
          </p:nvPr>
        </p:nvSpPr>
        <p:spPr>
          <a:xfrm>
            <a:off x="0" y="0"/>
            <a:ext cx="8080375" cy="263525"/>
          </a:xfrm>
          <a:prstGeom prst="rect">
            <a:avLst/>
          </a:prstGeom>
        </p:spPr>
        <p:txBody>
          <a:bodyPr/>
          <a:lstStyle/>
          <a:p>
            <a:r>
              <a:rPr lang="zh-CN" altLang="en-US" sz="1400">
                <a:solidFill>
                  <a:schemeClr val="folHlink"/>
                </a:solidFill>
              </a:rPr>
              <a:t>矩阵的创建（续）</a:t>
            </a:r>
          </a:p>
        </p:txBody>
      </p:sp>
      <p:sp>
        <p:nvSpPr>
          <p:cNvPr id="196611" name="Rectangle 3"/>
          <p:cNvSpPr>
            <a:spLocks noGrp="1" noChangeArrowheads="1"/>
          </p:cNvSpPr>
          <p:nvPr>
            <p:ph type="body" idx="4294967295"/>
          </p:nvPr>
        </p:nvSpPr>
        <p:spPr>
          <a:xfrm>
            <a:off x="323850" y="512763"/>
            <a:ext cx="8388350" cy="5976937"/>
          </a:xfrm>
          <a:prstGeom prst="rect">
            <a:avLst/>
          </a:prstGeom>
        </p:spPr>
        <p:txBody>
          <a:bodyPr/>
          <a:lstStyle/>
          <a:p>
            <a:pPr>
              <a:buFont typeface="Wingdings" pitchFamily="2" charset="2"/>
              <a:buNone/>
            </a:pPr>
            <a:r>
              <a:rPr lang="zh-CN" altLang="en-US" sz="2800"/>
              <a:t>指出：</a:t>
            </a:r>
          </a:p>
          <a:p>
            <a:pPr>
              <a:buFont typeface="Wingdings" pitchFamily="2" charset="2"/>
              <a:buNone/>
            </a:pPr>
            <a:r>
              <a:rPr lang="zh-CN" altLang="en-US" sz="2800">
                <a:solidFill>
                  <a:srgbClr val="00FF00"/>
                </a:solidFill>
              </a:rPr>
              <a:t>            冒号法和应用</a:t>
            </a:r>
            <a:r>
              <a:rPr lang="en-US" altLang="zh-CN" sz="2800">
                <a:solidFill>
                  <a:srgbClr val="00FF00"/>
                </a:solidFill>
              </a:rPr>
              <a:t>linspace</a:t>
            </a:r>
            <a:r>
              <a:rPr lang="zh-CN" altLang="en-US" sz="2800">
                <a:solidFill>
                  <a:srgbClr val="00FF00"/>
                </a:solidFill>
              </a:rPr>
              <a:t>都可以创建具有递增元素序列的向量，但是，用冒号法创建向量时，向量的元素不一定取到终值，而应用</a:t>
            </a:r>
            <a:r>
              <a:rPr lang="en-US" altLang="zh-CN" sz="2800">
                <a:solidFill>
                  <a:srgbClr val="00FF00"/>
                </a:solidFill>
              </a:rPr>
              <a:t>linspace</a:t>
            </a:r>
            <a:r>
              <a:rPr lang="zh-CN" altLang="en-US" sz="2800">
                <a:solidFill>
                  <a:srgbClr val="00FF00"/>
                </a:solidFill>
              </a:rPr>
              <a:t>则必然会取到，因为</a:t>
            </a:r>
            <a:r>
              <a:rPr lang="en-US" altLang="zh-CN" sz="2800">
                <a:solidFill>
                  <a:srgbClr val="00FF00"/>
                </a:solidFill>
              </a:rPr>
              <a:t>b</a:t>
            </a:r>
            <a:r>
              <a:rPr lang="zh-CN" altLang="en-US" sz="2800">
                <a:solidFill>
                  <a:srgbClr val="00FF00"/>
                </a:solidFill>
              </a:rPr>
              <a:t>表示的就是最后一个元素。</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2075" y="107950"/>
            <a:ext cx="8080375" cy="657225"/>
          </a:xfrm>
        </p:spPr>
        <p:txBody>
          <a:bodyPr/>
          <a:lstStyle/>
          <a:p>
            <a:r>
              <a:rPr lang="zh-CN" altLang="en-US" sz="2800"/>
              <a:t>二、矩阵的运算</a:t>
            </a:r>
          </a:p>
        </p:txBody>
      </p:sp>
      <p:sp>
        <p:nvSpPr>
          <p:cNvPr id="82947" name="Rectangle 3"/>
          <p:cNvSpPr>
            <a:spLocks noGrp="1" noChangeArrowheads="1"/>
          </p:cNvSpPr>
          <p:nvPr>
            <p:ph type="body" sz="half" idx="1"/>
          </p:nvPr>
        </p:nvSpPr>
        <p:spPr>
          <a:xfrm>
            <a:off x="395288" y="836613"/>
            <a:ext cx="8604250" cy="6021387"/>
          </a:xfrm>
        </p:spPr>
        <p:txBody>
          <a:bodyPr/>
          <a:lstStyle/>
          <a:p>
            <a:pPr>
              <a:buFont typeface="Wingdings" pitchFamily="2" charset="2"/>
              <a:buNone/>
            </a:pPr>
            <a:r>
              <a:rPr lang="en-US" altLang="zh-CN" sz="2400"/>
              <a:t>     </a:t>
            </a:r>
            <a:r>
              <a:rPr lang="en-US" altLang="zh-CN" sz="2800"/>
              <a:t>MATLAB</a:t>
            </a:r>
            <a:r>
              <a:rPr lang="zh-CN" altLang="en-US" sz="2800"/>
              <a:t>对于矩阵与矩阵之间的运算的处理方法与线性代数中的相同 </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83100" name="Group 156"/>
          <p:cNvGraphicFramePr>
            <a:graphicFrameLocks noGrp="1"/>
          </p:cNvGraphicFramePr>
          <p:nvPr>
            <p:ph sz="quarter" idx="3"/>
          </p:nvPr>
        </p:nvGraphicFramePr>
        <p:xfrm>
          <a:off x="1438275" y="1916113"/>
          <a:ext cx="6373813" cy="3273552"/>
        </p:xfrm>
        <a:graphic>
          <a:graphicData uri="http://schemas.openxmlformats.org/drawingml/2006/table">
            <a:tbl>
              <a:tblPr/>
              <a:tblGrid>
                <a:gridCol w="900113"/>
                <a:gridCol w="2244725"/>
                <a:gridCol w="3228975"/>
              </a:tblGrid>
              <a:tr h="314325">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0" i="0" u="none" strike="noStrike" cap="none" normalizeH="0" baseline="0" smtClean="0">
                          <a:ln>
                            <a:noFill/>
                          </a:ln>
                          <a:solidFill>
                            <a:srgbClr val="00FF00"/>
                          </a:solidFill>
                          <a:effectLst/>
                          <a:latin typeface="Times New Roman" charset="0"/>
                          <a:ea typeface="宋体" charset="-122"/>
                        </a:rPr>
                        <a:t>运算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0" i="0" u="none" strike="noStrike" cap="none" normalizeH="0" baseline="0" smtClean="0">
                          <a:ln>
                            <a:noFill/>
                          </a:ln>
                          <a:solidFill>
                            <a:srgbClr val="00FF00"/>
                          </a:solidFill>
                          <a:effectLst/>
                          <a:latin typeface="Times New Roman" charset="0"/>
                          <a:ea typeface="宋体" charset="-122"/>
                        </a:rPr>
                        <a:t>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0" i="0" u="none" strike="noStrike" cap="none" normalizeH="0" baseline="0" smtClean="0">
                          <a:ln>
                            <a:noFill/>
                          </a:ln>
                          <a:solidFill>
                            <a:srgbClr val="00FF00"/>
                          </a:solidFill>
                          <a:effectLst/>
                          <a:latin typeface="Times New Roman" charset="0"/>
                          <a:ea typeface="宋体" charset="-122"/>
                        </a:rPr>
                        <a:t>表达式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rgbClr val="00FF00"/>
                          </a:solidFill>
                          <a:effectLst/>
                          <a:latin typeface="Times New Roman" charset="0"/>
                          <a:ea typeface="宋体" charset="-122"/>
                        </a:rPr>
                        <a:t>/(</a:t>
                      </a:r>
                      <a:r>
                        <a:rPr kumimoji="0" lang="zh-CN" altLang="en-US" sz="2400" b="0" i="0" u="none" strike="noStrike" cap="none" normalizeH="0" baseline="0" smtClean="0">
                          <a:ln>
                            <a:noFill/>
                          </a:ln>
                          <a:solidFill>
                            <a:srgbClr val="00FF00"/>
                          </a:solidFill>
                          <a:effectLst/>
                          <a:latin typeface="Times New Roman" charset="0"/>
                          <a:ea typeface="宋体" charset="-122"/>
                        </a:rPr>
                        <a:t>右除</a:t>
                      </a:r>
                      <a:r>
                        <a:rPr kumimoji="0" lang="en-US" altLang="zh-CN" sz="2400" b="0" i="0" u="none" strike="noStrike" cap="none" normalizeH="0" baseline="0" smtClean="0">
                          <a:ln>
                            <a:noFill/>
                          </a:ln>
                          <a:solidFill>
                            <a:srgbClr val="00FF00"/>
                          </a:solidFill>
                          <a:effectLst/>
                          <a:latin typeface="Times New Roman" charset="0"/>
                          <a:ea typeface="宋体" charset="-122"/>
                        </a:rPr>
                        <a:t>)</a:t>
                      </a:r>
                      <a:r>
                        <a:rPr kumimoji="0" lang="zh-CN" altLang="en-US" sz="2400" b="0" i="0" u="none" strike="noStrike" cap="none" normalizeH="0" baseline="0" smtClean="0">
                          <a:ln>
                            <a:noFill/>
                          </a:ln>
                          <a:solidFill>
                            <a:srgbClr val="00FF00"/>
                          </a:solidFill>
                          <a:effectLst/>
                          <a:latin typeface="Times New Roman" charset="0"/>
                          <a:ea typeface="宋体" charset="-122"/>
                        </a:rPr>
                        <a:t>或</a:t>
                      </a:r>
                      <a:r>
                        <a:rPr kumimoji="0" lang="en-US" altLang="zh-CN" sz="2400" b="0" i="0" u="none" strike="noStrike" cap="none" normalizeH="0" baseline="0" smtClean="0">
                          <a:ln>
                            <a:noFill/>
                          </a:ln>
                          <a:solidFill>
                            <a:srgbClr val="00FF00"/>
                          </a:solidFill>
                          <a:effectLst/>
                          <a:latin typeface="Times New Roman" charset="0"/>
                          <a:ea typeface="宋体" charset="-122"/>
                        </a:rPr>
                        <a:t>\(</a:t>
                      </a:r>
                      <a:r>
                        <a:rPr kumimoji="0" lang="zh-CN" altLang="en-US" sz="2400" b="0" i="0" u="none" strike="noStrike" cap="none" normalizeH="0" baseline="0" smtClean="0">
                          <a:ln>
                            <a:noFill/>
                          </a:ln>
                          <a:solidFill>
                            <a:srgbClr val="00FF00"/>
                          </a:solidFill>
                          <a:effectLst/>
                          <a:latin typeface="Times New Roman" charset="0"/>
                          <a:ea typeface="宋体" charset="-122"/>
                        </a:rPr>
                        <a:t>左除</a:t>
                      </a:r>
                      <a:r>
                        <a:rPr kumimoji="0" lang="en-US" altLang="zh-CN" sz="2400" b="0" i="0" u="none" strike="noStrike" cap="none" normalizeH="0" baseline="0" smtClean="0">
                          <a:ln>
                            <a:noFill/>
                          </a:ln>
                          <a:solidFill>
                            <a:srgbClr val="00FF00"/>
                          </a:solidFill>
                          <a:effectLst/>
                          <a:latin typeface="Times New Roman" charset="0"/>
                          <a:ea typeface="宋体" charset="-122"/>
                        </a:rPr>
                        <a:t>)</a:t>
                      </a:r>
                      <a:r>
                        <a:rPr kumimoji="0" lang="en-US" altLang="zh-CN" sz="2800" b="0" i="0" u="none" strike="noStrike" cap="none" normalizeH="0" baseline="0" smtClean="0">
                          <a:ln>
                            <a:noFill/>
                          </a:ln>
                          <a:solidFill>
                            <a:srgbClr val="00FF00"/>
                          </a:solidFill>
                          <a:effectLst/>
                          <a:latin typeface="Times New Roman"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A/B</a:t>
                      </a:r>
                      <a:r>
                        <a:rPr kumimoji="0" lang="zh-CN" altLang="en-US" sz="2800" b="0" i="0" u="none" strike="noStrike" cap="none" normalizeH="0" baseline="0" smtClean="0">
                          <a:ln>
                            <a:noFill/>
                          </a:ln>
                          <a:solidFill>
                            <a:srgbClr val="00FF00"/>
                          </a:solidFill>
                          <a:effectLst/>
                          <a:latin typeface="Times New Roman" charset="0"/>
                          <a:ea typeface="宋体" charset="-122"/>
                        </a:rPr>
                        <a:t>或</a:t>
                      </a:r>
                      <a:r>
                        <a:rPr kumimoji="0" lang="en-US" altLang="zh-CN" sz="2800" b="0" i="0" u="none" strike="noStrike" cap="none" normalizeH="0" baseline="0" smtClean="0">
                          <a:ln>
                            <a:noFill/>
                          </a:ln>
                          <a:solidFill>
                            <a:srgbClr val="00FF00"/>
                          </a:solidFill>
                          <a:effectLst/>
                          <a:latin typeface="Times New Roman" charset="0"/>
                          <a:ea typeface="宋体" charset="-122"/>
                        </a:rPr>
                        <a:t>B\A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800" b="0" i="0" u="none" strike="noStrike" cap="none" normalizeH="0" baseline="0" smtClean="0">
                          <a:ln>
                            <a:noFill/>
                          </a:ln>
                          <a:solidFill>
                            <a:srgbClr val="00FF00"/>
                          </a:solidFill>
                          <a:effectLst/>
                          <a:latin typeface="Times New Roman" charset="0"/>
                          <a:ea typeface="宋体" charset="-122"/>
                        </a:rPr>
                        <a:t>转置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t>
                      </a:r>
                      <a:r>
                        <a:rPr kumimoji="0" lang="zh-CN" altLang="en-US" sz="2800" b="0" i="0" u="none" strike="noStrike" cap="none" normalizeH="0" baseline="0" smtClean="0">
                          <a:ln>
                            <a:noFill/>
                          </a:ln>
                          <a:solidFill>
                            <a:srgbClr val="00FF00"/>
                          </a:solidFill>
                          <a:effectLst/>
                          <a:latin typeface="Times New Roman" charset="0"/>
                          <a:ea typeface="宋体" charset="-122"/>
                        </a:rPr>
                        <a:t>单引号</a:t>
                      </a:r>
                      <a:r>
                        <a:rPr kumimoji="0" lang="en-US" altLang="zh-CN" sz="2800" b="0" i="0" u="none" strike="noStrike" cap="none" normalizeH="0" baseline="0" smtClean="0">
                          <a:ln>
                            <a:noFill/>
                          </a:ln>
                          <a:solidFill>
                            <a:srgbClr val="00FF00"/>
                          </a:solidFill>
                          <a:effectLst/>
                          <a:latin typeface="Times New Roman"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altLang="zh-CN" sz="2800" b="0" i="0" u="none" strike="noStrike" cap="none" normalizeH="0" baseline="0" smtClean="0">
                          <a:ln>
                            <a:noFill/>
                          </a:ln>
                          <a:solidFill>
                            <a:srgbClr val="00FF00"/>
                          </a:solidFill>
                          <a:effectLst/>
                          <a:latin typeface="Times New Roman" charset="0"/>
                          <a:ea typeface="宋体"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34" name="Rectangle 66"/>
          <p:cNvSpPr>
            <a:spLocks noGrp="1" noChangeArrowheads="1"/>
          </p:cNvSpPr>
          <p:nvPr>
            <p:ph type="title"/>
          </p:nvPr>
        </p:nvSpPr>
        <p:spPr>
          <a:xfrm>
            <a:off x="179388" y="188913"/>
            <a:ext cx="8080375" cy="406400"/>
          </a:xfrm>
        </p:spPr>
        <p:txBody>
          <a:bodyPr/>
          <a:lstStyle/>
          <a:p>
            <a:r>
              <a:rPr lang="zh-CN" altLang="en-US" sz="1600">
                <a:solidFill>
                  <a:schemeClr val="folHlink"/>
                </a:solidFill>
              </a:rPr>
              <a:t>矩阵的计算（续）</a:t>
            </a:r>
          </a:p>
        </p:txBody>
      </p:sp>
      <p:sp>
        <p:nvSpPr>
          <p:cNvPr id="83971" name="Rectangle 3"/>
          <p:cNvSpPr>
            <a:spLocks noGrp="1" noChangeArrowheads="1"/>
          </p:cNvSpPr>
          <p:nvPr>
            <p:ph type="body" sz="half" idx="1"/>
          </p:nvPr>
        </p:nvSpPr>
        <p:spPr>
          <a:xfrm>
            <a:off x="323850" y="728663"/>
            <a:ext cx="8820150" cy="5868987"/>
          </a:xfrm>
        </p:spPr>
        <p:txBody>
          <a:bodyPr/>
          <a:lstStyle/>
          <a:p>
            <a:pPr marL="533400" indent="-533400">
              <a:lnSpc>
                <a:spcPct val="80000"/>
              </a:lnSpc>
              <a:buFont typeface="Wingdings" pitchFamily="2" charset="2"/>
              <a:buNone/>
            </a:pPr>
            <a:r>
              <a:rPr lang="zh-CN" altLang="en-US" sz="2800"/>
              <a:t>说明：</a:t>
            </a:r>
          </a:p>
          <a:p>
            <a:pPr marL="533400" indent="-533400">
              <a:lnSpc>
                <a:spcPct val="80000"/>
              </a:lnSpc>
              <a:buFont typeface="Wingdings" pitchFamily="2" charset="2"/>
              <a:buAutoNum type="circleNumDbPlain"/>
            </a:pPr>
            <a:r>
              <a:rPr lang="zh-CN" altLang="en-US" sz="2800">
                <a:solidFill>
                  <a:srgbClr val="00FF00"/>
                </a:solidFill>
              </a:rPr>
              <a:t>矩阵也可以和一个数之间进行运算。</a:t>
            </a:r>
          </a:p>
          <a:p>
            <a:pPr marL="533400" indent="-533400">
              <a:lnSpc>
                <a:spcPct val="80000"/>
              </a:lnSpc>
              <a:buFont typeface="Wingdings" pitchFamily="2" charset="2"/>
              <a:buAutoNum type="circleNumDbPlain" startAt="2"/>
            </a:pPr>
            <a:r>
              <a:rPr lang="zh-CN" altLang="en-US" sz="2800">
                <a:solidFill>
                  <a:srgbClr val="00FF00"/>
                </a:solidFill>
              </a:rPr>
              <a:t>线性代数没有定义除法运算，</a:t>
            </a:r>
            <a:r>
              <a:rPr lang="en-US" altLang="zh-CN" sz="2800">
                <a:solidFill>
                  <a:srgbClr val="00FF00"/>
                </a:solidFill>
              </a:rPr>
              <a:t>MATLAB</a:t>
            </a:r>
            <a:r>
              <a:rPr lang="zh-CN" altLang="en-US" sz="2800">
                <a:solidFill>
                  <a:srgbClr val="00FF00"/>
                </a:solidFill>
              </a:rPr>
              <a:t>为了便于计算，定义了矩阵的除法，并有左除和右除之分。</a:t>
            </a:r>
          </a:p>
          <a:p>
            <a:pPr marL="533400" indent="-533400">
              <a:lnSpc>
                <a:spcPct val="80000"/>
              </a:lnSpc>
              <a:buFont typeface="Wingdings" pitchFamily="2" charset="2"/>
              <a:buNone/>
            </a:pPr>
            <a:r>
              <a:rPr lang="zh-CN" altLang="en-US" sz="2800">
                <a:solidFill>
                  <a:srgbClr val="00FF00"/>
                </a:solidFill>
              </a:rPr>
              <a:t>      </a:t>
            </a:r>
            <a:r>
              <a:rPr lang="zh-CN" altLang="en-US" sz="2800">
                <a:solidFill>
                  <a:srgbClr val="00FF00"/>
                </a:solidFill>
                <a:latin typeface="楷体_GB2312" pitchFamily="49" charset="-122"/>
                <a:ea typeface="楷体_GB2312" pitchFamily="49" charset="-122"/>
              </a:rPr>
              <a:t>矩阵左除使用</a:t>
            </a:r>
            <a:r>
              <a:rPr lang="zh-CN" altLang="en-US" sz="2800">
                <a:solidFill>
                  <a:srgbClr val="00FF00"/>
                </a:solidFill>
                <a:latin typeface="Times New Roman"/>
                <a:ea typeface="楷体_GB2312" pitchFamily="49" charset="-122"/>
              </a:rPr>
              <a:t>“</a:t>
            </a:r>
            <a:r>
              <a:rPr lang="en-US" altLang="zh-CN" sz="2800">
                <a:solidFill>
                  <a:srgbClr val="00FF00"/>
                </a:solidFill>
                <a:latin typeface="楷体_GB2312" pitchFamily="49" charset="-122"/>
                <a:ea typeface="楷体_GB2312" pitchFamily="49" charset="-122"/>
              </a:rPr>
              <a:t>\</a:t>
            </a:r>
            <a:r>
              <a:rPr lang="en-US" altLang="zh-CN"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运算符，右除使用</a:t>
            </a:r>
            <a:r>
              <a:rPr lang="zh-CN" altLang="en-US" sz="2800">
                <a:solidFill>
                  <a:srgbClr val="00FF00"/>
                </a:solidFill>
                <a:latin typeface="Times New Roman"/>
                <a:ea typeface="楷体_GB2312" pitchFamily="49" charset="-122"/>
              </a:rPr>
              <a:t>“</a:t>
            </a:r>
            <a:r>
              <a:rPr lang="en-US" altLang="zh-CN" sz="2800">
                <a:solidFill>
                  <a:srgbClr val="00FF00"/>
                </a:solidFill>
                <a:latin typeface="楷体_GB2312" pitchFamily="49" charset="-122"/>
                <a:ea typeface="楷体_GB2312" pitchFamily="49" charset="-122"/>
              </a:rPr>
              <a:t>/</a:t>
            </a:r>
            <a:r>
              <a:rPr lang="en-US" altLang="zh-CN"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运算符。</a:t>
            </a:r>
          </a:p>
          <a:p>
            <a:pPr marL="533400" indent="-533400">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      </a:t>
            </a:r>
            <a:r>
              <a:rPr lang="en-US" altLang="zh-CN" sz="2800">
                <a:solidFill>
                  <a:srgbClr val="00FF00"/>
                </a:solidFill>
                <a:latin typeface="楷体_GB2312" pitchFamily="49" charset="-122"/>
                <a:ea typeface="楷体_GB2312" pitchFamily="49" charset="-122"/>
              </a:rPr>
              <a:t>X</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A\B</a:t>
            </a:r>
            <a:r>
              <a:rPr lang="zh-CN" altLang="en-US" sz="2800">
                <a:solidFill>
                  <a:srgbClr val="00FF00"/>
                </a:solidFill>
                <a:latin typeface="楷体_GB2312" pitchFamily="49" charset="-122"/>
                <a:ea typeface="楷体_GB2312" pitchFamily="49" charset="-122"/>
              </a:rPr>
              <a:t>是解方程组</a:t>
            </a:r>
            <a:r>
              <a:rPr lang="en-US" altLang="zh-CN" sz="2800">
                <a:solidFill>
                  <a:srgbClr val="00FF00"/>
                </a:solidFill>
                <a:latin typeface="楷体_GB2312" pitchFamily="49" charset="-122"/>
                <a:ea typeface="楷体_GB2312" pitchFamily="49" charset="-122"/>
              </a:rPr>
              <a:t>A*X</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B</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X</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B/A</a:t>
            </a:r>
            <a:r>
              <a:rPr lang="zh-CN" altLang="en-US" sz="2800">
                <a:solidFill>
                  <a:srgbClr val="00FF00"/>
                </a:solidFill>
                <a:latin typeface="楷体_GB2312" pitchFamily="49" charset="-122"/>
                <a:ea typeface="楷体_GB2312" pitchFamily="49" charset="-122"/>
              </a:rPr>
              <a:t>则是解方程组</a:t>
            </a:r>
            <a:r>
              <a:rPr lang="en-US" altLang="zh-CN" sz="2800">
                <a:solidFill>
                  <a:srgbClr val="00FF00"/>
                </a:solidFill>
                <a:latin typeface="楷体_GB2312" pitchFamily="49" charset="-122"/>
                <a:ea typeface="楷体_GB2312" pitchFamily="49" charset="-122"/>
              </a:rPr>
              <a:t>X*A</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B</a:t>
            </a:r>
            <a:r>
              <a:rPr lang="zh-CN" altLang="en-US" sz="2800">
                <a:solidFill>
                  <a:srgbClr val="00FF00"/>
                </a:solidFill>
                <a:latin typeface="楷体_GB2312" pitchFamily="49" charset="-122"/>
                <a:ea typeface="楷体_GB2312" pitchFamily="49" charset="-122"/>
              </a:rPr>
              <a:t>。</a:t>
            </a:r>
          </a:p>
          <a:p>
            <a:pPr marL="533400" indent="-533400">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      一般地说，</a:t>
            </a:r>
            <a:r>
              <a:rPr lang="en-US" altLang="zh-CN" sz="2800">
                <a:solidFill>
                  <a:srgbClr val="00FF00"/>
                </a:solidFill>
                <a:latin typeface="楷体_GB2312" pitchFamily="49" charset="-122"/>
                <a:ea typeface="楷体_GB2312" pitchFamily="49" charset="-122"/>
              </a:rPr>
              <a:t>A\B≠B/A</a:t>
            </a:r>
            <a:r>
              <a:rPr lang="zh-CN" altLang="en-US" sz="2800">
                <a:solidFill>
                  <a:srgbClr val="00FF00"/>
                </a:solidFill>
                <a:latin typeface="楷体_GB2312" pitchFamily="49" charset="-122"/>
                <a:ea typeface="楷体_GB2312" pitchFamily="49" charset="-122"/>
              </a:rPr>
              <a:t>。</a:t>
            </a:r>
          </a:p>
          <a:p>
            <a:pPr marL="533400" indent="-533400">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      在算法上，</a:t>
            </a:r>
            <a:r>
              <a:rPr lang="en-US" altLang="zh-CN" sz="2800">
                <a:solidFill>
                  <a:srgbClr val="00FF00"/>
                </a:solidFill>
                <a:latin typeface="楷体_GB2312" pitchFamily="49" charset="-122"/>
                <a:ea typeface="楷体_GB2312" pitchFamily="49" charset="-122"/>
              </a:rPr>
              <a:t>A\B</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inv(A)*B</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inv</a:t>
            </a:r>
            <a:r>
              <a:rPr lang="zh-CN" altLang="en-US" sz="2800">
                <a:solidFill>
                  <a:srgbClr val="00FF00"/>
                </a:solidFill>
                <a:latin typeface="楷体_GB2312" pitchFamily="49" charset="-122"/>
                <a:ea typeface="楷体_GB2312" pitchFamily="49" charset="-122"/>
              </a:rPr>
              <a:t>是求某一个矩阵的逆矩阵；而</a:t>
            </a:r>
            <a:r>
              <a:rPr lang="en-US" altLang="zh-CN" sz="2800">
                <a:solidFill>
                  <a:srgbClr val="00FF00"/>
                </a:solidFill>
                <a:latin typeface="楷体_GB2312" pitchFamily="49" charset="-122"/>
                <a:ea typeface="楷体_GB2312" pitchFamily="49" charset="-122"/>
              </a:rPr>
              <a:t>B/A</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B*inv(A)</a:t>
            </a:r>
            <a:r>
              <a:rPr lang="zh-CN" altLang="en-US" sz="2800">
                <a:solidFill>
                  <a:srgbClr val="00FF00"/>
                </a:solidFill>
                <a:latin typeface="楷体_GB2312" pitchFamily="49" charset="-122"/>
                <a:ea typeface="楷体_GB2312" pitchFamily="49" charset="-122"/>
              </a:rPr>
              <a:t>。</a:t>
            </a:r>
          </a:p>
          <a:p>
            <a:pPr marL="533400" indent="-533400">
              <a:lnSpc>
                <a:spcPct val="80000"/>
              </a:lnSpc>
              <a:buFont typeface="Wingdings" pitchFamily="2" charset="2"/>
              <a:buNone/>
            </a:pPr>
            <a:r>
              <a:rPr lang="zh-CN" altLang="en-US" sz="2800">
                <a:solidFill>
                  <a:srgbClr val="00FF00"/>
                </a:solidFill>
              </a:rPr>
              <a:t>       指出：如果</a:t>
            </a:r>
            <a:r>
              <a:rPr lang="en-US" altLang="zh-CN" sz="2800">
                <a:solidFill>
                  <a:srgbClr val="00FF00"/>
                </a:solidFill>
              </a:rPr>
              <a:t>A*B=B*A=I</a:t>
            </a:r>
            <a:r>
              <a:rPr lang="zh-CN" altLang="en-US" sz="2800">
                <a:solidFill>
                  <a:srgbClr val="00FF00"/>
                </a:solidFill>
              </a:rPr>
              <a:t>（单位矩阵），称</a:t>
            </a:r>
            <a:r>
              <a:rPr lang="en-US" altLang="zh-CN" sz="2800">
                <a:solidFill>
                  <a:srgbClr val="00FF00"/>
                </a:solidFill>
              </a:rPr>
              <a:t>A</a:t>
            </a:r>
            <a:r>
              <a:rPr lang="zh-CN" altLang="en-US" sz="2800">
                <a:solidFill>
                  <a:srgbClr val="00FF00"/>
                </a:solidFill>
              </a:rPr>
              <a:t>和</a:t>
            </a:r>
            <a:r>
              <a:rPr lang="en-US" altLang="zh-CN" sz="2800">
                <a:solidFill>
                  <a:srgbClr val="00FF00"/>
                </a:solidFill>
              </a:rPr>
              <a:t>B</a:t>
            </a:r>
            <a:r>
              <a:rPr lang="zh-CN" altLang="en-US" sz="2800">
                <a:solidFill>
                  <a:srgbClr val="00FF00"/>
                </a:solidFill>
              </a:rPr>
              <a:t>互为逆矩阵。</a:t>
            </a:r>
          </a:p>
          <a:p>
            <a:pPr marL="533400" indent="-533400">
              <a:lnSpc>
                <a:spcPct val="80000"/>
              </a:lnSpc>
              <a:buFont typeface="Wingdings" pitchFamily="2" charset="2"/>
              <a:buAutoNum type="circleNumDbPlain" startAt="3"/>
            </a:pPr>
            <a:r>
              <a:rPr lang="zh-CN" altLang="en-US" sz="2800">
                <a:solidFill>
                  <a:srgbClr val="00FF00"/>
                </a:solidFill>
              </a:rPr>
              <a:t>	如果矩阵中有复数元素，那么转置后得到它的复数共轭矩阵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87" name="Group 399"/>
          <p:cNvGraphicFramePr>
            <a:graphicFrameLocks noGrp="1"/>
          </p:cNvGraphicFramePr>
          <p:nvPr>
            <p:extLst>
              <p:ext uri="{D42A27DB-BD31-4B8C-83A1-F6EECF244321}">
                <p14:modId xmlns:p14="http://schemas.microsoft.com/office/powerpoint/2010/main" val="1936802849"/>
              </p:ext>
            </p:extLst>
          </p:nvPr>
        </p:nvGraphicFramePr>
        <p:xfrm>
          <a:off x="152400" y="1143000"/>
          <a:ext cx="8524056" cy="4389120"/>
        </p:xfrm>
        <a:graphic>
          <a:graphicData uri="http://schemas.openxmlformats.org/drawingml/2006/table">
            <a:tbl>
              <a:tblPr/>
              <a:tblGrid>
                <a:gridCol w="3657600"/>
                <a:gridCol w="3354288"/>
                <a:gridCol w="1512168"/>
              </a:tblGrid>
              <a:tr h="136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Version</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Release Name</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宋体" pitchFamily="2" charset="-122"/>
                          <a:cs typeface="Arial" pitchFamily="34" charset="0"/>
                        </a:rPr>
                        <a:t>发布时间</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1 / 2 / 3.x / 4.x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1984 - 1995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5.0 / 5.1 / 5.2 / 5.3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R8 / R9 / R10 /R11</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1996 - 1999</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6.0 / 6.1 / 6.5</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R12 / R12.1 / R13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2000 - 2003</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7 / 7.0.1 / 7.0.4 / 7.1</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R14 / sp1 / sp2 / sp3</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2004 - 2005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7.2 / 7.3</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R2006a / </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R2006b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2006</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7.4 / 7.5</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R2007a / </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R2007b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2007</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7.6 / 7.7</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R2008a / </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R2008b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2008</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7.8 / 7.9 / 7.9.1</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R2009a / </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R2009b </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R2009bsp1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2009</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7.10 / 7.11 / 7.11.1</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R2010a / </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R2010b</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 / </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R2010bsp1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2010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7.12 / 7.13</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R2011a / </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R2011b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2011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MATLAB 7.14</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pitchFamily="34" charset="0"/>
                        </a:rPr>
                        <a:t>R2012a</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2012</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550" name="Rectangle 8"/>
          <p:cNvSpPr>
            <a:spLocks noChangeArrowheads="1"/>
          </p:cNvSpPr>
          <p:nvPr/>
        </p:nvSpPr>
        <p:spPr bwMode="auto">
          <a:xfrm>
            <a:off x="457200" y="271463"/>
            <a:ext cx="82296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200" b="1" dirty="0" err="1" smtClean="0">
                <a:solidFill>
                  <a:schemeClr val="tx2"/>
                </a:solidFill>
              </a:rPr>
              <a:t>Matlab</a:t>
            </a:r>
            <a:r>
              <a:rPr lang="en-US" altLang="zh-CN" sz="3200" b="1" dirty="0" smtClean="0">
                <a:solidFill>
                  <a:schemeClr val="tx2"/>
                </a:solidFill>
              </a:rPr>
              <a:t> </a:t>
            </a:r>
            <a:r>
              <a:rPr lang="zh-CN" altLang="en-US" sz="3200" b="1" dirty="0">
                <a:solidFill>
                  <a:schemeClr val="tx2"/>
                </a:solidFill>
              </a:rPr>
              <a:t>的发展</a:t>
            </a:r>
          </a:p>
        </p:txBody>
      </p:sp>
    </p:spTree>
    <p:extLst>
      <p:ext uri="{BB962C8B-B14F-4D97-AF65-F5344CB8AC3E}">
        <p14:creationId xmlns:p14="http://schemas.microsoft.com/office/powerpoint/2010/main" val="373167535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92075" y="104775"/>
            <a:ext cx="8080375" cy="192088"/>
          </a:xfrm>
          <a:prstGeom prst="rect">
            <a:avLst/>
          </a:prstGeom>
        </p:spPr>
        <p:txBody>
          <a:bodyPr/>
          <a:lstStyle/>
          <a:p>
            <a:r>
              <a:rPr lang="zh-CN" altLang="en-US" sz="1600">
                <a:solidFill>
                  <a:schemeClr val="folHlink"/>
                </a:solidFill>
              </a:rPr>
              <a:t>矩阵的运算（续）</a:t>
            </a:r>
          </a:p>
        </p:txBody>
      </p:sp>
      <p:sp>
        <p:nvSpPr>
          <p:cNvPr id="93187" name="Rectangle 3"/>
          <p:cNvSpPr>
            <a:spLocks noGrp="1" noChangeArrowheads="1"/>
          </p:cNvSpPr>
          <p:nvPr>
            <p:ph type="body" idx="4294967295"/>
          </p:nvPr>
        </p:nvSpPr>
        <p:spPr>
          <a:xfrm>
            <a:off x="250825" y="333375"/>
            <a:ext cx="8893175" cy="6524625"/>
          </a:xfrm>
          <a:prstGeom prst="rect">
            <a:avLst/>
          </a:prstGeom>
        </p:spPr>
        <p:txBody>
          <a:bodyPr/>
          <a:lstStyle/>
          <a:p>
            <a:pPr marL="609600" indent="-609600">
              <a:buFont typeface="Wingdings" pitchFamily="2" charset="2"/>
              <a:buNone/>
            </a:pPr>
            <a:r>
              <a:rPr lang="zh-CN" altLang="en-US" sz="2400"/>
              <a:t>例</a:t>
            </a:r>
            <a:r>
              <a:rPr lang="en-US" altLang="zh-CN" sz="2400"/>
              <a:t>7.</a:t>
            </a:r>
            <a:r>
              <a:rPr lang="zh-CN" altLang="en-US" sz="2400"/>
              <a:t>若创建矩阵</a:t>
            </a:r>
          </a:p>
          <a:p>
            <a:pPr marL="609600" indent="-609600">
              <a:buFont typeface="Wingdings" pitchFamily="2" charset="2"/>
              <a:buNone/>
            </a:pPr>
            <a:r>
              <a:rPr lang="en-US" altLang="zh-CN" sz="2400"/>
              <a:t>A=[1,0,2;0,1,3;1,0,4],B=[1,2,3;4,5,6;7,8,9],C=[1,2;3,4;5,6] </a:t>
            </a:r>
          </a:p>
          <a:p>
            <a:pPr marL="609600" indent="-609600">
              <a:buFont typeface="Wingdings" pitchFamily="2" charset="2"/>
              <a:buNone/>
            </a:pPr>
            <a:r>
              <a:rPr lang="zh-CN" altLang="en-US" sz="2400"/>
              <a:t>并计算</a:t>
            </a:r>
            <a:r>
              <a:rPr lang="en-US" altLang="zh-CN" sz="2400"/>
              <a:t>A+B</a:t>
            </a:r>
            <a:r>
              <a:rPr lang="zh-CN" altLang="en-US" sz="2400"/>
              <a:t>、</a:t>
            </a:r>
            <a:r>
              <a:rPr lang="en-US" altLang="zh-CN" sz="2400"/>
              <a:t>A+3</a:t>
            </a:r>
            <a:r>
              <a:rPr lang="zh-CN" altLang="en-US" sz="2400"/>
              <a:t>、</a:t>
            </a:r>
            <a:r>
              <a:rPr lang="en-US" altLang="zh-CN" sz="2400"/>
              <a:t>A*C</a:t>
            </a:r>
            <a:r>
              <a:rPr lang="zh-CN" altLang="en-US" sz="2400"/>
              <a:t>、</a:t>
            </a:r>
            <a:r>
              <a:rPr lang="en-US" altLang="zh-CN" sz="2400"/>
              <a:t>A</a:t>
            </a:r>
            <a:r>
              <a:rPr lang="en-US" altLang="zh-CN" sz="2400" baseline="30000"/>
              <a:t>2</a:t>
            </a:r>
            <a:r>
              <a:rPr lang="zh-CN" altLang="en-US" sz="2400"/>
              <a:t>、</a:t>
            </a:r>
            <a:r>
              <a:rPr lang="en-US" altLang="zh-CN" sz="2400"/>
              <a:t>C</a:t>
            </a:r>
            <a:r>
              <a:rPr lang="en-US" altLang="zh-CN" sz="2400" baseline="30000"/>
              <a:t>T</a:t>
            </a:r>
            <a:r>
              <a:rPr lang="zh-CN" altLang="en-US" sz="2400"/>
              <a:t>、</a:t>
            </a:r>
            <a:r>
              <a:rPr lang="en-US" altLang="zh-CN" sz="2400"/>
              <a:t>A</a:t>
            </a:r>
            <a:r>
              <a:rPr lang="en-US" altLang="zh-CN" sz="2400" baseline="30000"/>
              <a:t>-1</a:t>
            </a:r>
            <a:r>
              <a:rPr lang="zh-CN" altLang="en-US" sz="2400"/>
              <a:t>、</a:t>
            </a:r>
            <a:r>
              <a:rPr lang="en-US" altLang="zh-CN" sz="2400"/>
              <a:t>A</a:t>
            </a:r>
            <a:r>
              <a:rPr lang="zh-CN" altLang="en-US" sz="2400" baseline="30000"/>
              <a:t>－</a:t>
            </a:r>
            <a:r>
              <a:rPr lang="en-US" altLang="zh-CN" sz="2400" baseline="30000"/>
              <a:t>1</a:t>
            </a:r>
            <a:r>
              <a:rPr lang="en-US" altLang="zh-CN" sz="2400"/>
              <a:t>B</a:t>
            </a:r>
            <a:r>
              <a:rPr lang="zh-CN" altLang="en-US" sz="2400"/>
              <a:t>。</a:t>
            </a:r>
          </a:p>
          <a:p>
            <a:pPr marL="609600" indent="-609600">
              <a:buFont typeface="Wingdings" pitchFamily="2" charset="2"/>
              <a:buNone/>
            </a:pPr>
            <a:r>
              <a:rPr lang="zh-CN" altLang="en-US" sz="2400"/>
              <a:t>指出：</a:t>
            </a:r>
          </a:p>
          <a:p>
            <a:pPr marL="609600" indent="-609600">
              <a:buFont typeface="Wingdings" pitchFamily="2" charset="2"/>
              <a:buAutoNum type="circleNumDbPlain"/>
            </a:pPr>
            <a:r>
              <a:rPr lang="en-US" altLang="zh-CN" sz="2800">
                <a:solidFill>
                  <a:srgbClr val="00FF00"/>
                </a:solidFill>
              </a:rPr>
              <a:t>A</a:t>
            </a:r>
            <a:r>
              <a:rPr lang="en-US" altLang="zh-CN" sz="2800" baseline="30000">
                <a:solidFill>
                  <a:srgbClr val="00FF00"/>
                </a:solidFill>
              </a:rPr>
              <a:t>2</a:t>
            </a:r>
            <a:r>
              <a:rPr lang="zh-CN" altLang="en-US" sz="2800">
                <a:solidFill>
                  <a:srgbClr val="00FF00"/>
                </a:solidFill>
              </a:rPr>
              <a:t>＝</a:t>
            </a:r>
            <a:r>
              <a:rPr lang="en-US" altLang="zh-CN" sz="2800">
                <a:solidFill>
                  <a:srgbClr val="00FF00"/>
                </a:solidFill>
              </a:rPr>
              <a:t>A^2</a:t>
            </a:r>
            <a:r>
              <a:rPr lang="zh-CN" altLang="en-US" sz="2800">
                <a:solidFill>
                  <a:srgbClr val="00FF00"/>
                </a:solidFill>
              </a:rPr>
              <a:t>；</a:t>
            </a:r>
          </a:p>
          <a:p>
            <a:pPr marL="609600" indent="-609600">
              <a:buFont typeface="Wingdings" pitchFamily="2" charset="2"/>
              <a:buAutoNum type="circleNumDbPlain"/>
            </a:pPr>
            <a:r>
              <a:rPr lang="en-US" altLang="zh-CN" sz="2800">
                <a:solidFill>
                  <a:srgbClr val="00FF00"/>
                </a:solidFill>
              </a:rPr>
              <a:t>C</a:t>
            </a:r>
            <a:r>
              <a:rPr lang="en-US" altLang="zh-CN" sz="2800" baseline="30000">
                <a:solidFill>
                  <a:srgbClr val="00FF00"/>
                </a:solidFill>
              </a:rPr>
              <a:t>T</a:t>
            </a:r>
            <a:r>
              <a:rPr lang="zh-CN" altLang="en-US" sz="2800">
                <a:solidFill>
                  <a:srgbClr val="00FF00"/>
                </a:solidFill>
              </a:rPr>
              <a:t>＝</a:t>
            </a:r>
            <a:r>
              <a:rPr lang="en-US" altLang="zh-CN" sz="2800">
                <a:solidFill>
                  <a:srgbClr val="00FF00"/>
                </a:solidFill>
              </a:rPr>
              <a:t>C’;</a:t>
            </a:r>
          </a:p>
          <a:p>
            <a:pPr marL="609600" indent="-609600">
              <a:buFont typeface="Wingdings" pitchFamily="2" charset="2"/>
              <a:buAutoNum type="circleNumDbPlain"/>
            </a:pPr>
            <a:r>
              <a:rPr lang="en-US" altLang="zh-CN" sz="2800">
                <a:solidFill>
                  <a:srgbClr val="00FF00"/>
                </a:solidFill>
              </a:rPr>
              <a:t>A</a:t>
            </a:r>
            <a:r>
              <a:rPr lang="en-US" altLang="zh-CN" sz="2800" baseline="30000">
                <a:solidFill>
                  <a:srgbClr val="00FF00"/>
                </a:solidFill>
              </a:rPr>
              <a:t>-1</a:t>
            </a:r>
            <a:r>
              <a:rPr lang="en-US" altLang="zh-CN" sz="2800">
                <a:solidFill>
                  <a:srgbClr val="00FF00"/>
                </a:solidFill>
              </a:rPr>
              <a:t>=inv(A) ;</a:t>
            </a:r>
          </a:p>
          <a:p>
            <a:pPr marL="609600" indent="-609600">
              <a:buFont typeface="Wingdings" pitchFamily="2" charset="2"/>
              <a:buAutoNum type="circleNumDbPlain"/>
            </a:pPr>
            <a:r>
              <a:rPr lang="en-US" altLang="zh-CN" sz="2800">
                <a:solidFill>
                  <a:srgbClr val="00FF00"/>
                </a:solidFill>
              </a:rPr>
              <a:t>A</a:t>
            </a:r>
            <a:r>
              <a:rPr lang="zh-CN" altLang="en-US" sz="2800" baseline="30000">
                <a:solidFill>
                  <a:srgbClr val="00FF00"/>
                </a:solidFill>
              </a:rPr>
              <a:t>－</a:t>
            </a:r>
            <a:r>
              <a:rPr lang="en-US" altLang="zh-CN" sz="2800" baseline="30000">
                <a:solidFill>
                  <a:srgbClr val="00FF00"/>
                </a:solidFill>
              </a:rPr>
              <a:t>1</a:t>
            </a:r>
            <a:r>
              <a:rPr lang="en-US" altLang="zh-CN" sz="2800">
                <a:solidFill>
                  <a:srgbClr val="00FF00"/>
                </a:solidFill>
              </a:rPr>
              <a:t>B=A\B</a:t>
            </a:r>
            <a:r>
              <a:rPr lang="zh-CN" altLang="en-US" sz="2800">
                <a:solidFill>
                  <a:srgbClr val="00FF00"/>
                </a:solidFill>
              </a:rPr>
              <a:t>（或</a:t>
            </a:r>
            <a:r>
              <a:rPr lang="en-US" altLang="zh-CN" sz="2800">
                <a:solidFill>
                  <a:srgbClr val="00FF00"/>
                </a:solidFill>
              </a:rPr>
              <a:t>inv(A)*B</a:t>
            </a:r>
            <a:r>
              <a:rPr lang="zh-CN" altLang="en-US" sz="2800">
                <a:solidFill>
                  <a:srgbClr val="00FF00"/>
                </a:solidFill>
              </a:rPr>
              <a:t>） </a:t>
            </a:r>
          </a:p>
          <a:p>
            <a:pPr marL="609600" indent="-609600">
              <a:buFont typeface="Wingdings" pitchFamily="2" charset="2"/>
              <a:buAutoNum type="circleNumDbPlain"/>
            </a:pPr>
            <a:r>
              <a:rPr lang="zh-CN" altLang="en-US" sz="2800">
                <a:solidFill>
                  <a:srgbClr val="00FF00"/>
                </a:solidFill>
              </a:rPr>
              <a:t>在</a:t>
            </a:r>
            <a:r>
              <a:rPr lang="en-US" altLang="zh-CN" sz="2800">
                <a:solidFill>
                  <a:srgbClr val="00FF00"/>
                </a:solidFill>
              </a:rPr>
              <a:t>MATLAB</a:t>
            </a:r>
            <a:r>
              <a:rPr lang="zh-CN" altLang="en-US" sz="2800">
                <a:solidFill>
                  <a:srgbClr val="00FF00"/>
                </a:solidFill>
              </a:rPr>
              <a:t>系统中，还有一个数据结构是“数组”。数组在结构上和矩阵是完全一致的，唯一的区别是数组的运算不服从线性代数的规定，而是元素对元素间的运算。数组的加减运算与矩阵加减相同，数组的乘法、左除、右除、幂的运算符号分别是矩阵相应运算符前面加一个小圆点“</a:t>
            </a:r>
            <a:r>
              <a:rPr lang="en-US" altLang="zh-CN" sz="2800">
                <a:solidFill>
                  <a:srgbClr val="00FF00"/>
                </a:solidFill>
              </a:rPr>
              <a:t>.”</a:t>
            </a:r>
            <a:r>
              <a:rPr lang="zh-CN" altLang="en-US" sz="2800">
                <a:solidFill>
                  <a:srgbClr val="00FF00"/>
                </a:solidFill>
              </a:rPr>
              <a:t>。</a:t>
            </a:r>
          </a:p>
          <a:p>
            <a:pPr marL="609600" indent="-609600">
              <a:buFont typeface="Wingdings" pitchFamily="2" charset="2"/>
              <a:buAutoNum type="circleNumDbPlain"/>
            </a:pPr>
            <a:r>
              <a:rPr lang="zh-CN" altLang="en-US" sz="2800">
                <a:solidFill>
                  <a:srgbClr val="00FF00"/>
                </a:solidFill>
              </a:rPr>
              <a:t>矩阵运算的一个重要的应用是解线性方程组。</a:t>
            </a:r>
            <a:r>
              <a:rPr lang="zh-CN" altLang="en-US"/>
              <a: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163513" y="188913"/>
            <a:ext cx="8080375" cy="442912"/>
          </a:xfrm>
          <a:prstGeom prst="rect">
            <a:avLst/>
          </a:prstGeom>
        </p:spPr>
        <p:txBody>
          <a:bodyPr/>
          <a:lstStyle/>
          <a:p>
            <a:r>
              <a:rPr lang="zh-CN" altLang="en-US" sz="1600">
                <a:solidFill>
                  <a:schemeClr val="folHlink"/>
                </a:solidFill>
              </a:rPr>
              <a:t>矩阵的运算（续）</a:t>
            </a:r>
          </a:p>
        </p:txBody>
      </p:sp>
      <p:sp>
        <p:nvSpPr>
          <p:cNvPr id="94211" name="Rectangle 3"/>
          <p:cNvSpPr>
            <a:spLocks noGrp="1" noChangeArrowheads="1"/>
          </p:cNvSpPr>
          <p:nvPr>
            <p:ph type="body" idx="4294967295"/>
          </p:nvPr>
        </p:nvSpPr>
        <p:spPr>
          <a:xfrm>
            <a:off x="250825" y="584200"/>
            <a:ext cx="8893175" cy="5795963"/>
          </a:xfrm>
          <a:prstGeom prst="rect">
            <a:avLst/>
          </a:prstGeom>
        </p:spPr>
        <p:txBody>
          <a:bodyPr/>
          <a:lstStyle/>
          <a:p>
            <a:pPr>
              <a:buFont typeface="Wingdings" pitchFamily="2" charset="2"/>
              <a:buNone/>
            </a:pPr>
            <a:r>
              <a:rPr lang="zh-CN" altLang="en-US" sz="2800"/>
              <a:t>例</a:t>
            </a:r>
            <a:r>
              <a:rPr lang="en-US" altLang="zh-CN" sz="2800"/>
              <a:t>8.</a:t>
            </a:r>
            <a:r>
              <a:rPr lang="zh-CN" altLang="en-US" sz="2800"/>
              <a:t>求下面方程组的根。</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解：解线性方程组，可以使用矩阵的左除“</a:t>
            </a:r>
            <a:r>
              <a:rPr lang="en-US" altLang="zh-CN" sz="2800"/>
              <a:t>\”</a:t>
            </a:r>
            <a:r>
              <a:rPr lang="zh-CN" altLang="en-US" sz="2800"/>
              <a:t>，即</a:t>
            </a:r>
            <a:r>
              <a:rPr lang="en-US" altLang="zh-CN" sz="2800"/>
              <a:t>X</a:t>
            </a:r>
            <a:r>
              <a:rPr lang="zh-CN" altLang="en-US" sz="2800"/>
              <a:t>＝</a:t>
            </a:r>
            <a:r>
              <a:rPr lang="en-US" altLang="zh-CN" sz="2800"/>
              <a:t>A\B</a:t>
            </a:r>
            <a:r>
              <a:rPr lang="zh-CN" altLang="en-US" sz="2800"/>
              <a:t>。</a:t>
            </a:r>
          </a:p>
          <a:p>
            <a:pPr>
              <a:buFont typeface="Wingdings" pitchFamily="2" charset="2"/>
              <a:buNone/>
            </a:pPr>
            <a:r>
              <a:rPr lang="zh-CN" altLang="en-US" sz="2800"/>
              <a:t>        </a:t>
            </a:r>
            <a:r>
              <a:rPr lang="en-US" altLang="zh-CN" sz="2800"/>
              <a:t>&gt;&gt;A=[2,1,-3;3,-2,2;5,-3,-1];</a:t>
            </a:r>
          </a:p>
          <a:p>
            <a:pPr>
              <a:buFont typeface="Wingdings" pitchFamily="2" charset="2"/>
              <a:buNone/>
            </a:pPr>
            <a:r>
              <a:rPr lang="en-US" altLang="zh-CN" sz="2800"/>
              <a:t>        &gt;&gt;B=[5;5;16]; %</a:t>
            </a:r>
            <a:r>
              <a:rPr lang="zh-CN" altLang="en-US" sz="2800"/>
              <a:t>列向量</a:t>
            </a:r>
          </a:p>
          <a:p>
            <a:pPr>
              <a:buFont typeface="Wingdings" pitchFamily="2" charset="2"/>
              <a:buNone/>
            </a:pPr>
            <a:r>
              <a:rPr lang="zh-CN" altLang="en-US" sz="2800"/>
              <a:t>        </a:t>
            </a:r>
            <a:r>
              <a:rPr lang="en-US" altLang="zh-CN" sz="2800"/>
              <a:t>&gt;&gt;X=A\B</a:t>
            </a:r>
          </a:p>
          <a:p>
            <a:pPr>
              <a:buFont typeface="Wingdings" pitchFamily="2" charset="2"/>
              <a:buNone/>
            </a:pPr>
            <a:r>
              <a:rPr lang="en-US" altLang="zh-CN" sz="2800"/>
              <a:t>            X =</a:t>
            </a:r>
          </a:p>
          <a:p>
            <a:pPr>
              <a:buFont typeface="Wingdings" pitchFamily="2" charset="2"/>
              <a:buNone/>
            </a:pPr>
            <a:r>
              <a:rPr lang="en-US" altLang="zh-CN" sz="2800"/>
              <a:t>                   1</a:t>
            </a:r>
          </a:p>
          <a:p>
            <a:pPr>
              <a:buFont typeface="Wingdings" pitchFamily="2" charset="2"/>
              <a:buNone/>
            </a:pPr>
            <a:r>
              <a:rPr lang="en-US" altLang="zh-CN" sz="2800"/>
              <a:t>                  -3</a:t>
            </a:r>
          </a:p>
          <a:p>
            <a:pPr>
              <a:buFont typeface="Wingdings" pitchFamily="2" charset="2"/>
              <a:buNone/>
            </a:pPr>
            <a:r>
              <a:rPr lang="en-US" altLang="zh-CN" sz="2800"/>
              <a:t>                  -2</a:t>
            </a:r>
            <a:r>
              <a:rPr lang="en-US" altLang="zh-CN"/>
              <a:t>            </a:t>
            </a:r>
            <a:endParaRPr lang="en-US" altLang="zh-CN">
              <a:solidFill>
                <a:srgbClr val="00FF00"/>
              </a:solidFill>
            </a:endParaRPr>
          </a:p>
        </p:txBody>
      </p:sp>
      <p:sp>
        <p:nvSpPr>
          <p:cNvPr id="942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4212" name="Object 4"/>
          <p:cNvGraphicFramePr>
            <a:graphicFrameLocks noChangeAspect="1"/>
          </p:cNvGraphicFramePr>
          <p:nvPr/>
        </p:nvGraphicFramePr>
        <p:xfrm>
          <a:off x="3995738" y="188913"/>
          <a:ext cx="4500562" cy="1784350"/>
        </p:xfrm>
        <a:graphic>
          <a:graphicData uri="http://schemas.openxmlformats.org/presentationml/2006/ole">
            <mc:AlternateContent xmlns:mc="http://schemas.openxmlformats.org/markup-compatibility/2006">
              <mc:Choice xmlns:v="urn:schemas-microsoft-com:vml" Requires="v">
                <p:oleObj spid="_x0000_s94215" name="Equation" r:id="rId3" imgW="1218960" imgH="711000" progId="Equation.DSMT4">
                  <p:embed/>
                </p:oleObj>
              </mc:Choice>
              <mc:Fallback>
                <p:oleObj name="Equation" r:id="rId3" imgW="121896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88913"/>
                        <a:ext cx="4500562" cy="178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idx="4294967295"/>
          </p:nvPr>
        </p:nvSpPr>
        <p:spPr>
          <a:xfrm>
            <a:off x="0" y="0"/>
            <a:ext cx="8080375" cy="263525"/>
          </a:xfrm>
          <a:prstGeom prst="rect">
            <a:avLst/>
          </a:prstGeom>
        </p:spPr>
        <p:txBody>
          <a:bodyPr/>
          <a:lstStyle/>
          <a:p>
            <a:r>
              <a:rPr lang="zh-CN" altLang="en-US" sz="1600">
                <a:solidFill>
                  <a:schemeClr val="folHlink"/>
                </a:solidFill>
              </a:rPr>
              <a:t>矩阵的运算（续）</a:t>
            </a:r>
          </a:p>
        </p:txBody>
      </p:sp>
      <p:sp>
        <p:nvSpPr>
          <p:cNvPr id="197635" name="Rectangle 3"/>
          <p:cNvSpPr>
            <a:spLocks noGrp="1" noChangeArrowheads="1"/>
          </p:cNvSpPr>
          <p:nvPr>
            <p:ph type="body" idx="4294967295"/>
          </p:nvPr>
        </p:nvSpPr>
        <p:spPr>
          <a:xfrm>
            <a:off x="250825" y="584200"/>
            <a:ext cx="8605838" cy="5905500"/>
          </a:xfrm>
          <a:prstGeom prst="rect">
            <a:avLst/>
          </a:prstGeom>
        </p:spPr>
        <p:txBody>
          <a:bodyPr/>
          <a:lstStyle/>
          <a:p>
            <a:pPr>
              <a:buFont typeface="Wingdings" pitchFamily="2" charset="2"/>
              <a:buNone/>
            </a:pPr>
            <a:r>
              <a:rPr lang="zh-CN" altLang="en-US" sz="2800"/>
              <a:t>指出：</a:t>
            </a:r>
          </a:p>
          <a:p>
            <a:pPr>
              <a:buFont typeface="Wingdings" pitchFamily="2" charset="2"/>
              <a:buNone/>
            </a:pPr>
            <a:r>
              <a:rPr lang="zh-CN" altLang="en-US" sz="2800">
                <a:solidFill>
                  <a:srgbClr val="00FF00"/>
                </a:solidFill>
              </a:rPr>
              <a:t>①线性方程组</a:t>
            </a:r>
            <a:r>
              <a:rPr lang="en-US" altLang="zh-CN" sz="2800">
                <a:solidFill>
                  <a:srgbClr val="00FF00"/>
                </a:solidFill>
              </a:rPr>
              <a:t>A*X</a:t>
            </a:r>
            <a:r>
              <a:rPr lang="zh-CN" altLang="en-US" sz="2800">
                <a:solidFill>
                  <a:srgbClr val="00FF00"/>
                </a:solidFill>
              </a:rPr>
              <a:t>＝</a:t>
            </a:r>
            <a:r>
              <a:rPr lang="en-US" altLang="zh-CN" sz="2800">
                <a:solidFill>
                  <a:srgbClr val="00FF00"/>
                </a:solidFill>
              </a:rPr>
              <a:t>B</a:t>
            </a:r>
            <a:r>
              <a:rPr lang="zh-CN" altLang="en-US" sz="2800">
                <a:solidFill>
                  <a:srgbClr val="00FF00"/>
                </a:solidFill>
              </a:rPr>
              <a:t>有两种解法：</a:t>
            </a:r>
            <a:r>
              <a:rPr lang="en-US" altLang="zh-CN" sz="2800">
                <a:solidFill>
                  <a:srgbClr val="00FF00"/>
                </a:solidFill>
              </a:rPr>
              <a:t>X=A\B</a:t>
            </a:r>
            <a:r>
              <a:rPr lang="zh-CN" altLang="en-US" sz="2800">
                <a:solidFill>
                  <a:srgbClr val="00FF00"/>
                </a:solidFill>
              </a:rPr>
              <a:t>或</a:t>
            </a:r>
            <a:r>
              <a:rPr lang="en-US" altLang="zh-CN" sz="2800">
                <a:solidFill>
                  <a:srgbClr val="00FF00"/>
                </a:solidFill>
              </a:rPr>
              <a:t>X=inv(A)*B</a:t>
            </a:r>
            <a:r>
              <a:rPr lang="zh-CN" altLang="en-US" sz="2800">
                <a:solidFill>
                  <a:srgbClr val="00FF00"/>
                </a:solidFill>
              </a:rPr>
              <a:t>，但一般用第一种解法，在</a:t>
            </a:r>
            <a:r>
              <a:rPr lang="en-US" altLang="zh-CN" sz="2800">
                <a:solidFill>
                  <a:srgbClr val="00FF00"/>
                </a:solidFill>
              </a:rPr>
              <a:t>MATLAB</a:t>
            </a:r>
            <a:r>
              <a:rPr lang="zh-CN" altLang="en-US" sz="2800">
                <a:solidFill>
                  <a:srgbClr val="00FF00"/>
                </a:solidFill>
              </a:rPr>
              <a:t>中，第二种解法所用时间是第一种解法的</a:t>
            </a:r>
            <a:r>
              <a:rPr lang="en-US" altLang="zh-CN" sz="2800">
                <a:solidFill>
                  <a:srgbClr val="00FF00"/>
                </a:solidFill>
              </a:rPr>
              <a:t>50</a:t>
            </a:r>
            <a:r>
              <a:rPr lang="zh-CN" altLang="en-US" sz="2800">
                <a:solidFill>
                  <a:srgbClr val="00FF00"/>
                </a:solidFill>
              </a:rPr>
              <a:t>倍。</a:t>
            </a:r>
          </a:p>
          <a:p>
            <a:pPr>
              <a:buFont typeface="Wingdings" pitchFamily="2" charset="2"/>
              <a:buNone/>
            </a:pPr>
            <a:r>
              <a:rPr lang="zh-CN" altLang="en-US" sz="2800">
                <a:solidFill>
                  <a:srgbClr val="00FF00"/>
                </a:solidFill>
              </a:rPr>
              <a:t>②可以看出，同样解线性方程组，不同的算法的效率是有极大差距的，可见优化和选择算法是非常重要的。</a:t>
            </a:r>
          </a:p>
          <a:p>
            <a:pPr>
              <a:buFont typeface="Wingdings" pitchFamily="2" charset="2"/>
              <a:buNone/>
            </a:pPr>
            <a:r>
              <a:rPr lang="zh-CN" altLang="en-US" sz="2800">
                <a:solidFill>
                  <a:srgbClr val="00FF00"/>
                </a:solidFill>
              </a:rPr>
              <a:t> ③求逆运算</a:t>
            </a:r>
            <a:r>
              <a:rPr lang="en-US" altLang="zh-CN" sz="2800">
                <a:solidFill>
                  <a:srgbClr val="00FF00"/>
                </a:solidFill>
              </a:rPr>
              <a:t>inv(A)</a:t>
            </a:r>
            <a:r>
              <a:rPr lang="zh-CN" altLang="en-US" sz="2800">
                <a:solidFill>
                  <a:srgbClr val="00FF00"/>
                </a:solidFill>
              </a:rPr>
              <a:t>是重要的代数运算。</a:t>
            </a:r>
          </a:p>
          <a:p>
            <a:pPr>
              <a:buFont typeface="Wingdings" pitchFamily="2" charset="2"/>
              <a:buNone/>
            </a:pPr>
            <a:endParaRPr lang="zh-CN" altLang="en-US" sz="2800">
              <a:solidFill>
                <a:srgbClr val="00FF00"/>
              </a:solidFill>
            </a:endParaRPr>
          </a:p>
          <a:p>
            <a:endParaRPr lang="en-US" altLang="zh-CN" sz="280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0" y="0"/>
            <a:ext cx="8080375" cy="539750"/>
          </a:xfrm>
          <a:prstGeom prst="rect">
            <a:avLst/>
          </a:prstGeom>
        </p:spPr>
        <p:txBody>
          <a:bodyPr/>
          <a:lstStyle/>
          <a:p>
            <a:r>
              <a:rPr lang="zh-CN" altLang="en-US" sz="2800"/>
              <a:t>三、矩阵的操作</a:t>
            </a:r>
          </a:p>
        </p:txBody>
      </p:sp>
      <p:sp>
        <p:nvSpPr>
          <p:cNvPr id="160771" name="Rectangle 3"/>
          <p:cNvSpPr>
            <a:spLocks noGrp="1" noChangeArrowheads="1"/>
          </p:cNvSpPr>
          <p:nvPr>
            <p:ph type="body" idx="4294967295"/>
          </p:nvPr>
        </p:nvSpPr>
        <p:spPr>
          <a:xfrm>
            <a:off x="287338" y="728663"/>
            <a:ext cx="8640762" cy="5940425"/>
          </a:xfrm>
          <a:prstGeom prst="rect">
            <a:avLst/>
          </a:prstGeom>
        </p:spPr>
        <p:txBody>
          <a:bodyPr/>
          <a:lstStyle/>
          <a:p>
            <a:pPr>
              <a:buFont typeface="Wingdings" pitchFamily="2" charset="2"/>
              <a:buNone/>
            </a:pPr>
            <a:r>
              <a:rPr lang="en-US" altLang="zh-CN" sz="2800">
                <a:solidFill>
                  <a:srgbClr val="00FF00"/>
                </a:solidFill>
              </a:rPr>
              <a:t>1</a:t>
            </a:r>
            <a:r>
              <a:rPr lang="zh-CN" altLang="en-US" sz="2800">
                <a:solidFill>
                  <a:srgbClr val="00FF00"/>
                </a:solidFill>
              </a:rPr>
              <a:t>、矩阵的大小测度</a:t>
            </a:r>
            <a:endParaRPr lang="zh-CN" altLang="en-US" sz="2800"/>
          </a:p>
          <a:p>
            <a:pPr>
              <a:buFont typeface="Wingdings" pitchFamily="2" charset="2"/>
              <a:buNone/>
            </a:pPr>
            <a:r>
              <a:rPr lang="zh-CN" altLang="en-US" sz="2800"/>
              <a:t>           </a:t>
            </a:r>
            <a:r>
              <a:rPr lang="en-US" altLang="zh-CN" sz="2800">
                <a:solidFill>
                  <a:srgbClr val="00FF00"/>
                </a:solidFill>
              </a:rPr>
              <a:t>Size</a:t>
            </a:r>
            <a:r>
              <a:rPr lang="zh-CN" altLang="en-US" sz="2800">
                <a:solidFill>
                  <a:srgbClr val="00FF00"/>
                </a:solidFill>
              </a:rPr>
              <a:t>函数用来测试矩阵的大小，对于          矩阵</a:t>
            </a:r>
            <a:r>
              <a:rPr lang="en-US" altLang="zh-CN" sz="2800">
                <a:solidFill>
                  <a:srgbClr val="00FF00"/>
                </a:solidFill>
              </a:rPr>
              <a:t>A</a:t>
            </a:r>
            <a:r>
              <a:rPr lang="zh-CN" altLang="en-US" sz="2800">
                <a:solidFill>
                  <a:srgbClr val="00FF00"/>
                </a:solidFill>
              </a:rPr>
              <a:t>，</a:t>
            </a:r>
            <a:r>
              <a:rPr lang="en-US" altLang="zh-CN" sz="2800">
                <a:solidFill>
                  <a:srgbClr val="00FF00"/>
                </a:solidFill>
              </a:rPr>
              <a:t>size(A)</a:t>
            </a:r>
            <a:r>
              <a:rPr lang="zh-CN" altLang="en-US" sz="2800">
                <a:solidFill>
                  <a:srgbClr val="00FF00"/>
                </a:solidFill>
              </a:rPr>
              <a:t>返回一个行向量，它包含了矩阵的行数</a:t>
            </a:r>
            <a:r>
              <a:rPr lang="en-US" altLang="zh-CN" sz="2800">
                <a:solidFill>
                  <a:srgbClr val="00FF00"/>
                </a:solidFill>
              </a:rPr>
              <a:t>m</a:t>
            </a:r>
            <a:r>
              <a:rPr lang="zh-CN" altLang="en-US" sz="2800">
                <a:solidFill>
                  <a:srgbClr val="00FF00"/>
                </a:solidFill>
              </a:rPr>
              <a:t>和列数</a:t>
            </a:r>
            <a:r>
              <a:rPr lang="en-US" altLang="zh-CN" sz="2800">
                <a:solidFill>
                  <a:srgbClr val="00FF00"/>
                </a:solidFill>
              </a:rPr>
              <a:t>n</a:t>
            </a:r>
            <a:r>
              <a:rPr lang="zh-CN" altLang="en-US" sz="2800">
                <a:solidFill>
                  <a:srgbClr val="00FF00"/>
                </a:solidFill>
              </a:rPr>
              <a:t>。如果专门显示行数和列数，则可以采用如下格式：</a:t>
            </a:r>
          </a:p>
          <a:p>
            <a:pPr>
              <a:buFont typeface="Wingdings" pitchFamily="2" charset="2"/>
              <a:buNone/>
            </a:pPr>
            <a:r>
              <a:rPr lang="zh-CN" altLang="en-US" sz="2800"/>
              <a:t>                                                                </a:t>
            </a:r>
            <a:r>
              <a:rPr lang="zh-CN" altLang="en-US" sz="2800">
                <a:solidFill>
                  <a:srgbClr val="00FF00"/>
                </a:solidFill>
              </a:rPr>
              <a:t>。</a:t>
            </a:r>
          </a:p>
          <a:p>
            <a:pPr>
              <a:buFont typeface="Wingdings" pitchFamily="2" charset="2"/>
              <a:buNone/>
            </a:pPr>
            <a:r>
              <a:rPr lang="zh-CN" altLang="en-US" sz="2800"/>
              <a:t>例</a:t>
            </a:r>
            <a:r>
              <a:rPr lang="en-US" altLang="zh-CN" sz="2800"/>
              <a:t>9.</a:t>
            </a:r>
            <a:r>
              <a:rPr lang="zh-CN" altLang="en-US" sz="2800"/>
              <a:t>已知矩阵</a:t>
            </a:r>
          </a:p>
          <a:p>
            <a:pPr>
              <a:buFont typeface="Wingdings" pitchFamily="2" charset="2"/>
              <a:buNone/>
            </a:pPr>
            <a:endParaRPr lang="zh-CN" altLang="en-US" sz="2800"/>
          </a:p>
          <a:p>
            <a:pPr>
              <a:buFont typeface="Wingdings" pitchFamily="2" charset="2"/>
              <a:buNone/>
            </a:pPr>
            <a:r>
              <a:rPr lang="zh-CN" altLang="en-US" sz="2800"/>
              <a:t>                                                                   ，</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求矩阵的大小。</a:t>
            </a:r>
          </a:p>
          <a:p>
            <a:pPr>
              <a:buFont typeface="Wingdings" pitchFamily="2" charset="2"/>
              <a:buNone/>
            </a:pPr>
            <a:endParaRPr lang="en-US" altLang="zh-CN" sz="2800"/>
          </a:p>
        </p:txBody>
      </p:sp>
      <p:sp>
        <p:nvSpPr>
          <p:cNvPr id="160773" name="Rectangle 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0772" name="Object 4"/>
          <p:cNvGraphicFramePr>
            <a:graphicFrameLocks noChangeAspect="1"/>
          </p:cNvGraphicFramePr>
          <p:nvPr/>
        </p:nvGraphicFramePr>
        <p:xfrm>
          <a:off x="7092950" y="1304925"/>
          <a:ext cx="792163" cy="304800"/>
        </p:xfrm>
        <a:graphic>
          <a:graphicData uri="http://schemas.openxmlformats.org/presentationml/2006/ole">
            <mc:AlternateContent xmlns:mc="http://schemas.openxmlformats.org/markup-compatibility/2006">
              <mc:Choice xmlns:v="urn:schemas-microsoft-com:vml" Requires="v">
                <p:oleObj spid="_x0000_s160781" name="Equation" r:id="rId3" imgW="368280" imgH="139680" progId="Equation.DSMT4">
                  <p:embed/>
                </p:oleObj>
              </mc:Choice>
              <mc:Fallback>
                <p:oleObj name="Equation" r:id="rId3" imgW="368280" imgH="1396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1304925"/>
                        <a:ext cx="79216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5"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0774" name="Object 6"/>
          <p:cNvGraphicFramePr>
            <a:graphicFrameLocks noChangeAspect="1"/>
          </p:cNvGraphicFramePr>
          <p:nvPr/>
        </p:nvGraphicFramePr>
        <p:xfrm>
          <a:off x="2016125" y="2852738"/>
          <a:ext cx="3995738" cy="539750"/>
        </p:xfrm>
        <a:graphic>
          <a:graphicData uri="http://schemas.openxmlformats.org/presentationml/2006/ole">
            <mc:AlternateContent xmlns:mc="http://schemas.openxmlformats.org/markup-compatibility/2006">
              <mc:Choice xmlns:v="urn:schemas-microsoft-com:vml" Requires="v">
                <p:oleObj spid="_x0000_s160782" name="Equation" r:id="rId5" imgW="1739880" imgH="203040" progId="Equation.DSMT4">
                  <p:embed/>
                </p:oleObj>
              </mc:Choice>
              <mc:Fallback>
                <p:oleObj name="Equation" r:id="rId5" imgW="1739880" imgH="203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125" y="2852738"/>
                        <a:ext cx="399573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0776" name="Object 8"/>
          <p:cNvGraphicFramePr>
            <a:graphicFrameLocks noChangeAspect="1"/>
          </p:cNvGraphicFramePr>
          <p:nvPr/>
        </p:nvGraphicFramePr>
        <p:xfrm>
          <a:off x="1727200" y="3716338"/>
          <a:ext cx="4068763" cy="1785937"/>
        </p:xfrm>
        <a:graphic>
          <a:graphicData uri="http://schemas.openxmlformats.org/presentationml/2006/ole">
            <mc:AlternateContent xmlns:mc="http://schemas.openxmlformats.org/markup-compatibility/2006">
              <mc:Choice xmlns:v="urn:schemas-microsoft-com:vml" Requires="v">
                <p:oleObj spid="_x0000_s160783" name="Equation" r:id="rId7" imgW="1498320" imgH="711000" progId="Equation.DSMT4">
                  <p:embed/>
                </p:oleObj>
              </mc:Choice>
              <mc:Fallback>
                <p:oleObj name="Equation" r:id="rId7" imgW="1498320" imgH="711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7200" y="3716338"/>
                        <a:ext cx="4068763" cy="178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0" y="0"/>
            <a:ext cx="8080375" cy="155575"/>
          </a:xfrm>
          <a:prstGeom prst="rect">
            <a:avLst/>
          </a:prstGeom>
        </p:spPr>
        <p:txBody>
          <a:bodyPr/>
          <a:lstStyle/>
          <a:p>
            <a:r>
              <a:rPr lang="zh-CN" altLang="en-US" sz="1400">
                <a:solidFill>
                  <a:schemeClr val="folHlink"/>
                </a:solidFill>
              </a:rPr>
              <a:t>矩阵的操作（续）</a:t>
            </a:r>
          </a:p>
        </p:txBody>
      </p:sp>
      <p:sp>
        <p:nvSpPr>
          <p:cNvPr id="161795" name="Rectangle 3"/>
          <p:cNvSpPr>
            <a:spLocks noGrp="1" noChangeArrowheads="1"/>
          </p:cNvSpPr>
          <p:nvPr>
            <p:ph type="body" idx="4294967295"/>
          </p:nvPr>
        </p:nvSpPr>
        <p:spPr>
          <a:xfrm>
            <a:off x="250825" y="404813"/>
            <a:ext cx="8605838" cy="6192837"/>
          </a:xfrm>
          <a:prstGeom prst="rect">
            <a:avLst/>
          </a:prstGeom>
        </p:spPr>
        <p:txBody>
          <a:bodyPr/>
          <a:lstStyle/>
          <a:p>
            <a:pPr>
              <a:lnSpc>
                <a:spcPct val="70000"/>
              </a:lnSpc>
              <a:buFont typeface="Wingdings" pitchFamily="2" charset="2"/>
              <a:buNone/>
            </a:pPr>
            <a:r>
              <a:rPr lang="zh-CN" altLang="en-US" sz="2800"/>
              <a:t>解：</a:t>
            </a:r>
          </a:p>
          <a:p>
            <a:pPr>
              <a:lnSpc>
                <a:spcPct val="70000"/>
              </a:lnSpc>
              <a:buFont typeface="Wingdings" pitchFamily="2" charset="2"/>
              <a:buNone/>
            </a:pPr>
            <a:r>
              <a:rPr lang="en-US" altLang="zh-CN" sz="2800"/>
              <a:t>&gt;&gt; A=[1 1 1 1 1;1 2 3 4 5;1 3 6 10 15]   </a:t>
            </a:r>
            <a:r>
              <a:rPr lang="zh-CN" altLang="en-US" sz="2400"/>
              <a:t>％设</a:t>
            </a:r>
            <a:r>
              <a:rPr lang="en-US" altLang="zh-CN" sz="2400"/>
              <a:t>A</a:t>
            </a:r>
            <a:r>
              <a:rPr lang="zh-CN" altLang="en-US" sz="2400"/>
              <a:t>为已知矩阵</a:t>
            </a:r>
          </a:p>
          <a:p>
            <a:pPr>
              <a:lnSpc>
                <a:spcPct val="70000"/>
              </a:lnSpc>
              <a:buFont typeface="Wingdings" pitchFamily="2" charset="2"/>
              <a:buNone/>
            </a:pPr>
            <a:r>
              <a:rPr lang="en-US" altLang="zh-CN" sz="2800"/>
              <a:t>A =</a:t>
            </a:r>
          </a:p>
          <a:p>
            <a:pPr>
              <a:lnSpc>
                <a:spcPct val="70000"/>
              </a:lnSpc>
              <a:buFont typeface="Wingdings" pitchFamily="2" charset="2"/>
              <a:buNone/>
            </a:pPr>
            <a:r>
              <a:rPr lang="en-US" altLang="zh-CN" sz="2800"/>
              <a:t>     1     1     1     1     1</a:t>
            </a:r>
          </a:p>
          <a:p>
            <a:pPr>
              <a:lnSpc>
                <a:spcPct val="70000"/>
              </a:lnSpc>
              <a:buFont typeface="Wingdings" pitchFamily="2" charset="2"/>
              <a:buNone/>
            </a:pPr>
            <a:r>
              <a:rPr lang="en-US" altLang="zh-CN" sz="2800"/>
              <a:t>     1     2     3     4     5</a:t>
            </a:r>
          </a:p>
          <a:p>
            <a:pPr>
              <a:lnSpc>
                <a:spcPct val="70000"/>
              </a:lnSpc>
              <a:buFont typeface="Wingdings" pitchFamily="2" charset="2"/>
              <a:buNone/>
            </a:pPr>
            <a:r>
              <a:rPr lang="en-US" altLang="zh-CN" sz="2800"/>
              <a:t>     1     3     6    10    15</a:t>
            </a:r>
          </a:p>
          <a:p>
            <a:pPr>
              <a:lnSpc>
                <a:spcPct val="70000"/>
              </a:lnSpc>
              <a:buFont typeface="Wingdings" pitchFamily="2" charset="2"/>
              <a:buNone/>
            </a:pPr>
            <a:r>
              <a:rPr lang="en-US" altLang="zh-CN" sz="2800"/>
              <a:t>&gt;&gt; d=size(A)      </a:t>
            </a:r>
            <a:r>
              <a:rPr lang="zh-CN" altLang="en-US" sz="2800"/>
              <a:t>％测试矩阵</a:t>
            </a:r>
            <a:r>
              <a:rPr lang="en-US" altLang="zh-CN" sz="2800"/>
              <a:t>A</a:t>
            </a:r>
            <a:r>
              <a:rPr lang="zh-CN" altLang="en-US" sz="2800"/>
              <a:t>的大小</a:t>
            </a:r>
          </a:p>
          <a:p>
            <a:pPr>
              <a:lnSpc>
                <a:spcPct val="70000"/>
              </a:lnSpc>
              <a:buFont typeface="Wingdings" pitchFamily="2" charset="2"/>
              <a:buNone/>
            </a:pPr>
            <a:r>
              <a:rPr lang="en-US" altLang="zh-CN" sz="2800"/>
              <a:t>d =</a:t>
            </a:r>
          </a:p>
          <a:p>
            <a:pPr>
              <a:lnSpc>
                <a:spcPct val="70000"/>
              </a:lnSpc>
              <a:buFont typeface="Wingdings" pitchFamily="2" charset="2"/>
              <a:buNone/>
            </a:pPr>
            <a:r>
              <a:rPr lang="en-US" altLang="zh-CN" sz="2800"/>
              <a:t>     3     5</a:t>
            </a:r>
          </a:p>
          <a:p>
            <a:pPr>
              <a:lnSpc>
                <a:spcPct val="70000"/>
              </a:lnSpc>
              <a:buFont typeface="Wingdings" pitchFamily="2" charset="2"/>
              <a:buNone/>
            </a:pPr>
            <a:r>
              <a:rPr lang="en-US" altLang="zh-CN" sz="2800"/>
              <a:t>&gt;&gt; d1=size(A,1)   </a:t>
            </a:r>
            <a:r>
              <a:rPr lang="zh-CN" altLang="en-US" sz="2800"/>
              <a:t>％测试矩阵的行数</a:t>
            </a:r>
          </a:p>
          <a:p>
            <a:pPr>
              <a:lnSpc>
                <a:spcPct val="70000"/>
              </a:lnSpc>
              <a:buFont typeface="Wingdings" pitchFamily="2" charset="2"/>
              <a:buNone/>
            </a:pPr>
            <a:r>
              <a:rPr lang="en-US" altLang="zh-CN" sz="2800"/>
              <a:t>d1 =</a:t>
            </a:r>
          </a:p>
          <a:p>
            <a:pPr>
              <a:lnSpc>
                <a:spcPct val="70000"/>
              </a:lnSpc>
              <a:buFont typeface="Wingdings" pitchFamily="2" charset="2"/>
              <a:buNone/>
            </a:pPr>
            <a:r>
              <a:rPr lang="en-US" altLang="zh-CN" sz="2800"/>
              <a:t>     3</a:t>
            </a:r>
          </a:p>
          <a:p>
            <a:pPr>
              <a:lnSpc>
                <a:spcPct val="70000"/>
              </a:lnSpc>
              <a:buFont typeface="Wingdings" pitchFamily="2" charset="2"/>
              <a:buNone/>
            </a:pPr>
            <a:r>
              <a:rPr lang="en-US" altLang="zh-CN" sz="2800"/>
              <a:t>&gt;&gt; d2=size(A,2)   </a:t>
            </a:r>
            <a:r>
              <a:rPr lang="zh-CN" altLang="en-US" sz="2800"/>
              <a:t>％测试矩阵的列数</a:t>
            </a:r>
          </a:p>
          <a:p>
            <a:pPr>
              <a:lnSpc>
                <a:spcPct val="70000"/>
              </a:lnSpc>
              <a:buFont typeface="Wingdings" pitchFamily="2" charset="2"/>
              <a:buNone/>
            </a:pPr>
            <a:r>
              <a:rPr lang="en-US" altLang="zh-CN" sz="2800"/>
              <a:t>d2 =</a:t>
            </a:r>
          </a:p>
          <a:p>
            <a:pPr>
              <a:lnSpc>
                <a:spcPct val="70000"/>
              </a:lnSpc>
              <a:buFont typeface="Wingdings" pitchFamily="2" charset="2"/>
              <a:buNone/>
            </a:pPr>
            <a:r>
              <a:rPr lang="en-US" altLang="zh-CN" sz="2800"/>
              <a:t>     5</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idx="4294967295"/>
          </p:nvPr>
        </p:nvSpPr>
        <p:spPr>
          <a:xfrm>
            <a:off x="0" y="188913"/>
            <a:ext cx="8080375" cy="155575"/>
          </a:xfrm>
          <a:prstGeom prst="rect">
            <a:avLst/>
          </a:prstGeom>
        </p:spPr>
        <p:txBody>
          <a:bodyPr/>
          <a:lstStyle/>
          <a:p>
            <a:r>
              <a:rPr lang="zh-CN" altLang="en-US" sz="1400">
                <a:solidFill>
                  <a:schemeClr val="folHlink"/>
                </a:solidFill>
              </a:rPr>
              <a:t>矩阵的操作（续）</a:t>
            </a:r>
          </a:p>
        </p:txBody>
      </p:sp>
      <p:sp>
        <p:nvSpPr>
          <p:cNvPr id="162819" name="Rectangle 3"/>
          <p:cNvSpPr>
            <a:spLocks noGrp="1" noChangeArrowheads="1"/>
          </p:cNvSpPr>
          <p:nvPr>
            <p:ph type="body" idx="4294967295"/>
          </p:nvPr>
        </p:nvSpPr>
        <p:spPr>
          <a:xfrm>
            <a:off x="287338" y="692150"/>
            <a:ext cx="8569325" cy="5905500"/>
          </a:xfrm>
          <a:prstGeom prst="rect">
            <a:avLst/>
          </a:prstGeom>
        </p:spPr>
        <p:txBody>
          <a:bodyPr/>
          <a:lstStyle/>
          <a:p>
            <a:pPr>
              <a:lnSpc>
                <a:spcPct val="80000"/>
              </a:lnSpc>
              <a:buFont typeface="Wingdings" pitchFamily="2" charset="2"/>
              <a:buNone/>
            </a:pPr>
            <a:r>
              <a:rPr lang="en-US" altLang="zh-CN">
                <a:solidFill>
                  <a:srgbClr val="00FF00"/>
                </a:solidFill>
              </a:rPr>
              <a:t>2</a:t>
            </a:r>
            <a:r>
              <a:rPr lang="zh-CN" altLang="en-US">
                <a:solidFill>
                  <a:srgbClr val="00FF00"/>
                </a:solidFill>
              </a:rPr>
              <a:t>、矩阵的元素操作</a:t>
            </a:r>
          </a:p>
          <a:p>
            <a:pPr>
              <a:lnSpc>
                <a:spcPct val="80000"/>
              </a:lnSpc>
              <a:buFont typeface="Wingdings" pitchFamily="2" charset="2"/>
              <a:buNone/>
            </a:pPr>
            <a:r>
              <a:rPr lang="zh-CN" altLang="en-US"/>
              <a:t>例</a:t>
            </a:r>
            <a:r>
              <a:rPr lang="en-US" altLang="zh-CN"/>
              <a:t>10.</a:t>
            </a:r>
            <a:r>
              <a:rPr lang="zh-CN" altLang="en-US"/>
              <a:t>已知矩阵</a:t>
            </a:r>
          </a:p>
          <a:p>
            <a:pPr>
              <a:lnSpc>
                <a:spcPct val="80000"/>
              </a:lnSpc>
              <a:buFont typeface="Wingdings" pitchFamily="2" charset="2"/>
              <a:buNone/>
            </a:pPr>
            <a:r>
              <a:rPr lang="zh-CN" altLang="en-US"/>
              <a:t>                                                                           ，</a:t>
            </a:r>
          </a:p>
          <a:p>
            <a:pPr>
              <a:lnSpc>
                <a:spcPct val="80000"/>
              </a:lnSpc>
              <a:buFont typeface="Wingdings" pitchFamily="2" charset="2"/>
              <a:buNone/>
            </a:pPr>
            <a:endParaRPr lang="zh-CN" altLang="en-US"/>
          </a:p>
          <a:p>
            <a:pPr>
              <a:lnSpc>
                <a:spcPct val="80000"/>
              </a:lnSpc>
              <a:buFont typeface="Wingdings" pitchFamily="2" charset="2"/>
              <a:buNone/>
            </a:pPr>
            <a:endParaRPr lang="zh-CN" altLang="en-US"/>
          </a:p>
          <a:p>
            <a:pPr>
              <a:lnSpc>
                <a:spcPct val="80000"/>
              </a:lnSpc>
              <a:buFont typeface="Wingdings" pitchFamily="2" charset="2"/>
              <a:buNone/>
            </a:pPr>
            <a:r>
              <a:rPr lang="zh-CN" altLang="en-US"/>
              <a:t>写出矩阵的元素</a:t>
            </a:r>
            <a:r>
              <a:rPr lang="en-US" altLang="zh-CN"/>
              <a:t>A(2,3),</a:t>
            </a:r>
            <a:r>
              <a:rPr lang="zh-CN" altLang="en-US"/>
              <a:t>将</a:t>
            </a:r>
            <a:r>
              <a:rPr lang="en-US" altLang="zh-CN"/>
              <a:t>A(3,5)</a:t>
            </a:r>
            <a:r>
              <a:rPr lang="zh-CN" altLang="en-US"/>
              <a:t>改为－</a:t>
            </a:r>
            <a:r>
              <a:rPr lang="en-US" altLang="zh-CN"/>
              <a:t>1</a:t>
            </a:r>
            <a:r>
              <a:rPr lang="zh-CN" altLang="en-US"/>
              <a:t>。</a:t>
            </a:r>
          </a:p>
          <a:p>
            <a:pPr>
              <a:lnSpc>
                <a:spcPct val="80000"/>
              </a:lnSpc>
              <a:buFont typeface="Wingdings" pitchFamily="2" charset="2"/>
              <a:buNone/>
            </a:pPr>
            <a:r>
              <a:rPr lang="zh-CN" altLang="en-US"/>
              <a:t>解：</a:t>
            </a:r>
          </a:p>
          <a:p>
            <a:pPr>
              <a:lnSpc>
                <a:spcPct val="80000"/>
              </a:lnSpc>
              <a:buFont typeface="Wingdings" pitchFamily="2" charset="2"/>
              <a:buNone/>
            </a:pPr>
            <a:r>
              <a:rPr lang="en-US" altLang="zh-CN"/>
              <a:t>&gt;&gt; A=[1 1 1 1 1;1 2 3 4 5;1 3 6 10 15]</a:t>
            </a:r>
          </a:p>
          <a:p>
            <a:pPr>
              <a:lnSpc>
                <a:spcPct val="80000"/>
              </a:lnSpc>
              <a:buFont typeface="Wingdings" pitchFamily="2" charset="2"/>
              <a:buNone/>
            </a:pPr>
            <a:r>
              <a:rPr lang="en-US" altLang="zh-CN"/>
              <a:t>A =</a:t>
            </a:r>
          </a:p>
          <a:p>
            <a:pPr>
              <a:lnSpc>
                <a:spcPct val="80000"/>
              </a:lnSpc>
              <a:buFont typeface="Wingdings" pitchFamily="2" charset="2"/>
              <a:buNone/>
            </a:pPr>
            <a:r>
              <a:rPr lang="en-US" altLang="zh-CN"/>
              <a:t>     1     1     1     1     1</a:t>
            </a:r>
          </a:p>
          <a:p>
            <a:pPr>
              <a:lnSpc>
                <a:spcPct val="80000"/>
              </a:lnSpc>
              <a:buFont typeface="Wingdings" pitchFamily="2" charset="2"/>
              <a:buNone/>
            </a:pPr>
            <a:r>
              <a:rPr lang="en-US" altLang="zh-CN"/>
              <a:t>     1     2     3     4     5</a:t>
            </a:r>
          </a:p>
          <a:p>
            <a:pPr>
              <a:lnSpc>
                <a:spcPct val="80000"/>
              </a:lnSpc>
              <a:buFont typeface="Wingdings" pitchFamily="2" charset="2"/>
              <a:buNone/>
            </a:pPr>
            <a:r>
              <a:rPr lang="en-US" altLang="zh-CN"/>
              <a:t>     1     3     6    10    15</a:t>
            </a:r>
          </a:p>
        </p:txBody>
      </p:sp>
      <p:sp>
        <p:nvSpPr>
          <p:cNvPr id="1628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2820" name="Object 4"/>
          <p:cNvGraphicFramePr>
            <a:graphicFrameLocks noChangeAspect="1"/>
          </p:cNvGraphicFramePr>
          <p:nvPr/>
        </p:nvGraphicFramePr>
        <p:xfrm>
          <a:off x="3095625" y="1341438"/>
          <a:ext cx="3168650" cy="1439862"/>
        </p:xfrm>
        <a:graphic>
          <a:graphicData uri="http://schemas.openxmlformats.org/presentationml/2006/ole">
            <mc:AlternateContent xmlns:mc="http://schemas.openxmlformats.org/markup-compatibility/2006">
              <mc:Choice xmlns:v="urn:schemas-microsoft-com:vml" Requires="v">
                <p:oleObj spid="_x0000_s162823" name="Equation" r:id="rId3" imgW="1498320" imgH="711000" progId="Equation.DSMT4">
                  <p:embed/>
                </p:oleObj>
              </mc:Choice>
              <mc:Fallback>
                <p:oleObj name="Equation" r:id="rId3" imgW="149832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1341438"/>
                        <a:ext cx="3168650"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215900" y="260350"/>
            <a:ext cx="8080375" cy="190500"/>
          </a:xfrm>
          <a:prstGeom prst="rect">
            <a:avLst/>
          </a:prstGeom>
        </p:spPr>
        <p:txBody>
          <a:bodyPr/>
          <a:lstStyle/>
          <a:p>
            <a:r>
              <a:rPr lang="zh-CN" altLang="en-US" sz="1400">
                <a:solidFill>
                  <a:schemeClr val="folHlink"/>
                </a:solidFill>
              </a:rPr>
              <a:t>矩阵的操作（续）</a:t>
            </a:r>
          </a:p>
        </p:txBody>
      </p:sp>
      <p:sp>
        <p:nvSpPr>
          <p:cNvPr id="163843" name="Rectangle 3"/>
          <p:cNvSpPr>
            <a:spLocks noGrp="1" noChangeArrowheads="1"/>
          </p:cNvSpPr>
          <p:nvPr>
            <p:ph type="body" idx="4294967295"/>
          </p:nvPr>
        </p:nvSpPr>
        <p:spPr>
          <a:xfrm>
            <a:off x="395288" y="728663"/>
            <a:ext cx="8245475" cy="5653087"/>
          </a:xfrm>
          <a:prstGeom prst="rect">
            <a:avLst/>
          </a:prstGeom>
        </p:spPr>
        <p:txBody>
          <a:bodyPr/>
          <a:lstStyle/>
          <a:p>
            <a:pPr>
              <a:buFont typeface="Wingdings" pitchFamily="2" charset="2"/>
              <a:buNone/>
            </a:pPr>
            <a:r>
              <a:rPr lang="en-US" altLang="zh-CN" sz="2800"/>
              <a:t>&gt;&gt; A(2,3)</a:t>
            </a:r>
          </a:p>
          <a:p>
            <a:pPr>
              <a:buFont typeface="Wingdings" pitchFamily="2" charset="2"/>
              <a:buNone/>
            </a:pPr>
            <a:r>
              <a:rPr lang="en-US" altLang="zh-CN" sz="2800"/>
              <a:t>ans =</a:t>
            </a:r>
          </a:p>
          <a:p>
            <a:pPr>
              <a:buFont typeface="Wingdings" pitchFamily="2" charset="2"/>
              <a:buNone/>
            </a:pPr>
            <a:r>
              <a:rPr lang="en-US" altLang="zh-CN" sz="2800"/>
              <a:t>     3</a:t>
            </a:r>
          </a:p>
          <a:p>
            <a:pPr>
              <a:buFont typeface="Wingdings" pitchFamily="2" charset="2"/>
              <a:buNone/>
            </a:pPr>
            <a:r>
              <a:rPr lang="en-US" altLang="zh-CN" sz="2800"/>
              <a:t>&gt;&gt; A(3,5)=-1</a:t>
            </a:r>
          </a:p>
          <a:p>
            <a:pPr>
              <a:buFont typeface="Wingdings" pitchFamily="2" charset="2"/>
              <a:buNone/>
            </a:pPr>
            <a:r>
              <a:rPr lang="en-US" altLang="zh-CN" sz="2800"/>
              <a:t>A =</a:t>
            </a:r>
          </a:p>
          <a:p>
            <a:pPr>
              <a:buFont typeface="Wingdings" pitchFamily="2" charset="2"/>
              <a:buNone/>
            </a:pPr>
            <a:r>
              <a:rPr lang="en-US" altLang="zh-CN" sz="2800"/>
              <a:t>     1     1     1     1     1</a:t>
            </a:r>
          </a:p>
          <a:p>
            <a:pPr>
              <a:buFont typeface="Wingdings" pitchFamily="2" charset="2"/>
              <a:buNone/>
            </a:pPr>
            <a:r>
              <a:rPr lang="en-US" altLang="zh-CN" sz="2800"/>
              <a:t>     1     2     3     4     5</a:t>
            </a:r>
          </a:p>
          <a:p>
            <a:pPr>
              <a:buFont typeface="Wingdings" pitchFamily="2" charset="2"/>
              <a:buNone/>
            </a:pPr>
            <a:r>
              <a:rPr lang="en-US" altLang="zh-CN" sz="2800"/>
              <a:t>     1     3     6    10    -1</a:t>
            </a:r>
          </a:p>
          <a:p>
            <a:endParaRPr lang="en-US" altLang="zh-CN" sz="280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idx="4294967295"/>
          </p:nvPr>
        </p:nvSpPr>
        <p:spPr>
          <a:xfrm>
            <a:off x="0" y="0"/>
            <a:ext cx="8080375" cy="190500"/>
          </a:xfrm>
          <a:prstGeom prst="rect">
            <a:avLst/>
          </a:prstGeom>
        </p:spPr>
        <p:txBody>
          <a:bodyPr/>
          <a:lstStyle/>
          <a:p>
            <a:r>
              <a:rPr lang="zh-CN" altLang="en-US" sz="1400">
                <a:solidFill>
                  <a:schemeClr val="folHlink"/>
                </a:solidFill>
              </a:rPr>
              <a:t>矩阵的操作（续）</a:t>
            </a:r>
          </a:p>
        </p:txBody>
      </p:sp>
      <p:sp>
        <p:nvSpPr>
          <p:cNvPr id="164867" name="Rectangle 3"/>
          <p:cNvSpPr>
            <a:spLocks noGrp="1" noChangeArrowheads="1"/>
          </p:cNvSpPr>
          <p:nvPr>
            <p:ph type="body" idx="4294967295"/>
          </p:nvPr>
        </p:nvSpPr>
        <p:spPr>
          <a:xfrm>
            <a:off x="287338" y="260350"/>
            <a:ext cx="8497887" cy="6300788"/>
          </a:xfrm>
          <a:prstGeom prst="rect">
            <a:avLst/>
          </a:prstGeom>
        </p:spPr>
        <p:txBody>
          <a:bodyPr/>
          <a:lstStyle/>
          <a:p>
            <a:pPr>
              <a:lnSpc>
                <a:spcPct val="70000"/>
              </a:lnSpc>
              <a:buFont typeface="Wingdings" pitchFamily="2" charset="2"/>
              <a:buNone/>
            </a:pPr>
            <a:r>
              <a:rPr lang="zh-CN" altLang="en-US" sz="2400"/>
              <a:t>例</a:t>
            </a:r>
            <a:r>
              <a:rPr lang="en-US" altLang="zh-CN" sz="2400"/>
              <a:t>11.    &gt;&gt; A=[1 3 2;3 1 0;2 1 5]</a:t>
            </a:r>
          </a:p>
          <a:p>
            <a:pPr>
              <a:lnSpc>
                <a:spcPct val="70000"/>
              </a:lnSpc>
              <a:buFont typeface="Wingdings" pitchFamily="2" charset="2"/>
              <a:buNone/>
            </a:pPr>
            <a:r>
              <a:rPr lang="en-US" altLang="zh-CN" sz="2400"/>
              <a:t>A =</a:t>
            </a:r>
          </a:p>
          <a:p>
            <a:pPr>
              <a:lnSpc>
                <a:spcPct val="70000"/>
              </a:lnSpc>
              <a:buFont typeface="Wingdings" pitchFamily="2" charset="2"/>
              <a:buNone/>
            </a:pPr>
            <a:r>
              <a:rPr lang="en-US" altLang="zh-CN" sz="2400"/>
              <a:t>     1     3     2</a:t>
            </a:r>
          </a:p>
          <a:p>
            <a:pPr>
              <a:lnSpc>
                <a:spcPct val="70000"/>
              </a:lnSpc>
              <a:buFont typeface="Wingdings" pitchFamily="2" charset="2"/>
              <a:buNone/>
            </a:pPr>
            <a:r>
              <a:rPr lang="en-US" altLang="zh-CN" sz="2400"/>
              <a:t>     3     1     0</a:t>
            </a:r>
          </a:p>
          <a:p>
            <a:pPr>
              <a:lnSpc>
                <a:spcPct val="70000"/>
              </a:lnSpc>
              <a:buFont typeface="Wingdings" pitchFamily="2" charset="2"/>
              <a:buNone/>
            </a:pPr>
            <a:r>
              <a:rPr lang="en-US" altLang="zh-CN" sz="2400"/>
              <a:t>     2     1     5</a:t>
            </a:r>
          </a:p>
          <a:p>
            <a:pPr>
              <a:lnSpc>
                <a:spcPct val="70000"/>
              </a:lnSpc>
              <a:buFont typeface="Wingdings" pitchFamily="2" charset="2"/>
              <a:buNone/>
            </a:pPr>
            <a:r>
              <a:rPr lang="en-US" altLang="zh-CN" sz="2400"/>
              <a:t>&gt;&gt; B=[4 3 6;5 1 4;3 4 6]</a:t>
            </a:r>
          </a:p>
          <a:p>
            <a:pPr>
              <a:lnSpc>
                <a:spcPct val="70000"/>
              </a:lnSpc>
              <a:buFont typeface="Wingdings" pitchFamily="2" charset="2"/>
              <a:buNone/>
            </a:pPr>
            <a:r>
              <a:rPr lang="en-US" altLang="zh-CN" sz="2400"/>
              <a:t>B =</a:t>
            </a:r>
          </a:p>
          <a:p>
            <a:pPr>
              <a:lnSpc>
                <a:spcPct val="70000"/>
              </a:lnSpc>
              <a:buFont typeface="Wingdings" pitchFamily="2" charset="2"/>
              <a:buNone/>
            </a:pPr>
            <a:r>
              <a:rPr lang="en-US" altLang="zh-CN" sz="2400"/>
              <a:t>     4     3     6</a:t>
            </a:r>
          </a:p>
          <a:p>
            <a:pPr>
              <a:lnSpc>
                <a:spcPct val="70000"/>
              </a:lnSpc>
              <a:buFont typeface="Wingdings" pitchFamily="2" charset="2"/>
              <a:buNone/>
            </a:pPr>
            <a:r>
              <a:rPr lang="en-US" altLang="zh-CN" sz="2400"/>
              <a:t>     5     1     4</a:t>
            </a:r>
          </a:p>
          <a:p>
            <a:pPr>
              <a:lnSpc>
                <a:spcPct val="70000"/>
              </a:lnSpc>
              <a:buFont typeface="Wingdings" pitchFamily="2" charset="2"/>
              <a:buNone/>
            </a:pPr>
            <a:r>
              <a:rPr lang="en-US" altLang="zh-CN" sz="2400"/>
              <a:t>     3     4     6</a:t>
            </a:r>
          </a:p>
          <a:p>
            <a:pPr>
              <a:lnSpc>
                <a:spcPct val="70000"/>
              </a:lnSpc>
              <a:buFont typeface="Wingdings" pitchFamily="2" charset="2"/>
              <a:buNone/>
            </a:pPr>
            <a:r>
              <a:rPr lang="en-US" altLang="zh-CN" sz="2800"/>
              <a:t>&gt;&gt; U(1,1)=A(1,1)+B(1,1);</a:t>
            </a:r>
          </a:p>
          <a:p>
            <a:pPr>
              <a:lnSpc>
                <a:spcPct val="70000"/>
              </a:lnSpc>
              <a:buFont typeface="Wingdings" pitchFamily="2" charset="2"/>
              <a:buNone/>
            </a:pPr>
            <a:r>
              <a:rPr lang="en-US" altLang="zh-CN" sz="2800"/>
              <a:t>&gt;&gt; U(1,2)=A(1,2)+B(1,2);</a:t>
            </a:r>
          </a:p>
          <a:p>
            <a:pPr>
              <a:lnSpc>
                <a:spcPct val="70000"/>
              </a:lnSpc>
              <a:buFont typeface="Wingdings" pitchFamily="2" charset="2"/>
              <a:buNone/>
            </a:pPr>
            <a:r>
              <a:rPr lang="en-US" altLang="zh-CN" sz="2800"/>
              <a:t>&gt;&gt; U(2,1)=A(2,1)-B(2,1);</a:t>
            </a:r>
          </a:p>
          <a:p>
            <a:pPr>
              <a:lnSpc>
                <a:spcPct val="70000"/>
              </a:lnSpc>
              <a:buFont typeface="Wingdings" pitchFamily="2" charset="2"/>
              <a:buNone/>
            </a:pPr>
            <a:r>
              <a:rPr lang="en-US" altLang="zh-CN" sz="2800"/>
              <a:t>&gt;&gt; U(2,2)=A(2,2)-B(2,2);</a:t>
            </a:r>
          </a:p>
          <a:p>
            <a:pPr>
              <a:lnSpc>
                <a:spcPct val="70000"/>
              </a:lnSpc>
              <a:buFont typeface="Wingdings" pitchFamily="2" charset="2"/>
              <a:buNone/>
            </a:pPr>
            <a:r>
              <a:rPr lang="en-US" altLang="zh-CN" sz="2800"/>
              <a:t>&gt;&gt; U</a:t>
            </a:r>
          </a:p>
          <a:p>
            <a:pPr>
              <a:lnSpc>
                <a:spcPct val="70000"/>
              </a:lnSpc>
              <a:buFont typeface="Wingdings" pitchFamily="2" charset="2"/>
              <a:buNone/>
            </a:pPr>
            <a:r>
              <a:rPr lang="en-US" altLang="zh-CN" sz="2800"/>
              <a:t>U =</a:t>
            </a:r>
          </a:p>
          <a:p>
            <a:pPr>
              <a:lnSpc>
                <a:spcPct val="70000"/>
              </a:lnSpc>
              <a:buFont typeface="Wingdings" pitchFamily="2" charset="2"/>
              <a:buNone/>
            </a:pPr>
            <a:r>
              <a:rPr lang="en-US" altLang="zh-CN" sz="2800"/>
              <a:t>     5     6</a:t>
            </a:r>
          </a:p>
          <a:p>
            <a:pPr>
              <a:lnSpc>
                <a:spcPct val="70000"/>
              </a:lnSpc>
              <a:buFont typeface="Wingdings" pitchFamily="2" charset="2"/>
              <a:buNone/>
            </a:pPr>
            <a:r>
              <a:rPr lang="en-US" altLang="zh-CN" sz="2800"/>
              <a:t>    -2     0</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idx="4294967295"/>
          </p:nvPr>
        </p:nvSpPr>
        <p:spPr>
          <a:xfrm>
            <a:off x="0" y="0"/>
            <a:ext cx="8080375" cy="190500"/>
          </a:xfrm>
          <a:prstGeom prst="rect">
            <a:avLst/>
          </a:prstGeom>
        </p:spPr>
        <p:txBody>
          <a:bodyPr/>
          <a:lstStyle/>
          <a:p>
            <a:r>
              <a:rPr lang="zh-CN" altLang="en-US" sz="1400">
                <a:solidFill>
                  <a:schemeClr val="folHlink"/>
                </a:solidFill>
              </a:rPr>
              <a:t>矩阵的操作（续）</a:t>
            </a:r>
          </a:p>
        </p:txBody>
      </p:sp>
      <p:sp>
        <p:nvSpPr>
          <p:cNvPr id="165891" name="Rectangle 3"/>
          <p:cNvSpPr>
            <a:spLocks noGrp="1" noChangeArrowheads="1"/>
          </p:cNvSpPr>
          <p:nvPr>
            <p:ph type="body" idx="4294967295"/>
          </p:nvPr>
        </p:nvSpPr>
        <p:spPr>
          <a:xfrm>
            <a:off x="250825" y="368300"/>
            <a:ext cx="8713788" cy="6229350"/>
          </a:xfrm>
          <a:prstGeom prst="rect">
            <a:avLst/>
          </a:prstGeom>
        </p:spPr>
        <p:txBody>
          <a:bodyPr/>
          <a:lstStyle/>
          <a:p>
            <a:pPr>
              <a:lnSpc>
                <a:spcPct val="80000"/>
              </a:lnSpc>
              <a:buFont typeface="Wingdings" pitchFamily="2" charset="2"/>
              <a:buNone/>
            </a:pPr>
            <a:r>
              <a:rPr lang="en-US" altLang="zh-CN" sz="2800">
                <a:solidFill>
                  <a:srgbClr val="00FF00"/>
                </a:solidFill>
              </a:rPr>
              <a:t>3</a:t>
            </a:r>
            <a:r>
              <a:rPr lang="zh-CN" altLang="en-US" sz="2800">
                <a:solidFill>
                  <a:srgbClr val="00FF00"/>
                </a:solidFill>
              </a:rPr>
              <a:t>、矩阵块的操作</a:t>
            </a:r>
          </a:p>
          <a:p>
            <a:pPr>
              <a:lnSpc>
                <a:spcPct val="80000"/>
              </a:lnSpc>
              <a:buFont typeface="Wingdings" pitchFamily="2" charset="2"/>
              <a:buNone/>
            </a:pPr>
            <a:r>
              <a:rPr lang="zh-CN" altLang="en-US" sz="2800">
                <a:solidFill>
                  <a:srgbClr val="00FF00"/>
                </a:solidFill>
              </a:rPr>
              <a:t>           利用冒号表达式对矩阵进行拆分、提取子矩阵是矩阵操作的重要方面。提取的规则是</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①</a:t>
            </a:r>
            <a:r>
              <a:rPr lang="en-US" altLang="zh-CN" sz="2800">
                <a:solidFill>
                  <a:srgbClr val="00FF00"/>
                </a:solidFill>
                <a:latin typeface="楷体_GB2312" pitchFamily="49" charset="-122"/>
                <a:ea typeface="楷体_GB2312" pitchFamily="49" charset="-122"/>
              </a:rPr>
              <a:t>A(:,j)</a:t>
            </a:r>
            <a:r>
              <a:rPr lang="zh-CN" altLang="en-US" sz="2800">
                <a:solidFill>
                  <a:srgbClr val="00FF00"/>
                </a:solidFill>
                <a:latin typeface="楷体_GB2312" pitchFamily="49" charset="-122"/>
                <a:ea typeface="楷体_GB2312" pitchFamily="49" charset="-122"/>
              </a:rPr>
              <a:t>表示取矩阵</a:t>
            </a:r>
            <a:r>
              <a:rPr lang="en-US" altLang="zh-CN" sz="2800">
                <a:solidFill>
                  <a:srgbClr val="00FF00"/>
                </a:solidFill>
                <a:latin typeface="楷体_GB2312" pitchFamily="49" charset="-122"/>
                <a:ea typeface="楷体_GB2312" pitchFamily="49" charset="-122"/>
              </a:rPr>
              <a:t>A</a:t>
            </a:r>
            <a:r>
              <a:rPr lang="zh-CN" altLang="en-US" sz="2800">
                <a:solidFill>
                  <a:srgbClr val="00FF00"/>
                </a:solidFill>
                <a:latin typeface="楷体_GB2312" pitchFamily="49" charset="-122"/>
                <a:ea typeface="楷体_GB2312" pitchFamily="49" charset="-122"/>
              </a:rPr>
              <a:t>的第</a:t>
            </a:r>
            <a:r>
              <a:rPr lang="en-US" altLang="zh-CN" sz="2800">
                <a:solidFill>
                  <a:srgbClr val="00FF00"/>
                </a:solidFill>
                <a:latin typeface="楷体_GB2312" pitchFamily="49" charset="-122"/>
                <a:ea typeface="楷体_GB2312" pitchFamily="49" charset="-122"/>
              </a:rPr>
              <a:t>j</a:t>
            </a:r>
            <a:r>
              <a:rPr lang="zh-CN" altLang="en-US" sz="2800">
                <a:solidFill>
                  <a:srgbClr val="00FF00"/>
                </a:solidFill>
                <a:latin typeface="楷体_GB2312" pitchFamily="49" charset="-122"/>
                <a:ea typeface="楷体_GB2312" pitchFamily="49" charset="-122"/>
              </a:rPr>
              <a:t>列的全部元素；</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②</a:t>
            </a:r>
            <a:r>
              <a:rPr lang="en-US" altLang="zh-CN" sz="2800">
                <a:solidFill>
                  <a:srgbClr val="00FF00"/>
                </a:solidFill>
                <a:latin typeface="楷体_GB2312" pitchFamily="49" charset="-122"/>
                <a:ea typeface="楷体_GB2312" pitchFamily="49" charset="-122"/>
              </a:rPr>
              <a:t>A(i,:)</a:t>
            </a:r>
            <a:r>
              <a:rPr lang="zh-CN" altLang="en-US" sz="2800">
                <a:solidFill>
                  <a:srgbClr val="00FF00"/>
                </a:solidFill>
                <a:latin typeface="楷体_GB2312" pitchFamily="49" charset="-122"/>
                <a:ea typeface="楷体_GB2312" pitchFamily="49" charset="-122"/>
              </a:rPr>
              <a:t>表示取矩阵</a:t>
            </a:r>
            <a:r>
              <a:rPr lang="en-US" altLang="zh-CN" sz="2800">
                <a:solidFill>
                  <a:srgbClr val="00FF00"/>
                </a:solidFill>
                <a:latin typeface="楷体_GB2312" pitchFamily="49" charset="-122"/>
                <a:ea typeface="楷体_GB2312" pitchFamily="49" charset="-122"/>
              </a:rPr>
              <a:t>A</a:t>
            </a:r>
            <a:r>
              <a:rPr lang="zh-CN" altLang="en-US" sz="2800">
                <a:solidFill>
                  <a:srgbClr val="00FF00"/>
                </a:solidFill>
                <a:latin typeface="楷体_GB2312" pitchFamily="49" charset="-122"/>
                <a:ea typeface="楷体_GB2312" pitchFamily="49" charset="-122"/>
              </a:rPr>
              <a:t>的第</a:t>
            </a:r>
            <a:r>
              <a:rPr lang="en-US" altLang="zh-CN" sz="2800">
                <a:solidFill>
                  <a:srgbClr val="00FF00"/>
                </a:solidFill>
                <a:latin typeface="楷体_GB2312" pitchFamily="49" charset="-122"/>
                <a:ea typeface="楷体_GB2312" pitchFamily="49" charset="-122"/>
              </a:rPr>
              <a:t>i</a:t>
            </a:r>
            <a:r>
              <a:rPr lang="zh-CN" altLang="en-US" sz="2800">
                <a:solidFill>
                  <a:srgbClr val="00FF00"/>
                </a:solidFill>
                <a:latin typeface="楷体_GB2312" pitchFamily="49" charset="-122"/>
                <a:ea typeface="楷体_GB2312" pitchFamily="49" charset="-122"/>
              </a:rPr>
              <a:t>行的全部元素；</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③</a:t>
            </a:r>
            <a:r>
              <a:rPr lang="en-US" altLang="zh-CN" sz="2800">
                <a:solidFill>
                  <a:srgbClr val="00FF00"/>
                </a:solidFill>
                <a:latin typeface="楷体_GB2312" pitchFamily="49" charset="-122"/>
                <a:ea typeface="楷体_GB2312" pitchFamily="49" charset="-122"/>
              </a:rPr>
              <a:t>A(i,j)</a:t>
            </a:r>
            <a:r>
              <a:rPr lang="zh-CN" altLang="en-US" sz="2800">
                <a:solidFill>
                  <a:srgbClr val="00FF00"/>
                </a:solidFill>
                <a:latin typeface="楷体_GB2312" pitchFamily="49" charset="-122"/>
                <a:ea typeface="楷体_GB2312" pitchFamily="49" charset="-122"/>
              </a:rPr>
              <a:t>表示取矩阵</a:t>
            </a:r>
            <a:r>
              <a:rPr lang="en-US" altLang="zh-CN" sz="2800">
                <a:solidFill>
                  <a:srgbClr val="00FF00"/>
                </a:solidFill>
                <a:latin typeface="楷体_GB2312" pitchFamily="49" charset="-122"/>
                <a:ea typeface="楷体_GB2312" pitchFamily="49" charset="-122"/>
              </a:rPr>
              <a:t>A</a:t>
            </a:r>
            <a:r>
              <a:rPr lang="zh-CN" altLang="en-US" sz="2800">
                <a:solidFill>
                  <a:srgbClr val="00FF00"/>
                </a:solidFill>
                <a:latin typeface="楷体_GB2312" pitchFamily="49" charset="-122"/>
                <a:ea typeface="楷体_GB2312" pitchFamily="49" charset="-122"/>
              </a:rPr>
              <a:t>的第</a:t>
            </a:r>
            <a:r>
              <a:rPr lang="en-US" altLang="zh-CN" sz="2800">
                <a:solidFill>
                  <a:srgbClr val="00FF00"/>
                </a:solidFill>
                <a:latin typeface="楷体_GB2312" pitchFamily="49" charset="-122"/>
                <a:ea typeface="楷体_GB2312" pitchFamily="49" charset="-122"/>
              </a:rPr>
              <a:t>i</a:t>
            </a:r>
            <a:r>
              <a:rPr lang="zh-CN" altLang="en-US" sz="2800">
                <a:solidFill>
                  <a:srgbClr val="00FF00"/>
                </a:solidFill>
                <a:latin typeface="楷体_GB2312" pitchFamily="49" charset="-122"/>
                <a:ea typeface="楷体_GB2312" pitchFamily="49" charset="-122"/>
              </a:rPr>
              <a:t>行第</a:t>
            </a:r>
            <a:r>
              <a:rPr lang="en-US" altLang="zh-CN" sz="2800">
                <a:solidFill>
                  <a:srgbClr val="00FF00"/>
                </a:solidFill>
                <a:latin typeface="楷体_GB2312" pitchFamily="49" charset="-122"/>
                <a:ea typeface="楷体_GB2312" pitchFamily="49" charset="-122"/>
              </a:rPr>
              <a:t>j</a:t>
            </a:r>
            <a:r>
              <a:rPr lang="zh-CN" altLang="en-US" sz="2800">
                <a:solidFill>
                  <a:srgbClr val="00FF00"/>
                </a:solidFill>
                <a:latin typeface="楷体_GB2312" pitchFamily="49" charset="-122"/>
                <a:ea typeface="楷体_GB2312" pitchFamily="49" charset="-122"/>
              </a:rPr>
              <a:t>列交叉位置的元素；</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④</a:t>
            </a:r>
            <a:r>
              <a:rPr lang="en-US" altLang="zh-CN" sz="2800">
                <a:solidFill>
                  <a:srgbClr val="00FF00"/>
                </a:solidFill>
                <a:latin typeface="楷体_GB2312" pitchFamily="49" charset="-122"/>
                <a:ea typeface="楷体_GB2312" pitchFamily="49" charset="-122"/>
              </a:rPr>
              <a:t>A(i:i+m,:)</a:t>
            </a:r>
            <a:r>
              <a:rPr lang="zh-CN" altLang="en-US" sz="2800">
                <a:solidFill>
                  <a:srgbClr val="00FF00"/>
                </a:solidFill>
                <a:latin typeface="楷体_GB2312" pitchFamily="49" charset="-122"/>
                <a:ea typeface="楷体_GB2312" pitchFamily="49" charset="-122"/>
              </a:rPr>
              <a:t>表示取矩阵</a:t>
            </a:r>
            <a:r>
              <a:rPr lang="en-US" altLang="zh-CN" sz="2800">
                <a:solidFill>
                  <a:srgbClr val="00FF00"/>
                </a:solidFill>
                <a:latin typeface="楷体_GB2312" pitchFamily="49" charset="-122"/>
                <a:ea typeface="楷体_GB2312" pitchFamily="49" charset="-122"/>
              </a:rPr>
              <a:t>A</a:t>
            </a:r>
            <a:r>
              <a:rPr lang="zh-CN" altLang="en-US" sz="2800">
                <a:solidFill>
                  <a:srgbClr val="00FF00"/>
                </a:solidFill>
                <a:latin typeface="楷体_GB2312" pitchFamily="49" charset="-122"/>
                <a:ea typeface="楷体_GB2312" pitchFamily="49" charset="-122"/>
              </a:rPr>
              <a:t>的第</a:t>
            </a:r>
            <a:r>
              <a:rPr lang="en-US" altLang="zh-CN" sz="2800">
                <a:solidFill>
                  <a:srgbClr val="00FF00"/>
                </a:solidFill>
                <a:latin typeface="楷体_GB2312" pitchFamily="49" charset="-122"/>
                <a:ea typeface="楷体_GB2312" pitchFamily="49" charset="-122"/>
              </a:rPr>
              <a:t>i</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i+m</a:t>
            </a:r>
            <a:r>
              <a:rPr lang="zh-CN" altLang="en-US" sz="2800">
                <a:solidFill>
                  <a:srgbClr val="00FF00"/>
                </a:solidFill>
                <a:latin typeface="楷体_GB2312" pitchFamily="49" charset="-122"/>
                <a:ea typeface="楷体_GB2312" pitchFamily="49" charset="-122"/>
              </a:rPr>
              <a:t>行的全部元素；</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⑤</a:t>
            </a:r>
            <a:r>
              <a:rPr lang="en-US" altLang="zh-CN" sz="2800">
                <a:solidFill>
                  <a:srgbClr val="00FF00"/>
                </a:solidFill>
                <a:latin typeface="楷体_GB2312" pitchFamily="49" charset="-122"/>
                <a:ea typeface="楷体_GB2312" pitchFamily="49" charset="-122"/>
              </a:rPr>
              <a:t>A(:,k:k+n)</a:t>
            </a:r>
            <a:r>
              <a:rPr lang="zh-CN" altLang="en-US" sz="2800">
                <a:solidFill>
                  <a:srgbClr val="00FF00"/>
                </a:solidFill>
                <a:latin typeface="楷体_GB2312" pitchFamily="49" charset="-122"/>
                <a:ea typeface="楷体_GB2312" pitchFamily="49" charset="-122"/>
              </a:rPr>
              <a:t>表示取矩阵</a:t>
            </a:r>
            <a:r>
              <a:rPr lang="en-US" altLang="zh-CN" sz="2800">
                <a:solidFill>
                  <a:srgbClr val="00FF00"/>
                </a:solidFill>
                <a:latin typeface="楷体_GB2312" pitchFamily="49" charset="-122"/>
                <a:ea typeface="楷体_GB2312" pitchFamily="49" charset="-122"/>
              </a:rPr>
              <a:t>A</a:t>
            </a:r>
            <a:r>
              <a:rPr lang="zh-CN" altLang="en-US" sz="2800">
                <a:solidFill>
                  <a:srgbClr val="00FF00"/>
                </a:solidFill>
                <a:latin typeface="楷体_GB2312" pitchFamily="49" charset="-122"/>
                <a:ea typeface="楷体_GB2312" pitchFamily="49" charset="-122"/>
              </a:rPr>
              <a:t>的第</a:t>
            </a:r>
            <a:r>
              <a:rPr lang="en-US" altLang="zh-CN" sz="2800">
                <a:solidFill>
                  <a:srgbClr val="00FF00"/>
                </a:solidFill>
                <a:latin typeface="楷体_GB2312" pitchFamily="49" charset="-122"/>
                <a:ea typeface="楷体_GB2312" pitchFamily="49" charset="-122"/>
              </a:rPr>
              <a:t>k</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k+n</a:t>
            </a:r>
            <a:r>
              <a:rPr lang="zh-CN" altLang="en-US" sz="2800">
                <a:solidFill>
                  <a:srgbClr val="00FF00"/>
                </a:solidFill>
                <a:latin typeface="楷体_GB2312" pitchFamily="49" charset="-122"/>
                <a:ea typeface="楷体_GB2312" pitchFamily="49" charset="-122"/>
              </a:rPr>
              <a:t>列的全部元素；</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⑥</a:t>
            </a:r>
            <a:r>
              <a:rPr lang="en-US" altLang="zh-CN" sz="2800">
                <a:solidFill>
                  <a:srgbClr val="00FF00"/>
                </a:solidFill>
                <a:latin typeface="楷体_GB2312" pitchFamily="49" charset="-122"/>
                <a:ea typeface="楷体_GB2312" pitchFamily="49" charset="-122"/>
              </a:rPr>
              <a:t>A(i:i+m,k:k+n)</a:t>
            </a:r>
            <a:r>
              <a:rPr lang="zh-CN" altLang="en-US" sz="2800">
                <a:solidFill>
                  <a:srgbClr val="00FF00"/>
                </a:solidFill>
                <a:latin typeface="楷体_GB2312" pitchFamily="49" charset="-122"/>
                <a:ea typeface="楷体_GB2312" pitchFamily="49" charset="-122"/>
              </a:rPr>
              <a:t>表示取矩阵</a:t>
            </a:r>
            <a:r>
              <a:rPr lang="en-US" altLang="zh-CN" sz="2800">
                <a:solidFill>
                  <a:srgbClr val="00FF00"/>
                </a:solidFill>
                <a:latin typeface="楷体_GB2312" pitchFamily="49" charset="-122"/>
                <a:ea typeface="楷体_GB2312" pitchFamily="49" charset="-122"/>
              </a:rPr>
              <a:t>A</a:t>
            </a:r>
            <a:r>
              <a:rPr lang="zh-CN" altLang="en-US" sz="2800">
                <a:solidFill>
                  <a:srgbClr val="00FF00"/>
                </a:solidFill>
                <a:latin typeface="楷体_GB2312" pitchFamily="49" charset="-122"/>
                <a:ea typeface="楷体_GB2312" pitchFamily="49" charset="-122"/>
              </a:rPr>
              <a:t>的第</a:t>
            </a:r>
            <a:r>
              <a:rPr lang="en-US" altLang="zh-CN" sz="2800">
                <a:solidFill>
                  <a:srgbClr val="00FF00"/>
                </a:solidFill>
                <a:latin typeface="楷体_GB2312" pitchFamily="49" charset="-122"/>
                <a:ea typeface="楷体_GB2312" pitchFamily="49" charset="-122"/>
              </a:rPr>
              <a:t>i</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i+m</a:t>
            </a:r>
            <a:r>
              <a:rPr lang="zh-CN" altLang="en-US" sz="2800">
                <a:solidFill>
                  <a:srgbClr val="00FF00"/>
                </a:solidFill>
                <a:latin typeface="楷体_GB2312" pitchFamily="49" charset="-122"/>
                <a:ea typeface="楷体_GB2312" pitchFamily="49" charset="-122"/>
              </a:rPr>
              <a:t>行内并在第</a:t>
            </a:r>
            <a:r>
              <a:rPr lang="en-US" altLang="zh-CN" sz="2800">
                <a:solidFill>
                  <a:srgbClr val="00FF00"/>
                </a:solidFill>
                <a:latin typeface="楷体_GB2312" pitchFamily="49" charset="-122"/>
                <a:ea typeface="楷体_GB2312" pitchFamily="49" charset="-122"/>
              </a:rPr>
              <a:t>k</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k+n</a:t>
            </a:r>
            <a:r>
              <a:rPr lang="zh-CN" altLang="en-US" sz="2800">
                <a:solidFill>
                  <a:srgbClr val="00FF00"/>
                </a:solidFill>
                <a:latin typeface="楷体_GB2312" pitchFamily="49" charset="-122"/>
                <a:ea typeface="楷体_GB2312" pitchFamily="49" charset="-122"/>
              </a:rPr>
              <a:t>列中的全部元素。</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a:xfrm>
            <a:off x="0" y="0"/>
            <a:ext cx="8080375" cy="155575"/>
          </a:xfrm>
          <a:prstGeom prst="rect">
            <a:avLst/>
          </a:prstGeom>
        </p:spPr>
        <p:txBody>
          <a:bodyPr/>
          <a:lstStyle/>
          <a:p>
            <a:r>
              <a:rPr lang="zh-CN" altLang="en-US" sz="1400">
                <a:solidFill>
                  <a:schemeClr val="folHlink"/>
                </a:solidFill>
              </a:rPr>
              <a:t>矩阵的操作（续）</a:t>
            </a:r>
          </a:p>
        </p:txBody>
      </p:sp>
      <p:sp>
        <p:nvSpPr>
          <p:cNvPr id="166915" name="Rectangle 3"/>
          <p:cNvSpPr>
            <a:spLocks noGrp="1" noChangeArrowheads="1"/>
          </p:cNvSpPr>
          <p:nvPr>
            <p:ph type="body" idx="4294967295"/>
          </p:nvPr>
        </p:nvSpPr>
        <p:spPr>
          <a:xfrm>
            <a:off x="215900" y="333375"/>
            <a:ext cx="8604250" cy="6264275"/>
          </a:xfrm>
          <a:prstGeom prst="rect">
            <a:avLst/>
          </a:prstGeom>
        </p:spPr>
        <p:txBody>
          <a:bodyPr/>
          <a:lstStyle/>
          <a:p>
            <a:pPr>
              <a:lnSpc>
                <a:spcPct val="80000"/>
              </a:lnSpc>
              <a:buFont typeface="Wingdings" pitchFamily="2" charset="2"/>
              <a:buNone/>
            </a:pPr>
            <a:r>
              <a:rPr lang="zh-CN" altLang="en-US" sz="2800"/>
              <a:t>例</a:t>
            </a:r>
            <a:r>
              <a:rPr lang="en-US" altLang="zh-CN" sz="2800"/>
              <a:t>12.</a:t>
            </a:r>
            <a:r>
              <a:rPr lang="zh-CN" altLang="en-US" sz="2800"/>
              <a:t>拆分矩阵的例子。</a:t>
            </a:r>
          </a:p>
          <a:p>
            <a:pPr>
              <a:lnSpc>
                <a:spcPct val="80000"/>
              </a:lnSpc>
              <a:buFont typeface="Wingdings" pitchFamily="2" charset="2"/>
              <a:buNone/>
            </a:pPr>
            <a:r>
              <a:rPr lang="en-US" altLang="zh-CN" sz="2800"/>
              <a:t>&gt;&gt; A=[1 1 1 1 1;1 2 3 4 5;1 3 6 10 15]</a:t>
            </a:r>
          </a:p>
          <a:p>
            <a:pPr>
              <a:lnSpc>
                <a:spcPct val="80000"/>
              </a:lnSpc>
              <a:buFont typeface="Wingdings" pitchFamily="2" charset="2"/>
              <a:buNone/>
            </a:pPr>
            <a:r>
              <a:rPr lang="en-US" altLang="zh-CN" sz="2800"/>
              <a:t>A =</a:t>
            </a:r>
          </a:p>
          <a:p>
            <a:pPr>
              <a:lnSpc>
                <a:spcPct val="80000"/>
              </a:lnSpc>
              <a:buFont typeface="Wingdings" pitchFamily="2" charset="2"/>
              <a:buNone/>
            </a:pPr>
            <a:r>
              <a:rPr lang="en-US" altLang="zh-CN" sz="2800"/>
              <a:t>     1     1     1     1     1</a:t>
            </a:r>
          </a:p>
          <a:p>
            <a:pPr>
              <a:lnSpc>
                <a:spcPct val="80000"/>
              </a:lnSpc>
              <a:buFont typeface="Wingdings" pitchFamily="2" charset="2"/>
              <a:buNone/>
            </a:pPr>
            <a:r>
              <a:rPr lang="en-US" altLang="zh-CN" sz="2800"/>
              <a:t>     1     2     3     4     5</a:t>
            </a:r>
          </a:p>
          <a:p>
            <a:pPr>
              <a:lnSpc>
                <a:spcPct val="80000"/>
              </a:lnSpc>
              <a:buFont typeface="Wingdings" pitchFamily="2" charset="2"/>
              <a:buNone/>
            </a:pPr>
            <a:r>
              <a:rPr lang="en-US" altLang="zh-CN" sz="2800"/>
              <a:t>     1     3     6    10    15</a:t>
            </a:r>
          </a:p>
          <a:p>
            <a:pPr>
              <a:lnSpc>
                <a:spcPct val="80000"/>
              </a:lnSpc>
              <a:buFont typeface="Wingdings" pitchFamily="2" charset="2"/>
              <a:buNone/>
            </a:pPr>
            <a:r>
              <a:rPr lang="en-US" altLang="zh-CN" sz="2800"/>
              <a:t>&gt;&gt; A(2,3)</a:t>
            </a:r>
          </a:p>
          <a:p>
            <a:pPr>
              <a:lnSpc>
                <a:spcPct val="80000"/>
              </a:lnSpc>
              <a:buFont typeface="Wingdings" pitchFamily="2" charset="2"/>
              <a:buNone/>
            </a:pPr>
            <a:r>
              <a:rPr lang="en-US" altLang="zh-CN" sz="2800"/>
              <a:t>ans =</a:t>
            </a:r>
          </a:p>
          <a:p>
            <a:pPr>
              <a:lnSpc>
                <a:spcPct val="80000"/>
              </a:lnSpc>
              <a:buFont typeface="Wingdings" pitchFamily="2" charset="2"/>
              <a:buNone/>
            </a:pPr>
            <a:r>
              <a:rPr lang="en-US" altLang="zh-CN" sz="2800"/>
              <a:t>     3</a:t>
            </a:r>
          </a:p>
          <a:p>
            <a:pPr>
              <a:lnSpc>
                <a:spcPct val="80000"/>
              </a:lnSpc>
              <a:buFont typeface="Wingdings" pitchFamily="2" charset="2"/>
              <a:buNone/>
            </a:pPr>
            <a:r>
              <a:rPr lang="en-US" altLang="zh-CN" sz="2800"/>
              <a:t>&gt;&gt; A(3,5)=-1</a:t>
            </a:r>
          </a:p>
          <a:p>
            <a:pPr>
              <a:lnSpc>
                <a:spcPct val="80000"/>
              </a:lnSpc>
              <a:buFont typeface="Wingdings" pitchFamily="2" charset="2"/>
              <a:buNone/>
            </a:pPr>
            <a:r>
              <a:rPr lang="en-US" altLang="zh-CN" sz="2800"/>
              <a:t>A =</a:t>
            </a:r>
          </a:p>
          <a:p>
            <a:pPr>
              <a:lnSpc>
                <a:spcPct val="80000"/>
              </a:lnSpc>
              <a:buFont typeface="Wingdings" pitchFamily="2" charset="2"/>
              <a:buNone/>
            </a:pPr>
            <a:r>
              <a:rPr lang="en-US" altLang="zh-CN" sz="2800"/>
              <a:t>     1     1     1     1     1</a:t>
            </a:r>
          </a:p>
          <a:p>
            <a:pPr>
              <a:lnSpc>
                <a:spcPct val="80000"/>
              </a:lnSpc>
              <a:buFont typeface="Wingdings" pitchFamily="2" charset="2"/>
              <a:buNone/>
            </a:pPr>
            <a:r>
              <a:rPr lang="en-US" altLang="zh-CN" sz="2800"/>
              <a:t>     1     2     3     4     5</a:t>
            </a:r>
          </a:p>
          <a:p>
            <a:pPr>
              <a:lnSpc>
                <a:spcPct val="80000"/>
              </a:lnSpc>
              <a:buFont typeface="Wingdings" pitchFamily="2" charset="2"/>
              <a:buNone/>
            </a:pPr>
            <a:r>
              <a:rPr lang="en-US" altLang="zh-CN" sz="2800"/>
              <a:t>     1     3     6    10    -1</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50825" y="0"/>
            <a:ext cx="7829550" cy="692150"/>
          </a:xfrm>
          <a:prstGeom prst="rect">
            <a:avLst/>
          </a:prstGeom>
        </p:spPr>
        <p:txBody>
          <a:bodyPr/>
          <a:lstStyle/>
          <a:p>
            <a:r>
              <a:rPr lang="en-US" altLang="zh-CN" sz="2800"/>
              <a:t>2</a:t>
            </a:r>
            <a:r>
              <a:rPr lang="zh-CN" altLang="en-US" sz="2800"/>
              <a:t>、</a:t>
            </a:r>
            <a:r>
              <a:rPr lang="en-US" altLang="zh-CN" sz="2800"/>
              <a:t>MATLAB6.x</a:t>
            </a:r>
            <a:r>
              <a:rPr lang="zh-CN" altLang="en-US" sz="2800"/>
              <a:t>的开发环境</a:t>
            </a:r>
            <a:r>
              <a:rPr lang="zh-CN" altLang="en-US" sz="4000"/>
              <a:t> </a:t>
            </a:r>
          </a:p>
        </p:txBody>
      </p:sp>
      <p:sp>
        <p:nvSpPr>
          <p:cNvPr id="8195" name="Rectangle 3"/>
          <p:cNvSpPr>
            <a:spLocks noGrp="1" noChangeArrowheads="1"/>
          </p:cNvSpPr>
          <p:nvPr>
            <p:ph type="body" idx="4294967295"/>
          </p:nvPr>
        </p:nvSpPr>
        <p:spPr>
          <a:xfrm>
            <a:off x="250825" y="873125"/>
            <a:ext cx="8893175" cy="5688013"/>
          </a:xfrm>
          <a:prstGeom prst="rect">
            <a:avLst/>
          </a:prstGeom>
        </p:spPr>
        <p:txBody>
          <a:bodyPr/>
          <a:lstStyle/>
          <a:p>
            <a:r>
              <a:rPr lang="en-US" altLang="zh-CN" sz="2800"/>
              <a:t>MATLAB6.x</a:t>
            </a:r>
            <a:r>
              <a:rPr lang="zh-CN" altLang="en-US" sz="2800"/>
              <a:t>的开发环境包括命令窗口、启动平台窗口、工作空间窗口、命令历史窗口、当前路径窗口、</a:t>
            </a:r>
            <a:r>
              <a:rPr lang="en-US" altLang="zh-CN" sz="2800"/>
              <a:t>M</a:t>
            </a:r>
            <a:r>
              <a:rPr lang="zh-CN" altLang="en-US" sz="2800"/>
              <a:t>文件编辑器、在线帮助浏览器等。 </a:t>
            </a:r>
          </a:p>
          <a:p>
            <a:r>
              <a:rPr lang="zh-CN" altLang="en-US" sz="2800"/>
              <a:t>启动</a:t>
            </a:r>
            <a:r>
              <a:rPr lang="en-US" altLang="zh-CN" sz="2800"/>
              <a:t>MATLAB</a:t>
            </a:r>
            <a:r>
              <a:rPr lang="zh-CN" altLang="en-US" sz="2800"/>
              <a:t>后，将显示包括命令窗口、启动平台窗口、工作空间窗口、命令历史窗口和当前路径窗口等五个窗口和主菜单组成的操作桌面（主窗口）。</a:t>
            </a:r>
          </a:p>
          <a:p>
            <a:r>
              <a:rPr lang="zh-CN" altLang="en-US" sz="2800"/>
              <a:t>操作桌面在缺省状态下显示</a:t>
            </a:r>
            <a:r>
              <a:rPr lang="en-US" altLang="zh-CN" sz="2800"/>
              <a:t>3</a:t>
            </a:r>
            <a:r>
              <a:rPr lang="zh-CN" altLang="en-US" sz="2800"/>
              <a:t>个窗口，启动平台和工作空间窗口在同一个位置显示，命令历史窗口和当前目录窗口在同一位置显示。</a:t>
            </a:r>
          </a:p>
          <a:p>
            <a:r>
              <a:rPr lang="en-US" altLang="zh-CN" sz="2800"/>
              <a:t>MATLAB</a:t>
            </a:r>
            <a:r>
              <a:rPr lang="zh-CN" altLang="en-US" sz="2800"/>
              <a:t>设定了几种特定的窗口布局方式，可以在视图</a:t>
            </a:r>
            <a:r>
              <a:rPr lang="en-US" altLang="zh-CN" sz="2800"/>
              <a:t>(View)</a:t>
            </a:r>
            <a:r>
              <a:rPr lang="zh-CN" altLang="en-US" sz="2800"/>
              <a:t>菜单中选择窗口布局</a:t>
            </a:r>
            <a:r>
              <a:rPr lang="en-US" altLang="zh-CN" sz="2800"/>
              <a:t>(Desktop Layout)</a:t>
            </a:r>
            <a:r>
              <a:rPr lang="zh-CN" altLang="en-US" sz="2800"/>
              <a:t>设定</a:t>
            </a:r>
            <a:r>
              <a:rPr lang="en-US" altLang="zh-CN" sz="2800"/>
              <a:t>,</a:t>
            </a:r>
            <a:r>
              <a:rPr lang="zh-CN" altLang="en-US" sz="2800"/>
              <a:t>其中缺省方式为</a:t>
            </a:r>
            <a:r>
              <a:rPr lang="en-US" altLang="zh-CN" sz="2800"/>
              <a:t>Default</a:t>
            </a:r>
            <a:r>
              <a:rPr lang="zh-CN" altLang="en-US" sz="2800"/>
              <a:t>。</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a:xfrm>
            <a:off x="0" y="0"/>
            <a:ext cx="8080375" cy="190500"/>
          </a:xfrm>
          <a:prstGeom prst="rect">
            <a:avLst/>
          </a:prstGeom>
        </p:spPr>
        <p:txBody>
          <a:bodyPr/>
          <a:lstStyle/>
          <a:p>
            <a:r>
              <a:rPr lang="zh-CN" altLang="en-US" sz="1400">
                <a:solidFill>
                  <a:schemeClr val="folHlink"/>
                </a:solidFill>
              </a:rPr>
              <a:t>矩阵的操作（续）</a:t>
            </a:r>
          </a:p>
        </p:txBody>
      </p:sp>
      <p:sp>
        <p:nvSpPr>
          <p:cNvPr id="167939" name="Rectangle 3"/>
          <p:cNvSpPr>
            <a:spLocks noGrp="1" noChangeArrowheads="1"/>
          </p:cNvSpPr>
          <p:nvPr>
            <p:ph type="body" idx="4294967295"/>
          </p:nvPr>
        </p:nvSpPr>
        <p:spPr>
          <a:xfrm>
            <a:off x="250825" y="333375"/>
            <a:ext cx="8893175" cy="6156325"/>
          </a:xfrm>
          <a:prstGeom prst="rect">
            <a:avLst/>
          </a:prstGeom>
        </p:spPr>
        <p:txBody>
          <a:bodyPr/>
          <a:lstStyle/>
          <a:p>
            <a:pPr>
              <a:buFont typeface="Wingdings" pitchFamily="2" charset="2"/>
              <a:buNone/>
            </a:pPr>
            <a:r>
              <a:rPr lang="en-US" altLang="zh-CN" sz="2800"/>
              <a:t>&gt;&gt; A=[1,2,3,4,5;6,7,8,9,10;11,12,13,14,15;16,17,18,19,20]</a:t>
            </a:r>
          </a:p>
          <a:p>
            <a:pPr>
              <a:buFont typeface="Wingdings" pitchFamily="2" charset="2"/>
              <a:buNone/>
            </a:pPr>
            <a:r>
              <a:rPr lang="en-US" altLang="zh-CN" sz="2800"/>
              <a:t>A =</a:t>
            </a:r>
          </a:p>
          <a:p>
            <a:pPr>
              <a:buFont typeface="Wingdings" pitchFamily="2" charset="2"/>
              <a:buNone/>
            </a:pPr>
            <a:r>
              <a:rPr lang="en-US" altLang="zh-CN" sz="2800"/>
              <a:t>     1     2      3      4       5</a:t>
            </a:r>
          </a:p>
          <a:p>
            <a:pPr>
              <a:buFont typeface="Wingdings" pitchFamily="2" charset="2"/>
              <a:buNone/>
            </a:pPr>
            <a:r>
              <a:rPr lang="en-US" altLang="zh-CN" sz="2800"/>
              <a:t>     6     7      8      9      10</a:t>
            </a:r>
          </a:p>
          <a:p>
            <a:pPr>
              <a:buFont typeface="Wingdings" pitchFamily="2" charset="2"/>
              <a:buNone/>
            </a:pPr>
            <a:r>
              <a:rPr lang="en-US" altLang="zh-CN" sz="2800"/>
              <a:t>    11    12    13    14    15</a:t>
            </a:r>
          </a:p>
          <a:p>
            <a:pPr>
              <a:buFont typeface="Wingdings" pitchFamily="2" charset="2"/>
              <a:buNone/>
            </a:pPr>
            <a:r>
              <a:rPr lang="en-US" altLang="zh-CN" sz="2800"/>
              <a:t>    16    17    18    19    20</a:t>
            </a:r>
          </a:p>
          <a:p>
            <a:pPr>
              <a:buFont typeface="Wingdings" pitchFamily="2" charset="2"/>
              <a:buNone/>
            </a:pPr>
            <a:r>
              <a:rPr lang="en-US" altLang="zh-CN" sz="2800"/>
              <a:t>&gt;&gt; A(1,:)</a:t>
            </a:r>
          </a:p>
          <a:p>
            <a:pPr>
              <a:buFont typeface="Wingdings" pitchFamily="2" charset="2"/>
              <a:buNone/>
            </a:pPr>
            <a:r>
              <a:rPr lang="en-US" altLang="zh-CN" sz="2800"/>
              <a:t>ans =</a:t>
            </a:r>
          </a:p>
          <a:p>
            <a:pPr>
              <a:buFont typeface="Wingdings" pitchFamily="2" charset="2"/>
              <a:buNone/>
            </a:pPr>
            <a:r>
              <a:rPr lang="en-US" altLang="zh-CN" sz="2800"/>
              <a:t>     1     2     3     4     5</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idx="4294967295"/>
          </p:nvPr>
        </p:nvSpPr>
        <p:spPr>
          <a:xfrm>
            <a:off x="0" y="0"/>
            <a:ext cx="8080375" cy="190500"/>
          </a:xfrm>
          <a:prstGeom prst="rect">
            <a:avLst/>
          </a:prstGeom>
        </p:spPr>
        <p:txBody>
          <a:bodyPr/>
          <a:lstStyle/>
          <a:p>
            <a:r>
              <a:rPr lang="zh-CN" altLang="en-US" sz="1400">
                <a:solidFill>
                  <a:schemeClr val="folHlink"/>
                </a:solidFill>
              </a:rPr>
              <a:t>矩阵的操作（续）</a:t>
            </a:r>
          </a:p>
        </p:txBody>
      </p:sp>
      <p:sp>
        <p:nvSpPr>
          <p:cNvPr id="168963" name="Rectangle 3"/>
          <p:cNvSpPr>
            <a:spLocks noGrp="1" noChangeArrowheads="1"/>
          </p:cNvSpPr>
          <p:nvPr>
            <p:ph type="body" idx="4294967295"/>
          </p:nvPr>
        </p:nvSpPr>
        <p:spPr>
          <a:xfrm>
            <a:off x="358775" y="441325"/>
            <a:ext cx="8461375" cy="6156325"/>
          </a:xfrm>
          <a:prstGeom prst="rect">
            <a:avLst/>
          </a:prstGeom>
        </p:spPr>
        <p:txBody>
          <a:bodyPr/>
          <a:lstStyle/>
          <a:p>
            <a:pPr>
              <a:lnSpc>
                <a:spcPct val="80000"/>
              </a:lnSpc>
              <a:buFont typeface="Wingdings" pitchFamily="2" charset="2"/>
              <a:buNone/>
            </a:pPr>
            <a:r>
              <a:rPr lang="en-US" altLang="zh-CN" sz="2800"/>
              <a:t>&gt;&gt; A(:,2:4)</a:t>
            </a:r>
          </a:p>
          <a:p>
            <a:pPr>
              <a:lnSpc>
                <a:spcPct val="80000"/>
              </a:lnSpc>
              <a:buFont typeface="Wingdings" pitchFamily="2" charset="2"/>
              <a:buNone/>
            </a:pPr>
            <a:r>
              <a:rPr lang="en-US" altLang="zh-CN" sz="2800"/>
              <a:t>ans =</a:t>
            </a:r>
          </a:p>
          <a:p>
            <a:pPr>
              <a:lnSpc>
                <a:spcPct val="80000"/>
              </a:lnSpc>
              <a:buFont typeface="Wingdings" pitchFamily="2" charset="2"/>
              <a:buNone/>
            </a:pPr>
            <a:r>
              <a:rPr lang="en-US" altLang="zh-CN" sz="2800"/>
              <a:t>      2      3      4</a:t>
            </a:r>
          </a:p>
          <a:p>
            <a:pPr>
              <a:lnSpc>
                <a:spcPct val="80000"/>
              </a:lnSpc>
              <a:buFont typeface="Wingdings" pitchFamily="2" charset="2"/>
              <a:buNone/>
            </a:pPr>
            <a:r>
              <a:rPr lang="en-US" altLang="zh-CN" sz="2800"/>
              <a:t>      7      8      9</a:t>
            </a:r>
          </a:p>
          <a:p>
            <a:pPr>
              <a:lnSpc>
                <a:spcPct val="80000"/>
              </a:lnSpc>
              <a:buFont typeface="Wingdings" pitchFamily="2" charset="2"/>
              <a:buNone/>
            </a:pPr>
            <a:r>
              <a:rPr lang="en-US" altLang="zh-CN" sz="2800"/>
              <a:t>    12    13    14</a:t>
            </a:r>
          </a:p>
          <a:p>
            <a:pPr>
              <a:lnSpc>
                <a:spcPct val="80000"/>
              </a:lnSpc>
              <a:buFont typeface="Wingdings" pitchFamily="2" charset="2"/>
              <a:buNone/>
            </a:pPr>
            <a:r>
              <a:rPr lang="en-US" altLang="zh-CN" sz="2800"/>
              <a:t>    17    18    19</a:t>
            </a:r>
          </a:p>
          <a:p>
            <a:pPr>
              <a:lnSpc>
                <a:spcPct val="80000"/>
              </a:lnSpc>
              <a:buFont typeface="Wingdings" pitchFamily="2" charset="2"/>
              <a:buNone/>
            </a:pPr>
            <a:r>
              <a:rPr lang="en-US" altLang="zh-CN" sz="2800"/>
              <a:t>&gt;&gt; A(2:3,4:5)</a:t>
            </a:r>
          </a:p>
          <a:p>
            <a:pPr>
              <a:lnSpc>
                <a:spcPct val="80000"/>
              </a:lnSpc>
              <a:buFont typeface="Wingdings" pitchFamily="2" charset="2"/>
              <a:buNone/>
            </a:pPr>
            <a:r>
              <a:rPr lang="en-US" altLang="zh-CN" sz="2800"/>
              <a:t>ans =</a:t>
            </a:r>
          </a:p>
          <a:p>
            <a:pPr>
              <a:lnSpc>
                <a:spcPct val="80000"/>
              </a:lnSpc>
              <a:buFont typeface="Wingdings" pitchFamily="2" charset="2"/>
              <a:buNone/>
            </a:pPr>
            <a:r>
              <a:rPr lang="en-US" altLang="zh-CN" sz="2800"/>
              <a:t>      9    10</a:t>
            </a:r>
          </a:p>
          <a:p>
            <a:pPr>
              <a:lnSpc>
                <a:spcPct val="80000"/>
              </a:lnSpc>
              <a:buFont typeface="Wingdings" pitchFamily="2" charset="2"/>
              <a:buNone/>
            </a:pPr>
            <a:r>
              <a:rPr lang="en-US" altLang="zh-CN" sz="2800"/>
              <a:t>    14    15</a:t>
            </a:r>
          </a:p>
          <a:p>
            <a:pPr>
              <a:lnSpc>
                <a:spcPct val="80000"/>
              </a:lnSpc>
              <a:buFont typeface="Wingdings" pitchFamily="2" charset="2"/>
              <a:buNone/>
            </a:pPr>
            <a:r>
              <a:rPr lang="en-US" altLang="zh-CN" sz="2800"/>
              <a:t>&gt;&gt; A(2:3,1:2:5)</a:t>
            </a:r>
          </a:p>
          <a:p>
            <a:pPr>
              <a:lnSpc>
                <a:spcPct val="80000"/>
              </a:lnSpc>
              <a:buFont typeface="Wingdings" pitchFamily="2" charset="2"/>
              <a:buNone/>
            </a:pPr>
            <a:r>
              <a:rPr lang="en-US" altLang="zh-CN" sz="2800"/>
              <a:t>ans =</a:t>
            </a:r>
          </a:p>
          <a:p>
            <a:pPr>
              <a:lnSpc>
                <a:spcPct val="80000"/>
              </a:lnSpc>
              <a:buFont typeface="Wingdings" pitchFamily="2" charset="2"/>
              <a:buNone/>
            </a:pPr>
            <a:r>
              <a:rPr lang="en-US" altLang="zh-CN" sz="2800"/>
              <a:t>      6      8    10</a:t>
            </a:r>
          </a:p>
          <a:p>
            <a:pPr>
              <a:lnSpc>
                <a:spcPct val="80000"/>
              </a:lnSpc>
              <a:buFont typeface="Wingdings" pitchFamily="2" charset="2"/>
              <a:buNone/>
            </a:pPr>
            <a:r>
              <a:rPr lang="en-US" altLang="zh-CN" sz="2800"/>
              <a:t>    11    13    15</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215900" y="188913"/>
            <a:ext cx="8080375" cy="119062"/>
          </a:xfrm>
          <a:prstGeom prst="rect">
            <a:avLst/>
          </a:prstGeom>
        </p:spPr>
        <p:txBody>
          <a:bodyPr/>
          <a:lstStyle/>
          <a:p>
            <a:r>
              <a:rPr lang="zh-CN" altLang="en-US" sz="1400">
                <a:solidFill>
                  <a:schemeClr val="folHlink"/>
                </a:solidFill>
              </a:rPr>
              <a:t>矩阵的操作（续）</a:t>
            </a:r>
          </a:p>
        </p:txBody>
      </p:sp>
      <p:sp>
        <p:nvSpPr>
          <p:cNvPr id="169987" name="Rectangle 3"/>
          <p:cNvSpPr>
            <a:spLocks noGrp="1" noChangeArrowheads="1"/>
          </p:cNvSpPr>
          <p:nvPr>
            <p:ph type="body" idx="4294967295"/>
          </p:nvPr>
        </p:nvSpPr>
        <p:spPr>
          <a:xfrm>
            <a:off x="179388" y="549275"/>
            <a:ext cx="8964612" cy="6048375"/>
          </a:xfrm>
          <a:prstGeom prst="rect">
            <a:avLst/>
          </a:prstGeom>
        </p:spPr>
        <p:txBody>
          <a:bodyPr/>
          <a:lstStyle/>
          <a:p>
            <a:pPr>
              <a:lnSpc>
                <a:spcPct val="80000"/>
              </a:lnSpc>
              <a:buFont typeface="Wingdings" pitchFamily="2" charset="2"/>
              <a:buNone/>
            </a:pPr>
            <a:r>
              <a:rPr lang="zh-CN" altLang="en-US" sz="2800"/>
              <a:t>例</a:t>
            </a:r>
            <a:r>
              <a:rPr lang="en-US" altLang="zh-CN" sz="2800"/>
              <a:t>13.</a:t>
            </a:r>
            <a:r>
              <a:rPr lang="zh-CN" altLang="en-US" sz="2800"/>
              <a:t>组合矩阵的例子。</a:t>
            </a:r>
          </a:p>
          <a:p>
            <a:pPr>
              <a:lnSpc>
                <a:spcPct val="80000"/>
              </a:lnSpc>
              <a:buFont typeface="Wingdings" pitchFamily="2" charset="2"/>
              <a:buNone/>
            </a:pPr>
            <a:r>
              <a:rPr lang="en-US" altLang="zh-CN" sz="2800"/>
              <a:t>&gt;&gt; A=[1,2;3,4]</a:t>
            </a:r>
          </a:p>
          <a:p>
            <a:pPr>
              <a:lnSpc>
                <a:spcPct val="80000"/>
              </a:lnSpc>
              <a:buFont typeface="Wingdings" pitchFamily="2" charset="2"/>
              <a:buNone/>
            </a:pPr>
            <a:r>
              <a:rPr lang="en-US" altLang="zh-CN" sz="2800"/>
              <a:t>A =</a:t>
            </a:r>
          </a:p>
          <a:p>
            <a:pPr>
              <a:lnSpc>
                <a:spcPct val="80000"/>
              </a:lnSpc>
              <a:buFont typeface="Wingdings" pitchFamily="2" charset="2"/>
              <a:buNone/>
            </a:pPr>
            <a:r>
              <a:rPr lang="en-US" altLang="zh-CN" sz="2800"/>
              <a:t>     1     2</a:t>
            </a:r>
          </a:p>
          <a:p>
            <a:pPr>
              <a:lnSpc>
                <a:spcPct val="80000"/>
              </a:lnSpc>
              <a:buFont typeface="Wingdings" pitchFamily="2" charset="2"/>
              <a:buNone/>
            </a:pPr>
            <a:r>
              <a:rPr lang="en-US" altLang="zh-CN" sz="2800"/>
              <a:t>     3     4</a:t>
            </a:r>
          </a:p>
          <a:p>
            <a:pPr>
              <a:lnSpc>
                <a:spcPct val="80000"/>
              </a:lnSpc>
              <a:buFont typeface="Wingdings" pitchFamily="2" charset="2"/>
              <a:buNone/>
            </a:pPr>
            <a:r>
              <a:rPr lang="en-US" altLang="zh-CN" sz="2800"/>
              <a:t>&gt;&gt; B=[2,3;4,5]</a:t>
            </a:r>
          </a:p>
          <a:p>
            <a:pPr>
              <a:lnSpc>
                <a:spcPct val="80000"/>
              </a:lnSpc>
              <a:buFont typeface="Wingdings" pitchFamily="2" charset="2"/>
              <a:buNone/>
            </a:pPr>
            <a:r>
              <a:rPr lang="en-US" altLang="zh-CN" sz="2800"/>
              <a:t>B =</a:t>
            </a:r>
          </a:p>
          <a:p>
            <a:pPr>
              <a:lnSpc>
                <a:spcPct val="80000"/>
              </a:lnSpc>
              <a:buFont typeface="Wingdings" pitchFamily="2" charset="2"/>
              <a:buNone/>
            </a:pPr>
            <a:r>
              <a:rPr lang="en-US" altLang="zh-CN" sz="2800"/>
              <a:t>     2     3</a:t>
            </a:r>
          </a:p>
          <a:p>
            <a:pPr>
              <a:lnSpc>
                <a:spcPct val="80000"/>
              </a:lnSpc>
              <a:buFont typeface="Wingdings" pitchFamily="2" charset="2"/>
              <a:buNone/>
            </a:pPr>
            <a:r>
              <a:rPr lang="en-US" altLang="zh-CN" sz="2800"/>
              <a:t>     4     5</a:t>
            </a:r>
          </a:p>
          <a:p>
            <a:pPr>
              <a:lnSpc>
                <a:spcPct val="80000"/>
              </a:lnSpc>
              <a:buFont typeface="Wingdings" pitchFamily="2" charset="2"/>
              <a:buNone/>
            </a:pPr>
            <a:r>
              <a:rPr lang="en-US" altLang="zh-CN" sz="2800"/>
              <a:t>&gt;&gt; [A,B]</a:t>
            </a:r>
          </a:p>
          <a:p>
            <a:pPr>
              <a:lnSpc>
                <a:spcPct val="80000"/>
              </a:lnSpc>
              <a:buFont typeface="Wingdings" pitchFamily="2" charset="2"/>
              <a:buNone/>
            </a:pPr>
            <a:r>
              <a:rPr lang="en-US" altLang="zh-CN" sz="2800"/>
              <a:t>ans =</a:t>
            </a:r>
          </a:p>
          <a:p>
            <a:pPr>
              <a:lnSpc>
                <a:spcPct val="80000"/>
              </a:lnSpc>
              <a:buFont typeface="Wingdings" pitchFamily="2" charset="2"/>
              <a:buNone/>
            </a:pPr>
            <a:r>
              <a:rPr lang="en-US" altLang="zh-CN" sz="2800"/>
              <a:t>     1     2     2     3</a:t>
            </a:r>
          </a:p>
          <a:p>
            <a:pPr>
              <a:lnSpc>
                <a:spcPct val="80000"/>
              </a:lnSpc>
              <a:buFont typeface="Wingdings" pitchFamily="2" charset="2"/>
              <a:buNone/>
            </a:pPr>
            <a:r>
              <a:rPr lang="en-US" altLang="zh-CN" sz="2800"/>
              <a:t>     3     4     4     5</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0" y="0"/>
            <a:ext cx="8080375" cy="227013"/>
          </a:xfrm>
          <a:prstGeom prst="rect">
            <a:avLst/>
          </a:prstGeom>
        </p:spPr>
        <p:txBody>
          <a:bodyPr/>
          <a:lstStyle/>
          <a:p>
            <a:r>
              <a:rPr lang="zh-CN" altLang="en-US" sz="1400">
                <a:solidFill>
                  <a:schemeClr val="folHlink"/>
                </a:solidFill>
              </a:rPr>
              <a:t>矩阵的操作（续）</a:t>
            </a:r>
          </a:p>
        </p:txBody>
      </p:sp>
      <p:sp>
        <p:nvSpPr>
          <p:cNvPr id="171011" name="Rectangle 3"/>
          <p:cNvSpPr>
            <a:spLocks noGrp="1" noChangeArrowheads="1"/>
          </p:cNvSpPr>
          <p:nvPr>
            <p:ph type="body" idx="4294967295"/>
          </p:nvPr>
        </p:nvSpPr>
        <p:spPr>
          <a:xfrm>
            <a:off x="287338" y="368300"/>
            <a:ext cx="8605837" cy="6264275"/>
          </a:xfrm>
          <a:prstGeom prst="rect">
            <a:avLst/>
          </a:prstGeom>
        </p:spPr>
        <p:txBody>
          <a:bodyPr/>
          <a:lstStyle/>
          <a:p>
            <a:pPr>
              <a:buFont typeface="Wingdings" pitchFamily="2" charset="2"/>
              <a:buNone/>
            </a:pPr>
            <a:r>
              <a:rPr lang="en-US" altLang="zh-CN" sz="2800"/>
              <a:t>&gt;&gt; [A;B]</a:t>
            </a:r>
          </a:p>
          <a:p>
            <a:pPr>
              <a:buFont typeface="Wingdings" pitchFamily="2" charset="2"/>
              <a:buNone/>
            </a:pPr>
            <a:r>
              <a:rPr lang="en-US" altLang="zh-CN" sz="2800"/>
              <a:t>ans =</a:t>
            </a:r>
          </a:p>
          <a:p>
            <a:pPr>
              <a:buFont typeface="Wingdings" pitchFamily="2" charset="2"/>
              <a:buNone/>
            </a:pPr>
            <a:r>
              <a:rPr lang="en-US" altLang="zh-CN" sz="2800"/>
              <a:t>     1     2</a:t>
            </a:r>
          </a:p>
          <a:p>
            <a:pPr>
              <a:buFont typeface="Wingdings" pitchFamily="2" charset="2"/>
              <a:buNone/>
            </a:pPr>
            <a:r>
              <a:rPr lang="en-US" altLang="zh-CN" sz="2800"/>
              <a:t>     3     4</a:t>
            </a:r>
          </a:p>
          <a:p>
            <a:pPr>
              <a:buFont typeface="Wingdings" pitchFamily="2" charset="2"/>
              <a:buNone/>
            </a:pPr>
            <a:r>
              <a:rPr lang="en-US" altLang="zh-CN" sz="2800"/>
              <a:t>     2     3</a:t>
            </a:r>
          </a:p>
          <a:p>
            <a:pPr>
              <a:buFont typeface="Wingdings" pitchFamily="2" charset="2"/>
              <a:buNone/>
            </a:pPr>
            <a:r>
              <a:rPr lang="en-US" altLang="zh-CN" sz="2800"/>
              <a:t>     4     5</a:t>
            </a:r>
          </a:p>
          <a:p>
            <a:pPr>
              <a:buFont typeface="Wingdings" pitchFamily="2" charset="2"/>
              <a:buNone/>
            </a:pPr>
            <a:r>
              <a:rPr lang="en-US" altLang="zh-CN" sz="2800"/>
              <a:t>&gt;&gt; [A;6,7]</a:t>
            </a:r>
          </a:p>
          <a:p>
            <a:pPr>
              <a:buFont typeface="Wingdings" pitchFamily="2" charset="2"/>
              <a:buNone/>
            </a:pPr>
            <a:r>
              <a:rPr lang="en-US" altLang="zh-CN" sz="2800"/>
              <a:t>ans =</a:t>
            </a:r>
          </a:p>
          <a:p>
            <a:pPr>
              <a:buFont typeface="Wingdings" pitchFamily="2" charset="2"/>
              <a:buNone/>
            </a:pPr>
            <a:r>
              <a:rPr lang="en-US" altLang="zh-CN" sz="2800"/>
              <a:t>     1     2</a:t>
            </a:r>
          </a:p>
          <a:p>
            <a:pPr>
              <a:buFont typeface="Wingdings" pitchFamily="2" charset="2"/>
              <a:buNone/>
            </a:pPr>
            <a:r>
              <a:rPr lang="en-US" altLang="zh-CN" sz="2800"/>
              <a:t>     3     4</a:t>
            </a:r>
          </a:p>
          <a:p>
            <a:pPr>
              <a:buFont typeface="Wingdings" pitchFamily="2" charset="2"/>
              <a:buNone/>
            </a:pPr>
            <a:r>
              <a:rPr lang="en-US" altLang="zh-CN" sz="2800"/>
              <a:t>     6     7</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0" y="0"/>
            <a:ext cx="8080375" cy="190500"/>
          </a:xfrm>
          <a:prstGeom prst="rect">
            <a:avLst/>
          </a:prstGeom>
        </p:spPr>
        <p:txBody>
          <a:bodyPr/>
          <a:lstStyle/>
          <a:p>
            <a:r>
              <a:rPr lang="zh-CN" altLang="en-US" sz="1400">
                <a:solidFill>
                  <a:schemeClr val="folHlink"/>
                </a:solidFill>
              </a:rPr>
              <a:t>矩阵的操作（续）</a:t>
            </a:r>
          </a:p>
        </p:txBody>
      </p:sp>
      <p:sp>
        <p:nvSpPr>
          <p:cNvPr id="172035" name="Rectangle 3"/>
          <p:cNvSpPr>
            <a:spLocks noGrp="1" noChangeArrowheads="1"/>
          </p:cNvSpPr>
          <p:nvPr>
            <p:ph type="body" idx="4294967295"/>
          </p:nvPr>
        </p:nvSpPr>
        <p:spPr>
          <a:xfrm>
            <a:off x="682625" y="549275"/>
            <a:ext cx="7772400" cy="5546725"/>
          </a:xfrm>
          <a:prstGeom prst="rect">
            <a:avLst/>
          </a:prstGeom>
        </p:spPr>
        <p:txBody>
          <a:bodyPr/>
          <a:lstStyle/>
          <a:p>
            <a:pPr>
              <a:buFont typeface="Wingdings" pitchFamily="2" charset="2"/>
              <a:buNone/>
            </a:pPr>
            <a:r>
              <a:rPr lang="en-US" altLang="zh-CN" sz="2800">
                <a:solidFill>
                  <a:srgbClr val="00FF00"/>
                </a:solidFill>
              </a:rPr>
              <a:t>①</a:t>
            </a:r>
            <a:r>
              <a:rPr lang="zh-CN" altLang="en-US" sz="2800">
                <a:solidFill>
                  <a:srgbClr val="00FF00"/>
                </a:solidFill>
              </a:rPr>
              <a:t>冒号表达式是</a:t>
            </a:r>
            <a:r>
              <a:rPr lang="en-US" altLang="zh-CN" sz="2800">
                <a:solidFill>
                  <a:srgbClr val="00FF00"/>
                </a:solidFill>
              </a:rPr>
              <a:t>MATLAB</a:t>
            </a:r>
            <a:r>
              <a:rPr lang="zh-CN" altLang="en-US" sz="2800">
                <a:solidFill>
                  <a:srgbClr val="00FF00"/>
                </a:solidFill>
              </a:rPr>
              <a:t>中非常重要的、应用非常广泛、也非常灵活的工具。</a:t>
            </a:r>
          </a:p>
          <a:p>
            <a:pPr>
              <a:buFont typeface="Wingdings" pitchFamily="2" charset="2"/>
              <a:buNone/>
            </a:pPr>
            <a:r>
              <a:rPr lang="zh-CN" altLang="en-US" sz="2800">
                <a:solidFill>
                  <a:srgbClr val="00FF00"/>
                </a:solidFill>
              </a:rPr>
              <a:t>②利用冒号表达式比利用循环语句赋值解决同一问题要快得多，所以实际编程时一般应当尽量采用冒号表达式而不是用循环。</a:t>
            </a:r>
          </a:p>
          <a:p>
            <a:pPr>
              <a:buFont typeface="Wingdings" pitchFamily="2" charset="2"/>
              <a:buNone/>
            </a:pPr>
            <a:endParaRPr lang="en-US" altLang="zh-CN" sz="2800">
              <a:solidFill>
                <a:srgbClr val="00FF00"/>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idx="4294967295"/>
          </p:nvPr>
        </p:nvSpPr>
        <p:spPr>
          <a:xfrm>
            <a:off x="0" y="188913"/>
            <a:ext cx="8080375" cy="107950"/>
          </a:xfrm>
          <a:prstGeom prst="rect">
            <a:avLst/>
          </a:prstGeom>
        </p:spPr>
        <p:txBody>
          <a:bodyPr/>
          <a:lstStyle/>
          <a:p>
            <a:r>
              <a:rPr lang="zh-CN" altLang="en-US" sz="1400">
                <a:solidFill>
                  <a:schemeClr val="folHlink"/>
                </a:solidFill>
              </a:rPr>
              <a:t>矩阵的操作（续）</a:t>
            </a:r>
          </a:p>
        </p:txBody>
      </p:sp>
      <p:sp>
        <p:nvSpPr>
          <p:cNvPr id="173059" name="Rectangle 3"/>
          <p:cNvSpPr>
            <a:spLocks noGrp="1" noChangeArrowheads="1"/>
          </p:cNvSpPr>
          <p:nvPr>
            <p:ph type="body" idx="4294967295"/>
          </p:nvPr>
        </p:nvSpPr>
        <p:spPr>
          <a:xfrm>
            <a:off x="250825" y="620713"/>
            <a:ext cx="8605838" cy="6237287"/>
          </a:xfrm>
          <a:prstGeom prst="rect">
            <a:avLst/>
          </a:prstGeom>
        </p:spPr>
        <p:txBody>
          <a:bodyPr/>
          <a:lstStyle/>
          <a:p>
            <a:pPr>
              <a:buFont typeface="Wingdings" pitchFamily="2" charset="2"/>
              <a:buNone/>
            </a:pPr>
            <a:r>
              <a:rPr lang="zh-CN" altLang="en-US" sz="2800"/>
              <a:t>例</a:t>
            </a:r>
            <a:r>
              <a:rPr lang="en-US" altLang="zh-CN" sz="2800"/>
              <a:t>14.</a:t>
            </a:r>
          </a:p>
          <a:p>
            <a:pPr>
              <a:buFont typeface="Wingdings" pitchFamily="2" charset="2"/>
              <a:buNone/>
            </a:pPr>
            <a:r>
              <a:rPr lang="en-US" altLang="zh-CN" sz="2800"/>
              <a:t>&gt;&gt; A=[1 2 3 4 5</a:t>
            </a:r>
          </a:p>
          <a:p>
            <a:pPr>
              <a:buFont typeface="Wingdings" pitchFamily="2" charset="2"/>
              <a:buNone/>
            </a:pPr>
            <a:r>
              <a:rPr lang="en-US" altLang="zh-CN" sz="2800"/>
              <a:t>6 7 8 9 10</a:t>
            </a:r>
          </a:p>
          <a:p>
            <a:pPr>
              <a:buFont typeface="Wingdings" pitchFamily="2" charset="2"/>
              <a:buNone/>
            </a:pPr>
            <a:r>
              <a:rPr lang="en-US" altLang="zh-CN" sz="2800"/>
              <a:t>11 12 13 14 15</a:t>
            </a:r>
          </a:p>
          <a:p>
            <a:pPr>
              <a:buFont typeface="Wingdings" pitchFamily="2" charset="2"/>
              <a:buNone/>
            </a:pPr>
            <a:r>
              <a:rPr lang="en-US" altLang="zh-CN" sz="2800"/>
              <a:t>16 17 18 19 20]</a:t>
            </a:r>
          </a:p>
          <a:p>
            <a:pPr>
              <a:buFont typeface="Wingdings" pitchFamily="2" charset="2"/>
              <a:buNone/>
            </a:pPr>
            <a:r>
              <a:rPr lang="en-US" altLang="zh-CN" sz="2800"/>
              <a:t>A =</a:t>
            </a:r>
          </a:p>
          <a:p>
            <a:pPr>
              <a:buFont typeface="Wingdings" pitchFamily="2" charset="2"/>
              <a:buNone/>
            </a:pPr>
            <a:r>
              <a:rPr lang="en-US" altLang="zh-CN" sz="2800"/>
              <a:t>      1      2      3      4      5</a:t>
            </a:r>
          </a:p>
          <a:p>
            <a:pPr>
              <a:buFont typeface="Wingdings" pitchFamily="2" charset="2"/>
              <a:buNone/>
            </a:pPr>
            <a:r>
              <a:rPr lang="en-US" altLang="zh-CN" sz="2800"/>
              <a:t>      6      7      8      9    10</a:t>
            </a:r>
          </a:p>
          <a:p>
            <a:pPr>
              <a:buFont typeface="Wingdings" pitchFamily="2" charset="2"/>
              <a:buNone/>
            </a:pPr>
            <a:r>
              <a:rPr lang="en-US" altLang="zh-CN" sz="2800"/>
              <a:t>    11    12    13    14    15</a:t>
            </a:r>
          </a:p>
          <a:p>
            <a:pPr>
              <a:buFont typeface="Wingdings" pitchFamily="2" charset="2"/>
              <a:buNone/>
            </a:pPr>
            <a:r>
              <a:rPr lang="en-US" altLang="zh-CN" sz="2800"/>
              <a:t>    16    17    18    19    20</a:t>
            </a:r>
          </a:p>
          <a:p>
            <a:pPr>
              <a:buFont typeface="Wingdings" pitchFamily="2" charset="2"/>
              <a:buNone/>
            </a:pPr>
            <a:r>
              <a:rPr lang="en-US" altLang="zh-CN" sz="2800"/>
              <a:t>&gt;&gt; A(end,:) %</a:t>
            </a:r>
            <a:r>
              <a:rPr lang="zh-CN" altLang="en-US" sz="2800"/>
              <a:t>取</a:t>
            </a:r>
            <a:r>
              <a:rPr lang="en-US" altLang="zh-CN" sz="2800"/>
              <a:t>A</a:t>
            </a:r>
            <a:r>
              <a:rPr lang="zh-CN" altLang="en-US" sz="2800"/>
              <a:t>的最后一行</a:t>
            </a:r>
          </a:p>
          <a:p>
            <a:pPr>
              <a:buFont typeface="Wingdings" pitchFamily="2" charset="2"/>
              <a:buNone/>
            </a:pPr>
            <a:r>
              <a:rPr lang="en-US" altLang="zh-CN" sz="2800"/>
              <a:t>ans =</a:t>
            </a:r>
          </a:p>
          <a:p>
            <a:pPr>
              <a:buFont typeface="Wingdings" pitchFamily="2" charset="2"/>
              <a:buNone/>
            </a:pPr>
            <a:r>
              <a:rPr lang="en-US" altLang="zh-CN" sz="2800"/>
              <a:t>    16    17    18    19    20</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a:xfrm>
            <a:off x="0" y="0"/>
            <a:ext cx="8080375" cy="190500"/>
          </a:xfrm>
          <a:prstGeom prst="rect">
            <a:avLst/>
          </a:prstGeom>
        </p:spPr>
        <p:txBody>
          <a:bodyPr/>
          <a:lstStyle/>
          <a:p>
            <a:r>
              <a:rPr lang="zh-CN" altLang="en-US" sz="1400">
                <a:solidFill>
                  <a:schemeClr val="folHlink"/>
                </a:solidFill>
              </a:rPr>
              <a:t>矩阵的操作（续）</a:t>
            </a:r>
          </a:p>
        </p:txBody>
      </p:sp>
      <p:sp>
        <p:nvSpPr>
          <p:cNvPr id="174083" name="Rectangle 3"/>
          <p:cNvSpPr>
            <a:spLocks noGrp="1" noChangeArrowheads="1"/>
          </p:cNvSpPr>
          <p:nvPr>
            <p:ph type="body" idx="4294967295"/>
          </p:nvPr>
        </p:nvSpPr>
        <p:spPr>
          <a:xfrm>
            <a:off x="323850" y="368300"/>
            <a:ext cx="8461375" cy="6121400"/>
          </a:xfrm>
          <a:prstGeom prst="rect">
            <a:avLst/>
          </a:prstGeom>
        </p:spPr>
        <p:txBody>
          <a:bodyPr/>
          <a:lstStyle/>
          <a:p>
            <a:pPr>
              <a:buFont typeface="Wingdings" pitchFamily="2" charset="2"/>
              <a:buNone/>
            </a:pPr>
            <a:r>
              <a:rPr lang="en-US" altLang="zh-CN" sz="2800"/>
              <a:t>&gt;&gt; A([1,4],3:end) </a:t>
            </a:r>
            <a:r>
              <a:rPr lang="zh-CN" altLang="en-US" sz="2800"/>
              <a:t>％取</a:t>
            </a:r>
            <a:r>
              <a:rPr lang="en-US" altLang="zh-CN" sz="2800"/>
              <a:t>A</a:t>
            </a:r>
            <a:r>
              <a:rPr lang="zh-CN" altLang="en-US" sz="2800"/>
              <a:t>的第</a:t>
            </a:r>
            <a:r>
              <a:rPr lang="en-US" altLang="zh-CN" sz="2800"/>
              <a:t>1</a:t>
            </a:r>
            <a:r>
              <a:rPr lang="zh-CN" altLang="en-US" sz="2800"/>
              <a:t>，</a:t>
            </a:r>
            <a:r>
              <a:rPr lang="en-US" altLang="zh-CN" sz="2800"/>
              <a:t>4</a:t>
            </a:r>
            <a:r>
              <a:rPr lang="zh-CN" altLang="en-US" sz="2800"/>
              <a:t>两行中第</a:t>
            </a:r>
            <a:r>
              <a:rPr lang="en-US" altLang="zh-CN" sz="2800"/>
              <a:t>3</a:t>
            </a:r>
            <a:r>
              <a:rPr lang="zh-CN" altLang="en-US" sz="2800"/>
              <a:t>列到最后一列。</a:t>
            </a:r>
          </a:p>
          <a:p>
            <a:pPr>
              <a:buFont typeface="Wingdings" pitchFamily="2" charset="2"/>
              <a:buNone/>
            </a:pPr>
            <a:r>
              <a:rPr lang="en-US" altLang="zh-CN" sz="2800"/>
              <a:t>ans =</a:t>
            </a:r>
          </a:p>
          <a:p>
            <a:pPr>
              <a:buFont typeface="Wingdings" pitchFamily="2" charset="2"/>
              <a:buNone/>
            </a:pPr>
            <a:r>
              <a:rPr lang="en-US" altLang="zh-CN" sz="2800"/>
              <a:t>      3      4      5</a:t>
            </a:r>
          </a:p>
          <a:p>
            <a:pPr>
              <a:buFont typeface="Wingdings" pitchFamily="2" charset="2"/>
              <a:buNone/>
            </a:pPr>
            <a:r>
              <a:rPr lang="en-US" altLang="zh-CN" sz="2800"/>
              <a:t>    18    19    20</a:t>
            </a:r>
          </a:p>
          <a:p>
            <a:pPr>
              <a:buFont typeface="Wingdings" pitchFamily="2" charset="2"/>
              <a:buNone/>
            </a:pPr>
            <a:r>
              <a:rPr lang="en-US" altLang="zh-CN" sz="2800"/>
              <a:t>&gt;&gt; A([1,4],:) </a:t>
            </a:r>
            <a:r>
              <a:rPr lang="zh-CN" altLang="en-US" sz="2800"/>
              <a:t>％取</a:t>
            </a:r>
            <a:r>
              <a:rPr lang="en-US" altLang="zh-CN" sz="2800"/>
              <a:t>A</a:t>
            </a:r>
            <a:r>
              <a:rPr lang="zh-CN" altLang="en-US" sz="2800"/>
              <a:t>的第</a:t>
            </a:r>
            <a:r>
              <a:rPr lang="en-US" altLang="zh-CN" sz="2800"/>
              <a:t>1</a:t>
            </a:r>
            <a:r>
              <a:rPr lang="zh-CN" altLang="en-US" sz="2800"/>
              <a:t>，</a:t>
            </a:r>
            <a:r>
              <a:rPr lang="en-US" altLang="zh-CN" sz="2800"/>
              <a:t>4</a:t>
            </a:r>
            <a:r>
              <a:rPr lang="zh-CN" altLang="en-US" sz="2800"/>
              <a:t>两行。</a:t>
            </a:r>
          </a:p>
          <a:p>
            <a:pPr>
              <a:buFont typeface="Wingdings" pitchFamily="2" charset="2"/>
              <a:buNone/>
            </a:pPr>
            <a:r>
              <a:rPr lang="en-US" altLang="zh-CN" sz="2800"/>
              <a:t>ans =</a:t>
            </a:r>
          </a:p>
          <a:p>
            <a:pPr>
              <a:buFont typeface="Wingdings" pitchFamily="2" charset="2"/>
              <a:buNone/>
            </a:pPr>
            <a:r>
              <a:rPr lang="en-US" altLang="zh-CN" sz="2800"/>
              <a:t>      1      2      3      4      5</a:t>
            </a:r>
          </a:p>
          <a:p>
            <a:pPr>
              <a:buFont typeface="Wingdings" pitchFamily="2" charset="2"/>
              <a:buNone/>
            </a:pPr>
            <a:r>
              <a:rPr lang="en-US" altLang="zh-CN" sz="2800"/>
              <a:t>    16    17    18    19    20</a:t>
            </a:r>
            <a:r>
              <a:rPr lang="zh-CN" altLang="en-US" sz="2800"/>
              <a:t>。</a:t>
            </a:r>
          </a:p>
          <a:p>
            <a:pPr>
              <a:buFont typeface="Wingdings" pitchFamily="2" charset="2"/>
              <a:buNone/>
            </a:pPr>
            <a:r>
              <a:rPr lang="zh-CN" altLang="en-US" sz="2800"/>
              <a:t>指出：</a:t>
            </a:r>
          </a:p>
          <a:p>
            <a:pPr>
              <a:buFont typeface="Wingdings" pitchFamily="2" charset="2"/>
              <a:buNone/>
            </a:pPr>
            <a:r>
              <a:rPr lang="en-US" altLang="zh-CN" sz="2800">
                <a:solidFill>
                  <a:srgbClr val="00FF00"/>
                </a:solidFill>
              </a:rPr>
              <a:t>end</a:t>
            </a:r>
            <a:r>
              <a:rPr lang="zh-CN" altLang="en-US" sz="2800">
                <a:solidFill>
                  <a:srgbClr val="00FF00"/>
                </a:solidFill>
              </a:rPr>
              <a:t>用来表示矩阵某一维末尾元素。</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71438" y="152400"/>
            <a:ext cx="8080375" cy="227013"/>
          </a:xfrm>
          <a:prstGeom prst="rect">
            <a:avLst/>
          </a:prstGeom>
        </p:spPr>
        <p:txBody>
          <a:bodyPr/>
          <a:lstStyle/>
          <a:p>
            <a:r>
              <a:rPr lang="zh-CN" altLang="en-US" sz="1400">
                <a:solidFill>
                  <a:schemeClr val="folHlink"/>
                </a:solidFill>
              </a:rPr>
              <a:t>矩阵的操作（续）</a:t>
            </a:r>
          </a:p>
        </p:txBody>
      </p:sp>
      <p:sp>
        <p:nvSpPr>
          <p:cNvPr id="175107" name="Rectangle 3"/>
          <p:cNvSpPr>
            <a:spLocks noGrp="1" noChangeArrowheads="1"/>
          </p:cNvSpPr>
          <p:nvPr>
            <p:ph type="body" idx="4294967295"/>
          </p:nvPr>
        </p:nvSpPr>
        <p:spPr>
          <a:xfrm>
            <a:off x="287338" y="549275"/>
            <a:ext cx="8532812" cy="5975350"/>
          </a:xfrm>
          <a:prstGeom prst="rect">
            <a:avLst/>
          </a:prstGeom>
        </p:spPr>
        <p:txBody>
          <a:bodyPr/>
          <a:lstStyle/>
          <a:p>
            <a:pPr>
              <a:buFont typeface="Wingdings" pitchFamily="2" charset="2"/>
              <a:buNone/>
            </a:pPr>
            <a:r>
              <a:rPr lang="zh-CN" altLang="en-US" sz="2800"/>
              <a:t>例</a:t>
            </a:r>
            <a:r>
              <a:rPr lang="en-US" altLang="zh-CN" sz="2800"/>
              <a:t>15</a:t>
            </a:r>
            <a:r>
              <a:rPr lang="zh-CN" altLang="en-US" sz="2800"/>
              <a:t>．</a:t>
            </a:r>
          </a:p>
          <a:p>
            <a:pPr>
              <a:buFont typeface="Wingdings" pitchFamily="2" charset="2"/>
              <a:buNone/>
            </a:pPr>
            <a:r>
              <a:rPr lang="en-US" altLang="zh-CN" sz="2800"/>
              <a:t>&gt;&gt;c=[3.2,4.5;2.4,4.7];</a:t>
            </a:r>
          </a:p>
          <a:p>
            <a:pPr>
              <a:buFont typeface="Wingdings" pitchFamily="2" charset="2"/>
              <a:buNone/>
            </a:pPr>
            <a:r>
              <a:rPr lang="en-US" altLang="zh-CN" sz="2800"/>
              <a:t>&gt;&gt; d=[c,ones(size(c));zeros(size(c)),eye(size(c))]</a:t>
            </a:r>
          </a:p>
          <a:p>
            <a:pPr>
              <a:buFont typeface="Wingdings" pitchFamily="2" charset="2"/>
              <a:buNone/>
            </a:pPr>
            <a:r>
              <a:rPr lang="en-US" altLang="zh-CN" sz="2800"/>
              <a:t>d =</a:t>
            </a:r>
          </a:p>
          <a:p>
            <a:pPr>
              <a:buFont typeface="Wingdings" pitchFamily="2" charset="2"/>
              <a:buNone/>
            </a:pPr>
            <a:r>
              <a:rPr lang="en-US" altLang="zh-CN" sz="2800"/>
              <a:t>    3.2000    4.5000    1.0000    1.0000</a:t>
            </a:r>
          </a:p>
          <a:p>
            <a:pPr>
              <a:buFont typeface="Wingdings" pitchFamily="2" charset="2"/>
              <a:buNone/>
            </a:pPr>
            <a:r>
              <a:rPr lang="en-US" altLang="zh-CN" sz="2800"/>
              <a:t>    2.4000    4.7000    1.0000    1.0000</a:t>
            </a:r>
          </a:p>
          <a:p>
            <a:pPr>
              <a:buFont typeface="Wingdings" pitchFamily="2" charset="2"/>
              <a:buNone/>
            </a:pPr>
            <a:r>
              <a:rPr lang="en-US" altLang="zh-CN" sz="2800"/>
              <a:t>            0             0     1.0000             0</a:t>
            </a:r>
          </a:p>
          <a:p>
            <a:pPr>
              <a:buFont typeface="Wingdings" pitchFamily="2" charset="2"/>
              <a:buNone/>
            </a:pPr>
            <a:r>
              <a:rPr lang="en-US" altLang="zh-CN" sz="2800"/>
              <a:t>            0             0              0    1.0000</a:t>
            </a:r>
            <a:r>
              <a:rPr lang="zh-CN" altLang="en-US" sz="2800"/>
              <a:t>。</a:t>
            </a:r>
          </a:p>
          <a:p>
            <a:pPr>
              <a:buFont typeface="Wingdings" pitchFamily="2" charset="2"/>
              <a:buNone/>
            </a:pPr>
            <a:r>
              <a:rPr lang="zh-CN" altLang="en-US" sz="2800"/>
              <a:t>指出：</a:t>
            </a:r>
          </a:p>
          <a:p>
            <a:pPr>
              <a:buFont typeface="Wingdings" pitchFamily="2" charset="2"/>
              <a:buNone/>
            </a:pPr>
            <a:r>
              <a:rPr lang="zh-CN" altLang="en-US" sz="2800">
                <a:solidFill>
                  <a:srgbClr val="00FF00"/>
                </a:solidFill>
              </a:rPr>
              <a:t>           实际上，例</a:t>
            </a:r>
            <a:r>
              <a:rPr lang="en-US" altLang="zh-CN" sz="2800">
                <a:solidFill>
                  <a:srgbClr val="00FF00"/>
                </a:solidFill>
              </a:rPr>
              <a:t>15</a:t>
            </a:r>
            <a:r>
              <a:rPr lang="zh-CN" altLang="en-US" sz="2800">
                <a:solidFill>
                  <a:srgbClr val="00FF00"/>
                </a:solidFill>
              </a:rPr>
              <a:t>是分块输入矩阵的例子，是将矩阵分</a:t>
            </a:r>
            <a:r>
              <a:rPr lang="en-US" altLang="zh-CN" sz="2800">
                <a:solidFill>
                  <a:srgbClr val="00FF00"/>
                </a:solidFill>
              </a:rPr>
              <a:t>4</a:t>
            </a:r>
            <a:r>
              <a:rPr lang="zh-CN" altLang="en-US" sz="2800">
                <a:solidFill>
                  <a:srgbClr val="00FF00"/>
                </a:solidFill>
              </a:rPr>
              <a:t>块输入的。注意分块的意义。</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179388" y="117475"/>
            <a:ext cx="8763000" cy="611188"/>
          </a:xfrm>
          <a:prstGeom prst="rect">
            <a:avLst/>
          </a:prstGeom>
        </p:spPr>
        <p:txBody>
          <a:bodyPr/>
          <a:lstStyle/>
          <a:p>
            <a:r>
              <a:rPr lang="zh-CN" altLang="en-US" sz="2800"/>
              <a:t>四、数据的输出格式</a:t>
            </a:r>
          </a:p>
        </p:txBody>
      </p:sp>
      <p:sp>
        <p:nvSpPr>
          <p:cNvPr id="176131" name="Rectangle 3"/>
          <p:cNvSpPr>
            <a:spLocks noGrp="1" noChangeArrowheads="1"/>
          </p:cNvSpPr>
          <p:nvPr>
            <p:ph type="body" idx="4294967295"/>
          </p:nvPr>
        </p:nvSpPr>
        <p:spPr>
          <a:xfrm>
            <a:off x="323850" y="800100"/>
            <a:ext cx="8820150" cy="5724525"/>
          </a:xfrm>
          <a:prstGeom prst="rect">
            <a:avLst/>
          </a:prstGeom>
        </p:spPr>
        <p:txBody>
          <a:bodyPr/>
          <a:lstStyle/>
          <a:p>
            <a:pPr marL="1082675" indent="-1082675">
              <a:lnSpc>
                <a:spcPct val="80000"/>
              </a:lnSpc>
              <a:buFont typeface="Wingdings" pitchFamily="2" charset="2"/>
              <a:buNone/>
            </a:pPr>
            <a:r>
              <a:rPr lang="en-US" altLang="zh-CN" sz="2800">
                <a:solidFill>
                  <a:srgbClr val="00FF00"/>
                </a:solidFill>
              </a:rPr>
              <a:t>format</a:t>
            </a:r>
            <a:r>
              <a:rPr lang="zh-CN" altLang="en-US" sz="2800">
                <a:solidFill>
                  <a:srgbClr val="00FF00"/>
                </a:solidFill>
              </a:rPr>
              <a:t>命令的格式为：</a:t>
            </a:r>
          </a:p>
          <a:p>
            <a:pPr marL="1082675" indent="-1082675">
              <a:lnSpc>
                <a:spcPct val="80000"/>
              </a:lnSpc>
              <a:buFont typeface="Wingdings" pitchFamily="2" charset="2"/>
              <a:buNone/>
            </a:pPr>
            <a:r>
              <a:rPr lang="en-US" altLang="zh-CN" sz="2800">
                <a:solidFill>
                  <a:srgbClr val="00FF00"/>
                </a:solidFill>
              </a:rPr>
              <a:t>format </a:t>
            </a:r>
            <a:r>
              <a:rPr lang="zh-CN" altLang="en-US" sz="2800">
                <a:solidFill>
                  <a:srgbClr val="00FF00"/>
                </a:solidFill>
              </a:rPr>
              <a:t>格式符</a:t>
            </a:r>
          </a:p>
          <a:p>
            <a:pPr marL="1082675" indent="-1082675">
              <a:lnSpc>
                <a:spcPct val="80000"/>
              </a:lnSpc>
              <a:buFont typeface="Wingdings" pitchFamily="2" charset="2"/>
              <a:buNone/>
            </a:pPr>
            <a:r>
              <a:rPr lang="zh-CN" altLang="en-US" sz="2800">
                <a:solidFill>
                  <a:srgbClr val="00FF00"/>
                </a:solidFill>
              </a:rPr>
              <a:t>格式符决定数据输出格式，常见格式及其含义有：</a:t>
            </a:r>
          </a:p>
          <a:p>
            <a:pPr marL="1082675" indent="-1082675">
              <a:lnSpc>
                <a:spcPct val="80000"/>
              </a:lnSpc>
              <a:buFont typeface="Wingdings" pitchFamily="2" charset="2"/>
              <a:buNone/>
            </a:pPr>
            <a:r>
              <a:rPr lang="en-US" altLang="zh-CN" sz="2800">
                <a:solidFill>
                  <a:srgbClr val="00FF00"/>
                </a:solidFill>
              </a:rPr>
              <a:t>short</a:t>
            </a:r>
            <a:r>
              <a:rPr lang="zh-CN" altLang="en-US" sz="2800">
                <a:solidFill>
                  <a:srgbClr val="00FF00"/>
                </a:solidFill>
              </a:rPr>
              <a:t>：输出小数点后</a:t>
            </a:r>
            <a:r>
              <a:rPr lang="en-US" altLang="zh-CN" sz="2800">
                <a:solidFill>
                  <a:srgbClr val="00FF00"/>
                </a:solidFill>
              </a:rPr>
              <a:t>4</a:t>
            </a:r>
            <a:r>
              <a:rPr lang="zh-CN" altLang="en-US" sz="2800">
                <a:solidFill>
                  <a:srgbClr val="00FF00"/>
                </a:solidFill>
              </a:rPr>
              <a:t>位，最多不超过</a:t>
            </a:r>
            <a:r>
              <a:rPr lang="en-US" altLang="zh-CN" sz="2800">
                <a:solidFill>
                  <a:srgbClr val="00FF00"/>
                </a:solidFill>
              </a:rPr>
              <a:t>7</a:t>
            </a:r>
            <a:r>
              <a:rPr lang="zh-CN" altLang="en-US" sz="2800">
                <a:solidFill>
                  <a:srgbClr val="00FF00"/>
                </a:solidFill>
              </a:rPr>
              <a:t>位有效数字。      对于大于</a:t>
            </a:r>
            <a:r>
              <a:rPr lang="en-US" altLang="zh-CN" sz="2800">
                <a:solidFill>
                  <a:srgbClr val="00FF00"/>
                </a:solidFill>
              </a:rPr>
              <a:t>1000</a:t>
            </a:r>
            <a:r>
              <a:rPr lang="zh-CN" altLang="en-US" sz="2800">
                <a:solidFill>
                  <a:srgbClr val="00FF00"/>
                </a:solidFill>
              </a:rPr>
              <a:t>的实数，用</a:t>
            </a:r>
            <a:r>
              <a:rPr lang="en-US" altLang="zh-CN" sz="2800">
                <a:solidFill>
                  <a:srgbClr val="00FF00"/>
                </a:solidFill>
              </a:rPr>
              <a:t>5</a:t>
            </a:r>
            <a:r>
              <a:rPr lang="zh-CN" altLang="en-US" sz="2800">
                <a:solidFill>
                  <a:srgbClr val="00FF00"/>
                </a:solidFill>
              </a:rPr>
              <a:t>位有效数字的科学记数形式输出。</a:t>
            </a:r>
          </a:p>
          <a:p>
            <a:pPr marL="1082675" indent="-1082675">
              <a:lnSpc>
                <a:spcPct val="80000"/>
              </a:lnSpc>
              <a:buFont typeface="Wingdings" pitchFamily="2" charset="2"/>
              <a:buNone/>
            </a:pPr>
            <a:r>
              <a:rPr lang="en-US" altLang="zh-CN" sz="2800">
                <a:solidFill>
                  <a:srgbClr val="00FF00"/>
                </a:solidFill>
              </a:rPr>
              <a:t>long</a:t>
            </a:r>
            <a:r>
              <a:rPr lang="zh-CN" altLang="en-US" sz="2800">
                <a:solidFill>
                  <a:srgbClr val="00FF00"/>
                </a:solidFill>
              </a:rPr>
              <a:t>：</a:t>
            </a:r>
            <a:r>
              <a:rPr lang="en-US" altLang="zh-CN" sz="2800">
                <a:solidFill>
                  <a:srgbClr val="00FF00"/>
                </a:solidFill>
              </a:rPr>
              <a:t>15</a:t>
            </a:r>
            <a:r>
              <a:rPr lang="zh-CN" altLang="en-US" sz="2800">
                <a:solidFill>
                  <a:srgbClr val="00FF00"/>
                </a:solidFill>
              </a:rPr>
              <a:t>位有效数字形式输出。</a:t>
            </a:r>
          </a:p>
          <a:p>
            <a:pPr marL="1082675" indent="-1082675">
              <a:lnSpc>
                <a:spcPct val="80000"/>
              </a:lnSpc>
              <a:buFont typeface="Wingdings" pitchFamily="2" charset="2"/>
              <a:buNone/>
            </a:pPr>
            <a:r>
              <a:rPr lang="en-US" altLang="zh-CN" sz="2800">
                <a:solidFill>
                  <a:srgbClr val="00FF00"/>
                </a:solidFill>
              </a:rPr>
              <a:t>short e</a:t>
            </a:r>
            <a:r>
              <a:rPr lang="zh-CN" altLang="en-US" sz="2800">
                <a:solidFill>
                  <a:srgbClr val="00FF00"/>
                </a:solidFill>
              </a:rPr>
              <a:t>：</a:t>
            </a:r>
            <a:r>
              <a:rPr lang="en-US" altLang="zh-CN" sz="2800">
                <a:solidFill>
                  <a:srgbClr val="00FF00"/>
                </a:solidFill>
              </a:rPr>
              <a:t>5</a:t>
            </a:r>
            <a:r>
              <a:rPr lang="zh-CN" altLang="en-US" sz="2800">
                <a:solidFill>
                  <a:srgbClr val="00FF00"/>
                </a:solidFill>
              </a:rPr>
              <a:t>位有效数字的科学记数形式输出。</a:t>
            </a:r>
          </a:p>
          <a:p>
            <a:pPr marL="1082675" indent="-1082675">
              <a:lnSpc>
                <a:spcPct val="80000"/>
              </a:lnSpc>
              <a:buFont typeface="Wingdings" pitchFamily="2" charset="2"/>
              <a:buNone/>
            </a:pPr>
            <a:r>
              <a:rPr lang="en-US" altLang="zh-CN" sz="2800">
                <a:solidFill>
                  <a:srgbClr val="00FF00"/>
                </a:solidFill>
              </a:rPr>
              <a:t>long e:15</a:t>
            </a:r>
            <a:r>
              <a:rPr lang="zh-CN" altLang="en-US" sz="2800">
                <a:solidFill>
                  <a:srgbClr val="00FF00"/>
                </a:solidFill>
              </a:rPr>
              <a:t>位有效数字的科学记数形式输出。</a:t>
            </a:r>
          </a:p>
          <a:p>
            <a:pPr marL="1082675" indent="-1082675">
              <a:lnSpc>
                <a:spcPct val="80000"/>
              </a:lnSpc>
              <a:buFont typeface="Wingdings" pitchFamily="2" charset="2"/>
              <a:buNone/>
            </a:pPr>
            <a:r>
              <a:rPr lang="en-US" altLang="zh-CN" sz="2800">
                <a:solidFill>
                  <a:srgbClr val="00FF00"/>
                </a:solidFill>
              </a:rPr>
              <a:t>rat:</a:t>
            </a:r>
            <a:r>
              <a:rPr lang="zh-CN" altLang="en-US" sz="2800">
                <a:solidFill>
                  <a:srgbClr val="00FF00"/>
                </a:solidFill>
              </a:rPr>
              <a:t>近似有理数形式输出。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idx="4294967295"/>
          </p:nvPr>
        </p:nvSpPr>
        <p:spPr>
          <a:xfrm>
            <a:off x="0" y="0"/>
            <a:ext cx="8080375" cy="190500"/>
          </a:xfrm>
          <a:prstGeom prst="rect">
            <a:avLst/>
          </a:prstGeom>
        </p:spPr>
        <p:txBody>
          <a:bodyPr/>
          <a:lstStyle/>
          <a:p>
            <a:r>
              <a:rPr lang="zh-CN" altLang="en-US" sz="1400">
                <a:solidFill>
                  <a:schemeClr val="folHlink"/>
                </a:solidFill>
              </a:rPr>
              <a:t>数据输出格式（续）</a:t>
            </a:r>
          </a:p>
        </p:txBody>
      </p:sp>
      <p:sp>
        <p:nvSpPr>
          <p:cNvPr id="177155" name="Rectangle 3"/>
          <p:cNvSpPr>
            <a:spLocks noGrp="1" noChangeArrowheads="1"/>
          </p:cNvSpPr>
          <p:nvPr>
            <p:ph type="body" idx="4294967295"/>
          </p:nvPr>
        </p:nvSpPr>
        <p:spPr>
          <a:xfrm>
            <a:off x="287338" y="333375"/>
            <a:ext cx="8532812" cy="6227763"/>
          </a:xfrm>
          <a:prstGeom prst="rect">
            <a:avLst/>
          </a:prstGeom>
        </p:spPr>
        <p:txBody>
          <a:bodyPr/>
          <a:lstStyle/>
          <a:p>
            <a:pPr>
              <a:lnSpc>
                <a:spcPct val="80000"/>
              </a:lnSpc>
              <a:buFont typeface="Wingdings" pitchFamily="2" charset="2"/>
              <a:buNone/>
            </a:pPr>
            <a:r>
              <a:rPr lang="zh-CN" altLang="en-US" sz="2800"/>
              <a:t>指出：</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①</a:t>
            </a:r>
            <a:r>
              <a:rPr lang="en-US" altLang="zh-CN" sz="2800">
                <a:solidFill>
                  <a:srgbClr val="00FF00"/>
                </a:solidFill>
                <a:latin typeface="楷体_GB2312" pitchFamily="49" charset="-122"/>
                <a:ea typeface="楷体_GB2312" pitchFamily="49" charset="-122"/>
              </a:rPr>
              <a:t>format</a:t>
            </a:r>
            <a:r>
              <a:rPr lang="zh-CN" altLang="en-US" sz="2800">
                <a:solidFill>
                  <a:srgbClr val="00FF00"/>
                </a:solidFill>
                <a:latin typeface="楷体_GB2312" pitchFamily="49" charset="-122"/>
                <a:ea typeface="楷体_GB2312" pitchFamily="49" charset="-122"/>
              </a:rPr>
              <a:t>命令只影响数据的输出格式，而不影响数据的存储和计算。</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②如果输出的矩阵的每个元素都是整数，则</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就用整数格式显示结果。只要矩阵中有一个元素不是整数，</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就按当前的输出格式显示。</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③默认的输出格式是</a:t>
            </a:r>
            <a:r>
              <a:rPr lang="en-US" altLang="zh-CN" sz="2800">
                <a:solidFill>
                  <a:srgbClr val="00FF00"/>
                </a:solidFill>
                <a:latin typeface="楷体_GB2312" pitchFamily="49" charset="-122"/>
                <a:ea typeface="楷体_GB2312" pitchFamily="49" charset="-122"/>
              </a:rPr>
              <a:t>short</a:t>
            </a:r>
            <a:r>
              <a:rPr lang="zh-CN" altLang="en-US" sz="2800">
                <a:solidFill>
                  <a:srgbClr val="00FF00"/>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50825" y="333375"/>
            <a:ext cx="8080375" cy="657225"/>
          </a:xfrm>
          <a:prstGeom prst="rect">
            <a:avLst/>
          </a:prstGeom>
        </p:spPr>
        <p:txBody>
          <a:bodyPr/>
          <a:lstStyle/>
          <a:p>
            <a:r>
              <a:rPr lang="zh-CN" altLang="en-US" sz="2800"/>
              <a:t>（</a:t>
            </a:r>
            <a:r>
              <a:rPr lang="en-US" altLang="zh-CN" sz="2800"/>
              <a:t>1</a:t>
            </a:r>
            <a:r>
              <a:rPr lang="zh-CN" altLang="en-US" sz="2800"/>
              <a:t>）命令窗口</a:t>
            </a:r>
            <a:r>
              <a:rPr lang="en-US" altLang="zh-CN" sz="2800"/>
              <a:t>(Command Window)</a:t>
            </a:r>
          </a:p>
        </p:txBody>
      </p:sp>
      <p:sp>
        <p:nvSpPr>
          <p:cNvPr id="10243" name="Rectangle 3"/>
          <p:cNvSpPr>
            <a:spLocks noGrp="1" noChangeArrowheads="1"/>
          </p:cNvSpPr>
          <p:nvPr>
            <p:ph type="body" idx="4294967295"/>
          </p:nvPr>
        </p:nvSpPr>
        <p:spPr>
          <a:xfrm>
            <a:off x="287338" y="1565275"/>
            <a:ext cx="8856662" cy="5292725"/>
          </a:xfrm>
          <a:prstGeom prst="rect">
            <a:avLst/>
          </a:prstGeom>
        </p:spPr>
        <p:txBody>
          <a:bodyPr/>
          <a:lstStyle/>
          <a:p>
            <a:r>
              <a:rPr lang="en-US" altLang="zh-CN" sz="2800"/>
              <a:t>MATLAB</a:t>
            </a:r>
            <a:r>
              <a:rPr lang="zh-CN" altLang="en-US" sz="2800"/>
              <a:t>是交互式的语言，输入命令即给出运算结果。而命令窗口则是</a:t>
            </a:r>
            <a:r>
              <a:rPr lang="en-US" altLang="zh-CN" sz="2800"/>
              <a:t>MATLAB</a:t>
            </a:r>
            <a:r>
              <a:rPr lang="zh-CN" altLang="en-US" sz="2800"/>
              <a:t>的主要交互窗口，用于输入和编辑命令行等信息，显示结果（图形除外）。 </a:t>
            </a:r>
          </a:p>
          <a:p>
            <a:r>
              <a:rPr lang="zh-CN" altLang="en-US" sz="2800">
                <a:solidFill>
                  <a:srgbClr val="00FF00"/>
                </a:solidFill>
              </a:rPr>
              <a:t>当命令窗口中出现提示符“</a:t>
            </a:r>
            <a:r>
              <a:rPr lang="en-US" altLang="zh-CN" sz="2800">
                <a:solidFill>
                  <a:srgbClr val="00FF00"/>
                </a:solidFill>
              </a:rPr>
              <a:t>&gt;&gt;”</a:t>
            </a:r>
            <a:r>
              <a:rPr lang="zh-CN" altLang="en-US" sz="2800">
                <a:solidFill>
                  <a:srgbClr val="00FF00"/>
                </a:solidFill>
              </a:rPr>
              <a:t>时，表示</a:t>
            </a:r>
            <a:r>
              <a:rPr lang="en-US" altLang="zh-CN" sz="2800">
                <a:solidFill>
                  <a:srgbClr val="00FF00"/>
                </a:solidFill>
              </a:rPr>
              <a:t>MATLAB</a:t>
            </a:r>
            <a:r>
              <a:rPr lang="zh-CN" altLang="en-US" sz="2800">
                <a:solidFill>
                  <a:srgbClr val="00FF00"/>
                </a:solidFill>
              </a:rPr>
              <a:t>已经准备好，可以输入命令、变量或运行函数。提示符总是位于行首。</a:t>
            </a:r>
          </a:p>
          <a:p>
            <a:r>
              <a:rPr lang="zh-CN" altLang="en-US" sz="2800">
                <a:solidFill>
                  <a:srgbClr val="00FF00"/>
                </a:solidFill>
              </a:rPr>
              <a:t>在每个指令行输入后要按回车键，才能使指令被</a:t>
            </a:r>
            <a:r>
              <a:rPr lang="en-US" altLang="zh-CN" sz="2800">
                <a:solidFill>
                  <a:srgbClr val="00FF00"/>
                </a:solidFill>
              </a:rPr>
              <a:t>MATLAB</a:t>
            </a:r>
            <a:r>
              <a:rPr lang="zh-CN" altLang="en-US" sz="2800">
                <a:solidFill>
                  <a:srgbClr val="00FF00"/>
                </a:solidFill>
              </a:rPr>
              <a:t>执行。</a:t>
            </a:r>
            <a:r>
              <a:rPr lang="zh-CN" altLang="en-US" sz="2800"/>
              <a:t> </a:t>
            </a:r>
          </a:p>
          <a:p>
            <a:endParaRPr lang="en-US" altLang="zh-CN" sz="280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idx="4294967295"/>
          </p:nvPr>
        </p:nvSpPr>
        <p:spPr>
          <a:xfrm>
            <a:off x="0" y="0"/>
            <a:ext cx="8080375" cy="263525"/>
          </a:xfrm>
          <a:prstGeom prst="rect">
            <a:avLst/>
          </a:prstGeom>
        </p:spPr>
        <p:txBody>
          <a:bodyPr/>
          <a:lstStyle/>
          <a:p>
            <a:r>
              <a:rPr lang="zh-CN" altLang="en-US" sz="1400">
                <a:solidFill>
                  <a:schemeClr val="folHlink"/>
                </a:solidFill>
              </a:rPr>
              <a:t>数据输出格式（续）</a:t>
            </a:r>
          </a:p>
        </p:txBody>
      </p:sp>
      <p:sp>
        <p:nvSpPr>
          <p:cNvPr id="198659" name="Rectangle 3"/>
          <p:cNvSpPr>
            <a:spLocks noGrp="1" noChangeArrowheads="1"/>
          </p:cNvSpPr>
          <p:nvPr>
            <p:ph type="body" idx="4294967295"/>
          </p:nvPr>
        </p:nvSpPr>
        <p:spPr>
          <a:xfrm>
            <a:off x="358775" y="404813"/>
            <a:ext cx="8426450" cy="6119812"/>
          </a:xfrm>
          <a:prstGeom prst="rect">
            <a:avLst/>
          </a:prstGeom>
        </p:spPr>
        <p:txBody>
          <a:bodyPr/>
          <a:lstStyle/>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④</a:t>
            </a:r>
            <a:r>
              <a:rPr lang="zh-CN" altLang="en-US" sz="2800">
                <a:solidFill>
                  <a:srgbClr val="00FF00"/>
                </a:solidFill>
                <a:latin typeface="楷体_GB2312" pitchFamily="49" charset="-122"/>
                <a:ea typeface="楷体_GB2312" pitchFamily="49" charset="-122"/>
              </a:rPr>
              <a:t>注意</a:t>
            </a:r>
            <a:r>
              <a:rPr lang="en-US" altLang="zh-CN" sz="2800">
                <a:solidFill>
                  <a:srgbClr val="00FF00"/>
                </a:solidFill>
                <a:latin typeface="楷体_GB2312" pitchFamily="49" charset="-122"/>
                <a:ea typeface="楷体_GB2312" pitchFamily="49" charset="-122"/>
              </a:rPr>
              <a:t>rat</a:t>
            </a:r>
            <a:r>
              <a:rPr lang="zh-CN" altLang="en-US" sz="2800">
                <a:solidFill>
                  <a:srgbClr val="00FF00"/>
                </a:solidFill>
                <a:latin typeface="楷体_GB2312" pitchFamily="49" charset="-122"/>
                <a:ea typeface="楷体_GB2312" pitchFamily="49" charset="-122"/>
              </a:rPr>
              <a:t>格式。如果在进行运算前执行</a:t>
            </a:r>
            <a:r>
              <a:rPr lang="en-US" altLang="zh-CN" sz="2800">
                <a:solidFill>
                  <a:srgbClr val="00FF00"/>
                </a:solidFill>
                <a:latin typeface="楷体_GB2312" pitchFamily="49" charset="-122"/>
                <a:ea typeface="楷体_GB2312" pitchFamily="49" charset="-122"/>
              </a:rPr>
              <a:t>format rat</a:t>
            </a:r>
            <a:r>
              <a:rPr lang="zh-CN" altLang="en-US" sz="2800">
                <a:solidFill>
                  <a:srgbClr val="00FF00"/>
                </a:solidFill>
                <a:latin typeface="楷体_GB2312" pitchFamily="49" charset="-122"/>
                <a:ea typeface="楷体_GB2312" pitchFamily="49" charset="-122"/>
              </a:rPr>
              <a:t>命令，则可以用分数形式显示运算结果，这样便于核对手算的结果的正确性。</a:t>
            </a:r>
          </a:p>
          <a:p>
            <a:pPr>
              <a:lnSpc>
                <a:spcPct val="80000"/>
              </a:lnSpc>
              <a:buFont typeface="Wingdings" pitchFamily="2" charset="2"/>
              <a:buNone/>
            </a:pPr>
            <a:r>
              <a:rPr lang="zh-CN" altLang="en-US" sz="2800">
                <a:solidFill>
                  <a:srgbClr val="00FF00"/>
                </a:solidFill>
                <a:latin typeface="楷体_GB2312" pitchFamily="49" charset="-122"/>
                <a:ea typeface="楷体_GB2312" pitchFamily="49" charset="-122"/>
              </a:rPr>
              <a:t>例如，</a:t>
            </a:r>
          </a:p>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&gt;&gt; 1/3</a:t>
            </a:r>
          </a:p>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ans =</a:t>
            </a:r>
          </a:p>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    0.3333</a:t>
            </a:r>
          </a:p>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&gt;&gt; format rat</a:t>
            </a:r>
          </a:p>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&gt;&gt; 1/3</a:t>
            </a:r>
          </a:p>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ans =</a:t>
            </a:r>
          </a:p>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     1/3     </a:t>
            </a:r>
          </a:p>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&gt;&gt;</a:t>
            </a:r>
          </a:p>
          <a:p>
            <a:pPr>
              <a:lnSpc>
                <a:spcPct val="80000"/>
              </a:lnSpc>
              <a:buFont typeface="Wingdings" pitchFamily="2" charset="2"/>
              <a:buNone/>
            </a:pPr>
            <a:r>
              <a:rPr lang="en-US" altLang="zh-CN" sz="2800">
                <a:solidFill>
                  <a:srgbClr val="00FF00"/>
                </a:solidFill>
                <a:latin typeface="楷体_GB2312" pitchFamily="49" charset="-122"/>
                <a:ea typeface="楷体_GB2312" pitchFamily="49" charset="-122"/>
              </a:rPr>
              <a:t>⑤</a:t>
            </a:r>
            <a:r>
              <a:rPr lang="zh-CN" altLang="en-US" sz="2800">
                <a:solidFill>
                  <a:srgbClr val="00FF00"/>
                </a:solidFill>
                <a:latin typeface="楷体_GB2312" pitchFamily="49" charset="-122"/>
                <a:ea typeface="楷体_GB2312" pitchFamily="49" charset="-122"/>
              </a:rPr>
              <a:t>在改变了输出格式后，为了以后还按默认的格式输出，应当再执行</a:t>
            </a:r>
            <a:r>
              <a:rPr lang="en-US" altLang="zh-CN" sz="2800">
                <a:solidFill>
                  <a:srgbClr val="00FF00"/>
                </a:solidFill>
                <a:latin typeface="楷体_GB2312" pitchFamily="49" charset="-122"/>
                <a:ea typeface="楷体_GB2312" pitchFamily="49" charset="-122"/>
              </a:rPr>
              <a:t>format short</a:t>
            </a:r>
            <a:r>
              <a:rPr lang="zh-CN" altLang="en-US" sz="2800">
                <a:solidFill>
                  <a:srgbClr val="00FF00"/>
                </a:solidFill>
                <a:latin typeface="楷体_GB2312" pitchFamily="49" charset="-122"/>
                <a:ea typeface="楷体_GB2312" pitchFamily="49" charset="-122"/>
              </a:rPr>
              <a:t>命令。</a:t>
            </a:r>
            <a:endParaRPr lang="zh-CN" altLang="en-US" sz="280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idx="4294967295"/>
          </p:nvPr>
        </p:nvSpPr>
        <p:spPr>
          <a:xfrm>
            <a:off x="0" y="0"/>
            <a:ext cx="8080375" cy="263525"/>
          </a:xfrm>
          <a:prstGeom prst="rect">
            <a:avLst/>
          </a:prstGeom>
        </p:spPr>
        <p:txBody>
          <a:bodyPr/>
          <a:lstStyle/>
          <a:p>
            <a:r>
              <a:rPr lang="zh-CN" altLang="en-US" sz="1400">
                <a:solidFill>
                  <a:schemeClr val="folHlink"/>
                </a:solidFill>
              </a:rPr>
              <a:t>数据输出格式（续）</a:t>
            </a:r>
          </a:p>
        </p:txBody>
      </p:sp>
      <p:sp>
        <p:nvSpPr>
          <p:cNvPr id="199683" name="Rectangle 3"/>
          <p:cNvSpPr>
            <a:spLocks noGrp="1" noChangeArrowheads="1"/>
          </p:cNvSpPr>
          <p:nvPr>
            <p:ph type="body" idx="4294967295"/>
          </p:nvPr>
        </p:nvSpPr>
        <p:spPr>
          <a:xfrm>
            <a:off x="287338" y="512763"/>
            <a:ext cx="8497887" cy="5903912"/>
          </a:xfrm>
          <a:prstGeom prst="rect">
            <a:avLst/>
          </a:prstGeom>
        </p:spPr>
        <p:txBody>
          <a:bodyPr/>
          <a:lstStyle/>
          <a:p>
            <a:pPr>
              <a:buFont typeface="Wingdings" pitchFamily="2" charset="2"/>
              <a:buNone/>
            </a:pPr>
            <a:r>
              <a:rPr lang="en-US" altLang="zh-CN" sz="2800">
                <a:solidFill>
                  <a:srgbClr val="00FF00"/>
                </a:solidFill>
                <a:latin typeface="楷体_GB2312" pitchFamily="49" charset="-122"/>
                <a:ea typeface="楷体_GB2312" pitchFamily="49" charset="-122"/>
              </a:rPr>
              <a:t>⑥</a:t>
            </a:r>
            <a:r>
              <a:rPr lang="zh-CN" altLang="en-US" sz="2800">
                <a:solidFill>
                  <a:srgbClr val="00FF00"/>
                </a:solidFill>
                <a:latin typeface="楷体_GB2312" pitchFamily="49" charset="-122"/>
                <a:ea typeface="楷体_GB2312" pitchFamily="49" charset="-122"/>
              </a:rPr>
              <a:t>即使在默认格式下，</a:t>
            </a:r>
            <a:r>
              <a:rPr lang="en-US" altLang="zh-CN" sz="2800">
                <a:solidFill>
                  <a:srgbClr val="00FF00"/>
                </a:solidFill>
                <a:latin typeface="楷体_GB2312" pitchFamily="49" charset="-122"/>
                <a:ea typeface="楷体_GB2312" pitchFamily="49" charset="-122"/>
              </a:rPr>
              <a:t>0</a:t>
            </a:r>
            <a:r>
              <a:rPr lang="zh-CN" altLang="en-US" sz="2800">
                <a:solidFill>
                  <a:srgbClr val="00FF00"/>
                </a:solidFill>
                <a:latin typeface="楷体_GB2312" pitchFamily="49" charset="-122"/>
                <a:ea typeface="楷体_GB2312" pitchFamily="49" charset="-122"/>
              </a:rPr>
              <a:t>也仅仅是输出</a:t>
            </a:r>
            <a:r>
              <a:rPr lang="en-US" altLang="zh-CN" sz="2800">
                <a:solidFill>
                  <a:srgbClr val="00FF00"/>
                </a:solidFill>
                <a:latin typeface="楷体_GB2312" pitchFamily="49" charset="-122"/>
                <a:ea typeface="楷体_GB2312" pitchFamily="49" charset="-122"/>
              </a:rPr>
              <a:t>0</a:t>
            </a:r>
            <a:r>
              <a:rPr lang="zh-CN" altLang="en-US" sz="2800">
                <a:solidFill>
                  <a:srgbClr val="00FF00"/>
                </a:solidFill>
                <a:latin typeface="楷体_GB2312" pitchFamily="49" charset="-122"/>
                <a:ea typeface="楷体_GB2312" pitchFamily="49" charset="-122"/>
              </a:rPr>
              <a:t>。教材中输出</a:t>
            </a:r>
            <a:r>
              <a:rPr lang="en-US" altLang="zh-CN" sz="2800">
                <a:solidFill>
                  <a:srgbClr val="00FF00"/>
                </a:solidFill>
                <a:latin typeface="楷体_GB2312" pitchFamily="49" charset="-122"/>
                <a:ea typeface="楷体_GB2312" pitchFamily="49" charset="-122"/>
              </a:rPr>
              <a:t>0.0000</a:t>
            </a:r>
            <a:r>
              <a:rPr lang="zh-CN" altLang="en-US" sz="2800">
                <a:solidFill>
                  <a:srgbClr val="00FF00"/>
                </a:solidFill>
                <a:latin typeface="楷体_GB2312" pitchFamily="49" charset="-122"/>
                <a:ea typeface="楷体_GB2312" pitchFamily="49" charset="-122"/>
              </a:rPr>
              <a:t>是不正确的。</a:t>
            </a:r>
          </a:p>
          <a:p>
            <a:pPr>
              <a:buFont typeface="Wingdings" pitchFamily="2" charset="2"/>
              <a:buNone/>
            </a:pPr>
            <a:r>
              <a:rPr lang="zh-CN" altLang="en-US" sz="2800">
                <a:solidFill>
                  <a:srgbClr val="00FF00"/>
                </a:solidFill>
                <a:latin typeface="楷体_GB2312" pitchFamily="49" charset="-122"/>
                <a:ea typeface="楷体_GB2312" pitchFamily="49" charset="-122"/>
              </a:rPr>
              <a:t>⑦显示格式是非常重要的，要熟悉几种重要的格式。</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273050" y="0"/>
            <a:ext cx="8763000" cy="836613"/>
          </a:xfrm>
          <a:prstGeom prst="rect">
            <a:avLst/>
          </a:prstGeom>
        </p:spPr>
        <p:txBody>
          <a:bodyPr/>
          <a:lstStyle/>
          <a:p>
            <a:pPr algn="ctr"/>
            <a:r>
              <a:rPr lang="en-US" altLang="zh-CN">
                <a:solidFill>
                  <a:srgbClr val="00FF00"/>
                </a:solidFill>
                <a:latin typeface="隶书" pitchFamily="49" charset="-122"/>
                <a:ea typeface="隶书" pitchFamily="49" charset="-122"/>
              </a:rPr>
              <a:t>§3 MATLAB</a:t>
            </a:r>
            <a:r>
              <a:rPr lang="zh-CN" altLang="en-US">
                <a:solidFill>
                  <a:srgbClr val="00FF00"/>
                </a:solidFill>
                <a:latin typeface="隶书" pitchFamily="49" charset="-122"/>
                <a:ea typeface="隶书" pitchFamily="49" charset="-122"/>
              </a:rPr>
              <a:t>的符号运算</a:t>
            </a:r>
          </a:p>
        </p:txBody>
      </p:sp>
      <p:sp>
        <p:nvSpPr>
          <p:cNvPr id="95235" name="Rectangle 3"/>
          <p:cNvSpPr>
            <a:spLocks noGrp="1" noChangeArrowheads="1"/>
          </p:cNvSpPr>
          <p:nvPr>
            <p:ph type="body" idx="4294967295"/>
          </p:nvPr>
        </p:nvSpPr>
        <p:spPr>
          <a:xfrm>
            <a:off x="395288" y="1231900"/>
            <a:ext cx="8496300" cy="4645025"/>
          </a:xfrm>
          <a:prstGeom prst="rect">
            <a:avLst/>
          </a:prstGeom>
        </p:spPr>
        <p:txBody>
          <a:bodyPr/>
          <a:lstStyle/>
          <a:p>
            <a:pPr>
              <a:buFont typeface="Wingdings" pitchFamily="2" charset="2"/>
              <a:buNone/>
            </a:pPr>
            <a:r>
              <a:rPr lang="en-US" altLang="zh-CN"/>
              <a:t>            </a:t>
            </a:r>
            <a:r>
              <a:rPr lang="zh-CN" altLang="en-US" sz="2800"/>
              <a:t>数值运算中的变量需要事先赋值，才能出现在表达式中参与运算。但人们经常需要对含有字符的矩阵和函数进行处理和运算，如求函数的微分、积分等等，这就需要进行符号运算。</a:t>
            </a:r>
          </a:p>
          <a:p>
            <a:pPr>
              <a:buFont typeface="Wingdings" pitchFamily="2" charset="2"/>
              <a:buNone/>
            </a:pPr>
            <a:r>
              <a:rPr lang="zh-CN" altLang="en-US" sz="2800"/>
              <a:t>           </a:t>
            </a:r>
            <a:r>
              <a:rPr lang="en-US" altLang="zh-CN" sz="2800"/>
              <a:t>MATLAB</a:t>
            </a:r>
            <a:r>
              <a:rPr lang="zh-CN" altLang="en-US" sz="2800"/>
              <a:t>的符号运算利用符号数学工具箱进行，符号工具箱的功能主要包括符号表达式的创建、符号矩阵的运算、符号表达式的化简和替换、符号微积分、符号代数方程、符号微分方程、符号函数绘图等等 。</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idx="4294967295"/>
          </p:nvPr>
        </p:nvSpPr>
        <p:spPr>
          <a:xfrm>
            <a:off x="0" y="0"/>
            <a:ext cx="8080375" cy="515938"/>
          </a:xfrm>
          <a:prstGeom prst="rect">
            <a:avLst/>
          </a:prstGeom>
        </p:spPr>
        <p:txBody>
          <a:bodyPr/>
          <a:lstStyle/>
          <a:p>
            <a:r>
              <a:rPr lang="zh-CN" altLang="en-US" sz="2800"/>
              <a:t>一、符号对象的创建</a:t>
            </a:r>
          </a:p>
        </p:txBody>
      </p:sp>
      <p:sp>
        <p:nvSpPr>
          <p:cNvPr id="200707" name="Rectangle 3"/>
          <p:cNvSpPr>
            <a:spLocks noGrp="1" noChangeArrowheads="1"/>
          </p:cNvSpPr>
          <p:nvPr>
            <p:ph type="body" idx="4294967295"/>
          </p:nvPr>
        </p:nvSpPr>
        <p:spPr>
          <a:xfrm>
            <a:off x="323850" y="728663"/>
            <a:ext cx="8496300" cy="5903912"/>
          </a:xfrm>
          <a:prstGeom prst="rect">
            <a:avLst/>
          </a:prstGeom>
        </p:spPr>
        <p:txBody>
          <a:bodyPr/>
          <a:lstStyle/>
          <a:p>
            <a:pPr>
              <a:buFont typeface="Wingdings" pitchFamily="2" charset="2"/>
              <a:buNone/>
            </a:pPr>
            <a:r>
              <a:rPr lang="en-US" altLang="zh-CN" sz="2800"/>
              <a:t>1</a:t>
            </a:r>
            <a:r>
              <a:rPr lang="zh-CN" altLang="en-US" sz="2800"/>
              <a:t>、字符串变量的创建</a:t>
            </a:r>
          </a:p>
          <a:p>
            <a:pPr>
              <a:buFont typeface="Wingdings" pitchFamily="2" charset="2"/>
              <a:buNone/>
            </a:pPr>
            <a:r>
              <a:rPr lang="zh-CN" altLang="en-US" sz="2800"/>
              <a:t>           字符串是一种特殊的符号对象，在数据处理、造表和函数求值中，字符串具有重要的应用。</a:t>
            </a:r>
          </a:p>
          <a:p>
            <a:pPr>
              <a:buFont typeface="Wingdings" pitchFamily="2" charset="2"/>
              <a:buNone/>
            </a:pPr>
            <a:r>
              <a:rPr lang="zh-CN" altLang="en-US" sz="2800">
                <a:solidFill>
                  <a:srgbClr val="00FF00"/>
                </a:solidFill>
              </a:rPr>
              <a:t>           用单引号界定的字符序列称为字符串。</a:t>
            </a:r>
          </a:p>
          <a:p>
            <a:pPr>
              <a:buFont typeface="Wingdings" pitchFamily="2" charset="2"/>
              <a:buNone/>
            </a:pPr>
            <a:r>
              <a:rPr lang="zh-CN" altLang="en-US" sz="2800"/>
              <a:t>例如</a:t>
            </a:r>
          </a:p>
          <a:p>
            <a:pPr>
              <a:buFont typeface="Wingdings" pitchFamily="2" charset="2"/>
              <a:buNone/>
            </a:pPr>
            <a:r>
              <a:rPr lang="en-US" altLang="zh-CN" sz="2800"/>
              <a:t>&gt;&gt; s='hello'</a:t>
            </a:r>
          </a:p>
          <a:p>
            <a:pPr>
              <a:buFont typeface="Wingdings" pitchFamily="2" charset="2"/>
              <a:buNone/>
            </a:pPr>
            <a:r>
              <a:rPr lang="zh-CN" altLang="en-US" sz="2800"/>
              <a:t>回车后，显示</a:t>
            </a:r>
          </a:p>
          <a:p>
            <a:pPr>
              <a:buFont typeface="Wingdings" pitchFamily="2" charset="2"/>
              <a:buNone/>
            </a:pPr>
            <a:r>
              <a:rPr lang="en-US" altLang="zh-CN" sz="2800"/>
              <a:t>s =</a:t>
            </a:r>
          </a:p>
          <a:p>
            <a:pPr>
              <a:buFont typeface="Wingdings" pitchFamily="2" charset="2"/>
              <a:buNone/>
            </a:pPr>
            <a:r>
              <a:rPr lang="en-US" altLang="zh-CN" sz="2800"/>
              <a:t>hello</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idx="4294967295"/>
          </p:nvPr>
        </p:nvSpPr>
        <p:spPr>
          <a:xfrm>
            <a:off x="0" y="0"/>
            <a:ext cx="8080375" cy="333375"/>
          </a:xfrm>
          <a:prstGeom prst="rect">
            <a:avLst/>
          </a:prstGeom>
        </p:spPr>
        <p:txBody>
          <a:bodyPr/>
          <a:lstStyle/>
          <a:p>
            <a:r>
              <a:rPr lang="zh-CN" altLang="en-US" sz="1400">
                <a:solidFill>
                  <a:schemeClr val="folHlink"/>
                </a:solidFill>
              </a:rPr>
              <a:t>符号对象的创建（续）</a:t>
            </a:r>
          </a:p>
        </p:txBody>
      </p:sp>
      <p:sp>
        <p:nvSpPr>
          <p:cNvPr id="201731" name="Rectangle 3"/>
          <p:cNvSpPr>
            <a:spLocks noGrp="1" noChangeArrowheads="1"/>
          </p:cNvSpPr>
          <p:nvPr>
            <p:ph type="body" idx="4294967295"/>
          </p:nvPr>
        </p:nvSpPr>
        <p:spPr>
          <a:xfrm>
            <a:off x="358775" y="512763"/>
            <a:ext cx="8497888" cy="6011862"/>
          </a:xfrm>
          <a:prstGeom prst="rect">
            <a:avLst/>
          </a:prstGeom>
        </p:spPr>
        <p:txBody>
          <a:bodyPr/>
          <a:lstStyle/>
          <a:p>
            <a:pPr>
              <a:buFont typeface="Wingdings" pitchFamily="2" charset="2"/>
              <a:buNone/>
            </a:pPr>
            <a:r>
              <a:rPr lang="zh-CN" altLang="en-US" sz="2800"/>
              <a:t>指出：</a:t>
            </a:r>
          </a:p>
          <a:p>
            <a:pPr>
              <a:buFont typeface="Wingdings" pitchFamily="2" charset="2"/>
              <a:buNone/>
            </a:pPr>
            <a:r>
              <a:rPr lang="zh-CN" altLang="en-US" sz="2800">
                <a:solidFill>
                  <a:srgbClr val="00FF00"/>
                </a:solidFill>
                <a:latin typeface="楷体_GB2312" pitchFamily="49" charset="-122"/>
                <a:ea typeface="楷体_GB2312" pitchFamily="49" charset="-122"/>
              </a:rPr>
              <a:t>①字符串中的字符可以是数字、英文字母、汉字、横线、括号、表达式、方程等。</a:t>
            </a:r>
          </a:p>
          <a:p>
            <a:pPr>
              <a:buFont typeface="Wingdings" pitchFamily="2" charset="2"/>
              <a:buNone/>
            </a:pPr>
            <a:r>
              <a:rPr lang="zh-CN" altLang="en-US" sz="2800">
                <a:solidFill>
                  <a:srgbClr val="00FF00"/>
                </a:solidFill>
                <a:latin typeface="楷体_GB2312" pitchFamily="49" charset="-122"/>
                <a:ea typeface="楷体_GB2312" pitchFamily="49" charset="-122"/>
              </a:rPr>
              <a:t>②字符串也称字符串数据或字符变量。</a:t>
            </a:r>
          </a:p>
          <a:p>
            <a:pPr>
              <a:buFont typeface="Wingdings" pitchFamily="2" charset="2"/>
              <a:buNone/>
            </a:pPr>
            <a:r>
              <a:rPr lang="zh-CN" altLang="en-US" sz="2800">
                <a:solidFill>
                  <a:srgbClr val="00FF00"/>
                </a:solidFill>
                <a:latin typeface="楷体_GB2312" pitchFamily="49" charset="-122"/>
                <a:ea typeface="楷体_GB2312" pitchFamily="49" charset="-122"/>
              </a:rPr>
              <a:t>③用赋值符号</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a:t>
            </a:r>
            <a:r>
              <a:rPr lang="zh-CN" altLang="en-US" sz="2800">
                <a:solidFill>
                  <a:srgbClr val="00FF00"/>
                </a:solidFill>
                <a:latin typeface="Times New Roman"/>
                <a:ea typeface="楷体_GB2312" pitchFamily="49" charset="-122"/>
              </a:rPr>
              <a:t>”</a:t>
            </a:r>
            <a:r>
              <a:rPr lang="zh-CN" altLang="en-US" sz="2800">
                <a:solidFill>
                  <a:srgbClr val="00FF00"/>
                </a:solidFill>
                <a:latin typeface="楷体_GB2312" pitchFamily="49" charset="-122"/>
                <a:ea typeface="楷体_GB2312" pitchFamily="49" charset="-122"/>
              </a:rPr>
              <a:t>把字符串赋给某个标识符，例如</a:t>
            </a:r>
            <a:r>
              <a:rPr lang="en-US" altLang="zh-CN" sz="2800">
                <a:solidFill>
                  <a:srgbClr val="00FF00"/>
                </a:solidFill>
                <a:latin typeface="楷体_GB2312" pitchFamily="49" charset="-122"/>
                <a:ea typeface="楷体_GB2312" pitchFamily="49" charset="-122"/>
              </a:rPr>
              <a:t>s</a:t>
            </a:r>
            <a:r>
              <a:rPr lang="zh-CN" altLang="en-US" sz="2800">
                <a:solidFill>
                  <a:srgbClr val="00FF00"/>
                </a:solidFill>
                <a:latin typeface="楷体_GB2312" pitchFamily="49" charset="-122"/>
                <a:ea typeface="楷体_GB2312" pitchFamily="49" charset="-122"/>
              </a:rPr>
              <a:t>，这个标识符称为字符串变量名，简称字符名。</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142875" y="225425"/>
            <a:ext cx="8080375" cy="695325"/>
          </a:xfrm>
          <a:prstGeom prst="rect">
            <a:avLst/>
          </a:prstGeom>
        </p:spPr>
        <p:txBody>
          <a:bodyPr/>
          <a:lstStyle/>
          <a:p>
            <a:r>
              <a:rPr lang="en-US" altLang="zh-CN" sz="2800">
                <a:solidFill>
                  <a:schemeClr val="tx1"/>
                </a:solidFill>
              </a:rPr>
              <a:t>2</a:t>
            </a:r>
            <a:r>
              <a:rPr lang="zh-CN" altLang="en-US" sz="2800">
                <a:solidFill>
                  <a:schemeClr val="tx1"/>
                </a:solidFill>
              </a:rPr>
              <a:t>、符号变量和符号表达式的创建</a:t>
            </a:r>
          </a:p>
        </p:txBody>
      </p:sp>
      <p:sp>
        <p:nvSpPr>
          <p:cNvPr id="96259" name="Rectangle 3"/>
          <p:cNvSpPr>
            <a:spLocks noGrp="1" noChangeArrowheads="1"/>
          </p:cNvSpPr>
          <p:nvPr>
            <p:ph type="body" idx="4294967295"/>
          </p:nvPr>
        </p:nvSpPr>
        <p:spPr>
          <a:xfrm>
            <a:off x="107950" y="1052513"/>
            <a:ext cx="8928100" cy="5508625"/>
          </a:xfrm>
          <a:prstGeom prst="rect">
            <a:avLst/>
          </a:prstGeom>
        </p:spPr>
        <p:txBody>
          <a:bodyPr/>
          <a:lstStyle/>
          <a:p>
            <a:pPr>
              <a:buFont typeface="Wingdings" pitchFamily="2" charset="2"/>
              <a:buNone/>
            </a:pPr>
            <a:r>
              <a:rPr lang="en-US" altLang="zh-CN"/>
              <a:t>           </a:t>
            </a:r>
            <a:r>
              <a:rPr lang="en-US" altLang="zh-CN" sz="2800">
                <a:latin typeface="楷体_GB2312" pitchFamily="49" charset="-122"/>
                <a:ea typeface="楷体_GB2312" pitchFamily="49" charset="-122"/>
              </a:rPr>
              <a:t>MATLAB</a:t>
            </a:r>
            <a:r>
              <a:rPr lang="zh-CN" altLang="en-US" sz="2800">
                <a:latin typeface="楷体_GB2312" pitchFamily="49" charset="-122"/>
                <a:ea typeface="楷体_GB2312" pitchFamily="49" charset="-122"/>
              </a:rPr>
              <a:t>的符号数学工具箱提供了两个基本函数</a:t>
            </a:r>
            <a:r>
              <a:rPr lang="en-US" altLang="zh-CN" sz="2800">
                <a:latin typeface="楷体_GB2312" pitchFamily="49" charset="-122"/>
                <a:ea typeface="楷体_GB2312" pitchFamily="49" charset="-122"/>
              </a:rPr>
              <a:t>sym</a:t>
            </a:r>
            <a:r>
              <a:rPr lang="zh-CN" altLang="en-US" sz="2800">
                <a:latin typeface="楷体_GB2312" pitchFamily="49" charset="-122"/>
                <a:ea typeface="楷体_GB2312" pitchFamily="49" charset="-122"/>
              </a:rPr>
              <a:t>和</a:t>
            </a:r>
            <a:r>
              <a:rPr lang="en-US" altLang="zh-CN" sz="2800">
                <a:latin typeface="楷体_GB2312" pitchFamily="49" charset="-122"/>
                <a:ea typeface="楷体_GB2312" pitchFamily="49" charset="-122"/>
              </a:rPr>
              <a:t>syms</a:t>
            </a:r>
            <a:r>
              <a:rPr lang="zh-CN" altLang="en-US" sz="2800">
                <a:latin typeface="楷体_GB2312" pitchFamily="49" charset="-122"/>
                <a:ea typeface="楷体_GB2312" pitchFamily="49" charset="-122"/>
              </a:rPr>
              <a:t>，用来创建符号变量、符号表达式和符号矩阵。</a:t>
            </a:r>
          </a:p>
          <a:p>
            <a:pPr>
              <a:buFont typeface="Wingdings" pitchFamily="2" charset="2"/>
              <a:buNone/>
            </a:pPr>
            <a:r>
              <a:rPr lang="zh-CN" altLang="en-US" sz="2800"/>
              <a:t>①用函数</a:t>
            </a:r>
            <a:r>
              <a:rPr lang="en-US" altLang="zh-CN" sz="2800"/>
              <a:t>sym</a:t>
            </a:r>
            <a:r>
              <a:rPr lang="zh-CN" altLang="en-US" sz="2800"/>
              <a:t>建立符号变量、符号表达式和符号矩阵。</a:t>
            </a:r>
          </a:p>
          <a:p>
            <a:pPr>
              <a:buFont typeface="Wingdings" pitchFamily="2" charset="2"/>
              <a:buNone/>
            </a:pPr>
            <a:r>
              <a:rPr lang="zh-CN" altLang="en-US" sz="2800"/>
              <a:t>    调用格式为：</a:t>
            </a:r>
          </a:p>
          <a:p>
            <a:pPr>
              <a:buFont typeface="Wingdings" pitchFamily="2" charset="2"/>
              <a:buNone/>
            </a:pPr>
            <a:r>
              <a:rPr lang="zh-CN" altLang="en-US" sz="2800"/>
              <a:t>     变量＝</a:t>
            </a:r>
            <a:r>
              <a:rPr lang="en-US" altLang="zh-CN" sz="2800"/>
              <a:t>sym(‘</a:t>
            </a:r>
            <a:r>
              <a:rPr lang="zh-CN" altLang="en-US" sz="2800"/>
              <a:t>表达式’</a:t>
            </a:r>
            <a:r>
              <a:rPr lang="en-US" altLang="zh-CN" sz="2800"/>
              <a:t>)</a:t>
            </a:r>
          </a:p>
          <a:p>
            <a:pPr>
              <a:buFont typeface="Wingdings" pitchFamily="2" charset="2"/>
              <a:buNone/>
            </a:pPr>
            <a:r>
              <a:rPr lang="en-US" altLang="zh-CN" sz="2800"/>
              <a:t>         &gt;&gt;y=sym(‘2+cos(x)’)</a:t>
            </a:r>
          </a:p>
          <a:p>
            <a:pPr>
              <a:buFont typeface="Wingdings" pitchFamily="2" charset="2"/>
              <a:buNone/>
            </a:pPr>
            <a:r>
              <a:rPr lang="en-US" altLang="zh-CN" sz="2800"/>
              <a:t>         </a:t>
            </a:r>
            <a:r>
              <a:rPr lang="zh-CN" altLang="en-US" sz="2800"/>
              <a:t>将显示</a:t>
            </a:r>
          </a:p>
          <a:p>
            <a:pPr>
              <a:buFont typeface="Wingdings" pitchFamily="2" charset="2"/>
              <a:buNone/>
            </a:pPr>
            <a:r>
              <a:rPr lang="zh-CN" altLang="en-US" sz="2800"/>
              <a:t>              </a:t>
            </a:r>
            <a:r>
              <a:rPr lang="en-US" altLang="zh-CN" sz="2800"/>
              <a:t>y =</a:t>
            </a:r>
          </a:p>
          <a:p>
            <a:pPr>
              <a:buFont typeface="Wingdings" pitchFamily="2" charset="2"/>
              <a:buNone/>
            </a:pPr>
            <a:r>
              <a:rPr lang="en-US" altLang="zh-CN" sz="2800"/>
              <a:t>                   2+cos(x)</a:t>
            </a:r>
          </a:p>
          <a:p>
            <a:pPr>
              <a:buFont typeface="Wingdings" pitchFamily="2" charset="2"/>
              <a:buNone/>
            </a:pPr>
            <a:r>
              <a:rPr lang="en-US" altLang="zh-CN" sz="2800"/>
              <a:t>      </a:t>
            </a:r>
            <a:r>
              <a:rPr lang="zh-CN" altLang="en-US" sz="2800"/>
              <a:t>这是一个符号表达式。</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250825" y="225425"/>
            <a:ext cx="8080375" cy="371475"/>
          </a:xfrm>
          <a:prstGeom prst="rect">
            <a:avLst/>
          </a:prstGeom>
        </p:spPr>
        <p:txBody>
          <a:bodyPr/>
          <a:lstStyle/>
          <a:p>
            <a:r>
              <a:rPr lang="zh-CN" altLang="en-US" sz="1600">
                <a:solidFill>
                  <a:schemeClr val="folHlink"/>
                </a:solidFill>
              </a:rPr>
              <a:t>符号对象的创建（续）</a:t>
            </a:r>
          </a:p>
        </p:txBody>
      </p:sp>
      <p:sp>
        <p:nvSpPr>
          <p:cNvPr id="97283" name="Rectangle 3"/>
          <p:cNvSpPr>
            <a:spLocks noGrp="1" noChangeArrowheads="1"/>
          </p:cNvSpPr>
          <p:nvPr>
            <p:ph type="body" idx="4294967295"/>
          </p:nvPr>
        </p:nvSpPr>
        <p:spPr>
          <a:xfrm>
            <a:off x="0" y="800100"/>
            <a:ext cx="9144000" cy="5724525"/>
          </a:xfrm>
          <a:prstGeom prst="rect">
            <a:avLst/>
          </a:prstGeom>
        </p:spPr>
        <p:txBody>
          <a:bodyPr/>
          <a:lstStyle/>
          <a:p>
            <a:pPr>
              <a:buFont typeface="Wingdings" pitchFamily="2" charset="2"/>
              <a:buNone/>
            </a:pPr>
            <a:r>
              <a:rPr lang="en-US" altLang="zh-CN" sz="2800"/>
              <a:t>②</a:t>
            </a:r>
            <a:r>
              <a:rPr lang="zh-CN" altLang="en-US" sz="2800"/>
              <a:t>用函数</a:t>
            </a:r>
            <a:r>
              <a:rPr lang="en-US" altLang="zh-CN" sz="2800"/>
              <a:t>syms</a:t>
            </a:r>
            <a:r>
              <a:rPr lang="zh-CN" altLang="en-US" sz="2800"/>
              <a:t>建立符号变量、符号表达式和符号矩阵。</a:t>
            </a:r>
          </a:p>
          <a:p>
            <a:pPr>
              <a:buFont typeface="Wingdings" pitchFamily="2" charset="2"/>
              <a:buNone/>
            </a:pPr>
            <a:r>
              <a:rPr lang="zh-CN" altLang="en-US" sz="2800"/>
              <a:t>        调用格式为：</a:t>
            </a:r>
          </a:p>
          <a:p>
            <a:pPr>
              <a:buFont typeface="Wingdings" pitchFamily="2" charset="2"/>
              <a:buNone/>
            </a:pPr>
            <a:r>
              <a:rPr lang="zh-CN" altLang="en-US" sz="2800"/>
              <a:t>        </a:t>
            </a:r>
            <a:r>
              <a:rPr lang="en-US" altLang="zh-CN" sz="2800"/>
              <a:t>Syms var1 var2 var3 …</a:t>
            </a:r>
          </a:p>
          <a:p>
            <a:pPr>
              <a:buFont typeface="Wingdings" pitchFamily="2" charset="2"/>
              <a:buNone/>
            </a:pPr>
            <a:r>
              <a:rPr lang="en-US" altLang="zh-CN" sz="2800"/>
              <a:t>        </a:t>
            </a:r>
            <a:r>
              <a:rPr lang="zh-CN" altLang="en-US" sz="2800"/>
              <a:t>注意空格。</a:t>
            </a:r>
          </a:p>
          <a:p>
            <a:pPr>
              <a:buFont typeface="Wingdings" pitchFamily="2" charset="2"/>
              <a:buNone/>
            </a:pPr>
            <a:r>
              <a:rPr lang="zh-CN" altLang="en-US" sz="2800"/>
              <a:t>        </a:t>
            </a:r>
            <a:r>
              <a:rPr lang="en-US" altLang="zh-CN" sz="2800"/>
              <a:t>&gt;&gt;syms y u</a:t>
            </a:r>
          </a:p>
          <a:p>
            <a:pPr>
              <a:buFont typeface="Wingdings" pitchFamily="2" charset="2"/>
              <a:buNone/>
            </a:pPr>
            <a:r>
              <a:rPr lang="en-US" altLang="zh-CN" sz="2800"/>
              <a:t>        &gt;&gt; p=exp(-y/u)</a:t>
            </a:r>
          </a:p>
          <a:p>
            <a:pPr>
              <a:buFont typeface="Wingdings" pitchFamily="2" charset="2"/>
              <a:buNone/>
            </a:pPr>
            <a:r>
              <a:rPr lang="en-US" altLang="zh-CN" sz="2800"/>
              <a:t>         &gt;&gt;q=y^2+u^3+u*y</a:t>
            </a:r>
          </a:p>
          <a:p>
            <a:pPr>
              <a:buFont typeface="Wingdings" pitchFamily="2" charset="2"/>
              <a:buNone/>
            </a:pPr>
            <a:r>
              <a:rPr lang="en-US" altLang="zh-CN" sz="2800"/>
              <a:t>          </a:t>
            </a:r>
            <a:r>
              <a:rPr lang="zh-CN" altLang="en-US" sz="2800"/>
              <a:t>这样就建立了两个符号表达式，分别存放在变量</a:t>
            </a:r>
            <a:r>
              <a:rPr lang="en-US" altLang="zh-CN" sz="2800"/>
              <a:t>p</a:t>
            </a:r>
            <a:r>
              <a:rPr lang="zh-CN" altLang="en-US" sz="2800"/>
              <a:t>和</a:t>
            </a:r>
            <a:r>
              <a:rPr lang="en-US" altLang="zh-CN" sz="2800"/>
              <a:t>q</a:t>
            </a:r>
            <a:r>
              <a:rPr lang="zh-CN" altLang="en-US" sz="2800"/>
              <a:t>里。</a:t>
            </a:r>
          </a:p>
          <a:p>
            <a:pPr>
              <a:buFont typeface="Wingdings" pitchFamily="2" charset="2"/>
              <a:buNone/>
            </a:pPr>
            <a:r>
              <a:rPr lang="zh-CN" altLang="en-US" sz="2800"/>
              <a:t>    指出：</a:t>
            </a:r>
            <a:r>
              <a:rPr lang="zh-CN" altLang="en-US" sz="2800">
                <a:solidFill>
                  <a:srgbClr val="00FF00"/>
                </a:solidFill>
                <a:latin typeface="楷体_GB2312" pitchFamily="49" charset="-122"/>
                <a:ea typeface="楷体_GB2312" pitchFamily="49" charset="-122"/>
              </a:rPr>
              <a:t>①由于</a:t>
            </a:r>
            <a:r>
              <a:rPr lang="en-US" altLang="zh-CN" sz="2800">
                <a:solidFill>
                  <a:srgbClr val="00FF00"/>
                </a:solidFill>
                <a:latin typeface="楷体_GB2312" pitchFamily="49" charset="-122"/>
                <a:ea typeface="楷体_GB2312" pitchFamily="49" charset="-122"/>
              </a:rPr>
              <a:t>syms</a:t>
            </a:r>
            <a:r>
              <a:rPr lang="zh-CN" altLang="en-US" sz="2800">
                <a:solidFill>
                  <a:srgbClr val="00FF00"/>
                </a:solidFill>
                <a:latin typeface="楷体_GB2312" pitchFamily="49" charset="-122"/>
                <a:ea typeface="楷体_GB2312" pitchFamily="49" charset="-122"/>
              </a:rPr>
              <a:t>函数书写简洁，意义清楚，符合</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的习惯特点，一般提倡使用</a:t>
            </a:r>
            <a:r>
              <a:rPr lang="en-US" altLang="zh-CN" sz="2800">
                <a:solidFill>
                  <a:srgbClr val="00FF00"/>
                </a:solidFill>
                <a:latin typeface="楷体_GB2312" pitchFamily="49" charset="-122"/>
                <a:ea typeface="楷体_GB2312" pitchFamily="49" charset="-122"/>
              </a:rPr>
              <a:t>syms</a:t>
            </a:r>
            <a:r>
              <a:rPr lang="zh-CN" altLang="en-US" sz="2800">
                <a:solidFill>
                  <a:srgbClr val="00FF00"/>
                </a:solidFill>
                <a:latin typeface="楷体_GB2312" pitchFamily="49" charset="-122"/>
                <a:ea typeface="楷体_GB2312" pitchFamily="49" charset="-122"/>
              </a:rPr>
              <a:t>创建符号变量、符号表达式和符号矩阵。 </a:t>
            </a:r>
          </a:p>
          <a:p>
            <a:pPr>
              <a:buFont typeface="Wingdings" pitchFamily="2" charset="2"/>
              <a:buNone/>
            </a:pPr>
            <a:endParaRPr lang="en-US" altLang="zh-CN" sz="2800">
              <a:solidFill>
                <a:srgbClr val="00FF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142875" y="152400"/>
            <a:ext cx="8080375" cy="468313"/>
          </a:xfrm>
          <a:prstGeom prst="rect">
            <a:avLst/>
          </a:prstGeom>
        </p:spPr>
        <p:txBody>
          <a:bodyPr/>
          <a:lstStyle/>
          <a:p>
            <a:r>
              <a:rPr lang="zh-CN" altLang="en-US" sz="1800">
                <a:solidFill>
                  <a:schemeClr val="folHlink"/>
                </a:solidFill>
              </a:rPr>
              <a:t>符号对象的创建（续）</a:t>
            </a:r>
          </a:p>
        </p:txBody>
      </p:sp>
      <p:sp>
        <p:nvSpPr>
          <p:cNvPr id="98307" name="Rectangle 3"/>
          <p:cNvSpPr>
            <a:spLocks noGrp="1" noChangeArrowheads="1"/>
          </p:cNvSpPr>
          <p:nvPr>
            <p:ph type="body" idx="4294967295"/>
          </p:nvPr>
        </p:nvSpPr>
        <p:spPr>
          <a:xfrm>
            <a:off x="250825" y="800100"/>
            <a:ext cx="8893175" cy="5797550"/>
          </a:xfrm>
          <a:prstGeom prst="rect">
            <a:avLst/>
          </a:prstGeom>
        </p:spPr>
        <p:txBody>
          <a:bodyPr/>
          <a:lstStyle/>
          <a:p>
            <a:pPr marL="533400" indent="-533400">
              <a:buFont typeface="Wingdings" pitchFamily="2" charset="2"/>
              <a:buNone/>
            </a:pPr>
            <a:r>
              <a:rPr lang="en-US" altLang="zh-CN" sz="2800">
                <a:solidFill>
                  <a:srgbClr val="00FF00"/>
                </a:solidFill>
                <a:latin typeface="楷体_GB2312" pitchFamily="49" charset="-122"/>
                <a:ea typeface="楷体_GB2312" pitchFamily="49" charset="-122"/>
              </a:rPr>
              <a:t>②</a:t>
            </a:r>
            <a:r>
              <a:rPr lang="zh-CN" altLang="en-US" sz="2800">
                <a:solidFill>
                  <a:srgbClr val="00FF00"/>
                </a:solidFill>
                <a:latin typeface="楷体_GB2312" pitchFamily="49" charset="-122"/>
                <a:ea typeface="楷体_GB2312" pitchFamily="49" charset="-122"/>
              </a:rPr>
              <a:t>注意用单引号创建的字符串变量和用函数</a:t>
            </a:r>
            <a:r>
              <a:rPr lang="en-US" altLang="zh-CN" sz="2800">
                <a:solidFill>
                  <a:srgbClr val="00FF00"/>
                </a:solidFill>
                <a:latin typeface="楷体_GB2312" pitchFamily="49" charset="-122"/>
                <a:ea typeface="楷体_GB2312" pitchFamily="49" charset="-122"/>
              </a:rPr>
              <a:t>sym</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syms</a:t>
            </a:r>
            <a:r>
              <a:rPr lang="zh-CN" altLang="en-US" sz="2800">
                <a:solidFill>
                  <a:srgbClr val="00FF00"/>
                </a:solidFill>
                <a:latin typeface="楷体_GB2312" pitchFamily="49" charset="-122"/>
                <a:ea typeface="楷体_GB2312" pitchFamily="49" charset="-122"/>
              </a:rPr>
              <a:t>创建的符号变量性质并不完全一样。在符号工具箱中，有些指令的参数既可以用字符串型数据也可以用符号型数据，但也有一些指令的参数必须用符号型数据。</a:t>
            </a:r>
          </a:p>
          <a:p>
            <a:pPr marL="533400" indent="-533400">
              <a:buFont typeface="Wingdings" pitchFamily="2" charset="2"/>
              <a:buNone/>
            </a:pPr>
            <a:r>
              <a:rPr lang="zh-CN" altLang="en-US" sz="2800">
                <a:solidFill>
                  <a:srgbClr val="00FF00"/>
                </a:solidFill>
                <a:latin typeface="楷体_GB2312" pitchFamily="49" charset="-122"/>
                <a:ea typeface="楷体_GB2312" pitchFamily="49" charset="-122"/>
              </a:rPr>
              <a:t>   加法、求导等运算对数值形式的字符串和符号变量都按符号变量对待，不加区别，而级数求和命令</a:t>
            </a:r>
            <a:r>
              <a:rPr lang="en-US" altLang="zh-CN" sz="2800">
                <a:solidFill>
                  <a:srgbClr val="00FF00"/>
                </a:solidFill>
                <a:latin typeface="楷体_GB2312" pitchFamily="49" charset="-122"/>
                <a:ea typeface="楷体_GB2312" pitchFamily="49" charset="-122"/>
              </a:rPr>
              <a:t>symsum(s,</a:t>
            </a:r>
            <a:r>
              <a:rPr lang="en-US" altLang="zh-CN" sz="2800">
                <a:solidFill>
                  <a:srgbClr val="00FF00"/>
                </a:solidFill>
                <a:latin typeface="Times New Roman"/>
                <a:ea typeface="楷体_GB2312" pitchFamily="49" charset="-122"/>
              </a:rPr>
              <a:t>’</a:t>
            </a:r>
            <a:r>
              <a:rPr lang="en-US" altLang="zh-CN" sz="2800">
                <a:solidFill>
                  <a:srgbClr val="00FF00"/>
                </a:solidFill>
                <a:latin typeface="楷体_GB2312" pitchFamily="49" charset="-122"/>
                <a:ea typeface="楷体_GB2312" pitchFamily="49" charset="-122"/>
              </a:rPr>
              <a:t>n</a:t>
            </a:r>
            <a:r>
              <a:rPr lang="en-US" altLang="zh-CN" sz="2800">
                <a:solidFill>
                  <a:srgbClr val="00FF00"/>
                </a:solidFill>
                <a:latin typeface="Times New Roman"/>
                <a:ea typeface="楷体_GB2312" pitchFamily="49" charset="-122"/>
              </a:rPr>
              <a:t>’</a:t>
            </a:r>
            <a:r>
              <a:rPr lang="en-US" altLang="zh-CN" sz="2800">
                <a:solidFill>
                  <a:srgbClr val="00FF00"/>
                </a:solidFill>
                <a:latin typeface="楷体_GB2312" pitchFamily="49" charset="-122"/>
                <a:ea typeface="楷体_GB2312" pitchFamily="49" charset="-122"/>
              </a:rPr>
              <a:t>,h,k)</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s</a:t>
            </a:r>
            <a:r>
              <a:rPr lang="zh-CN" altLang="en-US" sz="2800">
                <a:solidFill>
                  <a:srgbClr val="00FF00"/>
                </a:solidFill>
                <a:latin typeface="楷体_GB2312" pitchFamily="49" charset="-122"/>
                <a:ea typeface="楷体_GB2312" pitchFamily="49" charset="-122"/>
              </a:rPr>
              <a:t>是通项表达式，</a:t>
            </a:r>
            <a:r>
              <a:rPr lang="en-US" altLang="zh-CN" sz="2800">
                <a:solidFill>
                  <a:srgbClr val="00FF00"/>
                </a:solidFill>
                <a:latin typeface="楷体_GB2312" pitchFamily="49" charset="-122"/>
                <a:ea typeface="楷体_GB2312" pitchFamily="49" charset="-122"/>
              </a:rPr>
              <a:t>n</a:t>
            </a:r>
            <a:r>
              <a:rPr lang="zh-CN" altLang="en-US" sz="2800">
                <a:solidFill>
                  <a:srgbClr val="00FF00"/>
                </a:solidFill>
                <a:latin typeface="楷体_GB2312" pitchFamily="49" charset="-122"/>
                <a:ea typeface="楷体_GB2312" pitchFamily="49" charset="-122"/>
              </a:rPr>
              <a:t>为级数的项数，</a:t>
            </a:r>
            <a:r>
              <a:rPr lang="en-US" altLang="zh-CN" sz="2800">
                <a:solidFill>
                  <a:srgbClr val="00FF00"/>
                </a:solidFill>
                <a:latin typeface="楷体_GB2312" pitchFamily="49" charset="-122"/>
                <a:ea typeface="楷体_GB2312" pitchFamily="49" charset="-122"/>
              </a:rPr>
              <a:t>h</a:t>
            </a:r>
            <a:r>
              <a:rPr lang="zh-CN" altLang="en-US" sz="2800">
                <a:solidFill>
                  <a:srgbClr val="00FF00"/>
                </a:solidFill>
                <a:latin typeface="楷体_GB2312" pitchFamily="49" charset="-122"/>
                <a:ea typeface="楷体_GB2312" pitchFamily="49" charset="-122"/>
              </a:rPr>
              <a:t>、</a:t>
            </a:r>
            <a:r>
              <a:rPr lang="en-US" altLang="zh-CN" sz="2800">
                <a:solidFill>
                  <a:srgbClr val="00FF00"/>
                </a:solidFill>
                <a:latin typeface="楷体_GB2312" pitchFamily="49" charset="-122"/>
                <a:ea typeface="楷体_GB2312" pitchFamily="49" charset="-122"/>
              </a:rPr>
              <a:t>k</a:t>
            </a:r>
            <a:r>
              <a:rPr lang="zh-CN" altLang="en-US" sz="2800">
                <a:solidFill>
                  <a:srgbClr val="00FF00"/>
                </a:solidFill>
                <a:latin typeface="楷体_GB2312" pitchFamily="49" charset="-122"/>
                <a:ea typeface="楷体_GB2312" pitchFamily="49" charset="-122"/>
              </a:rPr>
              <a:t>分别是求和的起止项数）中的</a:t>
            </a:r>
            <a:r>
              <a:rPr lang="en-US" altLang="zh-CN" sz="2800">
                <a:solidFill>
                  <a:srgbClr val="00FF00"/>
                </a:solidFill>
                <a:latin typeface="楷体_GB2312" pitchFamily="49" charset="-122"/>
                <a:ea typeface="楷体_GB2312" pitchFamily="49" charset="-122"/>
              </a:rPr>
              <a:t>s</a:t>
            </a:r>
            <a:r>
              <a:rPr lang="zh-CN" altLang="en-US" sz="2800">
                <a:solidFill>
                  <a:srgbClr val="00FF00"/>
                </a:solidFill>
                <a:latin typeface="楷体_GB2312" pitchFamily="49" charset="-122"/>
                <a:ea typeface="楷体_GB2312" pitchFamily="49" charset="-122"/>
              </a:rPr>
              <a:t>必须用符号表达式而不能用字符串。</a:t>
            </a:r>
          </a:p>
          <a:p>
            <a:pPr marL="533400" indent="-533400">
              <a:buFont typeface="Wingdings" pitchFamily="2" charset="2"/>
              <a:buNone/>
            </a:pPr>
            <a:r>
              <a:rPr lang="zh-CN" altLang="en-US" sz="2800">
                <a:solidFill>
                  <a:srgbClr val="00FF00"/>
                </a:solidFill>
                <a:latin typeface="楷体_GB2312" pitchFamily="49" charset="-122"/>
                <a:ea typeface="楷体_GB2312" pitchFamily="49" charset="-122"/>
              </a:rPr>
              <a:t>③</a:t>
            </a:r>
            <a:r>
              <a:rPr lang="en-US" altLang="zh-CN" sz="2800">
                <a:solidFill>
                  <a:srgbClr val="00FF00"/>
                </a:solidFill>
                <a:latin typeface="楷体_GB2312" pitchFamily="49" charset="-122"/>
                <a:ea typeface="楷体_GB2312" pitchFamily="49" charset="-122"/>
              </a:rPr>
              <a:t>MATLAB</a:t>
            </a:r>
            <a:r>
              <a:rPr lang="zh-CN" altLang="en-US" sz="2800">
                <a:solidFill>
                  <a:srgbClr val="00FF00"/>
                </a:solidFill>
                <a:latin typeface="楷体_GB2312" pitchFamily="49" charset="-122"/>
                <a:ea typeface="楷体_GB2312" pitchFamily="49" charset="-122"/>
              </a:rPr>
              <a:t>中，在没有规定的情况下，默认最接近</a:t>
            </a:r>
            <a:r>
              <a:rPr lang="en-US" altLang="zh-CN" sz="2800">
                <a:solidFill>
                  <a:srgbClr val="00FF00"/>
                </a:solidFill>
                <a:latin typeface="楷体_GB2312" pitchFamily="49" charset="-122"/>
                <a:ea typeface="楷体_GB2312" pitchFamily="49" charset="-122"/>
              </a:rPr>
              <a:t>x</a:t>
            </a:r>
            <a:r>
              <a:rPr lang="zh-CN" altLang="en-US" sz="2800">
                <a:solidFill>
                  <a:srgbClr val="00FF00"/>
                </a:solidFill>
                <a:latin typeface="楷体_GB2312" pitchFamily="49" charset="-122"/>
                <a:ea typeface="楷体_GB2312" pitchFamily="49" charset="-122"/>
              </a:rPr>
              <a:t>的字母表示自变量。</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107950" y="152400"/>
            <a:ext cx="8080375" cy="612775"/>
          </a:xfrm>
          <a:prstGeom prst="rect">
            <a:avLst/>
          </a:prstGeom>
        </p:spPr>
        <p:txBody>
          <a:bodyPr/>
          <a:lstStyle/>
          <a:p>
            <a:r>
              <a:rPr lang="zh-CN" altLang="en-US" sz="2800"/>
              <a:t>二、符号微积分</a:t>
            </a:r>
          </a:p>
        </p:txBody>
      </p:sp>
      <p:sp>
        <p:nvSpPr>
          <p:cNvPr id="99331" name="Rectangle 3"/>
          <p:cNvSpPr>
            <a:spLocks noGrp="1" noChangeArrowheads="1"/>
          </p:cNvSpPr>
          <p:nvPr>
            <p:ph type="body" idx="4294967295"/>
          </p:nvPr>
        </p:nvSpPr>
        <p:spPr>
          <a:xfrm>
            <a:off x="250825" y="908050"/>
            <a:ext cx="8893175" cy="5949950"/>
          </a:xfrm>
          <a:prstGeom prst="rect">
            <a:avLst/>
          </a:prstGeom>
        </p:spPr>
        <p:txBody>
          <a:bodyPr/>
          <a:lstStyle/>
          <a:p>
            <a:r>
              <a:rPr lang="en-US" altLang="zh-CN"/>
              <a:t>limit(f,x,a)     </a:t>
            </a:r>
            <a:r>
              <a:rPr lang="zh-CN" altLang="en-US"/>
              <a:t>求表达式</a:t>
            </a:r>
            <a:r>
              <a:rPr lang="en-US" altLang="zh-CN"/>
              <a:t>f</a:t>
            </a:r>
            <a:r>
              <a:rPr lang="zh-CN" altLang="en-US"/>
              <a:t>当</a:t>
            </a:r>
            <a:r>
              <a:rPr lang="en-US" altLang="zh-CN"/>
              <a:t>x→a</a:t>
            </a:r>
            <a:r>
              <a:rPr lang="zh-CN" altLang="en-US"/>
              <a:t>时的极限</a:t>
            </a:r>
          </a:p>
          <a:p>
            <a:r>
              <a:rPr lang="en-US" altLang="zh-CN"/>
              <a:t>diff(f)             </a:t>
            </a:r>
            <a:r>
              <a:rPr lang="zh-CN" altLang="en-US"/>
              <a:t>求表达式</a:t>
            </a:r>
            <a:r>
              <a:rPr lang="en-US" altLang="zh-CN"/>
              <a:t>f</a:t>
            </a:r>
            <a:r>
              <a:rPr lang="zh-CN" altLang="en-US"/>
              <a:t>对缺省变量的微分</a:t>
            </a:r>
          </a:p>
          <a:p>
            <a:r>
              <a:rPr lang="en-US" altLang="zh-CN"/>
              <a:t>diff(f,n)          </a:t>
            </a:r>
            <a:r>
              <a:rPr lang="zh-CN" altLang="en-US"/>
              <a:t>求表达式</a:t>
            </a:r>
            <a:r>
              <a:rPr lang="en-US" altLang="zh-CN"/>
              <a:t>f</a:t>
            </a:r>
            <a:r>
              <a:rPr lang="zh-CN" altLang="en-US"/>
              <a:t>对缺省变量求</a:t>
            </a:r>
            <a:r>
              <a:rPr lang="en-US" altLang="zh-CN"/>
              <a:t>n</a:t>
            </a:r>
            <a:r>
              <a:rPr lang="zh-CN" altLang="en-US"/>
              <a:t>阶微分</a:t>
            </a:r>
          </a:p>
          <a:p>
            <a:r>
              <a:rPr lang="en-US" altLang="zh-CN"/>
              <a:t>diff(f,v)          </a:t>
            </a:r>
            <a:r>
              <a:rPr lang="zh-CN" altLang="en-US"/>
              <a:t>求表达式</a:t>
            </a:r>
            <a:r>
              <a:rPr lang="en-US" altLang="zh-CN"/>
              <a:t>f</a:t>
            </a:r>
            <a:r>
              <a:rPr lang="zh-CN" altLang="en-US"/>
              <a:t>对变量</a:t>
            </a:r>
            <a:r>
              <a:rPr lang="en-US" altLang="zh-CN"/>
              <a:t>v</a:t>
            </a:r>
            <a:r>
              <a:rPr lang="zh-CN" altLang="en-US"/>
              <a:t>的微分</a:t>
            </a:r>
          </a:p>
          <a:p>
            <a:r>
              <a:rPr lang="en-US" altLang="zh-CN"/>
              <a:t>diff(f,v,n)       </a:t>
            </a:r>
            <a:r>
              <a:rPr lang="zh-CN" altLang="en-US"/>
              <a:t>求表达式</a:t>
            </a:r>
            <a:r>
              <a:rPr lang="en-US" altLang="zh-CN"/>
              <a:t>f</a:t>
            </a:r>
            <a:r>
              <a:rPr lang="zh-CN" altLang="en-US"/>
              <a:t>对变量</a:t>
            </a:r>
            <a:r>
              <a:rPr lang="en-US" altLang="zh-CN"/>
              <a:t>v</a:t>
            </a:r>
            <a:r>
              <a:rPr lang="zh-CN" altLang="en-US"/>
              <a:t>的</a:t>
            </a:r>
            <a:r>
              <a:rPr lang="en-US" altLang="zh-CN"/>
              <a:t>n</a:t>
            </a:r>
            <a:r>
              <a:rPr lang="zh-CN" altLang="en-US"/>
              <a:t>阶微分</a:t>
            </a:r>
          </a:p>
          <a:p>
            <a:r>
              <a:rPr lang="en-US" altLang="zh-CN"/>
              <a:t>int(f)               </a:t>
            </a:r>
            <a:r>
              <a:rPr lang="zh-CN" altLang="en-US"/>
              <a:t>求表达式</a:t>
            </a:r>
            <a:r>
              <a:rPr lang="en-US" altLang="zh-CN"/>
              <a:t>f</a:t>
            </a:r>
            <a:r>
              <a:rPr lang="zh-CN" altLang="en-US"/>
              <a:t>对缺省变量的积分</a:t>
            </a:r>
          </a:p>
          <a:p>
            <a:r>
              <a:rPr lang="en-US" altLang="zh-CN"/>
              <a:t>int(f,v)            </a:t>
            </a:r>
            <a:r>
              <a:rPr lang="zh-CN" altLang="en-US"/>
              <a:t>求表达式</a:t>
            </a:r>
            <a:r>
              <a:rPr lang="en-US" altLang="zh-CN"/>
              <a:t>f</a:t>
            </a:r>
            <a:r>
              <a:rPr lang="zh-CN" altLang="en-US"/>
              <a:t>对变量</a:t>
            </a:r>
            <a:r>
              <a:rPr lang="en-US" altLang="zh-CN"/>
              <a:t>v</a:t>
            </a:r>
            <a:r>
              <a:rPr lang="zh-CN" altLang="en-US"/>
              <a:t>的积分</a:t>
            </a:r>
          </a:p>
          <a:p>
            <a:r>
              <a:rPr lang="en-US" altLang="zh-CN"/>
              <a:t>int(f,v,a,b)      </a:t>
            </a:r>
            <a:r>
              <a:rPr lang="zh-CN" altLang="en-US"/>
              <a:t>求表达式</a:t>
            </a:r>
            <a:r>
              <a:rPr lang="en-US" altLang="zh-CN"/>
              <a:t>f</a:t>
            </a:r>
            <a:r>
              <a:rPr lang="zh-CN" altLang="en-US"/>
              <a:t>在区间</a:t>
            </a:r>
            <a:r>
              <a:rPr lang="en-US" altLang="zh-CN"/>
              <a:t>(a,b)</a:t>
            </a:r>
            <a:r>
              <a:rPr lang="zh-CN" altLang="en-US"/>
              <a:t>上对变量</a:t>
            </a:r>
            <a:r>
              <a:rPr lang="en-US" altLang="zh-CN"/>
              <a:t>v</a:t>
            </a:r>
            <a:r>
              <a:rPr lang="zh-CN" altLang="en-US"/>
              <a:t>的定积分</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107950" y="188913"/>
            <a:ext cx="8080375" cy="371475"/>
          </a:xfrm>
          <a:prstGeom prst="rect">
            <a:avLst/>
          </a:prstGeom>
        </p:spPr>
        <p:txBody>
          <a:bodyPr/>
          <a:lstStyle/>
          <a:p>
            <a:r>
              <a:rPr lang="zh-CN" altLang="en-US" sz="1600">
                <a:solidFill>
                  <a:schemeClr val="folHlink"/>
                </a:solidFill>
              </a:rPr>
              <a:t>符号微积分（续）</a:t>
            </a:r>
          </a:p>
        </p:txBody>
      </p:sp>
      <p:sp>
        <p:nvSpPr>
          <p:cNvPr id="100355" name="Rectangle 3"/>
          <p:cNvSpPr>
            <a:spLocks noGrp="1" noChangeArrowheads="1"/>
          </p:cNvSpPr>
          <p:nvPr>
            <p:ph type="body" idx="4294967295"/>
          </p:nvPr>
        </p:nvSpPr>
        <p:spPr>
          <a:xfrm>
            <a:off x="215900" y="728663"/>
            <a:ext cx="8928100" cy="5868987"/>
          </a:xfrm>
          <a:prstGeom prst="rect">
            <a:avLst/>
          </a:prstGeom>
        </p:spPr>
        <p:txBody>
          <a:bodyPr/>
          <a:lstStyle/>
          <a:p>
            <a:pPr>
              <a:lnSpc>
                <a:spcPct val="70000"/>
              </a:lnSpc>
              <a:buFont typeface="Wingdings" pitchFamily="2" charset="2"/>
              <a:buNone/>
            </a:pPr>
            <a:endParaRPr lang="en-US" altLang="zh-CN" sz="2800"/>
          </a:p>
          <a:p>
            <a:pPr>
              <a:lnSpc>
                <a:spcPct val="70000"/>
              </a:lnSpc>
              <a:buFont typeface="Wingdings" pitchFamily="2" charset="2"/>
              <a:buNone/>
            </a:pPr>
            <a:r>
              <a:rPr lang="zh-CN" altLang="en-US" sz="2800"/>
              <a:t>例</a:t>
            </a:r>
            <a:r>
              <a:rPr lang="en-US" altLang="zh-CN" sz="2800"/>
              <a:t>.</a:t>
            </a:r>
            <a:r>
              <a:rPr lang="zh-CN" altLang="en-US" sz="2800"/>
              <a:t>已知</a:t>
            </a:r>
            <a:r>
              <a:rPr lang="en-US" altLang="zh-CN" sz="2800"/>
              <a:t>f(x)=ax</a:t>
            </a:r>
            <a:r>
              <a:rPr lang="en-US" altLang="zh-CN" sz="2800" baseline="30000"/>
              <a:t>2</a:t>
            </a:r>
            <a:r>
              <a:rPr lang="en-US" altLang="zh-CN" sz="2800"/>
              <a:t> +bx+c</a:t>
            </a:r>
            <a:r>
              <a:rPr lang="zh-CN" altLang="en-US" sz="2800"/>
              <a:t>，求</a:t>
            </a:r>
            <a:r>
              <a:rPr lang="en-US" altLang="zh-CN" sz="2800"/>
              <a:t>f(x)</a:t>
            </a:r>
            <a:r>
              <a:rPr lang="zh-CN" altLang="en-US" sz="2800"/>
              <a:t>的微分和积分。</a:t>
            </a:r>
          </a:p>
          <a:p>
            <a:pPr>
              <a:lnSpc>
                <a:spcPct val="70000"/>
              </a:lnSpc>
              <a:buFont typeface="Wingdings" pitchFamily="2" charset="2"/>
              <a:buNone/>
            </a:pPr>
            <a:r>
              <a:rPr lang="zh-CN" altLang="en-US" sz="2800"/>
              <a:t>解：</a:t>
            </a:r>
            <a:r>
              <a:rPr lang="en-US" altLang="zh-CN" sz="2800"/>
              <a:t>&gt;&gt;syms a b c x</a:t>
            </a:r>
          </a:p>
          <a:p>
            <a:pPr>
              <a:lnSpc>
                <a:spcPct val="70000"/>
              </a:lnSpc>
              <a:buFont typeface="Wingdings" pitchFamily="2" charset="2"/>
              <a:buNone/>
            </a:pPr>
            <a:r>
              <a:rPr lang="en-US" altLang="zh-CN" sz="2800"/>
              <a:t>        &gt;&gt;f=sym(‘a*x^2+b*x+c’)</a:t>
            </a:r>
          </a:p>
          <a:p>
            <a:pPr>
              <a:lnSpc>
                <a:spcPct val="70000"/>
              </a:lnSpc>
              <a:buFont typeface="Wingdings" pitchFamily="2" charset="2"/>
              <a:buNone/>
            </a:pPr>
            <a:r>
              <a:rPr lang="en-US" altLang="zh-CN" sz="2800"/>
              <a:t>             f =</a:t>
            </a:r>
          </a:p>
          <a:p>
            <a:pPr>
              <a:lnSpc>
                <a:spcPct val="70000"/>
              </a:lnSpc>
              <a:buFont typeface="Wingdings" pitchFamily="2" charset="2"/>
              <a:buNone/>
            </a:pPr>
            <a:r>
              <a:rPr lang="en-US" altLang="zh-CN" sz="2800"/>
              <a:t>                 a*x^2+b*x+c</a:t>
            </a:r>
          </a:p>
          <a:p>
            <a:pPr>
              <a:lnSpc>
                <a:spcPct val="70000"/>
              </a:lnSpc>
              <a:buFont typeface="Wingdings" pitchFamily="2" charset="2"/>
              <a:buNone/>
            </a:pPr>
            <a:r>
              <a:rPr lang="en-US" altLang="zh-CN" sz="2800"/>
              <a:t>         &gt;&gt;diff(f,a)</a:t>
            </a:r>
          </a:p>
          <a:p>
            <a:pPr>
              <a:lnSpc>
                <a:spcPct val="70000"/>
              </a:lnSpc>
              <a:buFont typeface="Wingdings" pitchFamily="2" charset="2"/>
              <a:buNone/>
            </a:pPr>
            <a:r>
              <a:rPr lang="en-US" altLang="zh-CN" sz="2800"/>
              <a:t>             ans =</a:t>
            </a:r>
          </a:p>
          <a:p>
            <a:pPr>
              <a:lnSpc>
                <a:spcPct val="70000"/>
              </a:lnSpc>
              <a:buFont typeface="Wingdings" pitchFamily="2" charset="2"/>
              <a:buNone/>
            </a:pPr>
            <a:r>
              <a:rPr lang="en-US" altLang="zh-CN" sz="2800"/>
              <a:t>                      x^2</a:t>
            </a:r>
          </a:p>
          <a:p>
            <a:pPr>
              <a:lnSpc>
                <a:spcPct val="70000"/>
              </a:lnSpc>
              <a:buFont typeface="Wingdings" pitchFamily="2" charset="2"/>
              <a:buNone/>
            </a:pPr>
            <a:r>
              <a:rPr lang="en-US" altLang="zh-CN" sz="2800"/>
              <a:t>        &gt;&gt;int(f)</a:t>
            </a:r>
          </a:p>
          <a:p>
            <a:pPr>
              <a:lnSpc>
                <a:spcPct val="70000"/>
              </a:lnSpc>
              <a:buFont typeface="Wingdings" pitchFamily="2" charset="2"/>
              <a:buNone/>
            </a:pPr>
            <a:r>
              <a:rPr lang="en-US" altLang="zh-CN" sz="2800"/>
              <a:t>             ans =</a:t>
            </a:r>
          </a:p>
          <a:p>
            <a:pPr>
              <a:lnSpc>
                <a:spcPct val="70000"/>
              </a:lnSpc>
              <a:buFont typeface="Wingdings" pitchFamily="2" charset="2"/>
              <a:buNone/>
            </a:pPr>
            <a:r>
              <a:rPr lang="en-US" altLang="zh-CN" sz="2800"/>
              <a:t>                     1/3*a*x^3+1/2*b*x^2+c*x</a:t>
            </a:r>
          </a:p>
          <a:p>
            <a:pPr>
              <a:lnSpc>
                <a:spcPct val="70000"/>
              </a:lnSpc>
              <a:buFont typeface="Wingdings" pitchFamily="2" charset="2"/>
              <a:buNone/>
            </a:pPr>
            <a:r>
              <a:rPr lang="en-US" altLang="zh-CN" sz="2800"/>
              <a:t>       &gt;&gt;int(f,x,0,2)</a:t>
            </a:r>
          </a:p>
          <a:p>
            <a:pPr>
              <a:lnSpc>
                <a:spcPct val="70000"/>
              </a:lnSpc>
              <a:buFont typeface="Wingdings" pitchFamily="2" charset="2"/>
              <a:buNone/>
            </a:pPr>
            <a:r>
              <a:rPr lang="en-US" altLang="zh-CN" sz="2800"/>
              <a:t>            ans =</a:t>
            </a:r>
          </a:p>
          <a:p>
            <a:pPr>
              <a:lnSpc>
                <a:spcPct val="70000"/>
              </a:lnSpc>
              <a:buFont typeface="Wingdings" pitchFamily="2" charset="2"/>
              <a:buNone/>
            </a:pPr>
            <a:r>
              <a:rPr lang="en-US" altLang="zh-CN" sz="2800"/>
              <a:t>                      8/3*a+2*b+2*c</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82625" y="609600"/>
            <a:ext cx="6805699" cy="1143000"/>
          </a:xfrm>
          <a:prstGeom prst="rect">
            <a:avLst/>
          </a:prstGeom>
        </p:spPr>
        <p:txBody>
          <a:bodyPr/>
          <a:lstStyle/>
          <a:p>
            <a:r>
              <a:rPr lang="en-US" altLang="zh-CN" sz="2800">
                <a:latin typeface="Times New Roman" charset="0"/>
              </a:rPr>
              <a:t>(2)</a:t>
            </a:r>
            <a:r>
              <a:rPr lang="zh-CN" altLang="en-US" sz="2800"/>
              <a:t>启动平台（</a:t>
            </a:r>
            <a:r>
              <a:rPr lang="en-US" altLang="zh-CN" sz="2800"/>
              <a:t>Launch Pad</a:t>
            </a:r>
            <a:r>
              <a:rPr lang="zh-CN" altLang="en-US" sz="2800"/>
              <a:t>）</a:t>
            </a:r>
            <a:r>
              <a:rPr lang="zh-CN" altLang="en-US"/>
              <a:t> </a:t>
            </a:r>
          </a:p>
        </p:txBody>
      </p:sp>
      <p:sp>
        <p:nvSpPr>
          <p:cNvPr id="12291" name="Rectangle 3"/>
          <p:cNvSpPr>
            <a:spLocks noGrp="1" noChangeArrowheads="1"/>
          </p:cNvSpPr>
          <p:nvPr>
            <p:ph type="body" idx="4294967295"/>
          </p:nvPr>
        </p:nvSpPr>
        <p:spPr>
          <a:xfrm>
            <a:off x="682625" y="1981200"/>
            <a:ext cx="6481663" cy="4114800"/>
          </a:xfrm>
          <a:prstGeom prst="rect">
            <a:avLst/>
          </a:prstGeom>
        </p:spPr>
        <p:txBody>
          <a:bodyPr/>
          <a:lstStyle/>
          <a:p>
            <a:r>
              <a:rPr lang="zh-CN" altLang="en-US" sz="2800" dirty="0"/>
              <a:t>启动平台用于启动和管理系统中安装的</a:t>
            </a:r>
            <a:r>
              <a:rPr lang="en-US" altLang="zh-CN" sz="2800" dirty="0"/>
              <a:t>MATLAB</a:t>
            </a:r>
            <a:r>
              <a:rPr lang="zh-CN" altLang="en-US" sz="2800" dirty="0"/>
              <a:t>系统。可以通过双击来启动相应的选项。</a:t>
            </a:r>
          </a:p>
          <a:p>
            <a:r>
              <a:rPr lang="zh-CN" altLang="en-US" sz="2800" dirty="0"/>
              <a:t>启动平台是一个展示</a:t>
            </a:r>
            <a:r>
              <a:rPr lang="en-US" altLang="zh-CN" sz="2800" dirty="0"/>
              <a:t>MATLAB</a:t>
            </a:r>
            <a:r>
              <a:rPr lang="zh-CN" altLang="en-US" sz="2800" dirty="0"/>
              <a:t>功能和产品工具箱的平台，可以通过</a:t>
            </a:r>
            <a:r>
              <a:rPr lang="en-US" altLang="zh-CN" sz="2800" dirty="0"/>
              <a:t>Demos</a:t>
            </a:r>
            <a:r>
              <a:rPr lang="zh-CN" altLang="en-US" sz="2800" dirty="0"/>
              <a:t>了解</a:t>
            </a:r>
            <a:r>
              <a:rPr lang="en-US" altLang="zh-CN" sz="2800" dirty="0"/>
              <a:t>MATLAB</a:t>
            </a:r>
            <a:r>
              <a:rPr lang="zh-CN" altLang="en-US" sz="2800" dirty="0"/>
              <a:t>。</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idx="4294967295"/>
          </p:nvPr>
        </p:nvSpPr>
        <p:spPr>
          <a:xfrm>
            <a:off x="827088" y="296863"/>
            <a:ext cx="8080375" cy="611187"/>
          </a:xfrm>
          <a:prstGeom prst="rect">
            <a:avLst/>
          </a:prstGeom>
        </p:spPr>
        <p:txBody>
          <a:bodyPr/>
          <a:lstStyle/>
          <a:p>
            <a:pPr algn="ctr"/>
            <a:r>
              <a:rPr lang="en-US" altLang="zh-CN" sz="4000">
                <a:solidFill>
                  <a:srgbClr val="00FF00"/>
                </a:solidFill>
                <a:latin typeface="隶书" pitchFamily="49" charset="-122"/>
                <a:ea typeface="隶书" pitchFamily="49" charset="-122"/>
              </a:rPr>
              <a:t>§4 MATLAB</a:t>
            </a:r>
            <a:r>
              <a:rPr lang="zh-CN" altLang="en-US" sz="4000">
                <a:solidFill>
                  <a:srgbClr val="00FF00"/>
                </a:solidFill>
                <a:latin typeface="隶书" pitchFamily="49" charset="-122"/>
                <a:ea typeface="隶书" pitchFamily="49" charset="-122"/>
              </a:rPr>
              <a:t>的图形处理</a:t>
            </a:r>
          </a:p>
        </p:txBody>
      </p:sp>
      <p:sp>
        <p:nvSpPr>
          <p:cNvPr id="203779" name="Rectangle 3"/>
          <p:cNvSpPr>
            <a:spLocks noGrp="1" noChangeArrowheads="1"/>
          </p:cNvSpPr>
          <p:nvPr>
            <p:ph type="body" idx="4294967295"/>
          </p:nvPr>
        </p:nvSpPr>
        <p:spPr>
          <a:xfrm>
            <a:off x="682625" y="1981200"/>
            <a:ext cx="6481663" cy="4114800"/>
          </a:xfrm>
          <a:prstGeom prst="rect">
            <a:avLst/>
          </a:prstGeom>
        </p:spPr>
        <p:txBody>
          <a:bodyPr/>
          <a:lstStyle/>
          <a:p>
            <a:endParaRPr lang="en-US" altLang="zh-CN"/>
          </a:p>
          <a:p>
            <a:pPr>
              <a:buFont typeface="Wingdings" pitchFamily="2" charset="2"/>
              <a:buNone/>
            </a:pPr>
            <a:endParaRPr lang="en-US" altLang="zh-CN"/>
          </a:p>
        </p:txBody>
      </p:sp>
      <p:pic>
        <p:nvPicPr>
          <p:cNvPr id="203780" name="Picture 4" descr="1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1304925"/>
            <a:ext cx="7381875"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idx="4294967295"/>
          </p:nvPr>
        </p:nvSpPr>
        <p:spPr>
          <a:xfrm>
            <a:off x="0" y="0"/>
            <a:ext cx="8080375" cy="190500"/>
          </a:xfrm>
          <a:prstGeom prst="rect">
            <a:avLst/>
          </a:prstGeom>
        </p:spPr>
        <p:txBody>
          <a:bodyPr/>
          <a:lstStyle/>
          <a:p>
            <a:r>
              <a:rPr lang="en-US" altLang="zh-CN" sz="1400">
                <a:solidFill>
                  <a:schemeClr val="folHlink"/>
                </a:solidFill>
                <a:latin typeface="隶书" pitchFamily="49" charset="-122"/>
                <a:ea typeface="隶书" pitchFamily="49" charset="-122"/>
              </a:rPr>
              <a:t>MATLAB</a:t>
            </a:r>
            <a:r>
              <a:rPr lang="zh-CN" altLang="en-US" sz="1400">
                <a:solidFill>
                  <a:schemeClr val="folHlink"/>
                </a:solidFill>
                <a:latin typeface="隶书" pitchFamily="49" charset="-122"/>
                <a:ea typeface="隶书" pitchFamily="49" charset="-122"/>
              </a:rPr>
              <a:t>的图形处理</a:t>
            </a:r>
            <a:r>
              <a:rPr lang="en-US" altLang="zh-CN" sz="1400">
                <a:solidFill>
                  <a:schemeClr val="folHlink"/>
                </a:solidFill>
                <a:latin typeface="隶书" pitchFamily="49" charset="-122"/>
                <a:ea typeface="隶书" pitchFamily="49" charset="-122"/>
              </a:rPr>
              <a:t>(</a:t>
            </a:r>
            <a:r>
              <a:rPr lang="zh-CN" altLang="en-US" sz="1400">
                <a:solidFill>
                  <a:schemeClr val="folHlink"/>
                </a:solidFill>
                <a:latin typeface="隶书" pitchFamily="49" charset="-122"/>
                <a:ea typeface="隶书" pitchFamily="49" charset="-122"/>
              </a:rPr>
              <a:t>续）</a:t>
            </a:r>
          </a:p>
        </p:txBody>
      </p:sp>
      <p:sp>
        <p:nvSpPr>
          <p:cNvPr id="204803" name="Rectangle 3"/>
          <p:cNvSpPr>
            <a:spLocks noGrp="1" noChangeArrowheads="1"/>
          </p:cNvSpPr>
          <p:nvPr>
            <p:ph type="body" idx="4294967295"/>
          </p:nvPr>
        </p:nvSpPr>
        <p:spPr>
          <a:xfrm>
            <a:off x="395288" y="692150"/>
            <a:ext cx="8316912" cy="5761038"/>
          </a:xfrm>
          <a:prstGeom prst="rect">
            <a:avLst/>
          </a:prstGeom>
        </p:spPr>
        <p:txBody>
          <a:bodyPr/>
          <a:lstStyle/>
          <a:p>
            <a:pPr>
              <a:buFont typeface="Wingdings" pitchFamily="2" charset="2"/>
              <a:buNone/>
            </a:pPr>
            <a:r>
              <a:rPr lang="en-US" altLang="zh-CN"/>
              <a:t>&gt;&gt; [x,y,z]=sphere(30);</a:t>
            </a:r>
          </a:p>
          <a:p>
            <a:pPr>
              <a:buFont typeface="Wingdings" pitchFamily="2" charset="2"/>
              <a:buNone/>
            </a:pPr>
            <a:r>
              <a:rPr lang="en-US" altLang="zh-CN"/>
              <a:t>&gt;&gt; surf(x,y,z),box</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287338" y="0"/>
            <a:ext cx="1657350" cy="179388"/>
          </a:xfrm>
          <a:prstGeom prst="rect">
            <a:avLst/>
          </a:prstGeom>
        </p:spPr>
        <p:txBody>
          <a:bodyPr/>
          <a:lstStyle/>
          <a:p>
            <a:pPr algn="ctr"/>
            <a:r>
              <a:rPr lang="zh-CN" altLang="en-US" sz="1400">
                <a:solidFill>
                  <a:schemeClr val="folHlink"/>
                </a:solidFill>
              </a:rPr>
              <a:t>二维图形的绘制</a:t>
            </a:r>
          </a:p>
        </p:txBody>
      </p:sp>
      <p:sp>
        <p:nvSpPr>
          <p:cNvPr id="101379" name="Rectangle 3"/>
          <p:cNvSpPr>
            <a:spLocks noGrp="1" noChangeArrowheads="1"/>
          </p:cNvSpPr>
          <p:nvPr>
            <p:ph type="body" idx="4294967295"/>
          </p:nvPr>
        </p:nvSpPr>
        <p:spPr>
          <a:xfrm>
            <a:off x="179388" y="1233488"/>
            <a:ext cx="8893175" cy="5364162"/>
          </a:xfrm>
          <a:prstGeom prst="rect">
            <a:avLst/>
          </a:prstGeom>
        </p:spPr>
        <p:txBody>
          <a:bodyPr/>
          <a:lstStyle/>
          <a:p>
            <a:pPr>
              <a:lnSpc>
                <a:spcPct val="80000"/>
              </a:lnSpc>
              <a:buFont typeface="Wingdings" pitchFamily="2" charset="2"/>
              <a:buNone/>
            </a:pPr>
            <a:r>
              <a:rPr lang="zh-CN" altLang="en-US" sz="2800">
                <a:solidFill>
                  <a:schemeClr val="accent2"/>
                </a:solidFill>
              </a:rPr>
              <a:t>一、二维图形的绘制</a:t>
            </a:r>
          </a:p>
          <a:p>
            <a:pPr>
              <a:lnSpc>
                <a:spcPct val="80000"/>
              </a:lnSpc>
              <a:buFont typeface="Wingdings" pitchFamily="2" charset="2"/>
              <a:buNone/>
            </a:pPr>
            <a:r>
              <a:rPr lang="en-US" altLang="zh-CN" sz="2800">
                <a:solidFill>
                  <a:schemeClr val="accent2"/>
                </a:solidFill>
              </a:rPr>
              <a:t>1</a:t>
            </a:r>
            <a:r>
              <a:rPr lang="zh-CN" altLang="en-US" sz="2800">
                <a:solidFill>
                  <a:schemeClr val="accent2"/>
                </a:solidFill>
              </a:rPr>
              <a:t>、数据绘图命令－</a:t>
            </a:r>
            <a:r>
              <a:rPr lang="en-US" altLang="zh-CN" sz="2800">
                <a:solidFill>
                  <a:schemeClr val="accent2"/>
                </a:solidFill>
              </a:rPr>
              <a:t>plot</a:t>
            </a:r>
          </a:p>
          <a:p>
            <a:pPr>
              <a:lnSpc>
                <a:spcPct val="80000"/>
              </a:lnSpc>
              <a:buFont typeface="Wingdings" pitchFamily="2" charset="2"/>
              <a:buNone/>
            </a:pPr>
            <a:r>
              <a:rPr lang="en-US" altLang="zh-CN" sz="2800">
                <a:solidFill>
                  <a:srgbClr val="00FF00"/>
                </a:solidFill>
              </a:rPr>
              <a:t>①plot(y) </a:t>
            </a:r>
            <a:r>
              <a:rPr lang="zh-CN" altLang="en-US" sz="2800">
                <a:solidFill>
                  <a:srgbClr val="00FF00"/>
                </a:solidFill>
              </a:rPr>
              <a:t>当</a:t>
            </a:r>
            <a:r>
              <a:rPr lang="en-US" altLang="zh-CN" sz="2800">
                <a:solidFill>
                  <a:srgbClr val="00FF00"/>
                </a:solidFill>
              </a:rPr>
              <a:t>y</a:t>
            </a:r>
            <a:r>
              <a:rPr lang="zh-CN" altLang="en-US" sz="2800">
                <a:solidFill>
                  <a:srgbClr val="00FF00"/>
                </a:solidFill>
              </a:rPr>
              <a:t>为向量时，以</a:t>
            </a:r>
            <a:r>
              <a:rPr lang="en-US" altLang="zh-CN" sz="2800">
                <a:solidFill>
                  <a:srgbClr val="00FF00"/>
                </a:solidFill>
              </a:rPr>
              <a:t>y</a:t>
            </a:r>
            <a:r>
              <a:rPr lang="zh-CN" altLang="en-US" sz="2800">
                <a:solidFill>
                  <a:srgbClr val="00FF00"/>
                </a:solidFill>
              </a:rPr>
              <a:t>的分量为纵坐标，以元素序号为横坐标，用直线依次连接数据点，绘制曲线。若</a:t>
            </a:r>
            <a:r>
              <a:rPr lang="en-US" altLang="zh-CN" sz="2800">
                <a:solidFill>
                  <a:srgbClr val="00FF00"/>
                </a:solidFill>
              </a:rPr>
              <a:t>y</a:t>
            </a:r>
            <a:r>
              <a:rPr lang="zh-CN" altLang="en-US" sz="2800">
                <a:solidFill>
                  <a:srgbClr val="00FF00"/>
                </a:solidFill>
              </a:rPr>
              <a:t>为实数矩阵，按列绘制每一列所对应的曲线，图中曲线数等于矩阵的列数。</a:t>
            </a:r>
          </a:p>
          <a:p>
            <a:pPr>
              <a:lnSpc>
                <a:spcPct val="80000"/>
              </a:lnSpc>
              <a:buFont typeface="Wingdings" pitchFamily="2" charset="2"/>
              <a:buNone/>
            </a:pPr>
            <a:r>
              <a:rPr lang="zh-CN" altLang="en-US" sz="2800">
                <a:solidFill>
                  <a:srgbClr val="00FF00"/>
                </a:solidFill>
              </a:rPr>
              <a:t>②</a:t>
            </a:r>
            <a:r>
              <a:rPr lang="en-US" altLang="zh-CN" sz="2800">
                <a:solidFill>
                  <a:srgbClr val="00FF00"/>
                </a:solidFill>
              </a:rPr>
              <a:t>plot(x,y) </a:t>
            </a:r>
            <a:r>
              <a:rPr lang="zh-CN" altLang="en-US" sz="2800">
                <a:solidFill>
                  <a:srgbClr val="00FF00"/>
                </a:solidFill>
              </a:rPr>
              <a:t>若</a:t>
            </a:r>
            <a:r>
              <a:rPr lang="en-US" altLang="zh-CN" sz="2800">
                <a:solidFill>
                  <a:srgbClr val="00FF00"/>
                </a:solidFill>
              </a:rPr>
              <a:t>y</a:t>
            </a:r>
            <a:r>
              <a:rPr lang="zh-CN" altLang="en-US" sz="2800">
                <a:solidFill>
                  <a:srgbClr val="00FF00"/>
                </a:solidFill>
              </a:rPr>
              <a:t>和</a:t>
            </a:r>
            <a:r>
              <a:rPr lang="en-US" altLang="zh-CN" sz="2800">
                <a:solidFill>
                  <a:srgbClr val="00FF00"/>
                </a:solidFill>
              </a:rPr>
              <a:t>x</a:t>
            </a:r>
            <a:r>
              <a:rPr lang="zh-CN" altLang="en-US" sz="2800">
                <a:solidFill>
                  <a:srgbClr val="00FF00"/>
                </a:solidFill>
              </a:rPr>
              <a:t>为同维向量，以</a:t>
            </a:r>
            <a:r>
              <a:rPr lang="en-US" altLang="zh-CN" sz="2800">
                <a:solidFill>
                  <a:srgbClr val="00FF00"/>
                </a:solidFill>
              </a:rPr>
              <a:t>x</a:t>
            </a:r>
            <a:r>
              <a:rPr lang="zh-CN" altLang="en-US" sz="2800">
                <a:solidFill>
                  <a:srgbClr val="00FF00"/>
                </a:solidFill>
              </a:rPr>
              <a:t>为横坐标，以</a:t>
            </a:r>
            <a:r>
              <a:rPr lang="en-US" altLang="zh-CN" sz="2800">
                <a:solidFill>
                  <a:srgbClr val="00FF00"/>
                </a:solidFill>
              </a:rPr>
              <a:t>y</a:t>
            </a:r>
            <a:r>
              <a:rPr lang="zh-CN" altLang="en-US" sz="2800">
                <a:solidFill>
                  <a:srgbClr val="00FF00"/>
                </a:solidFill>
              </a:rPr>
              <a:t>为纵坐标绘制连线图。若</a:t>
            </a:r>
            <a:r>
              <a:rPr lang="en-US" altLang="zh-CN" sz="2800">
                <a:solidFill>
                  <a:srgbClr val="00FF00"/>
                </a:solidFill>
              </a:rPr>
              <a:t>x</a:t>
            </a:r>
            <a:r>
              <a:rPr lang="zh-CN" altLang="en-US" sz="2800">
                <a:solidFill>
                  <a:srgbClr val="00FF00"/>
                </a:solidFill>
              </a:rPr>
              <a:t>是向量，</a:t>
            </a:r>
            <a:r>
              <a:rPr lang="en-US" altLang="zh-CN" sz="2800">
                <a:solidFill>
                  <a:srgbClr val="00FF00"/>
                </a:solidFill>
              </a:rPr>
              <a:t>y</a:t>
            </a:r>
            <a:r>
              <a:rPr lang="zh-CN" altLang="en-US" sz="2800">
                <a:solidFill>
                  <a:srgbClr val="00FF00"/>
                </a:solidFill>
              </a:rPr>
              <a:t>是行数或列数与</a:t>
            </a:r>
            <a:r>
              <a:rPr lang="en-US" altLang="zh-CN" sz="2800">
                <a:solidFill>
                  <a:srgbClr val="00FF00"/>
                </a:solidFill>
              </a:rPr>
              <a:t>x</a:t>
            </a:r>
            <a:r>
              <a:rPr lang="zh-CN" altLang="en-US" sz="2800">
                <a:solidFill>
                  <a:srgbClr val="00FF00"/>
                </a:solidFill>
              </a:rPr>
              <a:t>的长度相等的矩阵，则绘制多条不同色彩的连线图，</a:t>
            </a:r>
            <a:r>
              <a:rPr lang="en-US" altLang="zh-CN" sz="2800">
                <a:solidFill>
                  <a:srgbClr val="00FF00"/>
                </a:solidFill>
              </a:rPr>
              <a:t>x</a:t>
            </a:r>
            <a:r>
              <a:rPr lang="zh-CN" altLang="en-US" sz="2800">
                <a:solidFill>
                  <a:srgbClr val="00FF00"/>
                </a:solidFill>
              </a:rPr>
              <a:t>被作为这些曲线的共同坐标。若</a:t>
            </a:r>
            <a:r>
              <a:rPr lang="en-US" altLang="zh-CN" sz="2800">
                <a:solidFill>
                  <a:srgbClr val="00FF00"/>
                </a:solidFill>
              </a:rPr>
              <a:t>x</a:t>
            </a:r>
            <a:r>
              <a:rPr lang="zh-CN" altLang="en-US" sz="2800">
                <a:solidFill>
                  <a:srgbClr val="00FF00"/>
                </a:solidFill>
              </a:rPr>
              <a:t>和</a:t>
            </a:r>
            <a:r>
              <a:rPr lang="en-US" altLang="zh-CN" sz="2800">
                <a:solidFill>
                  <a:srgbClr val="00FF00"/>
                </a:solidFill>
              </a:rPr>
              <a:t>y</a:t>
            </a:r>
            <a:r>
              <a:rPr lang="zh-CN" altLang="en-US" sz="2800">
                <a:solidFill>
                  <a:srgbClr val="00FF00"/>
                </a:solidFill>
              </a:rPr>
              <a:t>是同型的矩阵，则以</a:t>
            </a:r>
            <a:r>
              <a:rPr lang="en-US" altLang="zh-CN" sz="2800">
                <a:solidFill>
                  <a:srgbClr val="00FF00"/>
                </a:solidFill>
              </a:rPr>
              <a:t>x</a:t>
            </a:r>
            <a:r>
              <a:rPr lang="zh-CN" altLang="en-US" sz="2800">
                <a:solidFill>
                  <a:srgbClr val="00FF00"/>
                </a:solidFill>
              </a:rPr>
              <a:t>和</a:t>
            </a:r>
            <a:r>
              <a:rPr lang="en-US" altLang="zh-CN" sz="2800">
                <a:solidFill>
                  <a:srgbClr val="00FF00"/>
                </a:solidFill>
              </a:rPr>
              <a:t>y</a:t>
            </a:r>
            <a:r>
              <a:rPr lang="zh-CN" altLang="en-US" sz="2800">
                <a:solidFill>
                  <a:srgbClr val="00FF00"/>
                </a:solidFill>
              </a:rPr>
              <a:t>的对应列元素为横纵坐标分别绘制曲线，曲线条数等于矩阵的列数。</a:t>
            </a:r>
          </a:p>
          <a:p>
            <a:pPr>
              <a:lnSpc>
                <a:spcPct val="80000"/>
              </a:lnSpc>
              <a:buFont typeface="Wingdings" pitchFamily="2" charset="2"/>
              <a:buNone/>
            </a:pPr>
            <a:r>
              <a:rPr lang="zh-CN" altLang="en-US" sz="2800">
                <a:solidFill>
                  <a:srgbClr val="00FF00"/>
                </a:solidFill>
              </a:rPr>
              <a:t>③</a:t>
            </a:r>
            <a:r>
              <a:rPr lang="en-US" altLang="zh-CN" sz="2800">
                <a:solidFill>
                  <a:srgbClr val="00FF00"/>
                </a:solidFill>
              </a:rPr>
              <a:t>plot(x,y1,x,y2,…) </a:t>
            </a:r>
            <a:r>
              <a:rPr lang="zh-CN" altLang="en-US" sz="2800">
                <a:solidFill>
                  <a:srgbClr val="00FF00"/>
                </a:solidFill>
              </a:rPr>
              <a:t>以公共的</a:t>
            </a:r>
            <a:r>
              <a:rPr lang="en-US" altLang="zh-CN" sz="2800">
                <a:solidFill>
                  <a:srgbClr val="00FF00"/>
                </a:solidFill>
              </a:rPr>
              <a:t>x</a:t>
            </a:r>
            <a:r>
              <a:rPr lang="zh-CN" altLang="en-US" sz="2800">
                <a:solidFill>
                  <a:srgbClr val="00FF00"/>
                </a:solidFill>
              </a:rPr>
              <a:t>元素为横坐标，以</a:t>
            </a:r>
            <a:r>
              <a:rPr lang="en-US" altLang="zh-CN" sz="2800">
                <a:solidFill>
                  <a:srgbClr val="00FF00"/>
                </a:solidFill>
              </a:rPr>
              <a:t>y1</a:t>
            </a:r>
            <a:r>
              <a:rPr lang="zh-CN" altLang="en-US" sz="2800">
                <a:solidFill>
                  <a:srgbClr val="00FF00"/>
                </a:solidFill>
              </a:rPr>
              <a:t>，</a:t>
            </a:r>
            <a:r>
              <a:rPr lang="en-US" altLang="zh-CN" sz="2800">
                <a:solidFill>
                  <a:srgbClr val="00FF00"/>
                </a:solidFill>
              </a:rPr>
              <a:t>y2</a:t>
            </a:r>
            <a:r>
              <a:rPr lang="zh-CN" altLang="en-US" sz="2800">
                <a:solidFill>
                  <a:srgbClr val="00FF00"/>
                </a:solidFill>
              </a:rPr>
              <a:t>，</a:t>
            </a:r>
            <a:r>
              <a:rPr lang="en-US" altLang="zh-CN" sz="2800">
                <a:solidFill>
                  <a:srgbClr val="00FF00"/>
                </a:solidFill>
              </a:rPr>
              <a:t>y3</a:t>
            </a:r>
            <a:r>
              <a:rPr lang="zh-CN" altLang="en-US" sz="2800">
                <a:solidFill>
                  <a:srgbClr val="00FF00"/>
                </a:solidFill>
              </a:rPr>
              <a:t>，</a:t>
            </a:r>
            <a:r>
              <a:rPr lang="en-US" altLang="zh-CN" sz="2800">
                <a:solidFill>
                  <a:srgbClr val="00FF00"/>
                </a:solidFill>
              </a:rPr>
              <a:t>…</a:t>
            </a:r>
            <a:r>
              <a:rPr lang="zh-CN" altLang="en-US" sz="2800">
                <a:solidFill>
                  <a:srgbClr val="00FF00"/>
                </a:solidFill>
              </a:rPr>
              <a:t>元素为纵坐标值绘制多条曲线。</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0" y="225425"/>
            <a:ext cx="8080375" cy="119063"/>
          </a:xfrm>
          <a:prstGeom prst="rect">
            <a:avLst/>
          </a:prstGeom>
        </p:spPr>
        <p:txBody>
          <a:bodyPr/>
          <a:lstStyle/>
          <a:p>
            <a:r>
              <a:rPr lang="zh-CN" altLang="en-US" sz="1400">
                <a:solidFill>
                  <a:schemeClr val="folHlink"/>
                </a:solidFill>
              </a:rPr>
              <a:t>二维图形的绘制（续）</a:t>
            </a:r>
          </a:p>
        </p:txBody>
      </p:sp>
      <p:sp>
        <p:nvSpPr>
          <p:cNvPr id="205827" name="Rectangle 3"/>
          <p:cNvSpPr>
            <a:spLocks noGrp="1" noChangeArrowheads="1"/>
          </p:cNvSpPr>
          <p:nvPr>
            <p:ph type="body" idx="4294967295"/>
          </p:nvPr>
        </p:nvSpPr>
        <p:spPr>
          <a:xfrm>
            <a:off x="358775" y="692150"/>
            <a:ext cx="8389938" cy="5905500"/>
          </a:xfrm>
          <a:prstGeom prst="rect">
            <a:avLst/>
          </a:prstGeom>
        </p:spPr>
        <p:txBody>
          <a:bodyPr/>
          <a:lstStyle/>
          <a:p>
            <a:pPr>
              <a:buFont typeface="Wingdings" pitchFamily="2" charset="2"/>
              <a:buNone/>
            </a:pPr>
            <a:r>
              <a:rPr lang="zh-CN" altLang="en-US" sz="2800"/>
              <a:t>例</a:t>
            </a:r>
            <a:r>
              <a:rPr lang="en-US" altLang="zh-CN" sz="2800"/>
              <a:t>1</a:t>
            </a:r>
            <a:r>
              <a:rPr lang="zh-CN" altLang="en-US" sz="2800"/>
              <a:t>．以向量</a:t>
            </a:r>
            <a:r>
              <a:rPr lang="en-US" altLang="zh-CN" sz="2800"/>
              <a:t>y=(1,2,5,4.5,3,6,1)</a:t>
            </a:r>
            <a:r>
              <a:rPr lang="zh-CN" altLang="en-US" sz="2800"/>
              <a:t>的各个分量为纵坐标，分量序号为横坐标绘制顺序连接线。</a:t>
            </a:r>
          </a:p>
          <a:p>
            <a:pPr>
              <a:buFont typeface="Wingdings" pitchFamily="2" charset="2"/>
              <a:buNone/>
            </a:pPr>
            <a:r>
              <a:rPr lang="zh-CN" altLang="en-US" sz="2800"/>
              <a:t>解：输入命令</a:t>
            </a:r>
          </a:p>
          <a:p>
            <a:pPr>
              <a:buFont typeface="Wingdings" pitchFamily="2" charset="2"/>
              <a:buNone/>
            </a:pPr>
            <a:r>
              <a:rPr lang="en-US" altLang="zh-CN" sz="2800"/>
              <a:t>&gt;&gt; y=[1 2 5 4.5 3 6 1];</a:t>
            </a:r>
          </a:p>
          <a:p>
            <a:pPr>
              <a:buFont typeface="Wingdings" pitchFamily="2" charset="2"/>
              <a:buNone/>
            </a:pPr>
            <a:r>
              <a:rPr lang="en-US" altLang="zh-CN" sz="2800"/>
              <a:t>&gt;&gt; plot(y)</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179388" y="0"/>
            <a:ext cx="8080375" cy="190500"/>
          </a:xfrm>
          <a:prstGeom prst="rect">
            <a:avLst/>
          </a:prstGeom>
        </p:spPr>
        <p:txBody>
          <a:bodyPr/>
          <a:lstStyle/>
          <a:p>
            <a:r>
              <a:rPr lang="zh-CN" altLang="en-US" sz="1400">
                <a:solidFill>
                  <a:schemeClr val="folHlink"/>
                </a:solidFill>
              </a:rPr>
              <a:t>二维图形的绘制（续）</a:t>
            </a:r>
          </a:p>
        </p:txBody>
      </p:sp>
      <p:sp>
        <p:nvSpPr>
          <p:cNvPr id="206851" name="Rectangle 3"/>
          <p:cNvSpPr>
            <a:spLocks noGrp="1" noChangeArrowheads="1"/>
          </p:cNvSpPr>
          <p:nvPr>
            <p:ph type="body" idx="4294967295"/>
          </p:nvPr>
        </p:nvSpPr>
        <p:spPr>
          <a:xfrm>
            <a:off x="287338" y="404813"/>
            <a:ext cx="8353425" cy="6048375"/>
          </a:xfrm>
          <a:prstGeom prst="rect">
            <a:avLst/>
          </a:prstGeom>
        </p:spPr>
        <p:txBody>
          <a:bodyPr/>
          <a:lstStyle/>
          <a:p>
            <a:pPr>
              <a:buFont typeface="Wingdings" pitchFamily="2" charset="2"/>
              <a:buNone/>
            </a:pPr>
            <a:endParaRPr lang="en-US" altLang="zh-CN"/>
          </a:p>
          <a:p>
            <a:pPr>
              <a:buFont typeface="Wingdings" pitchFamily="2" charset="2"/>
              <a:buNone/>
            </a:pPr>
            <a:endParaRPr lang="en-US" altLang="zh-CN"/>
          </a:p>
        </p:txBody>
      </p:sp>
      <p:pic>
        <p:nvPicPr>
          <p:cNvPr id="206852" name="Picture 4" descr="14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57225"/>
            <a:ext cx="7885113"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107950" y="188913"/>
            <a:ext cx="8080375" cy="406400"/>
          </a:xfrm>
          <a:prstGeom prst="rect">
            <a:avLst/>
          </a:prstGeom>
        </p:spPr>
        <p:txBody>
          <a:bodyPr/>
          <a:lstStyle/>
          <a:p>
            <a:r>
              <a:rPr lang="zh-CN" altLang="en-US" sz="1600">
                <a:solidFill>
                  <a:schemeClr val="folHlink"/>
                </a:solidFill>
              </a:rPr>
              <a:t>二维图形</a:t>
            </a:r>
            <a:r>
              <a:rPr lang="en-US" altLang="zh-CN" sz="1600">
                <a:solidFill>
                  <a:schemeClr val="folHlink"/>
                </a:solidFill>
              </a:rPr>
              <a:t>(</a:t>
            </a:r>
            <a:r>
              <a:rPr lang="zh-CN" altLang="en-US" sz="1600">
                <a:solidFill>
                  <a:schemeClr val="folHlink"/>
                </a:solidFill>
              </a:rPr>
              <a:t>续</a:t>
            </a:r>
            <a:r>
              <a:rPr lang="en-US" altLang="zh-CN" sz="1600">
                <a:solidFill>
                  <a:schemeClr val="folHlink"/>
                </a:solidFill>
              </a:rPr>
              <a:t>)</a:t>
            </a:r>
          </a:p>
        </p:txBody>
      </p:sp>
      <p:sp>
        <p:nvSpPr>
          <p:cNvPr id="102403" name="Rectangle 3"/>
          <p:cNvSpPr>
            <a:spLocks noGrp="1" noChangeArrowheads="1"/>
          </p:cNvSpPr>
          <p:nvPr>
            <p:ph type="body" idx="4294967295"/>
          </p:nvPr>
        </p:nvSpPr>
        <p:spPr>
          <a:xfrm>
            <a:off x="250825" y="549275"/>
            <a:ext cx="8893175" cy="6048375"/>
          </a:xfrm>
          <a:prstGeom prst="rect">
            <a:avLst/>
          </a:prstGeom>
        </p:spPr>
        <p:txBody>
          <a:bodyPr/>
          <a:lstStyle/>
          <a:p>
            <a:pPr>
              <a:buFont typeface="Wingdings" pitchFamily="2" charset="2"/>
              <a:buNone/>
            </a:pPr>
            <a:r>
              <a:rPr lang="zh-CN" altLang="en-US" sz="2800"/>
              <a:t>例</a:t>
            </a:r>
            <a:r>
              <a:rPr lang="en-US" altLang="zh-CN" sz="2800"/>
              <a:t>2.</a:t>
            </a:r>
            <a:r>
              <a:rPr lang="zh-CN" altLang="en-US" sz="2800"/>
              <a:t>画出一条正弦曲线和一条余弦曲线。</a:t>
            </a:r>
          </a:p>
          <a:p>
            <a:pPr>
              <a:buFont typeface="Wingdings" pitchFamily="2" charset="2"/>
              <a:buNone/>
            </a:pPr>
            <a:r>
              <a:rPr lang="zh-CN" altLang="en-US" sz="2800"/>
              <a:t>       </a:t>
            </a:r>
            <a:r>
              <a:rPr lang="en-US" altLang="zh-CN" sz="2800"/>
              <a:t>&gt;&gt;x=0:pi/10:2*pi;   %</a:t>
            </a:r>
            <a:r>
              <a:rPr lang="zh-CN" altLang="en-US" sz="2800"/>
              <a:t>构造向量</a:t>
            </a:r>
          </a:p>
          <a:p>
            <a:pPr>
              <a:buFont typeface="Wingdings" pitchFamily="2" charset="2"/>
              <a:buNone/>
            </a:pPr>
            <a:r>
              <a:rPr lang="zh-CN" altLang="en-US" sz="2800"/>
              <a:t>       </a:t>
            </a:r>
            <a:r>
              <a:rPr lang="en-US" altLang="zh-CN" sz="2800"/>
              <a:t>&gt;&gt;y1=sin(x);           %</a:t>
            </a:r>
            <a:r>
              <a:rPr lang="zh-CN" altLang="en-US" sz="2800"/>
              <a:t>构造对应的</a:t>
            </a:r>
            <a:r>
              <a:rPr lang="en-US" altLang="zh-CN" sz="2800"/>
              <a:t>y1</a:t>
            </a:r>
            <a:r>
              <a:rPr lang="zh-CN" altLang="en-US" sz="2800"/>
              <a:t>坐标</a:t>
            </a:r>
          </a:p>
          <a:p>
            <a:pPr>
              <a:buFont typeface="Wingdings" pitchFamily="2" charset="2"/>
              <a:buNone/>
            </a:pPr>
            <a:r>
              <a:rPr lang="zh-CN" altLang="en-US" sz="2800"/>
              <a:t>       </a:t>
            </a:r>
            <a:r>
              <a:rPr lang="en-US" altLang="zh-CN" sz="2800"/>
              <a:t>&gt;&gt;y2=cos(x);          %</a:t>
            </a:r>
            <a:r>
              <a:rPr lang="zh-CN" altLang="en-US" sz="2800"/>
              <a:t>构造对应的</a:t>
            </a:r>
            <a:r>
              <a:rPr lang="en-US" altLang="zh-CN" sz="2800"/>
              <a:t>y2</a:t>
            </a:r>
            <a:r>
              <a:rPr lang="zh-CN" altLang="en-US" sz="2800"/>
              <a:t>坐标</a:t>
            </a:r>
          </a:p>
          <a:p>
            <a:pPr>
              <a:buFont typeface="Wingdings" pitchFamily="2" charset="2"/>
              <a:buNone/>
            </a:pPr>
            <a:r>
              <a:rPr lang="zh-CN" altLang="en-US" sz="2800"/>
              <a:t>       </a:t>
            </a:r>
            <a:r>
              <a:rPr lang="en-US" altLang="zh-CN" sz="2800"/>
              <a:t>&gt;&gt;plot(x,y1,x,y2)    %</a:t>
            </a:r>
            <a:r>
              <a:rPr lang="zh-CN" altLang="en-US" sz="2800"/>
              <a:t>画出一个以</a:t>
            </a:r>
            <a:r>
              <a:rPr lang="en-US" altLang="zh-CN" sz="2800"/>
              <a:t>x</a:t>
            </a:r>
            <a:r>
              <a:rPr lang="zh-CN" altLang="en-US" sz="2800"/>
              <a:t>为横坐标，</a:t>
            </a:r>
            <a:r>
              <a:rPr lang="en-US" altLang="zh-CN" sz="2800"/>
              <a:t>y1</a:t>
            </a:r>
            <a:r>
              <a:rPr lang="zh-CN" altLang="en-US" sz="2800"/>
              <a:t>，</a:t>
            </a:r>
          </a:p>
          <a:p>
            <a:pPr>
              <a:buFont typeface="Wingdings" pitchFamily="2" charset="2"/>
              <a:buNone/>
            </a:pPr>
            <a:r>
              <a:rPr lang="zh-CN" altLang="en-US" sz="2800"/>
              <a:t>                                           </a:t>
            </a:r>
            <a:r>
              <a:rPr lang="en-US" altLang="zh-CN" sz="2800"/>
              <a:t>y2</a:t>
            </a:r>
            <a:r>
              <a:rPr lang="zh-CN" altLang="en-US" sz="2800"/>
              <a:t>为纵坐标的图形</a:t>
            </a:r>
            <a:r>
              <a:rPr lang="zh-CN" altLang="en-US" sz="2400"/>
              <a:t> </a:t>
            </a:r>
          </a:p>
          <a:p>
            <a:pPr>
              <a:buFont typeface="Wingdings" pitchFamily="2" charset="2"/>
              <a:buNone/>
            </a:pPr>
            <a:r>
              <a:rPr lang="zh-CN" altLang="en-US" sz="2800"/>
              <a:t>指出：</a:t>
            </a:r>
          </a:p>
          <a:p>
            <a:pPr>
              <a:buFont typeface="Wingdings" pitchFamily="2" charset="2"/>
              <a:buNone/>
            </a:pPr>
            <a:r>
              <a:rPr lang="zh-CN" altLang="en-US" sz="2400">
                <a:solidFill>
                  <a:srgbClr val="00FF00"/>
                </a:solidFill>
              </a:rPr>
              <a:t>①构造向量采用了所谓的冒号法，格式为</a:t>
            </a:r>
          </a:p>
          <a:p>
            <a:pPr>
              <a:buFont typeface="Wingdings" pitchFamily="2" charset="2"/>
              <a:buNone/>
            </a:pPr>
            <a:r>
              <a:rPr lang="zh-CN" altLang="en-US" sz="2400">
                <a:solidFill>
                  <a:srgbClr val="00FF00"/>
                </a:solidFill>
              </a:rPr>
              <a:t>    向量名＝初值</a:t>
            </a:r>
            <a:r>
              <a:rPr lang="en-US" altLang="zh-CN" sz="2400">
                <a:solidFill>
                  <a:srgbClr val="00FF00"/>
                </a:solidFill>
              </a:rPr>
              <a:t>:</a:t>
            </a:r>
            <a:r>
              <a:rPr lang="zh-CN" altLang="en-US" sz="2400">
                <a:solidFill>
                  <a:srgbClr val="00FF00"/>
                </a:solidFill>
              </a:rPr>
              <a:t>步长：终值  </a:t>
            </a:r>
            <a:r>
              <a:rPr lang="en-US" altLang="zh-CN" sz="2400">
                <a:solidFill>
                  <a:srgbClr val="00FF00"/>
                </a:solidFill>
              </a:rPr>
              <a:t>%</a:t>
            </a:r>
            <a:r>
              <a:rPr lang="zh-CN" altLang="en-US" sz="2400">
                <a:solidFill>
                  <a:srgbClr val="00FF00"/>
                </a:solidFill>
              </a:rPr>
              <a:t>步长为</a:t>
            </a:r>
            <a:r>
              <a:rPr lang="en-US" altLang="zh-CN" sz="2400">
                <a:solidFill>
                  <a:srgbClr val="00FF00"/>
                </a:solidFill>
              </a:rPr>
              <a:t>1</a:t>
            </a:r>
            <a:r>
              <a:rPr lang="zh-CN" altLang="en-US" sz="2400">
                <a:solidFill>
                  <a:srgbClr val="00FF00"/>
                </a:solidFill>
              </a:rPr>
              <a:t>时可以省略。</a:t>
            </a:r>
          </a:p>
          <a:p>
            <a:pPr>
              <a:buFont typeface="Wingdings" pitchFamily="2" charset="2"/>
              <a:buNone/>
            </a:pPr>
            <a:r>
              <a:rPr lang="zh-CN" altLang="en-US" sz="2400">
                <a:solidFill>
                  <a:srgbClr val="00FF00"/>
                </a:solidFill>
              </a:rPr>
              <a:t>②</a:t>
            </a:r>
            <a:r>
              <a:rPr lang="en-US" altLang="zh-CN" sz="2400">
                <a:solidFill>
                  <a:srgbClr val="00FF00"/>
                </a:solidFill>
              </a:rPr>
              <a:t>plot</a:t>
            </a:r>
            <a:r>
              <a:rPr lang="zh-CN" altLang="en-US" sz="2400">
                <a:solidFill>
                  <a:srgbClr val="00FF00"/>
                </a:solidFill>
              </a:rPr>
              <a:t>是针对向量或矩阵的列来绘制曲线的，也就是说，使用</a:t>
            </a:r>
            <a:r>
              <a:rPr lang="en-US" altLang="zh-CN" sz="2400">
                <a:solidFill>
                  <a:srgbClr val="00FF00"/>
                </a:solidFill>
              </a:rPr>
              <a:t>plot</a:t>
            </a:r>
            <a:r>
              <a:rPr lang="zh-CN" altLang="en-US" sz="2400">
                <a:solidFill>
                  <a:srgbClr val="00FF00"/>
                </a:solidFill>
              </a:rPr>
              <a:t>之前必须首先定义好曲线上每一点的</a:t>
            </a:r>
            <a:r>
              <a:rPr lang="en-US" altLang="zh-CN" sz="2400">
                <a:solidFill>
                  <a:srgbClr val="00FF00"/>
                </a:solidFill>
              </a:rPr>
              <a:t>x</a:t>
            </a:r>
            <a:r>
              <a:rPr lang="zh-CN" altLang="en-US" sz="2400">
                <a:solidFill>
                  <a:srgbClr val="00FF00"/>
                </a:solidFill>
              </a:rPr>
              <a:t>坐标和</a:t>
            </a:r>
            <a:r>
              <a:rPr lang="en-US" altLang="zh-CN" sz="2400">
                <a:solidFill>
                  <a:srgbClr val="00FF00"/>
                </a:solidFill>
              </a:rPr>
              <a:t>y</a:t>
            </a:r>
            <a:r>
              <a:rPr lang="zh-CN" altLang="en-US" sz="2400">
                <a:solidFill>
                  <a:srgbClr val="00FF00"/>
                </a:solidFill>
              </a:rPr>
              <a:t>坐标。</a:t>
            </a:r>
          </a:p>
          <a:p>
            <a:pPr>
              <a:buFont typeface="Wingdings" pitchFamily="2" charset="2"/>
              <a:buNone/>
            </a:pPr>
            <a:r>
              <a:rPr lang="zh-CN" altLang="en-US" sz="2400">
                <a:solidFill>
                  <a:srgbClr val="00FF00"/>
                </a:solidFill>
              </a:rPr>
              <a:t>③在上述的格式中，</a:t>
            </a:r>
            <a:r>
              <a:rPr lang="en-US" altLang="zh-CN" sz="2400">
                <a:solidFill>
                  <a:srgbClr val="00FF00"/>
                </a:solidFill>
              </a:rPr>
              <a:t>x</a:t>
            </a:r>
            <a:r>
              <a:rPr lang="zh-CN" altLang="en-US" sz="2400">
                <a:solidFill>
                  <a:srgbClr val="00FF00"/>
                </a:solidFill>
              </a:rPr>
              <a:t>和</a:t>
            </a:r>
            <a:r>
              <a:rPr lang="en-US" altLang="zh-CN" sz="2400">
                <a:solidFill>
                  <a:srgbClr val="00FF00"/>
                </a:solidFill>
              </a:rPr>
              <a:t>y</a:t>
            </a:r>
            <a:r>
              <a:rPr lang="zh-CN" altLang="en-US" sz="2400">
                <a:solidFill>
                  <a:srgbClr val="00FF00"/>
                </a:solidFill>
              </a:rPr>
              <a:t>都可以是表达式。</a:t>
            </a:r>
          </a:p>
          <a:p>
            <a:pPr>
              <a:buFont typeface="Wingdings" pitchFamily="2" charset="2"/>
              <a:buNone/>
            </a:pPr>
            <a:r>
              <a:rPr lang="zh-CN" altLang="en-US" sz="2400">
                <a:solidFill>
                  <a:srgbClr val="00FF00"/>
                </a:solidFill>
              </a:rPr>
              <a:t>④如果自变量的间隔取得比较大，光滑的曲线就会显示出折线的本来面貌。</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215900" y="188913"/>
            <a:ext cx="8080375" cy="395287"/>
          </a:xfrm>
          <a:prstGeom prst="rect">
            <a:avLst/>
          </a:prstGeom>
        </p:spPr>
        <p:txBody>
          <a:bodyPr/>
          <a:lstStyle/>
          <a:p>
            <a:r>
              <a:rPr lang="zh-CN" altLang="en-US" sz="1600">
                <a:solidFill>
                  <a:schemeClr val="folHlink"/>
                </a:solidFill>
              </a:rPr>
              <a:t>二维图形</a:t>
            </a:r>
            <a:r>
              <a:rPr lang="en-US" altLang="zh-CN" sz="1600">
                <a:solidFill>
                  <a:schemeClr val="folHlink"/>
                </a:solidFill>
              </a:rPr>
              <a:t>(</a:t>
            </a:r>
            <a:r>
              <a:rPr lang="zh-CN" altLang="en-US" sz="1600">
                <a:solidFill>
                  <a:schemeClr val="folHlink"/>
                </a:solidFill>
              </a:rPr>
              <a:t>续</a:t>
            </a:r>
            <a:r>
              <a:rPr lang="en-US" altLang="zh-CN" sz="1600">
                <a:solidFill>
                  <a:schemeClr val="folHlink"/>
                </a:solidFill>
              </a:rPr>
              <a:t>)</a:t>
            </a:r>
          </a:p>
        </p:txBody>
      </p:sp>
      <p:pic>
        <p:nvPicPr>
          <p:cNvPr id="103428" name="Picture 4" descr="141"/>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250825" y="660400"/>
            <a:ext cx="8820150" cy="5829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a:xfrm>
            <a:off x="271463" y="152400"/>
            <a:ext cx="8080375" cy="576263"/>
          </a:xfrm>
          <a:prstGeom prst="rect">
            <a:avLst/>
          </a:prstGeom>
        </p:spPr>
        <p:txBody>
          <a:bodyPr/>
          <a:lstStyle/>
          <a:p>
            <a:r>
              <a:rPr lang="en-US" altLang="zh-CN" sz="2800">
                <a:solidFill>
                  <a:schemeClr val="accent2"/>
                </a:solidFill>
                <a:latin typeface="宋体" charset="-122"/>
              </a:rPr>
              <a:t>2</a:t>
            </a:r>
            <a:r>
              <a:rPr lang="zh-CN" altLang="en-US" sz="2800">
                <a:solidFill>
                  <a:schemeClr val="accent2"/>
                </a:solidFill>
                <a:latin typeface="宋体" charset="-122"/>
              </a:rPr>
              <a:t>、函数绘图命令</a:t>
            </a:r>
          </a:p>
        </p:txBody>
      </p:sp>
      <p:sp>
        <p:nvSpPr>
          <p:cNvPr id="207875" name="Rectangle 3"/>
          <p:cNvSpPr>
            <a:spLocks noGrp="1" noChangeArrowheads="1"/>
          </p:cNvSpPr>
          <p:nvPr>
            <p:ph type="body" idx="4294967295"/>
          </p:nvPr>
        </p:nvSpPr>
        <p:spPr>
          <a:xfrm>
            <a:off x="215900" y="873125"/>
            <a:ext cx="8712200" cy="5724525"/>
          </a:xfrm>
          <a:prstGeom prst="rect">
            <a:avLst/>
          </a:prstGeom>
        </p:spPr>
        <p:txBody>
          <a:bodyPr/>
          <a:lstStyle/>
          <a:p>
            <a:pPr>
              <a:buFont typeface="Wingdings" pitchFamily="2" charset="2"/>
              <a:buNone/>
            </a:pPr>
            <a:r>
              <a:rPr lang="zh-CN" altLang="en-US" sz="2800">
                <a:solidFill>
                  <a:schemeClr val="accent2"/>
                </a:solidFill>
              </a:rPr>
              <a:t>［</a:t>
            </a:r>
            <a:r>
              <a:rPr lang="en-US" altLang="zh-CN" sz="2800">
                <a:solidFill>
                  <a:schemeClr val="accent2"/>
                </a:solidFill>
              </a:rPr>
              <a:t>1</a:t>
            </a:r>
            <a:r>
              <a:rPr lang="zh-CN" altLang="en-US" sz="2800">
                <a:solidFill>
                  <a:schemeClr val="accent2"/>
                </a:solidFill>
              </a:rPr>
              <a:t>］解析函数绘图命令</a:t>
            </a:r>
            <a:r>
              <a:rPr lang="en-US" altLang="zh-CN" sz="2800">
                <a:solidFill>
                  <a:schemeClr val="accent2"/>
                </a:solidFill>
              </a:rPr>
              <a:t>fplot</a:t>
            </a:r>
          </a:p>
          <a:p>
            <a:pPr>
              <a:buFont typeface="Wingdings" pitchFamily="2" charset="2"/>
              <a:buNone/>
            </a:pPr>
            <a:r>
              <a:rPr lang="zh-CN" altLang="en-US" sz="2800"/>
              <a:t>使用格式：</a:t>
            </a:r>
          </a:p>
          <a:p>
            <a:pPr>
              <a:buFont typeface="Wingdings" pitchFamily="2" charset="2"/>
              <a:buNone/>
            </a:pPr>
            <a:r>
              <a:rPr lang="en-US" altLang="zh-CN" sz="2800">
                <a:solidFill>
                  <a:srgbClr val="00FF00"/>
                </a:solidFill>
              </a:rPr>
              <a:t>fplot(‘fun’,lims,’s’,tol)</a:t>
            </a:r>
          </a:p>
          <a:p>
            <a:pPr>
              <a:buFont typeface="Wingdings" pitchFamily="2" charset="2"/>
              <a:buNone/>
            </a:pPr>
            <a:r>
              <a:rPr lang="zh-CN" altLang="en-US" sz="2800"/>
              <a:t>其中，</a:t>
            </a:r>
          </a:p>
          <a:p>
            <a:pPr>
              <a:buFont typeface="Wingdings" pitchFamily="2" charset="2"/>
              <a:buNone/>
            </a:pPr>
            <a:r>
              <a:rPr lang="zh-CN" altLang="en-US" sz="2400">
                <a:solidFill>
                  <a:srgbClr val="00FF00"/>
                </a:solidFill>
              </a:rPr>
              <a:t>①用单引号界定的输入参数</a:t>
            </a:r>
            <a:r>
              <a:rPr lang="en-US" altLang="zh-CN" sz="2400">
                <a:solidFill>
                  <a:srgbClr val="00FF00"/>
                </a:solidFill>
              </a:rPr>
              <a:t>fun</a:t>
            </a:r>
            <a:r>
              <a:rPr lang="zh-CN" altLang="en-US" sz="2400">
                <a:solidFill>
                  <a:srgbClr val="00FF00"/>
                </a:solidFill>
              </a:rPr>
              <a:t>，是解析函数字符串表达式、内联函数或</a:t>
            </a:r>
            <a:r>
              <a:rPr lang="en-US" altLang="zh-CN" sz="2400">
                <a:solidFill>
                  <a:srgbClr val="00FF00"/>
                </a:solidFill>
              </a:rPr>
              <a:t>m</a:t>
            </a:r>
            <a:r>
              <a:rPr lang="zh-CN" altLang="en-US" sz="2400">
                <a:solidFill>
                  <a:srgbClr val="00FF00"/>
                </a:solidFill>
              </a:rPr>
              <a:t>－函数文件名。</a:t>
            </a:r>
            <a:r>
              <a:rPr lang="en-US" altLang="zh-CN" sz="2400">
                <a:solidFill>
                  <a:srgbClr val="00FF00"/>
                </a:solidFill>
              </a:rPr>
              <a:t>fun</a:t>
            </a:r>
            <a:r>
              <a:rPr lang="zh-CN" altLang="en-US" sz="2400">
                <a:solidFill>
                  <a:srgbClr val="00FF00"/>
                </a:solidFill>
              </a:rPr>
              <a:t>可以是一个函数，也可以是元素是函数的向量。</a:t>
            </a:r>
          </a:p>
          <a:p>
            <a:pPr>
              <a:buFont typeface="Wingdings" pitchFamily="2" charset="2"/>
              <a:buNone/>
            </a:pPr>
            <a:r>
              <a:rPr lang="zh-CN" altLang="en-US" sz="2400">
                <a:solidFill>
                  <a:srgbClr val="00FF00"/>
                </a:solidFill>
              </a:rPr>
              <a:t>②输入参数</a:t>
            </a:r>
            <a:r>
              <a:rPr lang="en-US" altLang="zh-CN" sz="2400">
                <a:solidFill>
                  <a:srgbClr val="00FF00"/>
                </a:solidFill>
              </a:rPr>
              <a:t>lims</a:t>
            </a:r>
            <a:r>
              <a:rPr lang="zh-CN" altLang="en-US" sz="2400">
                <a:solidFill>
                  <a:srgbClr val="00FF00"/>
                </a:solidFill>
              </a:rPr>
              <a:t>规定了绘图区间，</a:t>
            </a:r>
            <a:r>
              <a:rPr lang="en-US" altLang="zh-CN" sz="2400">
                <a:solidFill>
                  <a:srgbClr val="00FF00"/>
                </a:solidFill>
              </a:rPr>
              <a:t>lims=[a,b,c,d]</a:t>
            </a:r>
            <a:r>
              <a:rPr lang="zh-CN" altLang="en-US" sz="2400">
                <a:solidFill>
                  <a:srgbClr val="00FF00"/>
                </a:solidFill>
              </a:rPr>
              <a:t>表示，自变量</a:t>
            </a:r>
            <a:r>
              <a:rPr lang="en-US" altLang="zh-CN" sz="2400">
                <a:solidFill>
                  <a:srgbClr val="00FF00"/>
                </a:solidFill>
              </a:rPr>
              <a:t>x</a:t>
            </a:r>
            <a:r>
              <a:rPr lang="zh-CN" altLang="en-US" sz="2400">
                <a:solidFill>
                  <a:srgbClr val="00FF00"/>
                </a:solidFill>
              </a:rPr>
              <a:t>和函数</a:t>
            </a:r>
            <a:r>
              <a:rPr lang="en-US" altLang="zh-CN" sz="2400">
                <a:solidFill>
                  <a:srgbClr val="00FF00"/>
                </a:solidFill>
              </a:rPr>
              <a:t>y</a:t>
            </a:r>
            <a:r>
              <a:rPr lang="zh-CN" altLang="en-US" sz="2400">
                <a:solidFill>
                  <a:srgbClr val="00FF00"/>
                </a:solidFill>
              </a:rPr>
              <a:t>的取值范围分别是</a:t>
            </a:r>
            <a:r>
              <a:rPr lang="en-US" altLang="zh-CN" sz="2400">
                <a:solidFill>
                  <a:srgbClr val="00FF00"/>
                </a:solidFill>
              </a:rPr>
              <a:t>x∈[a,b]</a:t>
            </a:r>
            <a:r>
              <a:rPr lang="zh-CN" altLang="en-US" sz="2400">
                <a:solidFill>
                  <a:srgbClr val="00FF00"/>
                </a:solidFill>
              </a:rPr>
              <a:t>，</a:t>
            </a:r>
            <a:r>
              <a:rPr lang="en-US" altLang="zh-CN" sz="2400">
                <a:solidFill>
                  <a:srgbClr val="00FF00"/>
                </a:solidFill>
              </a:rPr>
              <a:t>y∈[c,d]</a:t>
            </a:r>
            <a:r>
              <a:rPr lang="zh-CN" altLang="en-US" sz="2400">
                <a:solidFill>
                  <a:srgbClr val="00FF00"/>
                </a:solidFill>
              </a:rPr>
              <a:t>。通常</a:t>
            </a:r>
            <a:r>
              <a:rPr lang="en-US" altLang="zh-CN" sz="2400">
                <a:solidFill>
                  <a:srgbClr val="00FF00"/>
                </a:solidFill>
              </a:rPr>
              <a:t>c</a:t>
            </a:r>
            <a:r>
              <a:rPr lang="zh-CN" altLang="en-US" sz="2400">
                <a:solidFill>
                  <a:srgbClr val="00FF00"/>
                </a:solidFill>
              </a:rPr>
              <a:t>，</a:t>
            </a:r>
            <a:r>
              <a:rPr lang="en-US" altLang="zh-CN" sz="2400">
                <a:solidFill>
                  <a:srgbClr val="00FF00"/>
                </a:solidFill>
              </a:rPr>
              <a:t>d</a:t>
            </a:r>
            <a:r>
              <a:rPr lang="zh-CN" altLang="en-US" sz="2400">
                <a:solidFill>
                  <a:srgbClr val="00FF00"/>
                </a:solidFill>
              </a:rPr>
              <a:t>被省略。</a:t>
            </a:r>
          </a:p>
          <a:p>
            <a:pPr>
              <a:buFont typeface="Wingdings" pitchFamily="2" charset="2"/>
              <a:buNone/>
            </a:pPr>
            <a:r>
              <a:rPr lang="zh-CN" altLang="en-US" sz="2400">
                <a:solidFill>
                  <a:srgbClr val="00FF00"/>
                </a:solidFill>
              </a:rPr>
              <a:t>③输入参数</a:t>
            </a:r>
            <a:r>
              <a:rPr lang="en-US" altLang="zh-CN" sz="2400">
                <a:solidFill>
                  <a:srgbClr val="00FF00"/>
                </a:solidFill>
              </a:rPr>
              <a:t>s</a:t>
            </a:r>
            <a:r>
              <a:rPr lang="zh-CN" altLang="en-US" sz="2400">
                <a:solidFill>
                  <a:srgbClr val="00FF00"/>
                </a:solidFill>
              </a:rPr>
              <a:t>用于修饰曲线，后面介绍。</a:t>
            </a:r>
          </a:p>
          <a:p>
            <a:pPr>
              <a:buFont typeface="Wingdings" pitchFamily="2" charset="2"/>
              <a:buNone/>
            </a:pPr>
            <a:r>
              <a:rPr lang="zh-CN" altLang="en-US" sz="2400">
                <a:solidFill>
                  <a:srgbClr val="00FF00"/>
                </a:solidFill>
              </a:rPr>
              <a:t>④输入参数</a:t>
            </a:r>
            <a:r>
              <a:rPr lang="en-US" altLang="zh-CN" sz="2400">
                <a:solidFill>
                  <a:srgbClr val="00FF00"/>
                </a:solidFill>
              </a:rPr>
              <a:t>tol</a:t>
            </a:r>
            <a:r>
              <a:rPr lang="zh-CN" altLang="en-US" sz="2400">
                <a:solidFill>
                  <a:srgbClr val="00FF00"/>
                </a:solidFill>
              </a:rPr>
              <a:t>规定函数取值的相对误差，常省略。默认</a:t>
            </a:r>
            <a:r>
              <a:rPr lang="en-US" altLang="zh-CN" sz="2400">
                <a:solidFill>
                  <a:srgbClr val="00FF00"/>
                </a:solidFill>
              </a:rPr>
              <a:t>2e-3</a:t>
            </a:r>
            <a:r>
              <a:rPr lang="zh-CN" altLang="en-US" sz="2400">
                <a:solidFill>
                  <a:srgbClr val="00FF00"/>
                </a:solidFill>
              </a:rPr>
              <a:t>。</a:t>
            </a:r>
          </a:p>
          <a:p>
            <a:pPr>
              <a:buFont typeface="Wingdings" pitchFamily="2" charset="2"/>
              <a:buNone/>
            </a:pPr>
            <a:r>
              <a:rPr lang="zh-CN" altLang="en-US" sz="2400">
                <a:solidFill>
                  <a:srgbClr val="00FF00"/>
                </a:solidFill>
              </a:rPr>
              <a:t>⑤</a:t>
            </a:r>
            <a:r>
              <a:rPr lang="en-US" altLang="zh-CN" sz="2400">
                <a:solidFill>
                  <a:srgbClr val="00FF00"/>
                </a:solidFill>
              </a:rPr>
              <a:t>fun</a:t>
            </a:r>
            <a:r>
              <a:rPr lang="zh-CN" altLang="en-US" sz="2400">
                <a:solidFill>
                  <a:srgbClr val="00FF00"/>
                </a:solidFill>
              </a:rPr>
              <a:t>是函数向量时，绘出的几条曲线的取值区间和线型是相同的。</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a:xfrm>
            <a:off x="0" y="0"/>
            <a:ext cx="8080375" cy="119063"/>
          </a:xfrm>
          <a:prstGeom prst="rect">
            <a:avLst/>
          </a:prstGeom>
        </p:spPr>
        <p:txBody>
          <a:bodyPr/>
          <a:lstStyle/>
          <a:p>
            <a:r>
              <a:rPr lang="zh-CN" altLang="en-US" sz="1400">
                <a:solidFill>
                  <a:schemeClr val="folHlink"/>
                </a:solidFill>
              </a:rPr>
              <a:t>解析函数绘图命令</a:t>
            </a:r>
            <a:r>
              <a:rPr lang="en-US" altLang="zh-CN" sz="1400">
                <a:solidFill>
                  <a:schemeClr val="folHlink"/>
                </a:solidFill>
              </a:rPr>
              <a:t>fplot</a:t>
            </a:r>
            <a:r>
              <a:rPr lang="zh-CN" altLang="en-US" sz="1400">
                <a:solidFill>
                  <a:schemeClr val="folHlink"/>
                </a:solidFill>
              </a:rPr>
              <a:t>（续）</a:t>
            </a:r>
          </a:p>
        </p:txBody>
      </p:sp>
      <p:sp>
        <p:nvSpPr>
          <p:cNvPr id="209923" name="Rectangle 3"/>
          <p:cNvSpPr>
            <a:spLocks noGrp="1" noChangeArrowheads="1"/>
          </p:cNvSpPr>
          <p:nvPr>
            <p:ph type="body" idx="4294967295"/>
          </p:nvPr>
        </p:nvSpPr>
        <p:spPr>
          <a:xfrm>
            <a:off x="395288" y="620713"/>
            <a:ext cx="8461375" cy="5868987"/>
          </a:xfrm>
          <a:prstGeom prst="rect">
            <a:avLst/>
          </a:prstGeom>
        </p:spPr>
        <p:txBody>
          <a:bodyPr/>
          <a:lstStyle/>
          <a:p>
            <a:pPr>
              <a:buFont typeface="Wingdings" pitchFamily="2" charset="2"/>
              <a:buNone/>
            </a:pPr>
            <a:r>
              <a:rPr lang="zh-CN" altLang="en-US"/>
              <a:t>例</a:t>
            </a:r>
            <a:r>
              <a:rPr lang="en-US" altLang="zh-CN"/>
              <a:t>3.</a:t>
            </a:r>
            <a:r>
              <a:rPr lang="zh-CN" altLang="en-US"/>
              <a:t>绘制函数</a:t>
            </a:r>
            <a:r>
              <a:rPr lang="en-US" altLang="zh-CN"/>
              <a:t>f(x)=cos(tan(πx))</a:t>
            </a:r>
            <a:r>
              <a:rPr lang="zh-CN" altLang="en-US"/>
              <a:t>的曲线。</a:t>
            </a:r>
          </a:p>
          <a:p>
            <a:pPr>
              <a:buFont typeface="Wingdings" pitchFamily="2" charset="2"/>
              <a:buNone/>
            </a:pPr>
            <a:r>
              <a:rPr lang="zh-CN" altLang="en-US"/>
              <a:t>解：</a:t>
            </a:r>
          </a:p>
          <a:p>
            <a:pPr>
              <a:buFont typeface="Wingdings" pitchFamily="2" charset="2"/>
              <a:buNone/>
            </a:pPr>
            <a:r>
              <a:rPr lang="en-US" altLang="zh-CN"/>
              <a:t>&gt;&gt; fplot('cos(tan(pi*x))',[-0.4,1.4])</a:t>
            </a:r>
          </a:p>
          <a:p>
            <a:pPr>
              <a:buFont typeface="Wingdings" pitchFamily="2" charset="2"/>
              <a:buNone/>
            </a:pPr>
            <a:r>
              <a:rPr lang="en-US" altLang="zh-CN"/>
              <a:t>&gt;&gt;</a:t>
            </a:r>
          </a:p>
          <a:p>
            <a:endParaRPr lang="en-US" altLang="zh-CN"/>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0" y="188913"/>
            <a:ext cx="8080375" cy="190500"/>
          </a:xfrm>
          <a:prstGeom prst="rect">
            <a:avLst/>
          </a:prstGeom>
        </p:spPr>
        <p:txBody>
          <a:bodyPr/>
          <a:lstStyle/>
          <a:p>
            <a:r>
              <a:rPr lang="en-US" altLang="zh-CN" sz="1400">
                <a:solidFill>
                  <a:schemeClr val="folHlink"/>
                </a:solidFill>
                <a:latin typeface="宋体" charset="-122"/>
              </a:rPr>
              <a:t>fplot(</a:t>
            </a:r>
            <a:r>
              <a:rPr lang="zh-CN" altLang="en-US" sz="1400">
                <a:solidFill>
                  <a:schemeClr val="folHlink"/>
                </a:solidFill>
                <a:latin typeface="宋体" charset="-122"/>
              </a:rPr>
              <a:t>续）</a:t>
            </a:r>
          </a:p>
        </p:txBody>
      </p:sp>
      <p:sp>
        <p:nvSpPr>
          <p:cNvPr id="208899" name="Rectangle 3"/>
          <p:cNvSpPr>
            <a:spLocks noGrp="1" noChangeArrowheads="1"/>
          </p:cNvSpPr>
          <p:nvPr>
            <p:ph type="body" idx="4294967295"/>
          </p:nvPr>
        </p:nvSpPr>
        <p:spPr>
          <a:xfrm>
            <a:off x="395288" y="728663"/>
            <a:ext cx="8316912" cy="5724525"/>
          </a:xfrm>
          <a:prstGeom prst="rect">
            <a:avLst/>
          </a:prstGeom>
        </p:spPr>
        <p:txBody>
          <a:bodyPr/>
          <a:lstStyle/>
          <a:p>
            <a:endParaRPr lang="zh-CN" altLang="zh-CN"/>
          </a:p>
        </p:txBody>
      </p:sp>
      <p:pic>
        <p:nvPicPr>
          <p:cNvPr id="208900" name="Picture 4" descr="1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781050"/>
            <a:ext cx="8280400" cy="5564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68313" y="225425"/>
            <a:ext cx="8080375" cy="549275"/>
          </a:xfrm>
          <a:prstGeom prst="rect">
            <a:avLst/>
          </a:prstGeom>
        </p:spPr>
        <p:txBody>
          <a:bodyPr/>
          <a:lstStyle/>
          <a:p>
            <a:r>
              <a:rPr lang="zh-CN" altLang="en-US" sz="2800">
                <a:latin typeface="Times New Roman" charset="0"/>
              </a:rPr>
              <a:t>（</a:t>
            </a:r>
            <a:r>
              <a:rPr lang="en-US" altLang="zh-CN" sz="2800">
                <a:latin typeface="Times New Roman" charset="0"/>
              </a:rPr>
              <a:t>3</a:t>
            </a:r>
            <a:r>
              <a:rPr lang="zh-CN" altLang="en-US" sz="2800">
                <a:latin typeface="Times New Roman" charset="0"/>
              </a:rPr>
              <a:t>）</a:t>
            </a:r>
            <a:r>
              <a:rPr lang="zh-CN" altLang="en-US" sz="2800"/>
              <a:t>工作空间</a:t>
            </a:r>
            <a:r>
              <a:rPr lang="en-US" altLang="zh-CN" sz="2800"/>
              <a:t>(Workspace)</a:t>
            </a:r>
          </a:p>
        </p:txBody>
      </p:sp>
      <p:sp>
        <p:nvSpPr>
          <p:cNvPr id="14339" name="Rectangle 3"/>
          <p:cNvSpPr>
            <a:spLocks noGrp="1" noChangeArrowheads="1"/>
          </p:cNvSpPr>
          <p:nvPr>
            <p:ph type="body" idx="4294967295"/>
          </p:nvPr>
        </p:nvSpPr>
        <p:spPr>
          <a:xfrm>
            <a:off x="682625" y="1052513"/>
            <a:ext cx="7772400" cy="5043487"/>
          </a:xfrm>
          <a:prstGeom prst="rect">
            <a:avLst/>
          </a:prstGeom>
        </p:spPr>
        <p:txBody>
          <a:bodyPr/>
          <a:lstStyle/>
          <a:p>
            <a:pPr>
              <a:lnSpc>
                <a:spcPct val="80000"/>
              </a:lnSpc>
            </a:pPr>
            <a:r>
              <a:rPr lang="zh-CN" altLang="en-US" sz="2800"/>
              <a:t>工作空间用于保存</a:t>
            </a:r>
            <a:r>
              <a:rPr lang="en-US" altLang="zh-CN" sz="2800"/>
              <a:t>MATLAB</a:t>
            </a:r>
            <a:r>
              <a:rPr lang="zh-CN" altLang="en-US" sz="2800"/>
              <a:t>变量的信息。</a:t>
            </a:r>
          </a:p>
          <a:p>
            <a:pPr>
              <a:lnSpc>
                <a:spcPct val="80000"/>
              </a:lnSpc>
            </a:pPr>
            <a:r>
              <a:rPr lang="zh-CN" altLang="en-US" sz="2800"/>
              <a:t>在工作空间可以对变量进行观察、编辑、保存和删除。</a:t>
            </a:r>
          </a:p>
          <a:p>
            <a:pPr>
              <a:lnSpc>
                <a:spcPct val="80000"/>
              </a:lnSpc>
            </a:pPr>
            <a:r>
              <a:rPr lang="zh-CN" altLang="en-US" sz="2800">
                <a:solidFill>
                  <a:srgbClr val="00FF00"/>
                </a:solidFill>
              </a:rPr>
              <a:t>保存在工作空间中的自定义变量，直到使用了“</a:t>
            </a:r>
            <a:r>
              <a:rPr lang="en-US" altLang="zh-CN" sz="2800">
                <a:solidFill>
                  <a:srgbClr val="00FF00"/>
                </a:solidFill>
              </a:rPr>
              <a:t>clear”</a:t>
            </a:r>
            <a:r>
              <a:rPr lang="zh-CN" altLang="en-US" sz="2800">
                <a:solidFill>
                  <a:srgbClr val="00FF00"/>
                </a:solidFill>
              </a:rPr>
              <a:t>命令清除工作空间或关闭了</a:t>
            </a:r>
            <a:r>
              <a:rPr lang="en-US" altLang="zh-CN" sz="2800">
                <a:solidFill>
                  <a:srgbClr val="00FF00"/>
                </a:solidFill>
              </a:rPr>
              <a:t>MATLAB</a:t>
            </a:r>
            <a:r>
              <a:rPr lang="zh-CN" altLang="en-US" sz="2800">
                <a:solidFill>
                  <a:srgbClr val="00FF00"/>
                </a:solidFill>
              </a:rPr>
              <a:t>系统才被清除。</a:t>
            </a:r>
          </a:p>
          <a:p>
            <a:pPr>
              <a:lnSpc>
                <a:spcPct val="80000"/>
              </a:lnSpc>
            </a:pPr>
            <a:r>
              <a:rPr lang="zh-CN" altLang="en-US" sz="2800"/>
              <a:t>在命令窗口中键入“</a:t>
            </a:r>
            <a:r>
              <a:rPr lang="en-US" altLang="zh-CN" sz="2800"/>
              <a:t>whos”</a:t>
            </a:r>
            <a:r>
              <a:rPr lang="zh-CN" altLang="en-US" sz="2800"/>
              <a:t>命令，可以显示出保存在工作空间中的所有变量的名称、大小、数据类型等信息，如果键入“</a:t>
            </a:r>
            <a:r>
              <a:rPr lang="en-US" altLang="zh-CN" sz="2800"/>
              <a:t>who”</a:t>
            </a:r>
            <a:r>
              <a:rPr lang="zh-CN" altLang="en-US" sz="2800"/>
              <a:t>命令，则只显示变量的名称。</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idx="4294967295"/>
          </p:nvPr>
        </p:nvSpPr>
        <p:spPr>
          <a:xfrm>
            <a:off x="0" y="0"/>
            <a:ext cx="8080375" cy="119063"/>
          </a:xfrm>
          <a:prstGeom prst="rect">
            <a:avLst/>
          </a:prstGeom>
        </p:spPr>
        <p:txBody>
          <a:bodyPr/>
          <a:lstStyle/>
          <a:p>
            <a:r>
              <a:rPr lang="zh-CN" altLang="en-US" sz="1400">
                <a:solidFill>
                  <a:schemeClr val="folHlink"/>
                </a:solidFill>
              </a:rPr>
              <a:t>解析函数绘图命令</a:t>
            </a:r>
            <a:r>
              <a:rPr lang="en-US" altLang="zh-CN" sz="1400">
                <a:solidFill>
                  <a:schemeClr val="folHlink"/>
                </a:solidFill>
              </a:rPr>
              <a:t>fplot</a:t>
            </a:r>
            <a:r>
              <a:rPr lang="zh-CN" altLang="en-US" sz="1400">
                <a:solidFill>
                  <a:schemeClr val="folHlink"/>
                </a:solidFill>
              </a:rPr>
              <a:t>（续）</a:t>
            </a:r>
          </a:p>
        </p:txBody>
      </p:sp>
      <p:sp>
        <p:nvSpPr>
          <p:cNvPr id="210947" name="Rectangle 3"/>
          <p:cNvSpPr>
            <a:spLocks noGrp="1" noChangeArrowheads="1"/>
          </p:cNvSpPr>
          <p:nvPr>
            <p:ph type="body" idx="4294967295"/>
          </p:nvPr>
        </p:nvSpPr>
        <p:spPr>
          <a:xfrm>
            <a:off x="287338" y="404813"/>
            <a:ext cx="8532812" cy="6119812"/>
          </a:xfrm>
          <a:prstGeom prst="rect">
            <a:avLst/>
          </a:prstGeom>
        </p:spPr>
        <p:txBody>
          <a:bodyPr/>
          <a:lstStyle/>
          <a:p>
            <a:pPr>
              <a:lnSpc>
                <a:spcPct val="80000"/>
              </a:lnSpc>
              <a:buFont typeface="Wingdings" pitchFamily="2" charset="2"/>
              <a:buNone/>
            </a:pPr>
            <a:r>
              <a:rPr lang="zh-CN" altLang="en-US" sz="2800"/>
              <a:t>指出：</a:t>
            </a:r>
          </a:p>
          <a:p>
            <a:pPr>
              <a:lnSpc>
                <a:spcPct val="80000"/>
              </a:lnSpc>
              <a:buFont typeface="Wingdings" pitchFamily="2" charset="2"/>
              <a:buNone/>
            </a:pPr>
            <a:r>
              <a:rPr lang="zh-CN" altLang="en-US" sz="2800">
                <a:solidFill>
                  <a:srgbClr val="00FF00"/>
                </a:solidFill>
              </a:rPr>
              <a:t>①输入该命令的函数表达式是解析式，式中不用数组算法符号（与</a:t>
            </a:r>
            <a:r>
              <a:rPr lang="en-US" altLang="zh-CN" sz="2800">
                <a:solidFill>
                  <a:srgbClr val="00FF00"/>
                </a:solidFill>
              </a:rPr>
              <a:t>plot</a:t>
            </a:r>
            <a:r>
              <a:rPr lang="zh-CN" altLang="en-US" sz="2800">
                <a:solidFill>
                  <a:srgbClr val="00FF00"/>
                </a:solidFill>
              </a:rPr>
              <a:t>命令不同）。</a:t>
            </a:r>
          </a:p>
          <a:p>
            <a:pPr>
              <a:lnSpc>
                <a:spcPct val="80000"/>
              </a:lnSpc>
              <a:buFont typeface="Wingdings" pitchFamily="2" charset="2"/>
              <a:buNone/>
            </a:pPr>
            <a:r>
              <a:rPr lang="zh-CN" altLang="en-US" sz="2800">
                <a:solidFill>
                  <a:srgbClr val="00FF00"/>
                </a:solidFill>
              </a:rPr>
              <a:t>②</a:t>
            </a:r>
            <a:r>
              <a:rPr lang="en-US" altLang="zh-CN" sz="2800">
                <a:solidFill>
                  <a:srgbClr val="00FF00"/>
                </a:solidFill>
              </a:rPr>
              <a:t>fplot</a:t>
            </a:r>
            <a:r>
              <a:rPr lang="zh-CN" altLang="en-US" sz="2800">
                <a:solidFill>
                  <a:srgbClr val="00FF00"/>
                </a:solidFill>
              </a:rPr>
              <a:t>函数用于绘制已定义函数在指定的范围内的图像，虽然它与</a:t>
            </a:r>
            <a:r>
              <a:rPr lang="en-US" altLang="zh-CN" sz="2800">
                <a:solidFill>
                  <a:srgbClr val="00FF00"/>
                </a:solidFill>
              </a:rPr>
              <a:t>plot</a:t>
            </a:r>
            <a:r>
              <a:rPr lang="zh-CN" altLang="en-US" sz="2800">
                <a:solidFill>
                  <a:srgbClr val="00FF00"/>
                </a:solidFill>
              </a:rPr>
              <a:t>相似，也是用描点法画图，但该函数可以根据函数自身的性质自适应地对函数进行采样，能够自动确定曲线变化率大的区段并在此区段进行密集采样。也就是说，画图时</a:t>
            </a:r>
            <a:r>
              <a:rPr lang="en-US" altLang="zh-CN" sz="2800">
                <a:solidFill>
                  <a:srgbClr val="00FF00"/>
                </a:solidFill>
              </a:rPr>
              <a:t>x</a:t>
            </a:r>
            <a:r>
              <a:rPr lang="zh-CN" altLang="en-US" sz="2800">
                <a:solidFill>
                  <a:srgbClr val="00FF00"/>
                </a:solidFill>
              </a:rPr>
              <a:t>的取值间隔是随函数的曲率自动调节的，曲率大（曲率半径小）处间隔小，曲率小处间隔大。这种自适应地取值使绘制的曲线光滑、美观、可以减少取点的数目的同时更好地反映函数的变化规律。</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a:xfrm>
            <a:off x="215900" y="0"/>
            <a:ext cx="8080375" cy="719138"/>
          </a:xfrm>
          <a:prstGeom prst="rect">
            <a:avLst/>
          </a:prstGeom>
        </p:spPr>
        <p:txBody>
          <a:bodyPr/>
          <a:lstStyle/>
          <a:p>
            <a:r>
              <a:rPr lang="zh-CN" altLang="en-US" sz="2800">
                <a:solidFill>
                  <a:schemeClr val="accent2"/>
                </a:solidFill>
              </a:rPr>
              <a:t>［</a:t>
            </a:r>
            <a:r>
              <a:rPr lang="en-US" altLang="zh-CN" sz="2800">
                <a:solidFill>
                  <a:schemeClr val="accent2"/>
                </a:solidFill>
              </a:rPr>
              <a:t>2</a:t>
            </a:r>
            <a:r>
              <a:rPr lang="zh-CN" altLang="en-US" sz="2800">
                <a:solidFill>
                  <a:schemeClr val="accent2"/>
                </a:solidFill>
              </a:rPr>
              <a:t>］隐函数绘图命令－</a:t>
            </a:r>
            <a:r>
              <a:rPr lang="en-US" altLang="zh-CN" sz="2800">
                <a:solidFill>
                  <a:schemeClr val="accent2"/>
                </a:solidFill>
              </a:rPr>
              <a:t>ezplot</a:t>
            </a:r>
          </a:p>
        </p:txBody>
      </p:sp>
      <p:sp>
        <p:nvSpPr>
          <p:cNvPr id="211971" name="Rectangle 3"/>
          <p:cNvSpPr>
            <a:spLocks noGrp="1" noChangeArrowheads="1"/>
          </p:cNvSpPr>
          <p:nvPr>
            <p:ph type="body" idx="4294967295"/>
          </p:nvPr>
        </p:nvSpPr>
        <p:spPr>
          <a:xfrm>
            <a:off x="323850" y="908050"/>
            <a:ext cx="8424863" cy="5508625"/>
          </a:xfrm>
          <a:prstGeom prst="rect">
            <a:avLst/>
          </a:prstGeom>
        </p:spPr>
        <p:txBody>
          <a:bodyPr/>
          <a:lstStyle/>
          <a:p>
            <a:pPr>
              <a:lnSpc>
                <a:spcPct val="80000"/>
              </a:lnSpc>
              <a:buFont typeface="Wingdings" pitchFamily="2" charset="2"/>
              <a:buNone/>
            </a:pPr>
            <a:r>
              <a:rPr lang="zh-CN" altLang="en-US" sz="2800"/>
              <a:t>使用格式：</a:t>
            </a:r>
          </a:p>
          <a:p>
            <a:pPr>
              <a:lnSpc>
                <a:spcPct val="80000"/>
              </a:lnSpc>
              <a:buFont typeface="Wingdings" pitchFamily="2" charset="2"/>
              <a:buNone/>
            </a:pPr>
            <a:r>
              <a:rPr lang="en-US" altLang="zh-CN" sz="2800">
                <a:solidFill>
                  <a:srgbClr val="00FF00"/>
                </a:solidFill>
              </a:rPr>
              <a:t>ezplot(‘func’,lims)</a:t>
            </a:r>
          </a:p>
          <a:p>
            <a:pPr>
              <a:lnSpc>
                <a:spcPct val="80000"/>
              </a:lnSpc>
              <a:buFont typeface="Wingdings" pitchFamily="2" charset="2"/>
              <a:buNone/>
            </a:pPr>
            <a:r>
              <a:rPr lang="zh-CN" altLang="en-US" sz="2800"/>
              <a:t>其中</a:t>
            </a:r>
          </a:p>
          <a:p>
            <a:pPr>
              <a:lnSpc>
                <a:spcPct val="80000"/>
              </a:lnSpc>
              <a:buFont typeface="Wingdings" pitchFamily="2" charset="2"/>
              <a:buNone/>
            </a:pPr>
            <a:r>
              <a:rPr lang="zh-CN" altLang="en-US" sz="2800">
                <a:solidFill>
                  <a:srgbClr val="00FF00"/>
                </a:solidFill>
              </a:rPr>
              <a:t>①输入参数’</a:t>
            </a:r>
            <a:r>
              <a:rPr lang="en-US" altLang="zh-CN" sz="2800">
                <a:solidFill>
                  <a:srgbClr val="00FF00"/>
                </a:solidFill>
              </a:rPr>
              <a:t>func’</a:t>
            </a:r>
            <a:r>
              <a:rPr lang="zh-CN" altLang="en-US" sz="2800">
                <a:solidFill>
                  <a:srgbClr val="00FF00"/>
                </a:solidFill>
              </a:rPr>
              <a:t>可以是字符表达式，内联函数或</a:t>
            </a:r>
            <a:r>
              <a:rPr lang="en-US" altLang="zh-CN" sz="2800">
                <a:solidFill>
                  <a:srgbClr val="00FF00"/>
                </a:solidFill>
              </a:rPr>
              <a:t>m</a:t>
            </a:r>
            <a:r>
              <a:rPr lang="zh-CN" altLang="en-US" sz="2800">
                <a:solidFill>
                  <a:srgbClr val="00FF00"/>
                </a:solidFill>
              </a:rPr>
              <a:t>－函数文件名。</a:t>
            </a:r>
          </a:p>
          <a:p>
            <a:pPr>
              <a:lnSpc>
                <a:spcPct val="80000"/>
              </a:lnSpc>
              <a:buFont typeface="Wingdings" pitchFamily="2" charset="2"/>
              <a:buNone/>
            </a:pPr>
            <a:r>
              <a:rPr lang="zh-CN" altLang="en-US" sz="2800">
                <a:solidFill>
                  <a:srgbClr val="00FF00"/>
                </a:solidFill>
              </a:rPr>
              <a:t>②输入参数</a:t>
            </a:r>
            <a:r>
              <a:rPr lang="en-US" altLang="zh-CN" sz="2800">
                <a:solidFill>
                  <a:srgbClr val="00FF00"/>
                </a:solidFill>
              </a:rPr>
              <a:t>func</a:t>
            </a:r>
            <a:r>
              <a:rPr lang="zh-CN" altLang="en-US" sz="2800">
                <a:solidFill>
                  <a:srgbClr val="00FF00"/>
                </a:solidFill>
              </a:rPr>
              <a:t>为一元函数</a:t>
            </a:r>
            <a:r>
              <a:rPr lang="en-US" altLang="zh-CN" sz="2800">
                <a:solidFill>
                  <a:srgbClr val="00FF00"/>
                </a:solidFill>
              </a:rPr>
              <a:t>f(x)</a:t>
            </a:r>
            <a:r>
              <a:rPr lang="zh-CN" altLang="en-US" sz="2800">
                <a:solidFill>
                  <a:srgbClr val="00FF00"/>
                </a:solidFill>
              </a:rPr>
              <a:t>时，输出</a:t>
            </a:r>
            <a:r>
              <a:rPr lang="en-US" altLang="zh-CN" sz="2800">
                <a:solidFill>
                  <a:srgbClr val="00FF00"/>
                </a:solidFill>
              </a:rPr>
              <a:t>y=f(x)</a:t>
            </a:r>
            <a:r>
              <a:rPr lang="zh-CN" altLang="en-US" sz="2800">
                <a:solidFill>
                  <a:srgbClr val="00FF00"/>
                </a:solidFill>
              </a:rPr>
              <a:t>的几何图形。这时命令后面可以不用括号和引号。但函数的第一个符号不得是括号，不能加写输入参数</a:t>
            </a:r>
            <a:r>
              <a:rPr lang="en-US" altLang="zh-CN" sz="2800">
                <a:solidFill>
                  <a:srgbClr val="00FF00"/>
                </a:solidFill>
              </a:rPr>
              <a:t>lims</a:t>
            </a:r>
            <a:r>
              <a:rPr lang="zh-CN" altLang="en-US" sz="2800">
                <a:solidFill>
                  <a:srgbClr val="00FF00"/>
                </a:solidFill>
              </a:rPr>
              <a:t>，默认绘图范围是</a:t>
            </a:r>
            <a:r>
              <a:rPr lang="en-US" altLang="zh-CN" sz="2800">
                <a:solidFill>
                  <a:srgbClr val="00FF00"/>
                </a:solidFill>
              </a:rPr>
              <a:t>[-2π,2π]</a:t>
            </a:r>
            <a:r>
              <a:rPr lang="zh-CN" altLang="en-US" sz="2800">
                <a:solidFill>
                  <a:srgbClr val="00FF00"/>
                </a:solidFill>
              </a:rPr>
              <a:t>。</a:t>
            </a:r>
          </a:p>
          <a:p>
            <a:pPr>
              <a:lnSpc>
                <a:spcPct val="80000"/>
              </a:lnSpc>
              <a:buFont typeface="Wingdings" pitchFamily="2" charset="2"/>
              <a:buNone/>
            </a:pPr>
            <a:r>
              <a:rPr lang="zh-CN" altLang="en-US" sz="2800">
                <a:solidFill>
                  <a:srgbClr val="00FF00"/>
                </a:solidFill>
              </a:rPr>
              <a:t>③输入参数</a:t>
            </a:r>
            <a:r>
              <a:rPr lang="en-US" altLang="zh-CN" sz="2800">
                <a:solidFill>
                  <a:srgbClr val="00FF00"/>
                </a:solidFill>
              </a:rPr>
              <a:t>func</a:t>
            </a:r>
            <a:r>
              <a:rPr lang="zh-CN" altLang="en-US" sz="2800">
                <a:solidFill>
                  <a:srgbClr val="00FF00"/>
                </a:solidFill>
              </a:rPr>
              <a:t>是二元函数表达式</a:t>
            </a:r>
            <a:r>
              <a:rPr lang="en-US" altLang="zh-CN" sz="2800">
                <a:solidFill>
                  <a:srgbClr val="00FF00"/>
                </a:solidFill>
              </a:rPr>
              <a:t>f(x,y)</a:t>
            </a:r>
            <a:r>
              <a:rPr lang="zh-CN" altLang="en-US" sz="2800">
                <a:solidFill>
                  <a:srgbClr val="00FF00"/>
                </a:solidFill>
              </a:rPr>
              <a:t>时，输出方程</a:t>
            </a:r>
            <a:r>
              <a:rPr lang="en-US" altLang="zh-CN" sz="2800">
                <a:solidFill>
                  <a:srgbClr val="00FF00"/>
                </a:solidFill>
              </a:rPr>
              <a:t>f(x,y)=0</a:t>
            </a:r>
            <a:r>
              <a:rPr lang="zh-CN" altLang="en-US" sz="2800">
                <a:solidFill>
                  <a:srgbClr val="00FF00"/>
                </a:solidFill>
              </a:rPr>
              <a:t>的几何图形，即绘制隐函数曲线。变量的范围由输入参数</a:t>
            </a:r>
            <a:r>
              <a:rPr lang="en-US" altLang="zh-CN" sz="2800">
                <a:solidFill>
                  <a:srgbClr val="00FF00"/>
                </a:solidFill>
              </a:rPr>
              <a:t>lims</a:t>
            </a:r>
            <a:r>
              <a:rPr lang="zh-CN" altLang="en-US" sz="2800">
                <a:solidFill>
                  <a:srgbClr val="00FF00"/>
                </a:solidFill>
              </a:rPr>
              <a:t>规定，</a:t>
            </a:r>
            <a:r>
              <a:rPr lang="en-US" altLang="zh-CN" sz="2800">
                <a:solidFill>
                  <a:srgbClr val="00FF00"/>
                </a:solidFill>
              </a:rPr>
              <a:t>lims=[a,b,c,d]</a:t>
            </a:r>
            <a:r>
              <a:rPr lang="zh-CN" altLang="en-US" sz="2800">
                <a:solidFill>
                  <a:srgbClr val="00FF00"/>
                </a:solidFill>
              </a:rPr>
              <a:t>表示</a:t>
            </a:r>
            <a:r>
              <a:rPr lang="en-US" altLang="zh-CN" sz="2800">
                <a:solidFill>
                  <a:srgbClr val="00FF00"/>
                </a:solidFill>
              </a:rPr>
              <a:t>x</a:t>
            </a:r>
            <a:r>
              <a:rPr lang="zh-CN" altLang="en-US" sz="2800">
                <a:solidFill>
                  <a:srgbClr val="00FF00"/>
                </a:solidFill>
              </a:rPr>
              <a:t>和</a:t>
            </a:r>
            <a:r>
              <a:rPr lang="en-US" altLang="zh-CN" sz="2800">
                <a:solidFill>
                  <a:srgbClr val="00FF00"/>
                </a:solidFill>
              </a:rPr>
              <a:t>y</a:t>
            </a:r>
            <a:r>
              <a:rPr lang="zh-CN" altLang="en-US" sz="2800">
                <a:solidFill>
                  <a:srgbClr val="00FF00"/>
                </a:solidFill>
              </a:rPr>
              <a:t>的取值范围分别是</a:t>
            </a:r>
            <a:r>
              <a:rPr lang="en-US" altLang="zh-CN" sz="2800">
                <a:solidFill>
                  <a:srgbClr val="00FF00"/>
                </a:solidFill>
              </a:rPr>
              <a:t>x∈[a,b]</a:t>
            </a:r>
            <a:r>
              <a:rPr lang="zh-CN" altLang="en-US" sz="2800">
                <a:solidFill>
                  <a:srgbClr val="00FF00"/>
                </a:solidFill>
              </a:rPr>
              <a:t>，</a:t>
            </a:r>
            <a:r>
              <a:rPr lang="en-US" altLang="zh-CN" sz="2800">
                <a:solidFill>
                  <a:srgbClr val="00FF00"/>
                </a:solidFill>
              </a:rPr>
              <a:t>y∈[c,d]</a:t>
            </a:r>
            <a:r>
              <a:rPr lang="zh-CN" altLang="en-US" sz="2800">
                <a:solidFill>
                  <a:srgbClr val="00FF00"/>
                </a:solidFill>
              </a:rPr>
              <a:t>。省略</a:t>
            </a:r>
            <a:r>
              <a:rPr lang="en-US" altLang="zh-CN" sz="2800">
                <a:solidFill>
                  <a:srgbClr val="00FF00"/>
                </a:solidFill>
              </a:rPr>
              <a:t>[c,d]</a:t>
            </a:r>
            <a:r>
              <a:rPr lang="zh-CN" altLang="en-US" sz="2800">
                <a:solidFill>
                  <a:srgbClr val="00FF00"/>
                </a:solidFill>
              </a:rPr>
              <a:t>时默认</a:t>
            </a:r>
            <a:r>
              <a:rPr lang="en-US" altLang="zh-CN" sz="2800">
                <a:solidFill>
                  <a:srgbClr val="00FF00"/>
                </a:solidFill>
              </a:rPr>
              <a:t>x</a:t>
            </a:r>
            <a:r>
              <a:rPr lang="zh-CN" altLang="en-US" sz="2800">
                <a:solidFill>
                  <a:srgbClr val="00FF00"/>
                </a:solidFill>
              </a:rPr>
              <a:t>、</a:t>
            </a:r>
            <a:r>
              <a:rPr lang="en-US" altLang="zh-CN" sz="2800">
                <a:solidFill>
                  <a:srgbClr val="00FF00"/>
                </a:solidFill>
              </a:rPr>
              <a:t>y</a:t>
            </a:r>
            <a:r>
              <a:rPr lang="zh-CN" altLang="en-US" sz="2800">
                <a:solidFill>
                  <a:srgbClr val="00FF00"/>
                </a:solidFill>
              </a:rPr>
              <a:t>取值区间相同。</a:t>
            </a:r>
          </a:p>
          <a:p>
            <a:pPr>
              <a:lnSpc>
                <a:spcPct val="80000"/>
              </a:lnSpc>
              <a:buFont typeface="Wingdings" pitchFamily="2" charset="2"/>
              <a:buNone/>
            </a:pPr>
            <a:endParaRPr lang="en-US" altLang="zh-CN" sz="2800">
              <a:solidFill>
                <a:srgbClr val="00FF00"/>
              </a:solidFill>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0" y="0"/>
            <a:ext cx="8080375" cy="227013"/>
          </a:xfrm>
          <a:prstGeom prst="rect">
            <a:avLst/>
          </a:prstGeom>
        </p:spPr>
        <p:txBody>
          <a:bodyPr/>
          <a:lstStyle/>
          <a:p>
            <a:r>
              <a:rPr lang="zh-CN" altLang="en-US" sz="1200">
                <a:solidFill>
                  <a:schemeClr val="folHlink"/>
                </a:solidFill>
              </a:rPr>
              <a:t>隐函数绘图命令－</a:t>
            </a:r>
            <a:r>
              <a:rPr lang="en-US" altLang="zh-CN" sz="1200">
                <a:solidFill>
                  <a:schemeClr val="folHlink"/>
                </a:solidFill>
              </a:rPr>
              <a:t>ezplot</a:t>
            </a:r>
            <a:r>
              <a:rPr lang="zh-CN" altLang="en-US" sz="1200">
                <a:solidFill>
                  <a:schemeClr val="folHlink"/>
                </a:solidFill>
              </a:rPr>
              <a:t>（续）</a:t>
            </a:r>
          </a:p>
        </p:txBody>
      </p:sp>
      <p:sp>
        <p:nvSpPr>
          <p:cNvPr id="212995" name="Rectangle 3"/>
          <p:cNvSpPr>
            <a:spLocks noGrp="1" noChangeArrowheads="1"/>
          </p:cNvSpPr>
          <p:nvPr>
            <p:ph type="body" idx="4294967295"/>
          </p:nvPr>
        </p:nvSpPr>
        <p:spPr>
          <a:xfrm>
            <a:off x="395288" y="476250"/>
            <a:ext cx="8569325" cy="5976938"/>
          </a:xfrm>
          <a:prstGeom prst="rect">
            <a:avLst/>
          </a:prstGeom>
        </p:spPr>
        <p:txBody>
          <a:bodyPr/>
          <a:lstStyle/>
          <a:p>
            <a:pPr>
              <a:buFont typeface="Wingdings" pitchFamily="2" charset="2"/>
              <a:buNone/>
            </a:pPr>
            <a:r>
              <a:rPr lang="en-US" altLang="zh-CN" sz="2800">
                <a:solidFill>
                  <a:srgbClr val="00FF00"/>
                </a:solidFill>
              </a:rPr>
              <a:t>④</a:t>
            </a:r>
            <a:r>
              <a:rPr lang="zh-CN" altLang="en-US" sz="2800">
                <a:solidFill>
                  <a:srgbClr val="00FF00"/>
                </a:solidFill>
              </a:rPr>
              <a:t>输入参数</a:t>
            </a:r>
            <a:r>
              <a:rPr lang="en-US" altLang="zh-CN" sz="2800">
                <a:solidFill>
                  <a:srgbClr val="00FF00"/>
                </a:solidFill>
              </a:rPr>
              <a:t>func</a:t>
            </a:r>
            <a:r>
              <a:rPr lang="zh-CN" altLang="en-US" sz="2800">
                <a:solidFill>
                  <a:srgbClr val="00FF00"/>
                </a:solidFill>
              </a:rPr>
              <a:t>是参数方程</a:t>
            </a:r>
          </a:p>
          <a:p>
            <a:pPr>
              <a:buFont typeface="Wingdings" pitchFamily="2" charset="2"/>
              <a:buNone/>
            </a:pPr>
            <a:endParaRPr lang="zh-CN" altLang="en-US" sz="2800">
              <a:solidFill>
                <a:srgbClr val="00FF00"/>
              </a:solidFill>
            </a:endParaRPr>
          </a:p>
          <a:p>
            <a:pPr>
              <a:buFont typeface="Wingdings" pitchFamily="2" charset="2"/>
              <a:buNone/>
            </a:pPr>
            <a:endParaRPr lang="zh-CN" altLang="en-US" sz="2800">
              <a:solidFill>
                <a:srgbClr val="00FF00"/>
              </a:solidFill>
            </a:endParaRPr>
          </a:p>
          <a:p>
            <a:pPr>
              <a:buFont typeface="Wingdings" pitchFamily="2" charset="2"/>
              <a:buNone/>
            </a:pPr>
            <a:r>
              <a:rPr lang="zh-CN" altLang="en-US" sz="2800">
                <a:solidFill>
                  <a:srgbClr val="00FF00"/>
                </a:solidFill>
              </a:rPr>
              <a:t>时，</a:t>
            </a:r>
            <a:r>
              <a:rPr lang="en-US" altLang="zh-CN" sz="2800">
                <a:solidFill>
                  <a:srgbClr val="00FF00"/>
                </a:solidFill>
              </a:rPr>
              <a:t>func</a:t>
            </a:r>
            <a:r>
              <a:rPr lang="zh-CN" altLang="en-US" sz="2800">
                <a:solidFill>
                  <a:srgbClr val="00FF00"/>
                </a:solidFill>
              </a:rPr>
              <a:t>写成’</a:t>
            </a:r>
            <a:r>
              <a:rPr lang="en-US" altLang="zh-CN" sz="2800">
                <a:solidFill>
                  <a:srgbClr val="00FF00"/>
                </a:solidFill>
              </a:rPr>
              <a:t>x(t)’,’y(t)’</a:t>
            </a:r>
            <a:r>
              <a:rPr lang="zh-CN" altLang="en-US" sz="2800">
                <a:solidFill>
                  <a:srgbClr val="00FF00"/>
                </a:solidFill>
              </a:rPr>
              <a:t>，按参数方程绘出</a:t>
            </a:r>
            <a:r>
              <a:rPr lang="en-US" altLang="zh-CN" sz="2800">
                <a:solidFill>
                  <a:srgbClr val="00FF00"/>
                </a:solidFill>
              </a:rPr>
              <a:t>t∈[a,b]</a:t>
            </a:r>
            <a:r>
              <a:rPr lang="zh-CN" altLang="en-US" sz="2800">
                <a:solidFill>
                  <a:srgbClr val="00FF00"/>
                </a:solidFill>
              </a:rPr>
              <a:t>的函数曲线。</a:t>
            </a:r>
          </a:p>
          <a:p>
            <a:pPr>
              <a:buFont typeface="Wingdings" pitchFamily="2" charset="2"/>
              <a:buNone/>
            </a:pPr>
            <a:r>
              <a:rPr lang="zh-CN" altLang="en-US" sz="2800">
                <a:solidFill>
                  <a:srgbClr val="00FF00"/>
                </a:solidFill>
              </a:rPr>
              <a:t>⑤输入参数</a:t>
            </a:r>
            <a:r>
              <a:rPr lang="en-US" altLang="zh-CN" sz="2800">
                <a:solidFill>
                  <a:srgbClr val="00FF00"/>
                </a:solidFill>
              </a:rPr>
              <a:t>lims</a:t>
            </a:r>
            <a:r>
              <a:rPr lang="zh-CN" altLang="en-US" sz="2800">
                <a:solidFill>
                  <a:srgbClr val="00FF00"/>
                </a:solidFill>
              </a:rPr>
              <a:t>规定自变量取值范围，默认范围是</a:t>
            </a:r>
            <a:r>
              <a:rPr lang="en-US" altLang="zh-CN" sz="2800">
                <a:solidFill>
                  <a:srgbClr val="00FF00"/>
                </a:solidFill>
              </a:rPr>
              <a:t>x∈[-2π,2π]</a:t>
            </a:r>
            <a:r>
              <a:rPr lang="zh-CN" altLang="en-US" sz="2800">
                <a:solidFill>
                  <a:srgbClr val="00FF00"/>
                </a:solidFill>
              </a:rPr>
              <a:t>。</a:t>
            </a:r>
          </a:p>
          <a:p>
            <a:pPr>
              <a:buFont typeface="Wingdings" pitchFamily="2" charset="2"/>
              <a:buNone/>
            </a:pPr>
            <a:r>
              <a:rPr lang="zh-CN" altLang="en-US" sz="2800">
                <a:solidFill>
                  <a:srgbClr val="00FF00"/>
                </a:solidFill>
              </a:rPr>
              <a:t>⑥该命令一次只能绘制一条曲线，在绘出函数图形的同时自动在图的上侧加注函数解析式，下侧加注自变量名称，曲线的色型、线型无法控制。</a:t>
            </a:r>
          </a:p>
          <a:p>
            <a:pPr>
              <a:buFont typeface="Wingdings" pitchFamily="2" charset="2"/>
              <a:buNone/>
            </a:pPr>
            <a:endParaRPr lang="en-US" altLang="zh-CN" sz="2800">
              <a:solidFill>
                <a:srgbClr val="00FF00"/>
              </a:solidFill>
            </a:endParaRPr>
          </a:p>
        </p:txBody>
      </p:sp>
      <p:sp>
        <p:nvSpPr>
          <p:cNvPr id="212997"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2996" name="Object 4"/>
          <p:cNvGraphicFramePr>
            <a:graphicFrameLocks noChangeAspect="1"/>
          </p:cNvGraphicFramePr>
          <p:nvPr/>
        </p:nvGraphicFramePr>
        <p:xfrm>
          <a:off x="2735263" y="944563"/>
          <a:ext cx="2305050" cy="942975"/>
        </p:xfrm>
        <a:graphic>
          <a:graphicData uri="http://schemas.openxmlformats.org/presentationml/2006/ole">
            <mc:AlternateContent xmlns:mc="http://schemas.openxmlformats.org/markup-compatibility/2006">
              <mc:Choice xmlns:v="urn:schemas-microsoft-com:vml" Requires="v">
                <p:oleObj spid="_x0000_s212999" name="Equation" r:id="rId3" imgW="596880" imgH="457200" progId="Equation.DSMT4">
                  <p:embed/>
                </p:oleObj>
              </mc:Choice>
              <mc:Fallback>
                <p:oleObj name="Equation" r:id="rId3" imgW="59688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944563"/>
                        <a:ext cx="230505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type="body" idx="4294967295"/>
          </p:nvPr>
        </p:nvSpPr>
        <p:spPr>
          <a:xfrm>
            <a:off x="431800" y="476250"/>
            <a:ext cx="8280400" cy="5724525"/>
          </a:xfrm>
          <a:prstGeom prst="rect">
            <a:avLst/>
          </a:prstGeom>
        </p:spPr>
        <p:txBody>
          <a:bodyPr/>
          <a:lstStyle/>
          <a:p>
            <a:pPr>
              <a:buFont typeface="Wingdings" pitchFamily="2" charset="2"/>
              <a:buNone/>
            </a:pPr>
            <a:r>
              <a:rPr lang="zh-CN" altLang="en-US" sz="2800"/>
              <a:t>例</a:t>
            </a:r>
            <a:r>
              <a:rPr lang="en-US" altLang="zh-CN" sz="2800"/>
              <a:t>4</a:t>
            </a:r>
            <a:r>
              <a:rPr lang="zh-CN" altLang="en-US" sz="2800"/>
              <a:t>．绘制三叶玫瑰线</a:t>
            </a:r>
            <a:r>
              <a:rPr lang="en-US" altLang="zh-CN" sz="2800"/>
              <a:t>r=sin(3t)</a:t>
            </a:r>
            <a:r>
              <a:rPr lang="zh-CN" altLang="en-US" sz="2800"/>
              <a:t>（极坐标方程）。</a:t>
            </a:r>
          </a:p>
          <a:p>
            <a:pPr>
              <a:buFont typeface="Wingdings" pitchFamily="2" charset="2"/>
              <a:buNone/>
            </a:pPr>
            <a:r>
              <a:rPr lang="zh-CN" altLang="en-US" sz="2800"/>
              <a:t>解：把极坐标方程</a:t>
            </a:r>
            <a:r>
              <a:rPr lang="en-US" altLang="zh-CN" sz="2800"/>
              <a:t>r=sin(3t)</a:t>
            </a:r>
            <a:r>
              <a:rPr lang="zh-CN" altLang="en-US" sz="2800"/>
              <a:t>，通过</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转换成直角坐标方程：</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                                                            。</a:t>
            </a:r>
          </a:p>
          <a:p>
            <a:pPr>
              <a:buFont typeface="Wingdings" pitchFamily="2" charset="2"/>
              <a:buNone/>
            </a:pPr>
            <a:r>
              <a:rPr lang="zh-CN" altLang="en-US" sz="2800"/>
              <a:t>输入命令：</a:t>
            </a:r>
          </a:p>
          <a:p>
            <a:pPr>
              <a:buFont typeface="Wingdings" pitchFamily="2" charset="2"/>
              <a:buNone/>
            </a:pPr>
            <a:r>
              <a:rPr lang="en-US" altLang="zh-CN" sz="2800"/>
              <a:t>&gt;&gt; ezplot('sin(3*t)*cos(t)','sin(3*t)*sin(t)',[0,pi])</a:t>
            </a:r>
          </a:p>
        </p:txBody>
      </p:sp>
      <p:sp>
        <p:nvSpPr>
          <p:cNvPr id="215044" name="Rectangle 4"/>
          <p:cNvSpPr>
            <a:spLocks noGrp="1" noChangeArrowheads="1"/>
          </p:cNvSpPr>
          <p:nvPr>
            <p:ph type="title" idx="4294967295"/>
          </p:nvPr>
        </p:nvSpPr>
        <p:spPr>
          <a:xfrm>
            <a:off x="0" y="0"/>
            <a:ext cx="8080375" cy="227013"/>
          </a:xfrm>
          <a:prstGeom prst="rect">
            <a:avLst/>
          </a:prstGeom>
          <a:noFill/>
          <a:ln/>
        </p:spPr>
        <p:txBody>
          <a:bodyPr/>
          <a:lstStyle/>
          <a:p>
            <a:r>
              <a:rPr lang="zh-CN" altLang="en-US" sz="1400">
                <a:solidFill>
                  <a:schemeClr val="folHlink"/>
                </a:solidFill>
              </a:rPr>
              <a:t>隐函数绘图命令－</a:t>
            </a:r>
            <a:r>
              <a:rPr lang="en-US" altLang="zh-CN" sz="1400">
                <a:solidFill>
                  <a:schemeClr val="folHlink"/>
                </a:solidFill>
              </a:rPr>
              <a:t>ezplot</a:t>
            </a:r>
            <a:r>
              <a:rPr lang="zh-CN" altLang="en-US" sz="1400">
                <a:solidFill>
                  <a:schemeClr val="folHlink"/>
                </a:solidFill>
              </a:rPr>
              <a:t>（续）</a:t>
            </a:r>
          </a:p>
        </p:txBody>
      </p:sp>
      <p:sp>
        <p:nvSpPr>
          <p:cNvPr id="215046" name="Rectangle 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5045" name="Object 5"/>
          <p:cNvGraphicFramePr>
            <a:graphicFrameLocks noChangeAspect="1"/>
          </p:cNvGraphicFramePr>
          <p:nvPr/>
        </p:nvGraphicFramePr>
        <p:xfrm>
          <a:off x="3059113" y="1520825"/>
          <a:ext cx="2952750" cy="1152525"/>
        </p:xfrm>
        <a:graphic>
          <a:graphicData uri="http://schemas.openxmlformats.org/presentationml/2006/ole">
            <mc:AlternateContent xmlns:mc="http://schemas.openxmlformats.org/markup-compatibility/2006">
              <mc:Choice xmlns:v="urn:schemas-microsoft-com:vml" Requires="v">
                <p:oleObj spid="_x0000_s215051" name="Equation" r:id="rId3" imgW="711000" imgH="457200" progId="Equation.DSMT4">
                  <p:embed/>
                </p:oleObj>
              </mc:Choice>
              <mc:Fallback>
                <p:oleObj name="Equation" r:id="rId3" imgW="7110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520825"/>
                        <a:ext cx="295275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48" name="Rectangle 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5047" name="Object 7"/>
          <p:cNvGraphicFramePr>
            <a:graphicFrameLocks noChangeAspect="1"/>
          </p:cNvGraphicFramePr>
          <p:nvPr/>
        </p:nvGraphicFramePr>
        <p:xfrm>
          <a:off x="2339975" y="3532188"/>
          <a:ext cx="3168650" cy="1120775"/>
        </p:xfrm>
        <a:graphic>
          <a:graphicData uri="http://schemas.openxmlformats.org/presentationml/2006/ole">
            <mc:AlternateContent xmlns:mc="http://schemas.openxmlformats.org/markup-compatibility/2006">
              <mc:Choice xmlns:v="urn:schemas-microsoft-com:vml" Requires="v">
                <p:oleObj spid="_x0000_s215052" name="Equation" r:id="rId5" imgW="1117440" imgH="457200" progId="Equation.DSMT4">
                  <p:embed/>
                </p:oleObj>
              </mc:Choice>
              <mc:Fallback>
                <p:oleObj name="Equation" r:id="rId5" imgW="111744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532188"/>
                        <a:ext cx="316865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4294967295"/>
          </p:nvPr>
        </p:nvSpPr>
        <p:spPr>
          <a:xfrm>
            <a:off x="250825" y="620713"/>
            <a:ext cx="8424863" cy="5545137"/>
          </a:xfrm>
          <a:prstGeom prst="rect">
            <a:avLst/>
          </a:prstGeom>
        </p:spPr>
        <p:txBody>
          <a:bodyPr/>
          <a:lstStyle/>
          <a:p>
            <a:pPr>
              <a:buFont typeface="Wingdings" pitchFamily="2" charset="2"/>
              <a:buNone/>
            </a:pPr>
            <a:endParaRPr lang="en-US" altLang="zh-CN"/>
          </a:p>
          <a:p>
            <a:pPr>
              <a:buFont typeface="Wingdings" pitchFamily="2" charset="2"/>
              <a:buNone/>
            </a:pPr>
            <a:endParaRPr lang="en-US" altLang="zh-CN"/>
          </a:p>
        </p:txBody>
      </p:sp>
      <p:sp>
        <p:nvSpPr>
          <p:cNvPr id="216068" name="Rectangle 4"/>
          <p:cNvSpPr>
            <a:spLocks noGrp="1" noChangeArrowheads="1"/>
          </p:cNvSpPr>
          <p:nvPr>
            <p:ph type="title" idx="4294967295"/>
          </p:nvPr>
        </p:nvSpPr>
        <p:spPr>
          <a:xfrm>
            <a:off x="0" y="188913"/>
            <a:ext cx="8080375" cy="119062"/>
          </a:xfrm>
          <a:prstGeom prst="rect">
            <a:avLst/>
          </a:prstGeom>
          <a:noFill/>
          <a:ln/>
        </p:spPr>
        <p:txBody>
          <a:bodyPr/>
          <a:lstStyle/>
          <a:p>
            <a:r>
              <a:rPr lang="zh-CN" altLang="en-US" sz="1400">
                <a:solidFill>
                  <a:schemeClr val="folHlink"/>
                </a:solidFill>
              </a:rPr>
              <a:t>隐函数绘图命令－</a:t>
            </a:r>
            <a:r>
              <a:rPr lang="en-US" altLang="zh-CN" sz="1400">
                <a:solidFill>
                  <a:schemeClr val="folHlink"/>
                </a:solidFill>
              </a:rPr>
              <a:t>ezplot</a:t>
            </a:r>
            <a:r>
              <a:rPr lang="zh-CN" altLang="en-US" sz="1400">
                <a:solidFill>
                  <a:schemeClr val="folHlink"/>
                </a:solidFill>
              </a:rPr>
              <a:t>（续）</a:t>
            </a:r>
          </a:p>
        </p:txBody>
      </p:sp>
      <p:pic>
        <p:nvPicPr>
          <p:cNvPr id="216069" name="Picture 5" descr="144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765175"/>
            <a:ext cx="8353425"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idx="4294967295"/>
          </p:nvPr>
        </p:nvSpPr>
        <p:spPr>
          <a:xfrm>
            <a:off x="142875" y="152400"/>
            <a:ext cx="8080375" cy="227013"/>
          </a:xfrm>
          <a:prstGeom prst="rect">
            <a:avLst/>
          </a:prstGeom>
        </p:spPr>
        <p:txBody>
          <a:bodyPr/>
          <a:lstStyle/>
          <a:p>
            <a:r>
              <a:rPr lang="zh-CN" altLang="en-US" sz="1400">
                <a:solidFill>
                  <a:schemeClr val="folHlink"/>
                </a:solidFill>
                <a:latin typeface="宋体" charset="-122"/>
              </a:rPr>
              <a:t>二维图形绘制</a:t>
            </a:r>
            <a:r>
              <a:rPr lang="en-US" altLang="zh-CN" sz="1400">
                <a:solidFill>
                  <a:schemeClr val="folHlink"/>
                </a:solidFill>
                <a:latin typeface="宋体" charset="-122"/>
              </a:rPr>
              <a:t>(</a:t>
            </a:r>
            <a:r>
              <a:rPr lang="zh-CN" altLang="en-US" sz="1400">
                <a:solidFill>
                  <a:schemeClr val="folHlink"/>
                </a:solidFill>
                <a:latin typeface="宋体" charset="-122"/>
              </a:rPr>
              <a:t>续）</a:t>
            </a:r>
          </a:p>
        </p:txBody>
      </p:sp>
      <p:sp>
        <p:nvSpPr>
          <p:cNvPr id="217091" name="Rectangle 3"/>
          <p:cNvSpPr>
            <a:spLocks noGrp="1" noChangeArrowheads="1"/>
          </p:cNvSpPr>
          <p:nvPr>
            <p:ph type="body" idx="4294967295"/>
          </p:nvPr>
        </p:nvSpPr>
        <p:spPr>
          <a:xfrm>
            <a:off x="503238" y="584200"/>
            <a:ext cx="8059737" cy="5905500"/>
          </a:xfrm>
          <a:prstGeom prst="rect">
            <a:avLst/>
          </a:prstGeom>
        </p:spPr>
        <p:txBody>
          <a:bodyPr/>
          <a:lstStyle/>
          <a:p>
            <a:pPr>
              <a:lnSpc>
                <a:spcPct val="80000"/>
              </a:lnSpc>
              <a:buFont typeface="Wingdings" pitchFamily="2" charset="2"/>
              <a:buNone/>
            </a:pPr>
            <a:r>
              <a:rPr lang="en-US" altLang="zh-CN" sz="2800">
                <a:solidFill>
                  <a:schemeClr val="hlink"/>
                </a:solidFill>
                <a:latin typeface="楷体_GB2312" pitchFamily="49" charset="-122"/>
                <a:ea typeface="楷体_GB2312" pitchFamily="49" charset="-122"/>
              </a:rPr>
              <a:t>MATLAB</a:t>
            </a:r>
            <a:r>
              <a:rPr lang="zh-CN" altLang="en-US" sz="2800">
                <a:solidFill>
                  <a:schemeClr val="hlink"/>
                </a:solidFill>
                <a:latin typeface="楷体_GB2312" pitchFamily="49" charset="-122"/>
                <a:ea typeface="楷体_GB2312" pitchFamily="49" charset="-122"/>
              </a:rPr>
              <a:t>绘制的其它图像的例子</a:t>
            </a:r>
            <a:r>
              <a:rPr lang="en-US" altLang="zh-CN" sz="2800">
                <a:solidFill>
                  <a:schemeClr val="hlink"/>
                </a:solidFill>
                <a:latin typeface="楷体_GB2312" pitchFamily="49" charset="-122"/>
                <a:ea typeface="楷体_GB2312" pitchFamily="49" charset="-122"/>
              </a:rPr>
              <a:t>:</a:t>
            </a:r>
          </a:p>
          <a:p>
            <a:pPr>
              <a:lnSpc>
                <a:spcPct val="80000"/>
              </a:lnSpc>
              <a:buFont typeface="Wingdings" pitchFamily="2" charset="2"/>
              <a:buNone/>
            </a:pPr>
            <a:r>
              <a:rPr lang="zh-CN" altLang="en-US" sz="2800"/>
              <a:t>例</a:t>
            </a:r>
            <a:r>
              <a:rPr lang="en-US" altLang="zh-CN" sz="2800"/>
              <a:t>5.</a:t>
            </a:r>
            <a:r>
              <a:rPr lang="zh-CN" altLang="en-US" sz="2800"/>
              <a:t>某次考试学生成绩优秀的占</a:t>
            </a:r>
            <a:r>
              <a:rPr lang="en-US" altLang="zh-CN" sz="2800"/>
              <a:t>8%</a:t>
            </a:r>
            <a:r>
              <a:rPr lang="zh-CN" altLang="en-US" sz="2800"/>
              <a:t>，良好的占</a:t>
            </a:r>
            <a:r>
              <a:rPr lang="en-US" altLang="zh-CN" sz="2800"/>
              <a:t>20%</a:t>
            </a:r>
            <a:r>
              <a:rPr lang="zh-CN" altLang="en-US" sz="2800"/>
              <a:t>，中等的占</a:t>
            </a:r>
            <a:r>
              <a:rPr lang="en-US" altLang="zh-CN" sz="2800"/>
              <a:t>36%</a:t>
            </a:r>
            <a:r>
              <a:rPr lang="zh-CN" altLang="en-US" sz="2800"/>
              <a:t>，及格的占</a:t>
            </a:r>
            <a:r>
              <a:rPr lang="en-US" altLang="zh-CN" sz="2800"/>
              <a:t>24%</a:t>
            </a:r>
            <a:r>
              <a:rPr lang="zh-CN" altLang="en-US" sz="2800"/>
              <a:t>，不及格的占</a:t>
            </a:r>
            <a:r>
              <a:rPr lang="en-US" altLang="zh-CN" sz="2800"/>
              <a:t>12%</a:t>
            </a:r>
            <a:r>
              <a:rPr lang="zh-CN" altLang="en-US" sz="2800"/>
              <a:t>。分别用饼图和条形图表示。</a:t>
            </a:r>
          </a:p>
          <a:p>
            <a:pPr>
              <a:lnSpc>
                <a:spcPct val="80000"/>
              </a:lnSpc>
              <a:buFont typeface="Wingdings" pitchFamily="2" charset="2"/>
              <a:buNone/>
            </a:pPr>
            <a:r>
              <a:rPr lang="zh-CN" altLang="en-US" sz="2800"/>
              <a:t>解：</a:t>
            </a:r>
          </a:p>
          <a:p>
            <a:pPr>
              <a:lnSpc>
                <a:spcPct val="80000"/>
              </a:lnSpc>
              <a:buFont typeface="Wingdings" pitchFamily="2" charset="2"/>
              <a:buNone/>
            </a:pPr>
            <a:r>
              <a:rPr lang="en-US" altLang="zh-CN" sz="2800"/>
              <a:t>&gt;&gt; x=[8 20 36 24 12];</a:t>
            </a:r>
          </a:p>
          <a:p>
            <a:pPr>
              <a:lnSpc>
                <a:spcPct val="80000"/>
              </a:lnSpc>
              <a:buFont typeface="Wingdings" pitchFamily="2" charset="2"/>
              <a:buNone/>
            </a:pPr>
            <a:r>
              <a:rPr lang="en-US" altLang="zh-CN" sz="2800"/>
              <a:t>&gt;&gt; subplot(221);pie(x,[1 0 0 0 1]);</a:t>
            </a:r>
          </a:p>
          <a:p>
            <a:pPr>
              <a:lnSpc>
                <a:spcPct val="80000"/>
              </a:lnSpc>
              <a:buFont typeface="Wingdings" pitchFamily="2" charset="2"/>
              <a:buNone/>
            </a:pPr>
            <a:r>
              <a:rPr lang="en-US" altLang="zh-CN" sz="2800"/>
              <a:t>&gt;&gt; title('</a:t>
            </a:r>
            <a:r>
              <a:rPr lang="zh-CN" altLang="en-US" sz="2800"/>
              <a:t>饼图</a:t>
            </a:r>
            <a:r>
              <a:rPr lang="en-US" altLang="zh-CN" sz="2800"/>
              <a:t>');</a:t>
            </a:r>
          </a:p>
          <a:p>
            <a:pPr>
              <a:lnSpc>
                <a:spcPct val="80000"/>
              </a:lnSpc>
              <a:buFont typeface="Wingdings" pitchFamily="2" charset="2"/>
              <a:buNone/>
            </a:pPr>
            <a:r>
              <a:rPr lang="en-US" altLang="zh-CN" sz="2800"/>
              <a:t>&gt;&gt; subplot(222);bar(x,'grpup');</a:t>
            </a:r>
          </a:p>
          <a:p>
            <a:pPr>
              <a:lnSpc>
                <a:spcPct val="80000"/>
              </a:lnSpc>
              <a:buFont typeface="Wingdings" pitchFamily="2" charset="2"/>
              <a:buNone/>
            </a:pPr>
            <a:r>
              <a:rPr lang="en-US" altLang="zh-CN" sz="2800"/>
              <a:t>&gt;&gt; title('</a:t>
            </a:r>
            <a:r>
              <a:rPr lang="zh-CN" altLang="en-US" sz="2800"/>
              <a:t>垂直条形图</a:t>
            </a:r>
            <a:r>
              <a:rPr lang="en-US" altLang="zh-CN" sz="2800"/>
              <a:t>');</a:t>
            </a:r>
          </a:p>
          <a:p>
            <a:pPr>
              <a:lnSpc>
                <a:spcPct val="80000"/>
              </a:lnSpc>
              <a:buFont typeface="Wingdings" pitchFamily="2" charset="2"/>
              <a:buNone/>
            </a:pPr>
            <a:r>
              <a:rPr lang="en-US" altLang="zh-CN" sz="2800"/>
              <a:t>&gt;&gt; subplot(223);bar(x,'stack');</a:t>
            </a:r>
          </a:p>
          <a:p>
            <a:pPr>
              <a:lnSpc>
                <a:spcPct val="80000"/>
              </a:lnSpc>
              <a:buFont typeface="Wingdings" pitchFamily="2" charset="2"/>
              <a:buNone/>
            </a:pPr>
            <a:r>
              <a:rPr lang="en-US" altLang="zh-CN" sz="2800"/>
              <a:t>&gt;&gt; title('</a:t>
            </a:r>
            <a:r>
              <a:rPr lang="zh-CN" altLang="en-US" sz="2800"/>
              <a:t>累加值为纵坐标的垂直条形图</a:t>
            </a:r>
            <a:r>
              <a:rPr lang="en-US" altLang="zh-CN" sz="2800"/>
              <a:t>');</a:t>
            </a:r>
          </a:p>
          <a:p>
            <a:pPr>
              <a:lnSpc>
                <a:spcPct val="80000"/>
              </a:lnSpc>
              <a:buFont typeface="Wingdings" pitchFamily="2" charset="2"/>
              <a:buNone/>
            </a:pPr>
            <a:r>
              <a:rPr lang="en-US" altLang="zh-CN" sz="2800"/>
              <a:t>&gt;&gt; subplot(224);barh(x,'group');</a:t>
            </a:r>
          </a:p>
          <a:p>
            <a:pPr>
              <a:lnSpc>
                <a:spcPct val="80000"/>
              </a:lnSpc>
              <a:buFont typeface="Wingdings" pitchFamily="2" charset="2"/>
              <a:buNone/>
            </a:pPr>
            <a:r>
              <a:rPr lang="en-US" altLang="zh-CN" sz="2800"/>
              <a:t>&gt;&gt; title('</a:t>
            </a:r>
            <a:r>
              <a:rPr lang="zh-CN" altLang="en-US" sz="2800"/>
              <a:t>水平条形图</a:t>
            </a:r>
            <a:r>
              <a:rPr lang="en-US" altLang="zh-CN" sz="2800"/>
              <a:t>');</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4294967295"/>
          </p:nvPr>
        </p:nvSpPr>
        <p:spPr>
          <a:xfrm>
            <a:off x="682625" y="1981200"/>
            <a:ext cx="6481663" cy="4114800"/>
          </a:xfrm>
          <a:prstGeom prst="rect">
            <a:avLst/>
          </a:prstGeom>
        </p:spPr>
        <p:txBody>
          <a:bodyPr/>
          <a:lstStyle/>
          <a:p>
            <a:endParaRPr lang="zh-CN" altLang="zh-CN"/>
          </a:p>
        </p:txBody>
      </p:sp>
      <p:sp>
        <p:nvSpPr>
          <p:cNvPr id="218115" name="Rectangle 3"/>
          <p:cNvSpPr>
            <a:spLocks noGrp="1" noChangeArrowheads="1"/>
          </p:cNvSpPr>
          <p:nvPr>
            <p:ph type="title" idx="4294967295"/>
          </p:nvPr>
        </p:nvSpPr>
        <p:spPr>
          <a:xfrm>
            <a:off x="107950" y="188913"/>
            <a:ext cx="8080375" cy="155575"/>
          </a:xfrm>
          <a:prstGeom prst="rect">
            <a:avLst/>
          </a:prstGeom>
          <a:noFill/>
          <a:ln/>
        </p:spPr>
        <p:txBody>
          <a:bodyPr/>
          <a:lstStyle/>
          <a:p>
            <a:r>
              <a:rPr lang="en-US" altLang="zh-CN" sz="1400">
                <a:solidFill>
                  <a:schemeClr val="folHlink"/>
                </a:solidFill>
                <a:latin typeface="宋体" charset="-122"/>
              </a:rPr>
              <a:t>fplot(</a:t>
            </a:r>
            <a:r>
              <a:rPr lang="zh-CN" altLang="en-US" sz="1400">
                <a:solidFill>
                  <a:schemeClr val="folHlink"/>
                </a:solidFill>
                <a:latin typeface="宋体" charset="-122"/>
              </a:rPr>
              <a:t>续）</a:t>
            </a:r>
          </a:p>
        </p:txBody>
      </p:sp>
      <p:pic>
        <p:nvPicPr>
          <p:cNvPr id="218116" name="Picture 4" descr="1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701675"/>
            <a:ext cx="8208962" cy="5788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42875" y="152400"/>
            <a:ext cx="8080375" cy="612775"/>
          </a:xfrm>
        </p:spPr>
        <p:txBody>
          <a:bodyPr/>
          <a:lstStyle/>
          <a:p>
            <a:r>
              <a:rPr lang="en-US" altLang="zh-CN" sz="2800">
                <a:solidFill>
                  <a:schemeClr val="accent2"/>
                </a:solidFill>
              </a:rPr>
              <a:t>3</a:t>
            </a:r>
            <a:r>
              <a:rPr lang="zh-CN" altLang="en-US" sz="2800">
                <a:solidFill>
                  <a:schemeClr val="accent2"/>
                </a:solidFill>
              </a:rPr>
              <a:t>、绘图控制命令</a:t>
            </a:r>
          </a:p>
        </p:txBody>
      </p:sp>
      <p:sp>
        <p:nvSpPr>
          <p:cNvPr id="104451" name="Rectangle 3"/>
          <p:cNvSpPr>
            <a:spLocks noGrp="1" noChangeArrowheads="1"/>
          </p:cNvSpPr>
          <p:nvPr>
            <p:ph type="body" sz="half" idx="1"/>
          </p:nvPr>
        </p:nvSpPr>
        <p:spPr>
          <a:xfrm>
            <a:off x="287338" y="908050"/>
            <a:ext cx="8856662" cy="1765300"/>
          </a:xfrm>
        </p:spPr>
        <p:txBody>
          <a:bodyPr/>
          <a:lstStyle/>
          <a:p>
            <a:pPr marL="93663" indent="619125">
              <a:buFont typeface="Wingdings" pitchFamily="2" charset="2"/>
              <a:buNone/>
            </a:pPr>
            <a:r>
              <a:rPr lang="zh-CN" altLang="en-US" sz="2800">
                <a:solidFill>
                  <a:schemeClr val="accent2"/>
                </a:solidFill>
              </a:rPr>
              <a:t>（</a:t>
            </a:r>
            <a:r>
              <a:rPr lang="en-US" altLang="zh-CN" sz="2800">
                <a:solidFill>
                  <a:schemeClr val="accent2"/>
                </a:solidFill>
              </a:rPr>
              <a:t>1</a:t>
            </a:r>
            <a:r>
              <a:rPr lang="zh-CN" altLang="en-US" sz="2800">
                <a:solidFill>
                  <a:schemeClr val="accent2"/>
                </a:solidFill>
              </a:rPr>
              <a:t>）曲线控制命令</a:t>
            </a:r>
            <a:r>
              <a:rPr lang="zh-CN" altLang="en-US" sz="2800"/>
              <a:t>           </a:t>
            </a:r>
          </a:p>
          <a:p>
            <a:pPr marL="93663" indent="619125">
              <a:buFont typeface="Wingdings" pitchFamily="2" charset="2"/>
              <a:buNone/>
            </a:pPr>
            <a:r>
              <a:rPr lang="zh-CN" altLang="en-US" sz="2400"/>
              <a:t>在使用</a:t>
            </a:r>
            <a:r>
              <a:rPr lang="en-US" altLang="zh-CN" sz="2400"/>
              <a:t>plot</a:t>
            </a:r>
            <a:r>
              <a:rPr lang="zh-CN" altLang="en-US" sz="2400"/>
              <a:t>等命令绘制曲线时可以指定曲线的颜色、线型和数据点图标。基本的调用格式为</a:t>
            </a:r>
          </a:p>
          <a:p>
            <a:pPr marL="93663" indent="619125">
              <a:buFont typeface="Wingdings" pitchFamily="2" charset="2"/>
              <a:buNone/>
            </a:pPr>
            <a:r>
              <a:rPr lang="zh-CN" altLang="en-US" sz="2400"/>
              <a:t>           </a:t>
            </a:r>
            <a:r>
              <a:rPr lang="en-US" altLang="zh-CN" sz="2400"/>
              <a:t>plot(x,y,'color line-style marker')</a:t>
            </a:r>
          </a:p>
          <a:p>
            <a:pPr marL="93663" indent="619125">
              <a:buFont typeface="Wingdings" pitchFamily="2" charset="2"/>
              <a:buNone/>
            </a:pPr>
            <a:r>
              <a:rPr lang="en-US" altLang="zh-CN" sz="2800"/>
              <a:t>                                  </a:t>
            </a:r>
            <a:r>
              <a:rPr lang="zh-CN" altLang="en-US" sz="2800">
                <a:solidFill>
                  <a:schemeClr val="accent2"/>
                </a:solidFill>
              </a:rPr>
              <a:t>颜色控制符表</a:t>
            </a:r>
          </a:p>
        </p:txBody>
      </p:sp>
      <p:graphicFrame>
        <p:nvGraphicFramePr>
          <p:cNvPr id="104588" name="Group 140"/>
          <p:cNvGraphicFramePr>
            <a:graphicFrameLocks noGrp="1"/>
          </p:cNvGraphicFramePr>
          <p:nvPr>
            <p:ph sz="half" idx="2"/>
          </p:nvPr>
        </p:nvGraphicFramePr>
        <p:xfrm>
          <a:off x="863600" y="3176588"/>
          <a:ext cx="7596188" cy="3276602"/>
        </p:xfrm>
        <a:graphic>
          <a:graphicData uri="http://schemas.openxmlformats.org/drawingml/2006/table">
            <a:tbl>
              <a:tblPr/>
              <a:tblGrid>
                <a:gridCol w="1841500"/>
                <a:gridCol w="1917700"/>
                <a:gridCol w="1919288"/>
                <a:gridCol w="1917700"/>
              </a:tblGrid>
              <a:tr h="655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字符</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颜色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字符</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颜色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5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b</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蓝色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m</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紫红色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0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c</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青色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r</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红色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5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g</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绿色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w</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白色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5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k</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黑色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y</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黄色</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42875" y="225425"/>
            <a:ext cx="8080375" cy="371475"/>
          </a:xfrm>
        </p:spPr>
        <p:txBody>
          <a:bodyPr/>
          <a:lstStyle/>
          <a:p>
            <a:r>
              <a:rPr lang="zh-CN" altLang="en-US" sz="1600">
                <a:solidFill>
                  <a:schemeClr val="folHlink"/>
                </a:solidFill>
              </a:rPr>
              <a:t>绘图控制</a:t>
            </a:r>
            <a:r>
              <a:rPr lang="en-US" altLang="zh-CN" sz="1600">
                <a:solidFill>
                  <a:schemeClr val="folHlink"/>
                </a:solidFill>
              </a:rPr>
              <a:t>(</a:t>
            </a:r>
            <a:r>
              <a:rPr lang="zh-CN" altLang="en-US" sz="1600">
                <a:solidFill>
                  <a:schemeClr val="folHlink"/>
                </a:solidFill>
              </a:rPr>
              <a:t>续</a:t>
            </a:r>
            <a:r>
              <a:rPr lang="en-US" altLang="zh-CN" sz="1600">
                <a:solidFill>
                  <a:schemeClr val="folHlink"/>
                </a:solidFill>
              </a:rPr>
              <a:t>)</a:t>
            </a:r>
          </a:p>
        </p:txBody>
      </p:sp>
      <p:sp>
        <p:nvSpPr>
          <p:cNvPr id="105475" name="Rectangle 3"/>
          <p:cNvSpPr>
            <a:spLocks noGrp="1" noChangeArrowheads="1"/>
          </p:cNvSpPr>
          <p:nvPr>
            <p:ph type="body" sz="half" idx="1"/>
          </p:nvPr>
        </p:nvSpPr>
        <p:spPr>
          <a:xfrm>
            <a:off x="2201863" y="684213"/>
            <a:ext cx="3810000" cy="476250"/>
          </a:xfrm>
        </p:spPr>
        <p:txBody>
          <a:bodyPr/>
          <a:lstStyle/>
          <a:p>
            <a:pPr algn="ctr">
              <a:buFont typeface="Wingdings" pitchFamily="2" charset="2"/>
              <a:buNone/>
            </a:pPr>
            <a:r>
              <a:rPr lang="zh-CN" altLang="en-US" sz="2800">
                <a:solidFill>
                  <a:schemeClr val="tx2"/>
                </a:solidFill>
              </a:rPr>
              <a:t>线型控制符表</a:t>
            </a:r>
          </a:p>
        </p:txBody>
      </p:sp>
      <p:graphicFrame>
        <p:nvGraphicFramePr>
          <p:cNvPr id="105557" name="Group 85"/>
          <p:cNvGraphicFramePr>
            <a:graphicFrameLocks noGrp="1"/>
          </p:cNvGraphicFramePr>
          <p:nvPr>
            <p:ph sz="quarter" idx="3"/>
          </p:nvPr>
        </p:nvGraphicFramePr>
        <p:xfrm>
          <a:off x="503238" y="1808163"/>
          <a:ext cx="8245475" cy="1441450"/>
        </p:xfrm>
        <a:graphic>
          <a:graphicData uri="http://schemas.openxmlformats.org/drawingml/2006/table">
            <a:tbl>
              <a:tblPr/>
              <a:tblGrid>
                <a:gridCol w="1749425"/>
                <a:gridCol w="2355850"/>
                <a:gridCol w="1008062"/>
                <a:gridCol w="1368425"/>
                <a:gridCol w="1763713"/>
              </a:tblGrid>
              <a:tr h="828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线型格式</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实线（默认）</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点线</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点划线</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虚线</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2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符号</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title"/>
          </p:nvPr>
        </p:nvSpPr>
        <p:spPr>
          <a:xfrm>
            <a:off x="323850" y="188913"/>
            <a:ext cx="8080375" cy="371475"/>
          </a:xfrm>
          <a:noFill/>
          <a:ln/>
        </p:spPr>
        <p:txBody>
          <a:bodyPr/>
          <a:lstStyle/>
          <a:p>
            <a:r>
              <a:rPr lang="zh-CN" altLang="en-US" sz="1600">
                <a:solidFill>
                  <a:schemeClr val="folHlink"/>
                </a:solidFill>
              </a:rPr>
              <a:t>绘图控制</a:t>
            </a:r>
            <a:r>
              <a:rPr lang="en-US" altLang="zh-CN" sz="1600">
                <a:solidFill>
                  <a:schemeClr val="folHlink"/>
                </a:solidFill>
              </a:rPr>
              <a:t>(</a:t>
            </a:r>
            <a:r>
              <a:rPr lang="zh-CN" altLang="en-US" sz="1600">
                <a:solidFill>
                  <a:schemeClr val="folHlink"/>
                </a:solidFill>
              </a:rPr>
              <a:t>续</a:t>
            </a:r>
            <a:r>
              <a:rPr lang="en-US" altLang="zh-CN" sz="1600">
                <a:solidFill>
                  <a:schemeClr val="folHlink"/>
                </a:solidFill>
              </a:rPr>
              <a:t>)</a:t>
            </a:r>
          </a:p>
        </p:txBody>
      </p:sp>
      <p:sp>
        <p:nvSpPr>
          <p:cNvPr id="106499" name="Rectangle 3"/>
          <p:cNvSpPr>
            <a:spLocks noGrp="1" noChangeArrowheads="1"/>
          </p:cNvSpPr>
          <p:nvPr>
            <p:ph type="body" sz="half" idx="1"/>
          </p:nvPr>
        </p:nvSpPr>
        <p:spPr>
          <a:xfrm>
            <a:off x="2849563" y="836613"/>
            <a:ext cx="3810000" cy="476250"/>
          </a:xfrm>
        </p:spPr>
        <p:txBody>
          <a:bodyPr/>
          <a:lstStyle/>
          <a:p>
            <a:pPr algn="ctr">
              <a:lnSpc>
                <a:spcPct val="80000"/>
              </a:lnSpc>
              <a:buFont typeface="Wingdings" pitchFamily="2" charset="2"/>
              <a:buNone/>
            </a:pPr>
            <a:r>
              <a:rPr lang="zh-CN" altLang="en-US" sz="2800">
                <a:solidFill>
                  <a:schemeClr val="tx2"/>
                </a:solidFill>
              </a:rPr>
              <a:t>数据点标记控制符表</a:t>
            </a:r>
          </a:p>
        </p:txBody>
      </p:sp>
      <p:graphicFrame>
        <p:nvGraphicFramePr>
          <p:cNvPr id="106718" name="Group 222"/>
          <p:cNvGraphicFramePr>
            <a:graphicFrameLocks noGrp="1"/>
          </p:cNvGraphicFramePr>
          <p:nvPr>
            <p:ph sz="half" idx="2"/>
          </p:nvPr>
        </p:nvGraphicFramePr>
        <p:xfrm>
          <a:off x="250825" y="1700213"/>
          <a:ext cx="8785225" cy="4540886"/>
        </p:xfrm>
        <a:graphic>
          <a:graphicData uri="http://schemas.openxmlformats.org/drawingml/2006/table">
            <a:tbl>
              <a:tblPr/>
              <a:tblGrid>
                <a:gridCol w="1836738"/>
                <a:gridCol w="2611437"/>
                <a:gridCol w="2219325"/>
                <a:gridCol w="2117725"/>
              </a:tblGrid>
              <a:tr h="481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标记符号</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数据点形式</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标记符号</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数据点形式</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实心圆点</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&gt;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大于号</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o(</a:t>
                      </a: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字母</a:t>
                      </a: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空心圆点</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&lt;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小于号</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x</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叉号</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s</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正方形</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加号</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d</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菱形</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星号</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h</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六角星</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46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v</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向下的三角形</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p</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五角星</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00FF00"/>
                          </a:solidFill>
                          <a:effectLst/>
                          <a:latin typeface="宋体" charset="-122"/>
                          <a:ea typeface="宋体" charset="-122"/>
                          <a:cs typeface="Times New Roman" charset="0"/>
                        </a:rPr>
                        <a:t>^</a:t>
                      </a:r>
                      <a:endParaRPr kumimoji="1" lang="en-US"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rgbClr val="00FF00"/>
                          </a:solidFill>
                          <a:effectLst/>
                          <a:latin typeface="宋体" charset="-122"/>
                          <a:ea typeface="宋体" charset="-122"/>
                          <a:cs typeface="Times New Roman" charset="0"/>
                        </a:rPr>
                        <a:t>向上的三角形</a:t>
                      </a:r>
                      <a:endParaRPr kumimoji="1" lang="zh-CN" altLang="en-US"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zh-CN"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zh-CN" altLang="zh-CN" sz="2800" b="0" i="0" u="none" strike="noStrike" cap="none" normalizeH="0" baseline="0" smtClean="0">
                        <a:ln>
                          <a:noFill/>
                        </a:ln>
                        <a:solidFill>
                          <a:srgbClr val="00FF00"/>
                        </a:solidFill>
                        <a:effectLst/>
                        <a:latin typeface="Times New Roman"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FF"/>
      </a:dk2>
      <a:lt2>
        <a:srgbClr val="FFCC66"/>
      </a:lt2>
      <a:accent1>
        <a:srgbClr val="00CCFF"/>
      </a:accent1>
      <a:accent2>
        <a:srgbClr val="FFFF00"/>
      </a:accent2>
      <a:accent3>
        <a:srgbClr val="AAAAFF"/>
      </a:accent3>
      <a:accent4>
        <a:srgbClr val="DADADA"/>
      </a:accent4>
      <a:accent5>
        <a:srgbClr val="AAE2FF"/>
      </a:accent5>
      <a:accent6>
        <a:srgbClr val="E7E700"/>
      </a:accent6>
      <a:hlink>
        <a:srgbClr val="FF0033"/>
      </a:hlink>
      <a:folHlink>
        <a:srgbClr val="3366FF"/>
      </a:folHlink>
    </a:clrScheme>
    <a:fontScheme name="默认设计模板">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charset="-122"/>
          </a:defRPr>
        </a:defPPr>
      </a:lstStyle>
    </a:lnDef>
  </a:objectDefaults>
  <a:extraClrSchemeLst>
    <a:extraClrScheme>
      <a:clrScheme name="默认设计模板 1">
        <a:dk1>
          <a:srgbClr val="000000"/>
        </a:dk1>
        <a:lt1>
          <a:srgbClr val="FFFFFF"/>
        </a:lt1>
        <a:dk2>
          <a:srgbClr val="0000FF"/>
        </a:dk2>
        <a:lt2>
          <a:srgbClr val="FFCC66"/>
        </a:lt2>
        <a:accent1>
          <a:srgbClr val="00CCFF"/>
        </a:accent1>
        <a:accent2>
          <a:srgbClr val="FFFF00"/>
        </a:accent2>
        <a:accent3>
          <a:srgbClr val="AAAAFF"/>
        </a:accent3>
        <a:accent4>
          <a:srgbClr val="DADADA"/>
        </a:accent4>
        <a:accent5>
          <a:srgbClr val="AAE2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默认设计模板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1275</TotalTime>
  <Words>11115</Words>
  <Application>Microsoft Office PowerPoint</Application>
  <PresentationFormat>全屏显示(4:3)</PresentationFormat>
  <Paragraphs>1304</Paragraphs>
  <Slides>145</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145</vt:i4>
      </vt:variant>
    </vt:vector>
  </HeadingPairs>
  <TitlesOfParts>
    <vt:vector size="147" baseType="lpstr">
      <vt:lpstr>默认设计模板</vt:lpstr>
      <vt:lpstr>Equation</vt:lpstr>
      <vt:lpstr>数值计算的工具—MATLAB</vt:lpstr>
      <vt:lpstr>PowerPoint 演示文稿</vt:lpstr>
      <vt:lpstr>PowerPoint 演示文稿</vt:lpstr>
      <vt:lpstr>§1  MATLAB基本操作</vt:lpstr>
      <vt:lpstr>PowerPoint 演示文稿</vt:lpstr>
      <vt:lpstr>2、MATLAB6.x的开发环境 </vt:lpstr>
      <vt:lpstr>（1）命令窗口(Command Window)</vt:lpstr>
      <vt:lpstr>(2)启动平台（Launch Pad） </vt:lpstr>
      <vt:lpstr>（3）工作空间(Workspace)</vt:lpstr>
      <vt:lpstr>（4）命令历史窗口(Command History) </vt:lpstr>
      <vt:lpstr>（5）当前路径窗口(Current Directory)</vt:lpstr>
      <vt:lpstr>二、MATLAB的启动与退出</vt:lpstr>
      <vt:lpstr>三、MATLAB的帮助系统</vt:lpstr>
      <vt:lpstr>MATLAB的帮助系统（续）</vt:lpstr>
      <vt:lpstr>四、MATLAB的运行方式</vt:lpstr>
      <vt:lpstr>命令行运行方式（续）</vt:lpstr>
      <vt:lpstr>命令行运行方式（续）</vt:lpstr>
      <vt:lpstr>命令行运行方式（续）</vt:lpstr>
      <vt:lpstr>2、m文件运行方式 </vt:lpstr>
      <vt:lpstr>（1）命令文件 </vt:lpstr>
      <vt:lpstr>命令文件（续）</vt:lpstr>
      <vt:lpstr>命令文件（续）</vt:lpstr>
      <vt:lpstr>（2）函数文件</vt:lpstr>
      <vt:lpstr>函数文件（续）</vt:lpstr>
      <vt:lpstr>函数文件（续）</vt:lpstr>
      <vt:lpstr>五、MATLAB的常用命令</vt:lpstr>
      <vt:lpstr>六、MATLAB的基本运算</vt:lpstr>
      <vt:lpstr>七、MATLAB的变量与函数</vt:lpstr>
      <vt:lpstr>MATLAB的变量与函数（续）</vt:lpstr>
      <vt:lpstr>MATLAB的变量与函数（续）</vt:lpstr>
      <vt:lpstr>2、函数</vt:lpstr>
      <vt:lpstr>函数（续）</vt:lpstr>
      <vt:lpstr>§2   MATLAB的数值计算</vt:lpstr>
      <vt:lpstr>一、矩阵的创建</vt:lpstr>
      <vt:lpstr>矩阵的创建（续）</vt:lpstr>
      <vt:lpstr>矩阵的创建（续）</vt:lpstr>
      <vt:lpstr>矩阵的创建（续）</vt:lpstr>
      <vt:lpstr>矩阵的创建（续）</vt:lpstr>
      <vt:lpstr>矩阵的创建（续）</vt:lpstr>
      <vt:lpstr>矩阵的创建（续）</vt:lpstr>
      <vt:lpstr>矩阵的创建（续）</vt:lpstr>
      <vt:lpstr>矩阵的创建（续）</vt:lpstr>
      <vt:lpstr>矩阵的创建（续）</vt:lpstr>
      <vt:lpstr>矩阵的创建（续）</vt:lpstr>
      <vt:lpstr>矩阵的创建（续）</vt:lpstr>
      <vt:lpstr>矩阵的创建（续）</vt:lpstr>
      <vt:lpstr>矩阵的创建（续）</vt:lpstr>
      <vt:lpstr>二、矩阵的运算</vt:lpstr>
      <vt:lpstr>矩阵的计算（续）</vt:lpstr>
      <vt:lpstr>矩阵的运算（续）</vt:lpstr>
      <vt:lpstr>矩阵的运算（续）</vt:lpstr>
      <vt:lpstr>矩阵的运算（续）</vt:lpstr>
      <vt:lpstr>三、矩阵的操作</vt:lpstr>
      <vt:lpstr>矩阵的操作（续）</vt:lpstr>
      <vt:lpstr>矩阵的操作（续）</vt:lpstr>
      <vt:lpstr>矩阵的操作（续）</vt:lpstr>
      <vt:lpstr>矩阵的操作（续）</vt:lpstr>
      <vt:lpstr>矩阵的操作（续）</vt:lpstr>
      <vt:lpstr>矩阵的操作（续）</vt:lpstr>
      <vt:lpstr>矩阵的操作（续）</vt:lpstr>
      <vt:lpstr>矩阵的操作（续）</vt:lpstr>
      <vt:lpstr>矩阵的操作（续）</vt:lpstr>
      <vt:lpstr>矩阵的操作（续）</vt:lpstr>
      <vt:lpstr>矩阵的操作（续）</vt:lpstr>
      <vt:lpstr>矩阵的操作（续）</vt:lpstr>
      <vt:lpstr>矩阵的操作（续）</vt:lpstr>
      <vt:lpstr>矩阵的操作（续）</vt:lpstr>
      <vt:lpstr>四、数据的输出格式</vt:lpstr>
      <vt:lpstr>数据输出格式（续）</vt:lpstr>
      <vt:lpstr>数据输出格式（续）</vt:lpstr>
      <vt:lpstr>数据输出格式（续）</vt:lpstr>
      <vt:lpstr>§3 MATLAB的符号运算</vt:lpstr>
      <vt:lpstr>一、符号对象的创建</vt:lpstr>
      <vt:lpstr>符号对象的创建（续）</vt:lpstr>
      <vt:lpstr>2、符号变量和符号表达式的创建</vt:lpstr>
      <vt:lpstr>符号对象的创建（续）</vt:lpstr>
      <vt:lpstr>符号对象的创建（续）</vt:lpstr>
      <vt:lpstr>二、符号微积分</vt:lpstr>
      <vt:lpstr>符号微积分（续）</vt:lpstr>
      <vt:lpstr>§4 MATLAB的图形处理</vt:lpstr>
      <vt:lpstr>MATLAB的图形处理(续）</vt:lpstr>
      <vt:lpstr>二维图形的绘制</vt:lpstr>
      <vt:lpstr>二维图形的绘制（续）</vt:lpstr>
      <vt:lpstr>二维图形的绘制（续）</vt:lpstr>
      <vt:lpstr>二维图形(续)</vt:lpstr>
      <vt:lpstr>二维图形(续)</vt:lpstr>
      <vt:lpstr>2、函数绘图命令</vt:lpstr>
      <vt:lpstr>解析函数绘图命令fplot（续）</vt:lpstr>
      <vt:lpstr>fplot(续）</vt:lpstr>
      <vt:lpstr>解析函数绘图命令fplot（续）</vt:lpstr>
      <vt:lpstr>［2］隐函数绘图命令－ezplot</vt:lpstr>
      <vt:lpstr>隐函数绘图命令－ezplot（续）</vt:lpstr>
      <vt:lpstr>隐函数绘图命令－ezplot（续）</vt:lpstr>
      <vt:lpstr>隐函数绘图命令－ezplot（续）</vt:lpstr>
      <vt:lpstr>二维图形绘制(续）</vt:lpstr>
      <vt:lpstr>fplot(续）</vt:lpstr>
      <vt:lpstr>3、绘图控制命令</vt:lpstr>
      <vt:lpstr>绘图控制(续)</vt:lpstr>
      <vt:lpstr>绘图控制(续)</vt:lpstr>
      <vt:lpstr>绘图控制(续)</vt:lpstr>
      <vt:lpstr>绘图控制(续)</vt:lpstr>
      <vt:lpstr>绘图控制(续)</vt:lpstr>
      <vt:lpstr>（2）图形的标注命令</vt:lpstr>
      <vt:lpstr>图形的标注(续)</vt:lpstr>
      <vt:lpstr>图形的标注(续)</vt:lpstr>
      <vt:lpstr>图形的标注(续)</vt:lpstr>
      <vt:lpstr>（3）图形的比较显示命令</vt:lpstr>
      <vt:lpstr>图形的比较显示（续）</vt:lpstr>
      <vt:lpstr>图形的比较显示（续）</vt:lpstr>
      <vt:lpstr>图形的比较显示（续）</vt:lpstr>
      <vt:lpstr>图形的比较显示（续）</vt:lpstr>
      <vt:lpstr>图形的比较显示（续）</vt:lpstr>
      <vt:lpstr>二、三维图形的绘制</vt:lpstr>
      <vt:lpstr>三维图形（续）</vt:lpstr>
      <vt:lpstr>三维图形（续）</vt:lpstr>
      <vt:lpstr>三维图形（续）</vt:lpstr>
      <vt:lpstr>三维图形（续）</vt:lpstr>
      <vt:lpstr>三、例</vt:lpstr>
      <vt:lpstr>例</vt:lpstr>
      <vt:lpstr>例</vt:lpstr>
      <vt:lpstr>例</vt:lpstr>
      <vt:lpstr>§5 MATLAB程序设计</vt:lpstr>
      <vt:lpstr>MATLAB运算（续）</vt:lpstr>
      <vt:lpstr>MATLAB运算（续）</vt:lpstr>
      <vt:lpstr>MATLAB运算（续）</vt:lpstr>
      <vt:lpstr>二、MATLAB控制结构</vt:lpstr>
      <vt:lpstr>MATLAB控制结构（续）</vt:lpstr>
      <vt:lpstr>MATLAB控制结构（续）</vt:lpstr>
      <vt:lpstr>MATLAB控制结构（续）</vt:lpstr>
      <vt:lpstr>MATLAB控制结构（续）</vt:lpstr>
      <vt:lpstr>MATLAB控制结构（续）</vt:lpstr>
      <vt:lpstr>MATLAB控制结构（续）</vt:lpstr>
      <vt:lpstr>MATLAB控制结构（续）</vt:lpstr>
      <vt:lpstr>三、分形（Fractal）</vt:lpstr>
      <vt:lpstr>分形（续）</vt:lpstr>
      <vt:lpstr>分形（续）</vt:lpstr>
      <vt:lpstr>分形（续）</vt:lpstr>
      <vt:lpstr>分形（续）</vt:lpstr>
      <vt:lpstr>分形（续）</vt:lpstr>
      <vt:lpstr>分形的例子</vt:lpstr>
      <vt:lpstr>分形的例子</vt:lpstr>
      <vt:lpstr>分形的例子</vt:lpstr>
      <vt:lpstr>分形的例子</vt:lpstr>
      <vt:lpstr>练习： 在Matlab的命令窗口用交互式方式完成下面的计算</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p:lastModifiedBy>
  <cp:revision>383</cp:revision>
  <cp:lastPrinted>1601-01-01T00:00:00Z</cp:lastPrinted>
  <dcterms:created xsi:type="dcterms:W3CDTF">1601-01-01T00:00:00Z</dcterms:created>
  <dcterms:modified xsi:type="dcterms:W3CDTF">2013-08-30T04:42:16Z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2052</vt:i4>
  </property>
</Properties>
</file>