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 id="281" r:id="rId19"/>
    <p:sldId id="282" r:id="rId20"/>
    <p:sldId id="277" r:id="rId21"/>
    <p:sldId id="278" r:id="rId22"/>
    <p:sldId id="283" r:id="rId23"/>
    <p:sldId id="284" r:id="rId24"/>
    <p:sldId id="273" r:id="rId25"/>
    <p:sldId id="287" r:id="rId26"/>
    <p:sldId id="288" r:id="rId27"/>
    <p:sldId id="289" r:id="rId28"/>
    <p:sldId id="274" r:id="rId29"/>
    <p:sldId id="279" r:id="rId30"/>
    <p:sldId id="286" r:id="rId31"/>
    <p:sldId id="280"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2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zicol\Desktop\Dissertation\cpp\dynamic_programming\data.xlsx" TargetMode="External"/><Relationship Id="rId1" Type="http://schemas.openxmlformats.org/officeDocument/2006/relationships/themeOverride" Target="../theme/themeOverrid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399" b="0" strike="noStrike" spc="-1">
                <a:solidFill>
                  <a:srgbClr val="595959"/>
                </a:solidFill>
                <a:latin typeface="Calibri"/>
              </a:defRPr>
            </a:pPr>
            <a:r>
              <a:rPr lang="en-GB" sz="1399" b="0" strike="noStrike" spc="-1">
                <a:solidFill>
                  <a:srgbClr val="595959"/>
                </a:solidFill>
                <a:latin typeface="Calibri"/>
              </a:rPr>
              <a:t>Time (s)</a:t>
            </a:r>
          </a:p>
        </c:rich>
      </c:tx>
      <c:overlay val="0"/>
      <c:spPr>
        <a:noFill/>
        <a:ln w="0">
          <a:noFill/>
        </a:ln>
      </c:spPr>
    </c:title>
    <c:autoTitleDeleted val="0"/>
    <c:plotArea>
      <c:layout/>
      <c:lineChart>
        <c:grouping val="standard"/>
        <c:varyColors val="0"/>
        <c:ser>
          <c:idx val="0"/>
          <c:order val="0"/>
          <c:tx>
            <c:strRef>
              <c:f>Knapsack!$A$2</c:f>
              <c:strCache>
                <c:ptCount val="1"/>
                <c:pt idx="0">
                  <c:v>Iterative</c:v>
                </c:pt>
              </c:strCache>
            </c:strRef>
          </c:tx>
          <c:spPr>
            <a:ln w="28440">
              <a:solidFill>
                <a:srgbClr val="4472C4"/>
              </a:solidFill>
              <a:round/>
            </a:ln>
          </c:spPr>
          <c:marker>
            <c:symbol val="circle"/>
            <c:size val="5"/>
            <c:spPr>
              <a:solidFill>
                <a:srgbClr val="4472C4"/>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Knapsack!$B$16:$B$24</c:f>
              <c:numCache>
                <c:formatCode>General</c:formatCode>
                <c:ptCount val="9"/>
                <c:pt idx="0">
                  <c:v>15000</c:v>
                </c:pt>
                <c:pt idx="1">
                  <c:v>30000</c:v>
                </c:pt>
                <c:pt idx="2">
                  <c:v>45000</c:v>
                </c:pt>
                <c:pt idx="3">
                  <c:v>60000</c:v>
                </c:pt>
                <c:pt idx="4">
                  <c:v>75000</c:v>
                </c:pt>
                <c:pt idx="5">
                  <c:v>90000</c:v>
                </c:pt>
                <c:pt idx="6">
                  <c:v>105000</c:v>
                </c:pt>
                <c:pt idx="7">
                  <c:v>120000</c:v>
                </c:pt>
                <c:pt idx="8">
                  <c:v>135000</c:v>
                </c:pt>
              </c:numCache>
            </c:numRef>
          </c:cat>
          <c:val>
            <c:numRef>
              <c:f>Knapsack!$Q$3:$Q$11</c:f>
              <c:numCache>
                <c:formatCode>General</c:formatCode>
                <c:ptCount val="9"/>
                <c:pt idx="0">
                  <c:v>9.2090000000000005E-2</c:v>
                </c:pt>
                <c:pt idx="1">
                  <c:v>0.35281000000000001</c:v>
                </c:pt>
                <c:pt idx="2">
                  <c:v>0.78143000000000007</c:v>
                </c:pt>
                <c:pt idx="3">
                  <c:v>1.3807400000000001</c:v>
                </c:pt>
                <c:pt idx="4">
                  <c:v>2.1207599999999998</c:v>
                </c:pt>
                <c:pt idx="5">
                  <c:v>3.0858600000000003</c:v>
                </c:pt>
                <c:pt idx="6">
                  <c:v>4.1746600000000003</c:v>
                </c:pt>
                <c:pt idx="7">
                  <c:v>5.4336900000000004</c:v>
                </c:pt>
                <c:pt idx="8">
                  <c:v>6.9064400000000008</c:v>
                </c:pt>
              </c:numCache>
            </c:numRef>
          </c:val>
          <c:smooth val="0"/>
          <c:extLst>
            <c:ext xmlns:c16="http://schemas.microsoft.com/office/drawing/2014/chart" uri="{C3380CC4-5D6E-409C-BE32-E72D297353CC}">
              <c16:uniqueId val="{00000000-E274-4B4B-9742-4CE34293D1DF}"/>
            </c:ext>
          </c:extLst>
        </c:ser>
        <c:ser>
          <c:idx val="1"/>
          <c:order val="1"/>
          <c:tx>
            <c:strRef>
              <c:f>Knapsack!$A$15</c:f>
              <c:strCache>
                <c:ptCount val="1"/>
                <c:pt idx="0">
                  <c:v>Recursive</c:v>
                </c:pt>
              </c:strCache>
            </c:strRef>
          </c:tx>
          <c:spPr>
            <a:ln w="28440">
              <a:solidFill>
                <a:srgbClr val="ED7D31"/>
              </a:solidFill>
              <a:round/>
            </a:ln>
          </c:spPr>
          <c:marker>
            <c:symbol val="circle"/>
            <c:size val="5"/>
            <c:spPr>
              <a:solidFill>
                <a:srgbClr val="ED7D31"/>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Knapsack!$B$16:$B$24</c:f>
              <c:numCache>
                <c:formatCode>General</c:formatCode>
                <c:ptCount val="9"/>
                <c:pt idx="0">
                  <c:v>15000</c:v>
                </c:pt>
                <c:pt idx="1">
                  <c:v>30000</c:v>
                </c:pt>
                <c:pt idx="2">
                  <c:v>45000</c:v>
                </c:pt>
                <c:pt idx="3">
                  <c:v>60000</c:v>
                </c:pt>
                <c:pt idx="4">
                  <c:v>75000</c:v>
                </c:pt>
                <c:pt idx="5">
                  <c:v>90000</c:v>
                </c:pt>
                <c:pt idx="6">
                  <c:v>105000</c:v>
                </c:pt>
                <c:pt idx="7">
                  <c:v>120000</c:v>
                </c:pt>
                <c:pt idx="8">
                  <c:v>135000</c:v>
                </c:pt>
              </c:numCache>
            </c:numRef>
          </c:cat>
          <c:val>
            <c:numRef>
              <c:f>Knapsack!$Q$16:$Q$24</c:f>
              <c:numCache>
                <c:formatCode>General</c:formatCode>
                <c:ptCount val="9"/>
                <c:pt idx="0">
                  <c:v>0.99170000000000003</c:v>
                </c:pt>
                <c:pt idx="1">
                  <c:v>8.8067999999999991</c:v>
                </c:pt>
                <c:pt idx="2">
                  <c:v>23.05</c:v>
                </c:pt>
                <c:pt idx="3">
                  <c:v>45.98940000000001</c:v>
                </c:pt>
                <c:pt idx="4">
                  <c:v>84.626700000000014</c:v>
                </c:pt>
                <c:pt idx="5">
                  <c:v>149.34700000000004</c:v>
                </c:pt>
                <c:pt idx="6">
                  <c:v>229.21239999999997</c:v>
                </c:pt>
                <c:pt idx="7">
                  <c:v>321.06869999999992</c:v>
                </c:pt>
                <c:pt idx="8">
                  <c:v>418.17709999999988</c:v>
                </c:pt>
              </c:numCache>
            </c:numRef>
          </c:val>
          <c:smooth val="0"/>
          <c:extLst>
            <c:ext xmlns:c16="http://schemas.microsoft.com/office/drawing/2014/chart" uri="{C3380CC4-5D6E-409C-BE32-E72D297353CC}">
              <c16:uniqueId val="{00000001-E274-4B4B-9742-4CE34293D1DF}"/>
            </c:ext>
          </c:extLst>
        </c:ser>
        <c:dLbls>
          <c:showLegendKey val="0"/>
          <c:showVal val="0"/>
          <c:showCatName val="0"/>
          <c:showSerName val="0"/>
          <c:showPercent val="0"/>
          <c:showBubbleSize val="0"/>
        </c:dLbls>
        <c:hiLowLines>
          <c:spPr>
            <a:ln w="0">
              <a:noFill/>
            </a:ln>
          </c:spPr>
        </c:hiLowLines>
        <c:marker val="1"/>
        <c:smooth val="0"/>
        <c:axId val="43760269"/>
        <c:axId val="64418118"/>
      </c:lineChart>
      <c:catAx>
        <c:axId val="43760269"/>
        <c:scaling>
          <c:orientation val="minMax"/>
        </c:scaling>
        <c:delete val="0"/>
        <c:axPos val="b"/>
        <c:numFmt formatCode="General" sourceLinked="0"/>
        <c:majorTickMark val="none"/>
        <c:minorTickMark val="none"/>
        <c:tickLblPos val="low"/>
        <c:spPr>
          <a:ln w="9360">
            <a:solidFill>
              <a:srgbClr val="D9D9D9"/>
            </a:solidFill>
            <a:round/>
          </a:ln>
        </c:spPr>
        <c:txPr>
          <a:bodyPr/>
          <a:lstStyle/>
          <a:p>
            <a:pPr>
              <a:defRPr sz="900" b="0" strike="noStrike" spc="-1">
                <a:solidFill>
                  <a:srgbClr val="595959"/>
                </a:solidFill>
                <a:latin typeface="Calibri"/>
              </a:defRPr>
            </a:pPr>
            <a:endParaRPr lang="en-US"/>
          </a:p>
        </c:txPr>
        <c:crossAx val="64418118"/>
        <c:crosses val="autoZero"/>
        <c:auto val="1"/>
        <c:lblAlgn val="ctr"/>
        <c:lblOffset val="100"/>
        <c:noMultiLvlLbl val="0"/>
      </c:catAx>
      <c:valAx>
        <c:axId val="6441811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43760269"/>
        <c:crosses val="min"/>
        <c:crossBetween val="midCat"/>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0"/>
    <c:dispBlanksAs val="zero"/>
    <c:showDLblsOverMax val="1"/>
  </c:chart>
  <c:spPr>
    <a:solidFill>
      <a:srgbClr val="FFFFFF"/>
    </a:solidFill>
    <a:ln w="9360">
      <a:solidFill>
        <a:srgbClr val="D9D9D9"/>
      </a:solidFill>
      <a:round/>
    </a:ln>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400" b="0" strike="noStrike" spc="-1">
                <a:solidFill>
                  <a:srgbClr val="595959"/>
                </a:solidFill>
                <a:latin typeface="Calibri"/>
              </a:defRPr>
            </a:pPr>
            <a:r>
              <a:rPr lang="en-GB" sz="1400" b="0" strike="noStrike" spc="-1">
                <a:solidFill>
                  <a:srgbClr val="595959"/>
                </a:solidFill>
                <a:latin typeface="Calibri"/>
              </a:rPr>
              <a:t>% Memory</a:t>
            </a:r>
            <a:r>
              <a:rPr lang="en-GB" sz="1400" b="0" strike="noStrike" spc="-1" baseline="0">
                <a:solidFill>
                  <a:srgbClr val="595959"/>
                </a:solidFill>
                <a:latin typeface="Calibri"/>
              </a:rPr>
              <a:t> Usage</a:t>
            </a:r>
            <a:endParaRPr lang="en-GB" sz="1400" b="0" strike="noStrike" spc="-1">
              <a:solidFill>
                <a:srgbClr val="595959"/>
              </a:solidFill>
              <a:latin typeface="Calibri"/>
            </a:endParaRPr>
          </a:p>
        </c:rich>
      </c:tx>
      <c:overlay val="0"/>
      <c:spPr>
        <a:noFill/>
        <a:ln w="0">
          <a:noFill/>
        </a:ln>
      </c:spPr>
    </c:title>
    <c:autoTitleDeleted val="0"/>
    <c:plotArea>
      <c:layout/>
      <c:lineChart>
        <c:grouping val="standard"/>
        <c:varyColors val="0"/>
        <c:ser>
          <c:idx val="0"/>
          <c:order val="0"/>
          <c:tx>
            <c:strRef>
              <c:f>Knapsack!$O$42</c:f>
              <c:strCache>
                <c:ptCount val="1"/>
                <c:pt idx="0">
                  <c:v>Recursive</c:v>
                </c:pt>
              </c:strCache>
            </c:strRef>
          </c:tx>
          <c:spPr>
            <a:ln w="28440" cap="rnd">
              <a:solidFill>
                <a:schemeClr val="accent2"/>
              </a:solidFill>
              <a:round/>
            </a:ln>
          </c:spPr>
          <c:marker>
            <c:symbol val="circle"/>
            <c:size val="5"/>
            <c:spPr>
              <a:solidFill>
                <a:schemeClr val="accent2"/>
              </a:solidFill>
              <a:ln>
                <a:solidFill>
                  <a:schemeClr val="accent2"/>
                </a:solidFill>
              </a:ln>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Knapsack!$P$30:$P$38</c:f>
              <c:numCache>
                <c:formatCode>General</c:formatCode>
                <c:ptCount val="9"/>
                <c:pt idx="0">
                  <c:v>15000</c:v>
                </c:pt>
                <c:pt idx="1">
                  <c:v>30000</c:v>
                </c:pt>
                <c:pt idx="2">
                  <c:v>45000</c:v>
                </c:pt>
                <c:pt idx="3">
                  <c:v>60000</c:v>
                </c:pt>
                <c:pt idx="4">
                  <c:v>75000</c:v>
                </c:pt>
                <c:pt idx="5">
                  <c:v>90000</c:v>
                </c:pt>
                <c:pt idx="6">
                  <c:v>105000</c:v>
                </c:pt>
                <c:pt idx="7">
                  <c:v>120000</c:v>
                </c:pt>
                <c:pt idx="8">
                  <c:v>135000</c:v>
                </c:pt>
              </c:numCache>
            </c:numRef>
          </c:cat>
          <c:val>
            <c:numRef>
              <c:f>Knapsack!$U$43:$U$51</c:f>
              <c:numCache>
                <c:formatCode>0.00</c:formatCode>
                <c:ptCount val="9"/>
                <c:pt idx="0">
                  <c:v>1.1000000000000001</c:v>
                </c:pt>
                <c:pt idx="1">
                  <c:v>4.5</c:v>
                </c:pt>
                <c:pt idx="2">
                  <c:v>10.1</c:v>
                </c:pt>
                <c:pt idx="3">
                  <c:v>17.899999999999999</c:v>
                </c:pt>
                <c:pt idx="4">
                  <c:v>27.899999999999995</c:v>
                </c:pt>
                <c:pt idx="5">
                  <c:v>40.1</c:v>
                </c:pt>
                <c:pt idx="6">
                  <c:v>54.6</c:v>
                </c:pt>
                <c:pt idx="7">
                  <c:v>71.2</c:v>
                </c:pt>
                <c:pt idx="8">
                  <c:v>90.09999999999998</c:v>
                </c:pt>
              </c:numCache>
            </c:numRef>
          </c:val>
          <c:smooth val="0"/>
          <c:extLst>
            <c:ext xmlns:c16="http://schemas.microsoft.com/office/drawing/2014/chart" uri="{C3380CC4-5D6E-409C-BE32-E72D297353CC}">
              <c16:uniqueId val="{00000000-24CF-46BF-AECC-1115D1699904}"/>
            </c:ext>
          </c:extLst>
        </c:ser>
        <c:dLbls>
          <c:showLegendKey val="0"/>
          <c:showVal val="0"/>
          <c:showCatName val="0"/>
          <c:showSerName val="0"/>
          <c:showPercent val="0"/>
          <c:showBubbleSize val="0"/>
        </c:dLbls>
        <c:hiLowLines>
          <c:spPr>
            <a:ln w="0">
              <a:noFill/>
            </a:ln>
          </c:spPr>
        </c:hiLowLines>
        <c:marker val="1"/>
        <c:smooth val="0"/>
        <c:axId val="69389631"/>
        <c:axId val="51803396"/>
      </c:lineChart>
      <c:lineChart>
        <c:grouping val="standard"/>
        <c:varyColors val="0"/>
        <c:ser>
          <c:idx val="2"/>
          <c:order val="1"/>
          <c:tx>
            <c:strRef>
              <c:f>Knapsack!$O$29</c:f>
              <c:strCache>
                <c:ptCount val="1"/>
                <c:pt idx="0">
                  <c:v>Iterative</c:v>
                </c:pt>
              </c:strCache>
            </c:strRef>
          </c:tx>
          <c:spPr>
            <a:ln w="28440" cap="rnd">
              <a:solidFill>
                <a:schemeClr val="accent1"/>
              </a:solidFill>
              <a:round/>
            </a:ln>
          </c:spPr>
          <c:marker>
            <c:symbol val="circle"/>
            <c:size val="5"/>
            <c:spPr>
              <a:solidFill>
                <a:schemeClr val="accent1"/>
              </a:solidFill>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Knapsack!$P$30:$P$38</c:f>
              <c:numCache>
                <c:formatCode>General</c:formatCode>
                <c:ptCount val="9"/>
                <c:pt idx="0">
                  <c:v>15000</c:v>
                </c:pt>
                <c:pt idx="1">
                  <c:v>30000</c:v>
                </c:pt>
                <c:pt idx="2">
                  <c:v>45000</c:v>
                </c:pt>
                <c:pt idx="3">
                  <c:v>60000</c:v>
                </c:pt>
                <c:pt idx="4">
                  <c:v>75000</c:v>
                </c:pt>
                <c:pt idx="5">
                  <c:v>90000</c:v>
                </c:pt>
                <c:pt idx="6">
                  <c:v>105000</c:v>
                </c:pt>
                <c:pt idx="7">
                  <c:v>120000</c:v>
                </c:pt>
                <c:pt idx="8">
                  <c:v>135000</c:v>
                </c:pt>
              </c:numCache>
            </c:numRef>
          </c:cat>
          <c:val>
            <c:numRef>
              <c:f>Knapsack!$U$30:$U$38</c:f>
              <c:numCache>
                <c:formatCode>0.00</c:formatCode>
                <c:ptCount val="9"/>
                <c:pt idx="0">
                  <c:v>0</c:v>
                </c:pt>
                <c:pt idx="1">
                  <c:v>4.5</c:v>
                </c:pt>
                <c:pt idx="2">
                  <c:v>10</c:v>
                </c:pt>
                <c:pt idx="3">
                  <c:v>17.8</c:v>
                </c:pt>
                <c:pt idx="4">
                  <c:v>27.8</c:v>
                </c:pt>
                <c:pt idx="5">
                  <c:v>40</c:v>
                </c:pt>
                <c:pt idx="6">
                  <c:v>54.5</c:v>
                </c:pt>
                <c:pt idx="7">
                  <c:v>71.2</c:v>
                </c:pt>
                <c:pt idx="8">
                  <c:v>90.09999999999998</c:v>
                </c:pt>
              </c:numCache>
            </c:numRef>
          </c:val>
          <c:smooth val="0"/>
          <c:extLst>
            <c:ext xmlns:c16="http://schemas.microsoft.com/office/drawing/2014/chart" uri="{C3380CC4-5D6E-409C-BE32-E72D297353CC}">
              <c16:uniqueId val="{00000001-24CF-46BF-AECC-1115D1699904}"/>
            </c:ext>
          </c:extLst>
        </c:ser>
        <c:dLbls>
          <c:showLegendKey val="0"/>
          <c:showVal val="0"/>
          <c:showCatName val="0"/>
          <c:showSerName val="0"/>
          <c:showPercent val="0"/>
          <c:showBubbleSize val="0"/>
        </c:dLbls>
        <c:hiLowLines>
          <c:spPr>
            <a:ln w="0">
              <a:noFill/>
            </a:ln>
          </c:spPr>
        </c:hiLowLines>
        <c:marker val="1"/>
        <c:smooth val="0"/>
        <c:axId val="88090053"/>
        <c:axId val="3466592"/>
      </c:lineChart>
      <c:catAx>
        <c:axId val="69389631"/>
        <c:scaling>
          <c:orientation val="minMax"/>
        </c:scaling>
        <c:delete val="0"/>
        <c:axPos val="b"/>
        <c:title>
          <c:tx>
            <c:rich>
              <a:bodyPr/>
              <a:lstStyle/>
              <a:p>
                <a:pPr>
                  <a:defRPr/>
                </a:pPr>
                <a:r>
                  <a:rPr lang="en-GB"/>
                  <a:t>Problem Size</a:t>
                </a:r>
              </a:p>
            </c:rich>
          </c:tx>
          <c:overlay val="0"/>
        </c:title>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US"/>
          </a:p>
        </c:txPr>
        <c:crossAx val="51803396"/>
        <c:crosses val="autoZero"/>
        <c:auto val="1"/>
        <c:lblAlgn val="ctr"/>
        <c:lblOffset val="100"/>
        <c:noMultiLvlLbl val="0"/>
      </c:catAx>
      <c:valAx>
        <c:axId val="51803396"/>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69389631"/>
        <c:crosses val="autoZero"/>
        <c:crossBetween val="between"/>
      </c:valAx>
      <c:catAx>
        <c:axId val="88090053"/>
        <c:scaling>
          <c:orientation val="minMax"/>
        </c:scaling>
        <c:delete val="1"/>
        <c:axPos val="b"/>
        <c:numFmt formatCode="General" sourceLinked="1"/>
        <c:majorTickMark val="out"/>
        <c:minorTickMark val="none"/>
        <c:tickLblPos val="nextTo"/>
        <c:crossAx val="3466592"/>
        <c:crosses val="autoZero"/>
        <c:auto val="1"/>
        <c:lblAlgn val="ctr"/>
        <c:lblOffset val="100"/>
        <c:noMultiLvlLbl val="0"/>
      </c:catAx>
      <c:valAx>
        <c:axId val="3466592"/>
        <c:scaling>
          <c:orientation val="minMax"/>
        </c:scaling>
        <c:delete val="1"/>
        <c:axPos val="r"/>
        <c:numFmt formatCode="General" sourceLinked="0"/>
        <c:majorTickMark val="out"/>
        <c:minorTickMark val="none"/>
        <c:tickLblPos val="nextTo"/>
        <c:crossAx val="88090053"/>
        <c:crosses val="max"/>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399" b="0" strike="noStrike" spc="-1">
                <a:solidFill>
                  <a:srgbClr val="595959"/>
                </a:solidFill>
                <a:latin typeface="Calibri"/>
              </a:defRPr>
            </a:pPr>
            <a:r>
              <a:rPr lang="en-GB" sz="1399" b="0" strike="noStrike" spc="-1">
                <a:solidFill>
                  <a:srgbClr val="595959"/>
                </a:solidFill>
                <a:latin typeface="Calibri"/>
              </a:rPr>
              <a:t>Time (s)</a:t>
            </a:r>
          </a:p>
        </c:rich>
      </c:tx>
      <c:overlay val="0"/>
      <c:spPr>
        <a:noFill/>
        <a:ln w="0">
          <a:noFill/>
        </a:ln>
      </c:spPr>
    </c:title>
    <c:autoTitleDeleted val="0"/>
    <c:plotArea>
      <c:layout/>
      <c:lineChart>
        <c:grouping val="standard"/>
        <c:varyColors val="0"/>
        <c:ser>
          <c:idx val="0"/>
          <c:order val="0"/>
          <c:tx>
            <c:strRef>
              <c:f>Dijkstra!$A$2</c:f>
              <c:strCache>
                <c:ptCount val="1"/>
                <c:pt idx="0">
                  <c:v>Iterative</c:v>
                </c:pt>
              </c:strCache>
            </c:strRef>
          </c:tx>
          <c:spPr>
            <a:ln w="28440">
              <a:solidFill>
                <a:srgbClr val="4472C4"/>
              </a:solidFill>
              <a:round/>
            </a:ln>
          </c:spPr>
          <c:marker>
            <c:symbol val="circle"/>
            <c:size val="5"/>
            <c:spPr>
              <a:solidFill>
                <a:srgbClr val="4472C4"/>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Dijkstra!$B$16:$B$23</c:f>
              <c:numCache>
                <c:formatCode>General</c:formatCode>
                <c:ptCount val="8"/>
                <c:pt idx="0">
                  <c:v>7500</c:v>
                </c:pt>
                <c:pt idx="1">
                  <c:v>15000</c:v>
                </c:pt>
                <c:pt idx="2">
                  <c:v>22500</c:v>
                </c:pt>
                <c:pt idx="3">
                  <c:v>30000</c:v>
                </c:pt>
                <c:pt idx="4">
                  <c:v>37500</c:v>
                </c:pt>
                <c:pt idx="5">
                  <c:v>45000</c:v>
                </c:pt>
                <c:pt idx="6">
                  <c:v>52500</c:v>
                </c:pt>
                <c:pt idx="7">
                  <c:v>60000</c:v>
                </c:pt>
              </c:numCache>
            </c:numRef>
          </c:cat>
          <c:val>
            <c:numRef>
              <c:f>Dijkstra!$Q$3:$Q$10</c:f>
              <c:numCache>
                <c:formatCode>General</c:formatCode>
                <c:ptCount val="8"/>
                <c:pt idx="0">
                  <c:v>0.12544</c:v>
                </c:pt>
                <c:pt idx="1">
                  <c:v>0.59030999999999989</c:v>
                </c:pt>
                <c:pt idx="2">
                  <c:v>1.37033</c:v>
                </c:pt>
                <c:pt idx="3">
                  <c:v>2.47871</c:v>
                </c:pt>
                <c:pt idx="4">
                  <c:v>3.903999999999999</c:v>
                </c:pt>
                <c:pt idx="5">
                  <c:v>5.6096400000000006</c:v>
                </c:pt>
                <c:pt idx="6">
                  <c:v>7.6525500000000006</c:v>
                </c:pt>
                <c:pt idx="7">
                  <c:v>10.027339999999999</c:v>
                </c:pt>
              </c:numCache>
            </c:numRef>
          </c:val>
          <c:smooth val="0"/>
          <c:extLst>
            <c:ext xmlns:c16="http://schemas.microsoft.com/office/drawing/2014/chart" uri="{C3380CC4-5D6E-409C-BE32-E72D297353CC}">
              <c16:uniqueId val="{00000000-43A1-45DB-84F2-04284329830B}"/>
            </c:ext>
          </c:extLst>
        </c:ser>
        <c:ser>
          <c:idx val="1"/>
          <c:order val="1"/>
          <c:tx>
            <c:strRef>
              <c:f>Dijkstra!$A$15</c:f>
              <c:strCache>
                <c:ptCount val="1"/>
                <c:pt idx="0">
                  <c:v>Recursive</c:v>
                </c:pt>
              </c:strCache>
            </c:strRef>
          </c:tx>
          <c:spPr>
            <a:ln w="28440">
              <a:solidFill>
                <a:srgbClr val="ED7D31"/>
              </a:solidFill>
              <a:round/>
            </a:ln>
          </c:spPr>
          <c:marker>
            <c:symbol val="circle"/>
            <c:size val="5"/>
            <c:spPr>
              <a:solidFill>
                <a:srgbClr val="ED7D31"/>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Dijkstra!$B$16:$B$23</c:f>
              <c:numCache>
                <c:formatCode>General</c:formatCode>
                <c:ptCount val="8"/>
                <c:pt idx="0">
                  <c:v>7500</c:v>
                </c:pt>
                <c:pt idx="1">
                  <c:v>15000</c:v>
                </c:pt>
                <c:pt idx="2">
                  <c:v>22500</c:v>
                </c:pt>
                <c:pt idx="3">
                  <c:v>30000</c:v>
                </c:pt>
                <c:pt idx="4">
                  <c:v>37500</c:v>
                </c:pt>
                <c:pt idx="5">
                  <c:v>45000</c:v>
                </c:pt>
                <c:pt idx="6">
                  <c:v>52500</c:v>
                </c:pt>
                <c:pt idx="7">
                  <c:v>60000</c:v>
                </c:pt>
              </c:numCache>
            </c:numRef>
          </c:cat>
          <c:val>
            <c:numRef>
              <c:f>Dijkstra!$Q$16:$Q$23</c:f>
              <c:numCache>
                <c:formatCode>General</c:formatCode>
                <c:ptCount val="8"/>
                <c:pt idx="0">
                  <c:v>0.1061</c:v>
                </c:pt>
                <c:pt idx="1">
                  <c:v>0.5233000000000001</c:v>
                </c:pt>
                <c:pt idx="2">
                  <c:v>1.2642999999999998</c:v>
                </c:pt>
                <c:pt idx="3">
                  <c:v>2.3295000000000003</c:v>
                </c:pt>
                <c:pt idx="4">
                  <c:v>3.6409999999999996</c:v>
                </c:pt>
                <c:pt idx="5">
                  <c:v>5.2669000000000006</c:v>
                </c:pt>
                <c:pt idx="6">
                  <c:v>7.2273000000000014</c:v>
                </c:pt>
                <c:pt idx="7">
                  <c:v>9.395900000000001</c:v>
                </c:pt>
              </c:numCache>
            </c:numRef>
          </c:val>
          <c:smooth val="0"/>
          <c:extLst>
            <c:ext xmlns:c16="http://schemas.microsoft.com/office/drawing/2014/chart" uri="{C3380CC4-5D6E-409C-BE32-E72D297353CC}">
              <c16:uniqueId val="{00000001-43A1-45DB-84F2-04284329830B}"/>
            </c:ext>
          </c:extLst>
        </c:ser>
        <c:dLbls>
          <c:showLegendKey val="0"/>
          <c:showVal val="0"/>
          <c:showCatName val="0"/>
          <c:showSerName val="0"/>
          <c:showPercent val="0"/>
          <c:showBubbleSize val="0"/>
        </c:dLbls>
        <c:hiLowLines>
          <c:spPr>
            <a:ln w="0">
              <a:noFill/>
            </a:ln>
          </c:spPr>
        </c:hiLowLines>
        <c:marker val="1"/>
        <c:smooth val="0"/>
        <c:axId val="43760269"/>
        <c:axId val="64418118"/>
      </c:lineChart>
      <c:catAx>
        <c:axId val="43760269"/>
        <c:scaling>
          <c:orientation val="minMax"/>
        </c:scaling>
        <c:delete val="0"/>
        <c:axPos val="b"/>
        <c:numFmt formatCode="General" sourceLinked="0"/>
        <c:majorTickMark val="none"/>
        <c:minorTickMark val="none"/>
        <c:tickLblPos val="low"/>
        <c:spPr>
          <a:ln w="9360">
            <a:solidFill>
              <a:srgbClr val="D9D9D9"/>
            </a:solidFill>
            <a:round/>
          </a:ln>
        </c:spPr>
        <c:txPr>
          <a:bodyPr/>
          <a:lstStyle/>
          <a:p>
            <a:pPr>
              <a:defRPr sz="900" b="0" strike="noStrike" spc="-1">
                <a:solidFill>
                  <a:srgbClr val="595959"/>
                </a:solidFill>
                <a:latin typeface="Calibri"/>
              </a:defRPr>
            </a:pPr>
            <a:endParaRPr lang="en-US"/>
          </a:p>
        </c:txPr>
        <c:crossAx val="64418118"/>
        <c:crosses val="autoZero"/>
        <c:auto val="1"/>
        <c:lblAlgn val="ctr"/>
        <c:lblOffset val="100"/>
        <c:noMultiLvlLbl val="0"/>
      </c:catAx>
      <c:valAx>
        <c:axId val="6441811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43760269"/>
        <c:crosses val="min"/>
        <c:crossBetween val="midCat"/>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0"/>
    <c:dispBlanksAs val="zero"/>
    <c:showDLblsOverMax val="1"/>
  </c:chart>
  <c:spPr>
    <a:solidFill>
      <a:srgbClr val="FFFFFF"/>
    </a:solidFill>
    <a:ln w="9360">
      <a:solidFill>
        <a:srgbClr val="D9D9D9"/>
      </a:solidFill>
      <a:round/>
    </a:ln>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400" b="0" strike="noStrike" spc="-1">
                <a:solidFill>
                  <a:srgbClr val="595959"/>
                </a:solidFill>
                <a:latin typeface="Calibri"/>
              </a:defRPr>
            </a:pPr>
            <a:r>
              <a:rPr lang="en-GB" sz="1400" b="0" strike="noStrike" spc="-1">
                <a:solidFill>
                  <a:srgbClr val="595959"/>
                </a:solidFill>
                <a:latin typeface="Calibri"/>
              </a:rPr>
              <a:t>% Memory</a:t>
            </a:r>
            <a:r>
              <a:rPr lang="en-GB" sz="1400" b="0" strike="noStrike" spc="-1" baseline="0">
                <a:solidFill>
                  <a:srgbClr val="595959"/>
                </a:solidFill>
                <a:latin typeface="Calibri"/>
              </a:rPr>
              <a:t> Usage</a:t>
            </a:r>
            <a:endParaRPr lang="en-GB" sz="1400" b="0" strike="noStrike" spc="-1">
              <a:solidFill>
                <a:srgbClr val="595959"/>
              </a:solidFill>
              <a:latin typeface="Calibri"/>
            </a:endParaRPr>
          </a:p>
        </c:rich>
      </c:tx>
      <c:overlay val="0"/>
      <c:spPr>
        <a:noFill/>
        <a:ln w="0">
          <a:noFill/>
        </a:ln>
      </c:spPr>
    </c:title>
    <c:autoTitleDeleted val="0"/>
    <c:plotArea>
      <c:layout/>
      <c:lineChart>
        <c:grouping val="standard"/>
        <c:varyColors val="0"/>
        <c:ser>
          <c:idx val="1"/>
          <c:order val="0"/>
          <c:tx>
            <c:strRef>
              <c:f>Dijkstra!$O$29</c:f>
              <c:strCache>
                <c:ptCount val="1"/>
                <c:pt idx="0">
                  <c:v>Iterative</c:v>
                </c:pt>
              </c:strCache>
            </c:strRef>
          </c:tx>
          <c:spPr>
            <a:ln w="28440" cap="rnd">
              <a:solidFill>
                <a:srgbClr val="4472C4"/>
              </a:solidFill>
              <a:round/>
            </a:ln>
          </c:spPr>
          <c:marker>
            <c:symbol val="circle"/>
            <c:size val="5"/>
            <c:spPr>
              <a:solidFill>
                <a:srgbClr val="4472C4"/>
              </a:solidFill>
              <a:ln>
                <a:solidFill>
                  <a:schemeClr val="accent1"/>
                </a:solidFill>
              </a:ln>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Dijkstra!$P$30:$P$37</c:f>
              <c:numCache>
                <c:formatCode>General</c:formatCode>
                <c:ptCount val="8"/>
                <c:pt idx="0">
                  <c:v>7500</c:v>
                </c:pt>
                <c:pt idx="1">
                  <c:v>15000</c:v>
                </c:pt>
                <c:pt idx="2">
                  <c:v>22500</c:v>
                </c:pt>
                <c:pt idx="3">
                  <c:v>30000</c:v>
                </c:pt>
                <c:pt idx="4">
                  <c:v>37500</c:v>
                </c:pt>
                <c:pt idx="5">
                  <c:v>45000</c:v>
                </c:pt>
                <c:pt idx="6">
                  <c:v>52500</c:v>
                </c:pt>
                <c:pt idx="7">
                  <c:v>60000</c:v>
                </c:pt>
              </c:numCache>
            </c:numRef>
          </c:cat>
          <c:val>
            <c:numRef>
              <c:f>Dijkstra!$U$30:$U$37</c:f>
              <c:numCache>
                <c:formatCode>General</c:formatCode>
                <c:ptCount val="8"/>
                <c:pt idx="0">
                  <c:v>1.3999999999999997</c:v>
                </c:pt>
                <c:pt idx="1">
                  <c:v>5.5999999999999988</c:v>
                </c:pt>
                <c:pt idx="2">
                  <c:v>12.5</c:v>
                </c:pt>
                <c:pt idx="3">
                  <c:v>22.2</c:v>
                </c:pt>
                <c:pt idx="4">
                  <c:v>35.1</c:v>
                </c:pt>
                <c:pt idx="5">
                  <c:v>50.1</c:v>
                </c:pt>
                <c:pt idx="6">
                  <c:v>69</c:v>
                </c:pt>
                <c:pt idx="7">
                  <c:v>89.5</c:v>
                </c:pt>
              </c:numCache>
            </c:numRef>
          </c:val>
          <c:smooth val="0"/>
          <c:extLst>
            <c:ext xmlns:c16="http://schemas.microsoft.com/office/drawing/2014/chart" uri="{C3380CC4-5D6E-409C-BE32-E72D297353CC}">
              <c16:uniqueId val="{00000000-3080-4E1D-9686-BFDC3FAF371D}"/>
            </c:ext>
          </c:extLst>
        </c:ser>
        <c:dLbls>
          <c:showLegendKey val="0"/>
          <c:showVal val="0"/>
          <c:showCatName val="0"/>
          <c:showSerName val="0"/>
          <c:showPercent val="0"/>
          <c:showBubbleSize val="0"/>
        </c:dLbls>
        <c:hiLowLines>
          <c:spPr>
            <a:ln w="0">
              <a:noFill/>
            </a:ln>
          </c:spPr>
        </c:hiLowLines>
        <c:marker val="1"/>
        <c:smooth val="0"/>
        <c:axId val="69389631"/>
        <c:axId val="51803396"/>
        <c:extLst/>
      </c:lineChart>
      <c:lineChart>
        <c:grouping val="standard"/>
        <c:varyColors val="0"/>
        <c:ser>
          <c:idx val="2"/>
          <c:order val="1"/>
          <c:tx>
            <c:strRef>
              <c:f>Dijkstra!$O$43</c:f>
              <c:strCache>
                <c:ptCount val="1"/>
                <c:pt idx="0">
                  <c:v>Recursive</c:v>
                </c:pt>
              </c:strCache>
            </c:strRef>
          </c:tx>
          <c:spPr>
            <a:ln w="28440" cap="rnd">
              <a:solidFill>
                <a:schemeClr val="accent2"/>
              </a:solidFill>
              <a:round/>
            </a:ln>
          </c:spPr>
          <c:marker>
            <c:symbol val="circle"/>
            <c:size val="5"/>
            <c:spPr>
              <a:solidFill>
                <a:schemeClr val="accent2"/>
              </a:solidFill>
              <a:ln>
                <a:solidFill>
                  <a:schemeClr val="accent2"/>
                </a:solidFill>
              </a:ln>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Dijkstra!$P$44:$P$51</c:f>
              <c:numCache>
                <c:formatCode>General</c:formatCode>
                <c:ptCount val="8"/>
                <c:pt idx="0">
                  <c:v>7500</c:v>
                </c:pt>
                <c:pt idx="1">
                  <c:v>15000</c:v>
                </c:pt>
                <c:pt idx="2">
                  <c:v>22500</c:v>
                </c:pt>
                <c:pt idx="3">
                  <c:v>30000</c:v>
                </c:pt>
                <c:pt idx="4">
                  <c:v>37500</c:v>
                </c:pt>
                <c:pt idx="5">
                  <c:v>45000</c:v>
                </c:pt>
                <c:pt idx="6">
                  <c:v>52500</c:v>
                </c:pt>
                <c:pt idx="7">
                  <c:v>60000</c:v>
                </c:pt>
              </c:numCache>
            </c:numRef>
          </c:cat>
          <c:val>
            <c:numRef>
              <c:f>Dijkstra!$U$44:$U$51</c:f>
              <c:numCache>
                <c:formatCode>General</c:formatCode>
                <c:ptCount val="8"/>
                <c:pt idx="0">
                  <c:v>1.3999999999999997</c:v>
                </c:pt>
                <c:pt idx="1">
                  <c:v>5.5999999999999988</c:v>
                </c:pt>
                <c:pt idx="2">
                  <c:v>12.5</c:v>
                </c:pt>
                <c:pt idx="3">
                  <c:v>22.2</c:v>
                </c:pt>
                <c:pt idx="4">
                  <c:v>35.1</c:v>
                </c:pt>
                <c:pt idx="5">
                  <c:v>50.1</c:v>
                </c:pt>
                <c:pt idx="6">
                  <c:v>69</c:v>
                </c:pt>
                <c:pt idx="7">
                  <c:v>89.5</c:v>
                </c:pt>
              </c:numCache>
            </c:numRef>
          </c:val>
          <c:smooth val="0"/>
          <c:extLst>
            <c:ext xmlns:c16="http://schemas.microsoft.com/office/drawing/2014/chart" uri="{C3380CC4-5D6E-409C-BE32-E72D297353CC}">
              <c16:uniqueId val="{00000001-3080-4E1D-9686-BFDC3FAF371D}"/>
            </c:ext>
          </c:extLst>
        </c:ser>
        <c:dLbls>
          <c:showLegendKey val="0"/>
          <c:showVal val="0"/>
          <c:showCatName val="0"/>
          <c:showSerName val="0"/>
          <c:showPercent val="0"/>
          <c:showBubbleSize val="0"/>
        </c:dLbls>
        <c:hiLowLines>
          <c:spPr>
            <a:ln w="0">
              <a:noFill/>
            </a:ln>
          </c:spPr>
        </c:hiLowLines>
        <c:marker val="1"/>
        <c:smooth val="0"/>
        <c:axId val="69389631"/>
        <c:axId val="51803396"/>
      </c:lineChart>
      <c:catAx>
        <c:axId val="69389631"/>
        <c:scaling>
          <c:orientation val="minMax"/>
        </c:scaling>
        <c:delete val="0"/>
        <c:axPos val="b"/>
        <c:title>
          <c:tx>
            <c:rich>
              <a:bodyPr/>
              <a:lstStyle/>
              <a:p>
                <a:pPr>
                  <a:defRPr/>
                </a:pPr>
                <a:r>
                  <a:rPr lang="en-GB"/>
                  <a:t>Problem Size</a:t>
                </a:r>
              </a:p>
            </c:rich>
          </c:tx>
          <c:overlay val="0"/>
        </c:title>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US"/>
          </a:p>
        </c:txPr>
        <c:crossAx val="51803396"/>
        <c:crosses val="autoZero"/>
        <c:auto val="1"/>
        <c:lblAlgn val="ctr"/>
        <c:lblOffset val="100"/>
        <c:noMultiLvlLbl val="0"/>
      </c:catAx>
      <c:valAx>
        <c:axId val="51803396"/>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69389631"/>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1"/>
    <c:dispBlanksAs val="gap"/>
    <c:showDLblsOverMax val="1"/>
  </c:chart>
  <c:spPr>
    <a:solidFill>
      <a:srgbClr val="FFFFFF"/>
    </a:solidFill>
    <a:ln w="9360">
      <a:solidFill>
        <a:srgbClr val="D9D9D9"/>
      </a:solidFill>
      <a:round/>
    </a:ln>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399" b="0" strike="noStrike" spc="-1">
                <a:solidFill>
                  <a:srgbClr val="595959"/>
                </a:solidFill>
                <a:latin typeface="Calibri"/>
              </a:defRPr>
            </a:pPr>
            <a:r>
              <a:rPr lang="en-GB" sz="1399" b="0" strike="noStrike" spc="-1">
                <a:solidFill>
                  <a:srgbClr val="595959"/>
                </a:solidFill>
                <a:latin typeface="Calibri"/>
              </a:rPr>
              <a:t>Time</a:t>
            </a:r>
          </a:p>
        </c:rich>
      </c:tx>
      <c:overlay val="0"/>
      <c:spPr>
        <a:noFill/>
        <a:ln w="0">
          <a:noFill/>
        </a:ln>
      </c:spPr>
    </c:title>
    <c:autoTitleDeleted val="0"/>
    <c:plotArea>
      <c:layout/>
      <c:lineChart>
        <c:grouping val="standard"/>
        <c:varyColors val="0"/>
        <c:ser>
          <c:idx val="0"/>
          <c:order val="0"/>
          <c:tx>
            <c:strRef>
              <c:f>MCSS!$A$2</c:f>
              <c:strCache>
                <c:ptCount val="1"/>
                <c:pt idx="0">
                  <c:v>Iterative</c:v>
                </c:pt>
              </c:strCache>
            </c:strRef>
          </c:tx>
          <c:spPr>
            <a:ln w="28440">
              <a:solidFill>
                <a:srgbClr val="4472C4"/>
              </a:solidFill>
              <a:round/>
            </a:ln>
          </c:spPr>
          <c:marker>
            <c:symbol val="circle"/>
            <c:size val="5"/>
            <c:spPr>
              <a:solidFill>
                <a:srgbClr val="4472C4"/>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IndependentSets!$B$16:$B$23</c:f>
              <c:numCache>
                <c:formatCode>General</c:formatCode>
                <c:ptCount val="8"/>
                <c:pt idx="0">
                  <c:v>7500</c:v>
                </c:pt>
                <c:pt idx="1">
                  <c:v>15000</c:v>
                </c:pt>
                <c:pt idx="2">
                  <c:v>22500</c:v>
                </c:pt>
                <c:pt idx="3">
                  <c:v>30000</c:v>
                </c:pt>
                <c:pt idx="4">
                  <c:v>37500</c:v>
                </c:pt>
                <c:pt idx="5">
                  <c:v>45000</c:v>
                </c:pt>
                <c:pt idx="6">
                  <c:v>52500</c:v>
                </c:pt>
                <c:pt idx="7">
                  <c:v>60000</c:v>
                </c:pt>
              </c:numCache>
            </c:numRef>
          </c:cat>
          <c:val>
            <c:numRef>
              <c:f>MCSS!$Q$3:$Q$10</c:f>
              <c:numCache>
                <c:formatCode>General</c:formatCode>
                <c:ptCount val="8"/>
                <c:pt idx="0">
                  <c:v>0.17117000000000004</c:v>
                </c:pt>
                <c:pt idx="1">
                  <c:v>0.67860000000000009</c:v>
                </c:pt>
                <c:pt idx="2">
                  <c:v>1.5235499999999997</c:v>
                </c:pt>
                <c:pt idx="3">
                  <c:v>2.7042600000000001</c:v>
                </c:pt>
                <c:pt idx="4">
                  <c:v>4.2821300000000004</c:v>
                </c:pt>
                <c:pt idx="5">
                  <c:v>6.143320000000001</c:v>
                </c:pt>
                <c:pt idx="6">
                  <c:v>8.3846900000000009</c:v>
                </c:pt>
                <c:pt idx="7">
                  <c:v>10.946440000000003</c:v>
                </c:pt>
              </c:numCache>
            </c:numRef>
          </c:val>
          <c:smooth val="0"/>
          <c:extLst>
            <c:ext xmlns:c16="http://schemas.microsoft.com/office/drawing/2014/chart" uri="{C3380CC4-5D6E-409C-BE32-E72D297353CC}">
              <c16:uniqueId val="{00000000-FF60-45ED-9643-CB69EBCCAA3B}"/>
            </c:ext>
          </c:extLst>
        </c:ser>
        <c:ser>
          <c:idx val="1"/>
          <c:order val="1"/>
          <c:tx>
            <c:strRef>
              <c:f>IndependentSets!$A$15</c:f>
              <c:strCache>
                <c:ptCount val="1"/>
                <c:pt idx="0">
                  <c:v>Recursive</c:v>
                </c:pt>
              </c:strCache>
            </c:strRef>
          </c:tx>
          <c:spPr>
            <a:ln w="28440">
              <a:solidFill>
                <a:srgbClr val="ED7D31"/>
              </a:solidFill>
              <a:round/>
            </a:ln>
          </c:spPr>
          <c:marker>
            <c:symbol val="circle"/>
            <c:size val="5"/>
            <c:spPr>
              <a:solidFill>
                <a:srgbClr val="ED7D31"/>
              </a:solidFill>
            </c:spPr>
          </c:marker>
          <c:dLbls>
            <c:spPr>
              <a:noFill/>
              <a:ln>
                <a:noFill/>
              </a:ln>
              <a:effectLst/>
            </c:spPr>
            <c:txPr>
              <a:bodyPr wrap="square"/>
              <a:lstStyle/>
              <a:p>
                <a:pPr>
                  <a:defRPr sz="1000" b="0" strike="noStrike" spc="-1">
                    <a:solidFill>
                      <a:srgbClr val="000000"/>
                    </a:solidFill>
                    <a:latin typeface="Arial"/>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IndependentSets!$B$16:$B$23</c:f>
              <c:numCache>
                <c:formatCode>General</c:formatCode>
                <c:ptCount val="8"/>
                <c:pt idx="0">
                  <c:v>7500</c:v>
                </c:pt>
                <c:pt idx="1">
                  <c:v>15000</c:v>
                </c:pt>
                <c:pt idx="2">
                  <c:v>22500</c:v>
                </c:pt>
                <c:pt idx="3">
                  <c:v>30000</c:v>
                </c:pt>
                <c:pt idx="4">
                  <c:v>37500</c:v>
                </c:pt>
                <c:pt idx="5">
                  <c:v>45000</c:v>
                </c:pt>
                <c:pt idx="6">
                  <c:v>52500</c:v>
                </c:pt>
                <c:pt idx="7">
                  <c:v>60000</c:v>
                </c:pt>
              </c:numCache>
            </c:numRef>
          </c:cat>
          <c:val>
            <c:numRef>
              <c:f>IndependentSets!$Q$16:$Q$23</c:f>
              <c:numCache>
                <c:formatCode>General</c:formatCode>
                <c:ptCount val="8"/>
                <c:pt idx="0">
                  <c:v>3.3600000000000005E-2</c:v>
                </c:pt>
                <c:pt idx="1">
                  <c:v>0.13320000000000001</c:v>
                </c:pt>
                <c:pt idx="2">
                  <c:v>0.2969</c:v>
                </c:pt>
                <c:pt idx="3">
                  <c:v>0.52429999999999999</c:v>
                </c:pt>
                <c:pt idx="4">
                  <c:v>0.74859999999999993</c:v>
                </c:pt>
                <c:pt idx="5">
                  <c:v>1.0794000000000001</c:v>
                </c:pt>
                <c:pt idx="6">
                  <c:v>1.4867000000000001</c:v>
                </c:pt>
                <c:pt idx="7">
                  <c:v>1.9472000000000005</c:v>
                </c:pt>
              </c:numCache>
            </c:numRef>
          </c:val>
          <c:smooth val="0"/>
          <c:extLst>
            <c:ext xmlns:c16="http://schemas.microsoft.com/office/drawing/2014/chart" uri="{C3380CC4-5D6E-409C-BE32-E72D297353CC}">
              <c16:uniqueId val="{00000001-FF60-45ED-9643-CB69EBCCAA3B}"/>
            </c:ext>
          </c:extLst>
        </c:ser>
        <c:dLbls>
          <c:showLegendKey val="0"/>
          <c:showVal val="0"/>
          <c:showCatName val="0"/>
          <c:showSerName val="0"/>
          <c:showPercent val="0"/>
          <c:showBubbleSize val="0"/>
        </c:dLbls>
        <c:hiLowLines>
          <c:spPr>
            <a:ln w="0">
              <a:noFill/>
            </a:ln>
          </c:spPr>
        </c:hiLowLines>
        <c:marker val="1"/>
        <c:smooth val="0"/>
        <c:axId val="43760269"/>
        <c:axId val="64418118"/>
      </c:lineChart>
      <c:catAx>
        <c:axId val="43760269"/>
        <c:scaling>
          <c:orientation val="minMax"/>
        </c:scaling>
        <c:delete val="0"/>
        <c:axPos val="b"/>
        <c:numFmt formatCode="General" sourceLinked="0"/>
        <c:majorTickMark val="none"/>
        <c:minorTickMark val="none"/>
        <c:tickLblPos val="low"/>
        <c:spPr>
          <a:ln w="9360">
            <a:solidFill>
              <a:srgbClr val="D9D9D9"/>
            </a:solidFill>
            <a:round/>
          </a:ln>
        </c:spPr>
        <c:txPr>
          <a:bodyPr/>
          <a:lstStyle/>
          <a:p>
            <a:pPr>
              <a:defRPr sz="900" b="0" strike="noStrike" spc="-1">
                <a:solidFill>
                  <a:srgbClr val="595959"/>
                </a:solidFill>
                <a:latin typeface="Calibri"/>
              </a:defRPr>
            </a:pPr>
            <a:endParaRPr lang="en-US"/>
          </a:p>
        </c:txPr>
        <c:crossAx val="64418118"/>
        <c:crosses val="autoZero"/>
        <c:auto val="1"/>
        <c:lblAlgn val="ctr"/>
        <c:lblOffset val="100"/>
        <c:noMultiLvlLbl val="0"/>
      </c:catAx>
      <c:valAx>
        <c:axId val="64418118"/>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43760269"/>
        <c:crosses val="min"/>
        <c:crossBetween val="midCat"/>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0"/>
    <c:dispBlanksAs val="zero"/>
    <c:showDLblsOverMax val="1"/>
  </c:chart>
  <c:spPr>
    <a:solidFill>
      <a:srgbClr val="FFFFFF"/>
    </a:solidFill>
    <a:ln w="9360">
      <a:solidFill>
        <a:srgbClr val="D9D9D9"/>
      </a:solidFill>
      <a:round/>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a:lstStyle/>
          <a:p>
            <a:pPr>
              <a:defRPr lang="en-GB" sz="1400" b="0" strike="noStrike" spc="-1">
                <a:solidFill>
                  <a:srgbClr val="595959"/>
                </a:solidFill>
                <a:latin typeface="Calibri"/>
              </a:defRPr>
            </a:pPr>
            <a:r>
              <a:rPr lang="en-GB" sz="1400" b="0" strike="noStrike" spc="-1">
                <a:solidFill>
                  <a:srgbClr val="595959"/>
                </a:solidFill>
                <a:latin typeface="Calibri"/>
              </a:rPr>
              <a:t>% Memory Usage</a:t>
            </a:r>
          </a:p>
        </c:rich>
      </c:tx>
      <c:overlay val="0"/>
      <c:spPr>
        <a:noFill/>
        <a:ln w="0">
          <a:noFill/>
        </a:ln>
      </c:spPr>
    </c:title>
    <c:autoTitleDeleted val="0"/>
    <c:plotArea>
      <c:layout/>
      <c:lineChart>
        <c:grouping val="standard"/>
        <c:varyColors val="0"/>
        <c:ser>
          <c:idx val="0"/>
          <c:order val="0"/>
          <c:tx>
            <c:strRef>
              <c:f>IndependentSets!$O$41</c:f>
              <c:strCache>
                <c:ptCount val="1"/>
                <c:pt idx="0">
                  <c:v>Recursive</c:v>
                </c:pt>
              </c:strCache>
            </c:strRef>
          </c:tx>
          <c:spPr>
            <a:ln w="28440" cap="rnd">
              <a:solidFill>
                <a:srgbClr val="ED7D31"/>
              </a:solidFill>
              <a:round/>
            </a:ln>
          </c:spPr>
          <c:marker>
            <c:symbol val="circle"/>
            <c:size val="5"/>
            <c:spPr>
              <a:solidFill>
                <a:srgbClr val="ED7D31"/>
              </a:solidFill>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IndependentSets!$P$42:$P$49</c:f>
              <c:numCache>
                <c:formatCode>General</c:formatCode>
                <c:ptCount val="8"/>
                <c:pt idx="0">
                  <c:v>7500</c:v>
                </c:pt>
                <c:pt idx="1">
                  <c:v>15000</c:v>
                </c:pt>
                <c:pt idx="2">
                  <c:v>22500</c:v>
                </c:pt>
                <c:pt idx="3">
                  <c:v>30000</c:v>
                </c:pt>
                <c:pt idx="4">
                  <c:v>37500</c:v>
                </c:pt>
                <c:pt idx="5">
                  <c:v>45000</c:v>
                </c:pt>
                <c:pt idx="6">
                  <c:v>52500</c:v>
                </c:pt>
                <c:pt idx="7">
                  <c:v>60000</c:v>
                </c:pt>
              </c:numCache>
            </c:numRef>
          </c:cat>
          <c:val>
            <c:numRef>
              <c:f>IndependentSets!$U$42:$U$49</c:f>
              <c:numCache>
                <c:formatCode>General</c:formatCode>
                <c:ptCount val="8"/>
                <c:pt idx="0">
                  <c:v>0</c:v>
                </c:pt>
                <c:pt idx="1">
                  <c:v>5.5999999999999988</c:v>
                </c:pt>
                <c:pt idx="2">
                  <c:v>12.5</c:v>
                </c:pt>
                <c:pt idx="3">
                  <c:v>22.3</c:v>
                </c:pt>
                <c:pt idx="4">
                  <c:v>35.1</c:v>
                </c:pt>
                <c:pt idx="5">
                  <c:v>50.1</c:v>
                </c:pt>
                <c:pt idx="6">
                  <c:v>69.099999999999994</c:v>
                </c:pt>
                <c:pt idx="7">
                  <c:v>89.5</c:v>
                </c:pt>
              </c:numCache>
            </c:numRef>
          </c:val>
          <c:smooth val="0"/>
          <c:extLst>
            <c:ext xmlns:c16="http://schemas.microsoft.com/office/drawing/2014/chart" uri="{C3380CC4-5D6E-409C-BE32-E72D297353CC}">
              <c16:uniqueId val="{00000000-F457-4885-89F2-07EC4F3ADD57}"/>
            </c:ext>
          </c:extLst>
        </c:ser>
        <c:ser>
          <c:idx val="1"/>
          <c:order val="1"/>
          <c:tx>
            <c:strRef>
              <c:f>IndependentSets!$O$29</c:f>
              <c:strCache>
                <c:ptCount val="1"/>
                <c:pt idx="0">
                  <c:v>Iterative</c:v>
                </c:pt>
              </c:strCache>
            </c:strRef>
          </c:tx>
          <c:spPr>
            <a:ln w="28440" cap="rnd">
              <a:solidFill>
                <a:srgbClr val="4472C4"/>
              </a:solidFill>
              <a:round/>
            </a:ln>
          </c:spPr>
          <c:marker>
            <c:symbol val="circle"/>
            <c:size val="5"/>
            <c:spPr>
              <a:solidFill>
                <a:srgbClr val="4472C4"/>
              </a:solidFill>
            </c:spPr>
          </c:marker>
          <c:dLbls>
            <c:spPr>
              <a:noFill/>
              <a:ln>
                <a:noFill/>
              </a:ln>
              <a:effectLst/>
            </c:spPr>
            <c:txPr>
              <a:bodyPr wrap="none"/>
              <a:lstStyle/>
              <a:p>
                <a:pPr>
                  <a:defRPr sz="1000" b="0" strike="noStrike" spc="-1">
                    <a:solidFill>
                      <a:srgbClr val="000000"/>
                    </a:solidFill>
                    <a:latin typeface="Calibri"/>
                  </a:defRPr>
                </a:pPr>
                <a:endParaRPr lang="en-US"/>
              </a:p>
            </c:txPr>
            <c:dLblPos val="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numRef>
              <c:f>IndependentSets!$P$42:$P$49</c:f>
              <c:numCache>
                <c:formatCode>General</c:formatCode>
                <c:ptCount val="8"/>
                <c:pt idx="0">
                  <c:v>7500</c:v>
                </c:pt>
                <c:pt idx="1">
                  <c:v>15000</c:v>
                </c:pt>
                <c:pt idx="2">
                  <c:v>22500</c:v>
                </c:pt>
                <c:pt idx="3">
                  <c:v>30000</c:v>
                </c:pt>
                <c:pt idx="4">
                  <c:v>37500</c:v>
                </c:pt>
                <c:pt idx="5">
                  <c:v>45000</c:v>
                </c:pt>
                <c:pt idx="6">
                  <c:v>52500</c:v>
                </c:pt>
                <c:pt idx="7">
                  <c:v>60000</c:v>
                </c:pt>
              </c:numCache>
            </c:numRef>
          </c:cat>
          <c:val>
            <c:numRef>
              <c:f>IndependentSets!$U$30:$U$37</c:f>
              <c:numCache>
                <c:formatCode>General</c:formatCode>
                <c:ptCount val="8"/>
                <c:pt idx="0">
                  <c:v>0</c:v>
                </c:pt>
                <c:pt idx="1">
                  <c:v>5.5999999999999988</c:v>
                </c:pt>
                <c:pt idx="2">
                  <c:v>12.5</c:v>
                </c:pt>
                <c:pt idx="3">
                  <c:v>22.3</c:v>
                </c:pt>
                <c:pt idx="4">
                  <c:v>35.1</c:v>
                </c:pt>
                <c:pt idx="5">
                  <c:v>50.1</c:v>
                </c:pt>
                <c:pt idx="6">
                  <c:v>69.099999999999994</c:v>
                </c:pt>
                <c:pt idx="7">
                  <c:v>89.5</c:v>
                </c:pt>
              </c:numCache>
            </c:numRef>
          </c:val>
          <c:smooth val="0"/>
          <c:extLst>
            <c:ext xmlns:c16="http://schemas.microsoft.com/office/drawing/2014/chart" uri="{C3380CC4-5D6E-409C-BE32-E72D297353CC}">
              <c16:uniqueId val="{00000001-F457-4885-89F2-07EC4F3ADD57}"/>
            </c:ext>
          </c:extLst>
        </c:ser>
        <c:dLbls>
          <c:showLegendKey val="0"/>
          <c:showVal val="0"/>
          <c:showCatName val="0"/>
          <c:showSerName val="0"/>
          <c:showPercent val="0"/>
          <c:showBubbleSize val="0"/>
        </c:dLbls>
        <c:hiLowLines>
          <c:spPr>
            <a:ln w="0">
              <a:noFill/>
            </a:ln>
          </c:spPr>
        </c:hiLowLines>
        <c:marker val="1"/>
        <c:smooth val="0"/>
        <c:axId val="14426425"/>
        <c:axId val="58551751"/>
      </c:lineChart>
      <c:catAx>
        <c:axId val="14426425"/>
        <c:scaling>
          <c:orientation val="minMax"/>
        </c:scaling>
        <c:delete val="0"/>
        <c:axPos val="b"/>
        <c:title>
          <c:tx>
            <c:rich>
              <a:bodyPr/>
              <a:lstStyle/>
              <a:p>
                <a:pPr>
                  <a:defRPr/>
                </a:pPr>
                <a:r>
                  <a:rPr lang="en-US"/>
                  <a:t>Problem Size</a:t>
                </a:r>
              </a:p>
            </c:rich>
          </c:tx>
          <c:overlay val="0"/>
        </c:title>
        <c:numFmt formatCode="General" sourceLinked="0"/>
        <c:majorTickMark val="none"/>
        <c:minorTickMark val="none"/>
        <c:tickLblPos val="nextTo"/>
        <c:spPr>
          <a:ln w="9360">
            <a:solidFill>
              <a:srgbClr val="D9D9D9"/>
            </a:solidFill>
            <a:round/>
          </a:ln>
        </c:spPr>
        <c:txPr>
          <a:bodyPr/>
          <a:lstStyle/>
          <a:p>
            <a:pPr>
              <a:defRPr sz="900" b="0" strike="noStrike" spc="-1">
                <a:solidFill>
                  <a:srgbClr val="595959"/>
                </a:solidFill>
                <a:latin typeface="Calibri"/>
              </a:defRPr>
            </a:pPr>
            <a:endParaRPr lang="en-US"/>
          </a:p>
        </c:txPr>
        <c:crossAx val="58551751"/>
        <c:crosses val="autoZero"/>
        <c:auto val="1"/>
        <c:lblAlgn val="ctr"/>
        <c:lblOffset val="100"/>
        <c:noMultiLvlLbl val="0"/>
      </c:catAx>
      <c:valAx>
        <c:axId val="58551751"/>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sz="900" b="0" strike="noStrike" spc="-1">
                <a:solidFill>
                  <a:srgbClr val="595959"/>
                </a:solidFill>
                <a:latin typeface="Calibri"/>
              </a:defRPr>
            </a:pPr>
            <a:endParaRPr lang="en-US"/>
          </a:p>
        </c:txPr>
        <c:crossAx val="14426425"/>
        <c:crosses val="autoZero"/>
        <c:crossBetween val="between"/>
      </c:valAx>
      <c:spPr>
        <a:noFill/>
        <a:ln w="0">
          <a:noFill/>
        </a:ln>
      </c:spPr>
    </c:plotArea>
    <c:legend>
      <c:legendPos val="b"/>
      <c:overlay val="0"/>
      <c:spPr>
        <a:noFill/>
        <a:ln w="0">
          <a:noFill/>
        </a:ln>
      </c:spPr>
      <c:txPr>
        <a:bodyPr/>
        <a:lstStyle/>
        <a:p>
          <a:pPr>
            <a:defRPr sz="900" b="0" strike="noStrike" spc="-1">
              <a:solidFill>
                <a:srgbClr val="595959"/>
              </a:solidFill>
              <a:latin typeface="Calibri"/>
            </a:defRPr>
          </a:pPr>
          <a:endParaRPr lang="en-US"/>
        </a:p>
      </c:txPr>
    </c:legend>
    <c:plotVisOnly val="1"/>
    <c:dispBlanksAs val="zero"/>
    <c:showDLblsOverMax val="1"/>
  </c:chart>
  <c:spPr>
    <a:solidFill>
      <a:srgbClr val="FFFFFF"/>
    </a:solidFill>
    <a:ln w="9360">
      <a:solidFill>
        <a:srgbClr val="D9D9D9"/>
      </a:solidFill>
      <a:round/>
    </a:ln>
  </c:sp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ED3B-AD52-43C5-B824-7F76E5BFF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20C07E-217F-48DF-A605-BA505ADE3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0A4053-7FDB-42B8-834F-7D4A656EAA7C}"/>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838BB146-4DDB-4DE4-88BF-4C207A9E3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855C04-B8A0-4682-9F5E-5014C670EEE5}"/>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100923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E8B7-B132-4215-AFBD-32F23E6D86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EF647A-8743-4FB9-8EAA-7AE8E2C94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930B5A-74F4-4087-A666-A56A0F01931B}"/>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7F0AEBDC-BA5B-4E65-9AF9-08E6939AA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8D883-98EF-4C6C-9446-8D0F5786B437}"/>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251851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3CF11-010C-4E4C-AD24-12680D4329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1A0036-15A7-488A-9D16-AA577D130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4865B7-A84A-4C6B-9986-E6D7A6FF4B2D}"/>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5CA6CCF0-4E02-4137-973E-8F81C4834A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92BC75-D0CA-4417-ADD6-3CC601AAA74E}"/>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59795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9368-4D00-4B94-8B5A-11133B67F5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607D97-24F6-4E14-B226-E3445B43B7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7BFA81-7357-47F7-BEEC-453E8CA84A79}"/>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57A1D127-8270-451A-99EE-A7ADAE4F24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25FEC3-09F4-4D37-891C-76E03ED5ECB4}"/>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257525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98E4-8286-4B5A-826B-1B311DDA3B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4BB8BD-BBAB-4CC5-A9A5-3ED0D80CD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07B23-E7A7-48F0-AF52-3940E5D69B78}"/>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71176D1F-CD25-4D6B-B9E9-057280A2DC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0ABC8A-CA03-49B7-91AD-0B10634AA63A}"/>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428676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1D20-9503-419A-AB6D-03FE9FCEB3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C18BB78-9EBF-4871-AEF1-0BCC4FE99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2E6A68-52FA-428D-8534-2AD5119635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930CF1-5D45-4EDE-A7A2-21E7540FD804}"/>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6" name="Footer Placeholder 5">
            <a:extLst>
              <a:ext uri="{FF2B5EF4-FFF2-40B4-BE49-F238E27FC236}">
                <a16:creationId xmlns:a16="http://schemas.microsoft.com/office/drawing/2014/main" id="{86F1EAA4-31E2-40DF-BA15-E1F97F9649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906A43-1FD2-46E1-95B8-12761E0E9D4D}"/>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267329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9139-1F53-4F8A-A589-45E57BA3099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4A54D7-43A6-43E7-ADE0-67FE972A6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2E665F-674A-4A20-863C-230EFA043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D87F53F-5F5C-4181-9574-573ACA28E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6E7BBB-33E0-4F79-B401-442D531A0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203E3C2-E7AB-4D2E-8E5D-6171D31D1FB6}"/>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8" name="Footer Placeholder 7">
            <a:extLst>
              <a:ext uri="{FF2B5EF4-FFF2-40B4-BE49-F238E27FC236}">
                <a16:creationId xmlns:a16="http://schemas.microsoft.com/office/drawing/2014/main" id="{175CDB65-65EB-493D-AA49-3968AC72FA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3326CF-B101-4AF5-AE7E-873A6594748F}"/>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35188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C31A-00AE-4989-A5A1-37DD43B7CE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187D8C-2DA1-43BF-A014-91B06A7F52DF}"/>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4" name="Footer Placeholder 3">
            <a:extLst>
              <a:ext uri="{FF2B5EF4-FFF2-40B4-BE49-F238E27FC236}">
                <a16:creationId xmlns:a16="http://schemas.microsoft.com/office/drawing/2014/main" id="{36771A0D-6F65-47EE-9DA2-72889E0A1E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166B436-25F9-452B-B2A1-8EFD415ABD82}"/>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15785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D84B0-5C81-4488-8148-CEBBABC240D9}"/>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3" name="Footer Placeholder 2">
            <a:extLst>
              <a:ext uri="{FF2B5EF4-FFF2-40B4-BE49-F238E27FC236}">
                <a16:creationId xmlns:a16="http://schemas.microsoft.com/office/drawing/2014/main" id="{5D0A78DD-6D1E-439F-A67B-56009E5049C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D1C3B1-485B-4710-B3A3-6C0FE37B273B}"/>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213012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0962-835D-4739-8AA0-A59C81184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62F591-3C6C-4C0A-8BA9-45A07E5A0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0B05C1-C1EF-4AD7-ACC7-3A3DBC8F9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97307-19A4-4E3C-B748-2891574BA106}"/>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6" name="Footer Placeholder 5">
            <a:extLst>
              <a:ext uri="{FF2B5EF4-FFF2-40B4-BE49-F238E27FC236}">
                <a16:creationId xmlns:a16="http://schemas.microsoft.com/office/drawing/2014/main" id="{10E4F252-F555-4DA8-8F4E-3E18CC71D1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7A609F-A01C-4FE1-805A-81AB7D752911}"/>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39789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2C9-385C-4DAC-BAE3-57EDB1C3D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8B30AA6-89D2-412B-8C16-10C5F11FA5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07231D-CFAC-4B67-9CDC-48CA15447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9BC1D-193C-4857-98B1-7B6EB874CB0E}"/>
              </a:ext>
            </a:extLst>
          </p:cNvPr>
          <p:cNvSpPr>
            <a:spLocks noGrp="1"/>
          </p:cNvSpPr>
          <p:nvPr>
            <p:ph type="dt" sz="half" idx="10"/>
          </p:nvPr>
        </p:nvSpPr>
        <p:spPr/>
        <p:txBody>
          <a:bodyPr/>
          <a:lstStyle/>
          <a:p>
            <a:fld id="{D226638D-B80E-4325-937D-898D0DE55F08}" type="datetimeFigureOut">
              <a:rPr lang="en-GB" smtClean="0"/>
              <a:t>07/01/2021</a:t>
            </a:fld>
            <a:endParaRPr lang="en-GB"/>
          </a:p>
        </p:txBody>
      </p:sp>
      <p:sp>
        <p:nvSpPr>
          <p:cNvPr id="6" name="Footer Placeholder 5">
            <a:extLst>
              <a:ext uri="{FF2B5EF4-FFF2-40B4-BE49-F238E27FC236}">
                <a16:creationId xmlns:a16="http://schemas.microsoft.com/office/drawing/2014/main" id="{AE13137E-6365-458D-925D-0FE34A0951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49E56A-CA87-432A-B18F-2650BF87148F}"/>
              </a:ext>
            </a:extLst>
          </p:cNvPr>
          <p:cNvSpPr>
            <a:spLocks noGrp="1"/>
          </p:cNvSpPr>
          <p:nvPr>
            <p:ph type="sldNum" sz="quarter" idx="12"/>
          </p:nvPr>
        </p:nvSpPr>
        <p:spPr/>
        <p:txBody>
          <a:bodyPr/>
          <a:lstStyle/>
          <a:p>
            <a:fld id="{51BE013B-AE4C-409A-85C2-D1C509EEDA99}" type="slidenum">
              <a:rPr lang="en-GB" smtClean="0"/>
              <a:t>‹#›</a:t>
            </a:fld>
            <a:endParaRPr lang="en-GB"/>
          </a:p>
        </p:txBody>
      </p:sp>
    </p:spTree>
    <p:extLst>
      <p:ext uri="{BB962C8B-B14F-4D97-AF65-F5344CB8AC3E}">
        <p14:creationId xmlns:p14="http://schemas.microsoft.com/office/powerpoint/2010/main" val="152660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204B-0DC6-4065-A59E-256B3E149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8EAA9A-B95B-4137-BA5A-146857BE65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3A73D-E3E8-4926-8FFB-3E1B1B233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6638D-B80E-4325-937D-898D0DE55F08}" type="datetimeFigureOut">
              <a:rPr lang="en-GB" smtClean="0"/>
              <a:t>07/01/2021</a:t>
            </a:fld>
            <a:endParaRPr lang="en-GB"/>
          </a:p>
        </p:txBody>
      </p:sp>
      <p:sp>
        <p:nvSpPr>
          <p:cNvPr id="5" name="Footer Placeholder 4">
            <a:extLst>
              <a:ext uri="{FF2B5EF4-FFF2-40B4-BE49-F238E27FC236}">
                <a16:creationId xmlns:a16="http://schemas.microsoft.com/office/drawing/2014/main" id="{0E29E2D1-F44E-4FB5-B5A0-286B8D65E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4B482A-FF18-49C7-B647-954A16CD5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E013B-AE4C-409A-85C2-D1C509EEDA99}" type="slidenum">
              <a:rPr lang="en-GB" smtClean="0"/>
              <a:t>‹#›</a:t>
            </a:fld>
            <a:endParaRPr lang="en-GB"/>
          </a:p>
        </p:txBody>
      </p:sp>
    </p:spTree>
    <p:extLst>
      <p:ext uri="{BB962C8B-B14F-4D97-AF65-F5344CB8AC3E}">
        <p14:creationId xmlns:p14="http://schemas.microsoft.com/office/powerpoint/2010/main" val="285044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58B6-9498-4EDB-B4F9-C4FF66DCB1B4}"/>
              </a:ext>
            </a:extLst>
          </p:cNvPr>
          <p:cNvSpPr>
            <a:spLocks noGrp="1"/>
          </p:cNvSpPr>
          <p:nvPr>
            <p:ph type="ctrTitle"/>
          </p:nvPr>
        </p:nvSpPr>
        <p:spPr/>
        <p:txBody>
          <a:bodyPr>
            <a:normAutofit/>
          </a:bodyPr>
          <a:lstStyle/>
          <a:p>
            <a:r>
              <a:rPr lang="en-GB" dirty="0"/>
              <a:t>Presentation of Dissertation</a:t>
            </a:r>
            <a:br>
              <a:rPr lang="en-GB" dirty="0"/>
            </a:br>
            <a:endParaRPr lang="en-GB" dirty="0"/>
          </a:p>
        </p:txBody>
      </p:sp>
      <p:sp>
        <p:nvSpPr>
          <p:cNvPr id="3" name="Subtitle 2">
            <a:extLst>
              <a:ext uri="{FF2B5EF4-FFF2-40B4-BE49-F238E27FC236}">
                <a16:creationId xmlns:a16="http://schemas.microsoft.com/office/drawing/2014/main" id="{EFD7BAF5-C8B9-4C1B-8F32-569EFC82714A}"/>
              </a:ext>
            </a:extLst>
          </p:cNvPr>
          <p:cNvSpPr>
            <a:spLocks noGrp="1"/>
          </p:cNvSpPr>
          <p:nvPr>
            <p:ph type="subTitle" idx="1"/>
          </p:nvPr>
        </p:nvSpPr>
        <p:spPr/>
        <p:txBody>
          <a:bodyPr/>
          <a:lstStyle/>
          <a:p>
            <a:r>
              <a:rPr lang="en-GB" dirty="0"/>
              <a:t>Nicolas Zachariou</a:t>
            </a:r>
          </a:p>
        </p:txBody>
      </p:sp>
    </p:spTree>
    <p:extLst>
      <p:ext uri="{BB962C8B-B14F-4D97-AF65-F5344CB8AC3E}">
        <p14:creationId xmlns:p14="http://schemas.microsoft.com/office/powerpoint/2010/main" val="42904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6E61-BD49-4044-8EF4-C5BE07EFD4DA}"/>
              </a:ext>
            </a:extLst>
          </p:cNvPr>
          <p:cNvSpPr>
            <a:spLocks noGrp="1"/>
          </p:cNvSpPr>
          <p:nvPr>
            <p:ph type="title"/>
          </p:nvPr>
        </p:nvSpPr>
        <p:spPr/>
        <p:txBody>
          <a:bodyPr/>
          <a:lstStyle/>
          <a:p>
            <a:r>
              <a:rPr lang="en-GB" dirty="0"/>
              <a:t>Longest </a:t>
            </a:r>
            <a:r>
              <a:rPr lang="en-GB"/>
              <a:t>Increasing Sub-Sequence (1D &amp; 2D)</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8AB6F0-DE32-4C23-AFBE-826F98352E75}"/>
                  </a:ext>
                </a:extLst>
              </p:cNvPr>
              <p:cNvSpPr>
                <a:spLocks noGrp="1"/>
              </p:cNvSpPr>
              <p:nvPr>
                <p:ph idx="1"/>
              </p:nvPr>
            </p:nvSpPr>
            <p:spPr/>
            <p:txBody>
              <a:bodyPr/>
              <a:lstStyle/>
              <a:p>
                <a:r>
                  <a:rPr lang="en-GB" dirty="0"/>
                  <a:t>The problem of the Longest Increasing Sub-Sequence is a problem that seeks the largest ascending (increasing) sub sequence from a given sequence of numbers. An increasing sub-sequence is a sequence where each of its values is followed by a greater value and is preceded by a smaller value. </a:t>
                </a:r>
              </a:p>
              <a:p>
                <a:endParaRPr lang="en-GB" dirty="0"/>
              </a:p>
              <a:p>
                <a:pPr marL="0" lvl="0" indent="0" algn="ctr">
                  <a:buNone/>
                </a:pPr>
                <a:r>
                  <a:rPr lang="en-GB" b="1" dirty="0"/>
                  <a:t>if</a:t>
                </a:r>
                <a:r>
                  <a:rPr lang="en-GB" dirty="0"/>
                  <a:t>  S</a:t>
                </a:r>
                <a14:m>
                  <m:oMath xmlns:m="http://schemas.openxmlformats.org/officeDocument/2006/math">
                    <m:d>
                      <m:dPr>
                        <m:ctrlPr>
                          <a:rPr lang="en-GB" i="1"/>
                        </m:ctrlPr>
                      </m:dPr>
                      <m:e>
                        <m:r>
                          <m:rPr>
                            <m:sty m:val="p"/>
                          </m:rPr>
                          <a:rPr lang="en-GB"/>
                          <m:t>i</m:t>
                        </m:r>
                      </m:e>
                    </m:d>
                    <m:r>
                      <a:rPr lang="en-GB"/>
                      <m:t>≥</m:t>
                    </m:r>
                    <m:r>
                      <m:rPr>
                        <m:sty m:val="p"/>
                      </m:rPr>
                      <a:rPr lang="en-GB"/>
                      <m:t>S</m:t>
                    </m:r>
                    <m:r>
                      <a:rPr lang="en-GB"/>
                      <m:t>(</m:t>
                    </m:r>
                    <m:r>
                      <m:rPr>
                        <m:sty m:val="p"/>
                      </m:rPr>
                      <a:rPr lang="en-GB"/>
                      <m:t>j</m:t>
                    </m:r>
                    <m:r>
                      <a:rPr lang="en-GB"/>
                      <m:t>)</m:t>
                    </m:r>
                  </m:oMath>
                </a14:m>
                <a:r>
                  <a:rPr lang="en-GB" dirty="0"/>
                  <a:t> </a:t>
                </a:r>
                <a:r>
                  <a:rPr lang="en-GB" b="1" dirty="0"/>
                  <a:t>then</a:t>
                </a:r>
                <a:r>
                  <a:rPr lang="en-GB" dirty="0"/>
                  <a:t> </a:t>
                </a:r>
                <a14:m>
                  <m:oMath xmlns:m="http://schemas.openxmlformats.org/officeDocument/2006/math">
                    <m:r>
                      <a:rPr lang="en-GB" i="1"/>
                      <m:t>𝑃</m:t>
                    </m:r>
                    <m:r>
                      <a:rPr lang="en-GB" i="1"/>
                      <m:t>(</m:t>
                    </m:r>
                    <m:r>
                      <a:rPr lang="en-GB" i="1"/>
                      <m:t>𝑖</m:t>
                    </m:r>
                    <m:r>
                      <a:rPr lang="en-GB" i="1"/>
                      <m:t>,</m:t>
                    </m:r>
                    <m:r>
                      <a:rPr lang="en-GB" i="1"/>
                      <m:t>𝑗</m:t>
                    </m:r>
                    <m:r>
                      <a:rPr lang="en-GB" i="1"/>
                      <m:t>)=</m:t>
                    </m:r>
                    <m:r>
                      <a:rPr lang="en-GB"/>
                      <m:t> </m:t>
                    </m:r>
                    <m:r>
                      <m:rPr>
                        <m:sty m:val="p"/>
                      </m:rPr>
                      <a:rPr lang="en-GB"/>
                      <m:t>P</m:t>
                    </m:r>
                    <m:r>
                      <a:rPr lang="en-GB"/>
                      <m:t>(</m:t>
                    </m:r>
                    <m:r>
                      <m:rPr>
                        <m:sty m:val="p"/>
                      </m:rPr>
                      <a:rPr lang="en-GB"/>
                      <m:t>i</m:t>
                    </m:r>
                    <m:r>
                      <a:rPr lang="en-GB"/>
                      <m:t>,</m:t>
                    </m:r>
                    <m:r>
                      <m:rPr>
                        <m:sty m:val="p"/>
                      </m:rPr>
                      <a:rPr lang="en-GB"/>
                      <m:t>j</m:t>
                    </m:r>
                    <m:r>
                      <a:rPr lang="en-GB"/>
                      <m:t>+1)</m:t>
                    </m:r>
                  </m:oMath>
                </a14:m>
                <a:r>
                  <a:rPr lang="en-GB" dirty="0"/>
                  <a:t> 	</a:t>
                </a:r>
                <a14:m>
                  <m:oMath xmlns:m="http://schemas.openxmlformats.org/officeDocument/2006/math">
                    <m:r>
                      <a:rPr lang="en-GB" i="1"/>
                      <m:t>(</m:t>
                    </m:r>
                    <m:r>
                      <a:rPr lang="en-GB" i="1"/>
                      <m:t>𝑖</m:t>
                    </m:r>
                    <m:r>
                      <a:rPr lang="en-GB" i="1"/>
                      <m:t>&lt;</m:t>
                    </m:r>
                    <m:r>
                      <a:rPr lang="en-GB" i="1"/>
                      <m:t>𝑗</m:t>
                    </m:r>
                    <m:r>
                      <a:rPr lang="en-GB" i="1"/>
                      <m:t>)</m:t>
                    </m:r>
                  </m:oMath>
                </a14:m>
                <a:endParaRPr lang="en-GB" dirty="0"/>
              </a:p>
              <a:p>
                <a:pPr marL="0" lvl="0" indent="0" algn="ctr">
                  <a:buNone/>
                </a:pPr>
                <a:r>
                  <a:rPr lang="en-GB" b="1" dirty="0"/>
                  <a:t>otherwise </a:t>
                </a:r>
                <a14:m>
                  <m:oMath xmlns:m="http://schemas.openxmlformats.org/officeDocument/2006/math">
                    <m:r>
                      <a:rPr lang="en-GB" i="1"/>
                      <m:t>𝑃</m:t>
                    </m:r>
                    <m:d>
                      <m:dPr>
                        <m:ctrlPr>
                          <a:rPr lang="en-GB" i="1"/>
                        </m:ctrlPr>
                      </m:dPr>
                      <m:e>
                        <m:r>
                          <a:rPr lang="en-GB" i="1"/>
                          <m:t>𝑖</m:t>
                        </m:r>
                        <m:r>
                          <a:rPr lang="en-GB" i="1"/>
                          <m:t>,</m:t>
                        </m:r>
                        <m:r>
                          <a:rPr lang="en-GB" i="1"/>
                          <m:t>𝑗</m:t>
                        </m:r>
                      </m:e>
                    </m:d>
                    <m:r>
                      <a:rPr lang="en-GB" i="1"/>
                      <m:t>=</m:t>
                    </m:r>
                    <m:r>
                      <m:rPr>
                        <m:sty m:val="p"/>
                      </m:rPr>
                      <a:rPr lang="en-GB"/>
                      <m:t>max</m:t>
                    </m:r>
                    <m:r>
                      <a:rPr lang="en-GB"/>
                      <m:t>⁡</m:t>
                    </m:r>
                    <m:r>
                      <a:rPr lang="en-GB" i="1"/>
                      <m:t>( </m:t>
                    </m:r>
                    <m:r>
                      <m:rPr>
                        <m:sty m:val="p"/>
                      </m:rPr>
                      <a:rPr lang="en-GB"/>
                      <m:t>P</m:t>
                    </m:r>
                    <m:d>
                      <m:dPr>
                        <m:ctrlPr>
                          <a:rPr lang="en-GB" i="1"/>
                        </m:ctrlPr>
                      </m:dPr>
                      <m:e>
                        <m:r>
                          <m:rPr>
                            <m:sty m:val="p"/>
                          </m:rPr>
                          <a:rPr lang="en-GB"/>
                          <m:t>i</m:t>
                        </m:r>
                        <m:r>
                          <a:rPr lang="en-GB"/>
                          <m:t>,</m:t>
                        </m:r>
                        <m:r>
                          <m:rPr>
                            <m:sty m:val="p"/>
                          </m:rPr>
                          <a:rPr lang="en-GB"/>
                          <m:t>j</m:t>
                        </m:r>
                        <m:r>
                          <a:rPr lang="en-GB"/>
                          <m:t>+1</m:t>
                        </m:r>
                      </m:e>
                    </m:d>
                    <m:r>
                      <a:rPr lang="en-GB" i="1"/>
                      <m:t> </m:t>
                    </m:r>
                    <m:r>
                      <a:rPr lang="en-GB"/>
                      <m:t>,  </m:t>
                    </m:r>
                    <m:r>
                      <m:rPr>
                        <m:sty m:val="p"/>
                      </m:rPr>
                      <a:rPr lang="en-GB"/>
                      <m:t>P</m:t>
                    </m:r>
                    <m:d>
                      <m:dPr>
                        <m:ctrlPr>
                          <a:rPr lang="en-GB" i="1"/>
                        </m:ctrlPr>
                      </m:dPr>
                      <m:e>
                        <m:r>
                          <a:rPr lang="en-GB" i="1"/>
                          <m:t>𝑗</m:t>
                        </m:r>
                        <m:r>
                          <a:rPr lang="en-GB"/>
                          <m:t>,</m:t>
                        </m:r>
                        <m:r>
                          <m:rPr>
                            <m:sty m:val="p"/>
                          </m:rPr>
                          <a:rPr lang="en-GB"/>
                          <m:t>j</m:t>
                        </m:r>
                        <m:r>
                          <a:rPr lang="en-GB"/>
                          <m:t>+1</m:t>
                        </m:r>
                      </m:e>
                    </m:d>
                    <m:r>
                      <a:rPr lang="en-GB"/>
                      <m:t> )</m:t>
                    </m:r>
                  </m:oMath>
                </a14:m>
                <a:r>
                  <a:rPr lang="en-GB" dirty="0"/>
                  <a:t>	 </a:t>
                </a:r>
              </a:p>
              <a:p>
                <a:endParaRPr lang="en-GB" dirty="0"/>
              </a:p>
            </p:txBody>
          </p:sp>
        </mc:Choice>
        <mc:Fallback>
          <p:sp>
            <p:nvSpPr>
              <p:cNvPr id="3" name="Content Placeholder 2">
                <a:extLst>
                  <a:ext uri="{FF2B5EF4-FFF2-40B4-BE49-F238E27FC236}">
                    <a16:creationId xmlns:a16="http://schemas.microsoft.com/office/drawing/2014/main" id="{938AB6F0-DE32-4C23-AFBE-826F98352E7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01710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F6D5-93FA-4148-BAC6-2E31F90D14A1}"/>
              </a:ext>
            </a:extLst>
          </p:cNvPr>
          <p:cNvSpPr>
            <a:spLocks noGrp="1"/>
          </p:cNvSpPr>
          <p:nvPr>
            <p:ph type="title"/>
          </p:nvPr>
        </p:nvSpPr>
        <p:spPr/>
        <p:txBody>
          <a:bodyPr/>
          <a:lstStyle/>
          <a:p>
            <a:r>
              <a:rPr lang="en-GB" dirty="0"/>
              <a:t>Chain Matrix Multiplication</a:t>
            </a:r>
          </a:p>
        </p:txBody>
      </p:sp>
      <p:sp>
        <p:nvSpPr>
          <p:cNvPr id="3" name="Content Placeholder 2">
            <a:extLst>
              <a:ext uri="{FF2B5EF4-FFF2-40B4-BE49-F238E27FC236}">
                <a16:creationId xmlns:a16="http://schemas.microsoft.com/office/drawing/2014/main" id="{8FF6E52D-B734-4B17-A858-476DA1E1CC4C}"/>
              </a:ext>
            </a:extLst>
          </p:cNvPr>
          <p:cNvSpPr>
            <a:spLocks noGrp="1"/>
          </p:cNvSpPr>
          <p:nvPr>
            <p:ph idx="1"/>
          </p:nvPr>
        </p:nvSpPr>
        <p:spPr/>
        <p:txBody>
          <a:bodyPr/>
          <a:lstStyle/>
          <a:p>
            <a:r>
              <a:rPr lang="en-GB" dirty="0"/>
              <a:t>Let 2 matrices A and B of size NxI and JxM respectively. The multiplication (dot-product) of these 2 matrices requires that I is equal to J and results in a new matrix of size NxM. This process requires NxIxM operations, this is also set to be the cost of the multiplication. When multiple matrices have to be multiplied in a sequence, the order in which these matrices are multiplied has an effect in the resulting cost. The aim is to minimize this cost by choosing the optimal order in which these matrices should be multiplied. </a:t>
            </a:r>
          </a:p>
          <a:p>
            <a:endParaRPr lang="en-GB" dirty="0"/>
          </a:p>
        </p:txBody>
      </p:sp>
    </p:spTree>
    <p:extLst>
      <p:ext uri="{BB962C8B-B14F-4D97-AF65-F5344CB8AC3E}">
        <p14:creationId xmlns:p14="http://schemas.microsoft.com/office/powerpoint/2010/main" val="116270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7EB2-9240-40F9-B085-406B9593E836}"/>
              </a:ext>
            </a:extLst>
          </p:cNvPr>
          <p:cNvSpPr>
            <a:spLocks noGrp="1"/>
          </p:cNvSpPr>
          <p:nvPr>
            <p:ph type="title"/>
          </p:nvPr>
        </p:nvSpPr>
        <p:spPr/>
        <p:txBody>
          <a:bodyPr/>
          <a:lstStyle/>
          <a:p>
            <a:r>
              <a:rPr lang="en-GB" dirty="0"/>
              <a:t>0-1 Knapsack</a:t>
            </a:r>
          </a:p>
        </p:txBody>
      </p:sp>
      <p:sp>
        <p:nvSpPr>
          <p:cNvPr id="3" name="Content Placeholder 2">
            <a:extLst>
              <a:ext uri="{FF2B5EF4-FFF2-40B4-BE49-F238E27FC236}">
                <a16:creationId xmlns:a16="http://schemas.microsoft.com/office/drawing/2014/main" id="{1B598184-4121-4C0A-8108-FF82A476DCAA}"/>
              </a:ext>
            </a:extLst>
          </p:cNvPr>
          <p:cNvSpPr>
            <a:spLocks noGrp="1"/>
          </p:cNvSpPr>
          <p:nvPr>
            <p:ph idx="1"/>
          </p:nvPr>
        </p:nvSpPr>
        <p:spPr/>
        <p:txBody>
          <a:bodyPr/>
          <a:lstStyle/>
          <a:p>
            <a:r>
              <a:rPr lang="en-GB" dirty="0"/>
              <a:t>The problem is to find the selection of items within a certain weight limit C, with the most value. For the ‘0-1’ version of the problem we assume an item can either be completely inside the sack or completely out. We also assume that weights are natural numbers. The idea is that we create C sacks, and then we choose an item arbitrarily and attempt to place the item in these sacks to maximize the value. The choice is to either place the item in the sack or not. When all items have been processed for all C sacks the solution will be found.</a:t>
            </a:r>
          </a:p>
          <a:p>
            <a:endParaRPr lang="en-GB" dirty="0"/>
          </a:p>
        </p:txBody>
      </p:sp>
    </p:spTree>
    <p:extLst>
      <p:ext uri="{BB962C8B-B14F-4D97-AF65-F5344CB8AC3E}">
        <p14:creationId xmlns:p14="http://schemas.microsoft.com/office/powerpoint/2010/main" val="68809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D106-D007-451B-9DF1-55CC25CFDD20}"/>
              </a:ext>
            </a:extLst>
          </p:cNvPr>
          <p:cNvSpPr>
            <a:spLocks noGrp="1"/>
          </p:cNvSpPr>
          <p:nvPr>
            <p:ph type="title"/>
          </p:nvPr>
        </p:nvSpPr>
        <p:spPr/>
        <p:txBody>
          <a:bodyPr/>
          <a:lstStyle/>
          <a:p>
            <a:r>
              <a:rPr lang="en-GB" dirty="0"/>
              <a:t>Dijkstra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0CCDAB-4130-43A6-83AA-9E9261F5F750}"/>
                  </a:ext>
                </a:extLst>
              </p:cNvPr>
              <p:cNvSpPr>
                <a:spLocks noGrp="1"/>
              </p:cNvSpPr>
              <p:nvPr>
                <p:ph idx="1"/>
              </p:nvPr>
            </p:nvSpPr>
            <p:spPr/>
            <p:txBody>
              <a:bodyPr/>
              <a:lstStyle/>
              <a:p>
                <a:r>
                  <a:rPr lang="en-GB" dirty="0"/>
                  <a:t>Dijkstra’s algorithm finds the Shortest Path between two nodes inside a graph. We denote note S to be the start node and node T to be the destination. The sub-problem can be described as: </a:t>
                </a:r>
              </a:p>
              <a:p>
                <a:endParaRPr lang="en-GB" dirty="0"/>
              </a:p>
              <a:p>
                <a:pPr marL="0" indent="0">
                  <a:buNone/>
                </a:pPr>
                <a14:m>
                  <m:oMathPara xmlns:m="http://schemas.openxmlformats.org/officeDocument/2006/math">
                    <m:oMathParaPr>
                      <m:jc m:val="centerGroup"/>
                    </m:oMathParaPr>
                    <m:oMath xmlns:m="http://schemas.openxmlformats.org/officeDocument/2006/math">
                      <m:r>
                        <a:rPr lang="el-GR" i="1"/>
                        <m:t>𝐶</m:t>
                      </m:r>
                      <m:d>
                        <m:dPr>
                          <m:ctrlPr>
                            <a:rPr lang="en-GB" i="1"/>
                          </m:ctrlPr>
                        </m:dPr>
                        <m:e>
                          <m:r>
                            <a:rPr lang="el-GR" i="1"/>
                            <m:t>𝑆</m:t>
                          </m:r>
                          <m:r>
                            <a:rPr lang="el-GR" i="1"/>
                            <m:t>,</m:t>
                          </m:r>
                          <m:r>
                            <a:rPr lang="el-GR" i="1"/>
                            <m:t>𝑗</m:t>
                          </m:r>
                        </m:e>
                      </m:d>
                      <m:r>
                        <a:rPr lang="el-GR" i="1"/>
                        <m:t>=</m:t>
                      </m:r>
                      <m:r>
                        <m:rPr>
                          <m:sty m:val="p"/>
                        </m:rPr>
                        <a:rPr lang="el-GR"/>
                        <m:t>min</m:t>
                      </m:r>
                      <m:r>
                        <a:rPr lang="el-GR"/>
                        <m:t> </m:t>
                      </m:r>
                      <m:d>
                        <m:dPr>
                          <m:ctrlPr>
                            <a:rPr lang="el-GR" i="1">
                              <a:latin typeface="Cambria Math" panose="02040503050406030204" pitchFamily="18" charset="0"/>
                            </a:rPr>
                          </m:ctrlPr>
                        </m:dPr>
                        <m:e>
                          <m:r>
                            <a:rPr lang="el-GR" i="1"/>
                            <m:t> </m:t>
                          </m:r>
                          <m:r>
                            <a:rPr lang="el-GR" i="1"/>
                            <m:t>𝐶</m:t>
                          </m:r>
                          <m:d>
                            <m:dPr>
                              <m:ctrlPr>
                                <a:rPr lang="en-GB" i="1"/>
                              </m:ctrlPr>
                            </m:dPr>
                            <m:e>
                              <m:r>
                                <a:rPr lang="el-GR" i="1"/>
                                <m:t>𝑆</m:t>
                              </m:r>
                              <m:r>
                                <a:rPr lang="el-GR" i="1"/>
                                <m:t>−</m:t>
                              </m:r>
                              <m:d>
                                <m:dPr>
                                  <m:begChr m:val="{"/>
                                  <m:endChr m:val="}"/>
                                  <m:ctrlPr>
                                    <a:rPr lang="en-GB" i="1"/>
                                  </m:ctrlPr>
                                </m:dPr>
                                <m:e>
                                  <m:r>
                                    <m:rPr>
                                      <m:sty m:val="p"/>
                                    </m:rPr>
                                    <a:rPr lang="el-GR"/>
                                    <m:t>j</m:t>
                                  </m:r>
                                </m:e>
                              </m:d>
                              <m:r>
                                <a:rPr lang="el-GR"/>
                                <m:t>, </m:t>
                              </m:r>
                              <m:r>
                                <m:rPr>
                                  <m:sty m:val="p"/>
                                </m:rPr>
                                <a:rPr lang="el-GR"/>
                                <m:t>i</m:t>
                              </m:r>
                            </m:e>
                          </m:d>
                          <m:r>
                            <a:rPr lang="el-GR"/>
                            <m:t> </m:t>
                          </m:r>
                        </m:e>
                      </m:d>
                      <m:r>
                        <a:rPr lang="el-GR"/>
                        <m:t>+</m:t>
                      </m:r>
                      <m:r>
                        <m:rPr>
                          <m:sty m:val="p"/>
                        </m:rPr>
                        <a:rPr lang="el-GR"/>
                        <m:t>G</m:t>
                      </m:r>
                      <m:d>
                        <m:dPr>
                          <m:ctrlPr>
                            <a:rPr lang="en-GB" i="1"/>
                          </m:ctrlPr>
                        </m:dPr>
                        <m:e>
                          <m:r>
                            <m:rPr>
                              <m:sty m:val="p"/>
                            </m:rPr>
                            <a:rPr lang="el-GR"/>
                            <m:t>i</m:t>
                          </m:r>
                          <m:r>
                            <a:rPr lang="el-GR"/>
                            <m:t>,</m:t>
                          </m:r>
                          <m:r>
                            <m:rPr>
                              <m:sty m:val="p"/>
                            </m:rPr>
                            <a:rPr lang="el-GR"/>
                            <m:t>j</m:t>
                          </m:r>
                        </m:e>
                      </m:d>
                    </m:oMath>
                  </m:oMathPara>
                </a14:m>
                <a:endParaRPr lang="en-GB" dirty="0"/>
              </a:p>
              <a:p>
                <a:pPr marL="0" indent="0">
                  <a:buNone/>
                </a:pPr>
                <a:endParaRPr lang="en-GB" dirty="0"/>
              </a:p>
              <a:p>
                <a:r>
                  <a:rPr lang="en-GB" dirty="0"/>
                  <a:t>We want to find the optimal solution for C(S,T). To do that we iterate through all the nodes starting from S. To ensure we have an optimal answer we always choose closest undiscovered node j to S and we end when node T is discovered.</a:t>
                </a:r>
              </a:p>
              <a:p>
                <a:endParaRPr lang="en-GB" dirty="0"/>
              </a:p>
            </p:txBody>
          </p:sp>
        </mc:Choice>
        <mc:Fallback>
          <p:sp>
            <p:nvSpPr>
              <p:cNvPr id="3" name="Content Placeholder 2">
                <a:extLst>
                  <a:ext uri="{FF2B5EF4-FFF2-40B4-BE49-F238E27FC236}">
                    <a16:creationId xmlns:a16="http://schemas.microsoft.com/office/drawing/2014/main" id="{A00CCDAB-4130-43A6-83AA-9E9261F5F750}"/>
                  </a:ext>
                </a:extLst>
              </p:cNvPr>
              <p:cNvSpPr>
                <a:spLocks noGrp="1" noRot="1" noChangeAspect="1" noMove="1" noResize="1" noEditPoints="1" noAdjustHandles="1" noChangeArrowheads="1" noChangeShapeType="1" noTextEdit="1"/>
              </p:cNvSpPr>
              <p:nvPr>
                <p:ph idx="1"/>
              </p:nvPr>
            </p:nvSpPr>
            <p:spPr>
              <a:blipFill>
                <a:blip r:embed="rId2"/>
                <a:stretch>
                  <a:fillRect l="-1043" t="-2241" r="-1159" b="-3081"/>
                </a:stretch>
              </a:blipFill>
            </p:spPr>
            <p:txBody>
              <a:bodyPr/>
              <a:lstStyle/>
              <a:p>
                <a:r>
                  <a:rPr lang="en-GB">
                    <a:noFill/>
                  </a:rPr>
                  <a:t> </a:t>
                </a:r>
              </a:p>
            </p:txBody>
          </p:sp>
        </mc:Fallback>
      </mc:AlternateContent>
    </p:spTree>
    <p:extLst>
      <p:ext uri="{BB962C8B-B14F-4D97-AF65-F5344CB8AC3E}">
        <p14:creationId xmlns:p14="http://schemas.microsoft.com/office/powerpoint/2010/main" val="60103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D1EB-0C38-4EC9-A472-86D3054426AF}"/>
              </a:ext>
            </a:extLst>
          </p:cNvPr>
          <p:cNvSpPr>
            <a:spLocks noGrp="1"/>
          </p:cNvSpPr>
          <p:nvPr>
            <p:ph type="title"/>
          </p:nvPr>
        </p:nvSpPr>
        <p:spPr/>
        <p:txBody>
          <a:bodyPr/>
          <a:lstStyle/>
          <a:p>
            <a:r>
              <a:rPr lang="en-GB" dirty="0"/>
              <a:t>Independent Sets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35A57A-2E29-4191-BE38-94790754B2B1}"/>
                  </a:ext>
                </a:extLst>
              </p:cNvPr>
              <p:cNvSpPr>
                <a:spLocks noGrp="1"/>
              </p:cNvSpPr>
              <p:nvPr>
                <p:ph idx="1"/>
              </p:nvPr>
            </p:nvSpPr>
            <p:spPr/>
            <p:txBody>
              <a:bodyPr>
                <a:normAutofit fontScale="92500" lnSpcReduction="10000"/>
              </a:bodyPr>
              <a:lstStyle/>
              <a:p>
                <a:r>
                  <a:rPr lang="en-GB" dirty="0"/>
                  <a:t>The Independent Sets problem concerns a set of nodes S and the creation of a new set S’ where for every node in S’ one rule applies: no adjacent nodes are included in the set. In more detail, when a node is included in S’, all of its adjacent nodes are excluded, however all excluded nodes can be included in the new set (S’). The goal is to create the largest independent set S’ possible. To do this we must include as many nodes as possible, however due to the aforementioned rule we must also exclude the least nodes possible.</a:t>
                </a:r>
              </a:p>
              <a:p>
                <a:pPr marL="0" indent="0">
                  <a:buNone/>
                </a:pPr>
                <a:endParaRPr lang="en-GB" dirty="0"/>
              </a:p>
              <a:p>
                <a:pPr marL="0" indent="0" algn="ctr">
                  <a:buNone/>
                </a:pPr>
                <a14:m>
                  <m:oMath xmlns:m="http://schemas.openxmlformats.org/officeDocument/2006/math">
                    <m:r>
                      <a:rPr lang="en-GB" i="1"/>
                      <m:t>𝑣𝑎𝑙</m:t>
                    </m:r>
                    <m:r>
                      <a:rPr lang="en-GB" i="1"/>
                      <m:t>_</m:t>
                    </m:r>
                    <m:r>
                      <a:rPr lang="en-GB" i="1"/>
                      <m:t>𝑖𝑛𝑐</m:t>
                    </m:r>
                    <m:r>
                      <a:rPr lang="en-GB" i="1"/>
                      <m:t>[</m:t>
                    </m:r>
                    <m:r>
                      <a:rPr lang="en-GB" i="1"/>
                      <m:t>𝑖</m:t>
                    </m:r>
                    <m:r>
                      <a:rPr lang="en-GB" i="1"/>
                      <m:t>]=1+</m:t>
                    </m:r>
                    <m:nary>
                      <m:naryPr>
                        <m:chr m:val="∑"/>
                        <m:limLoc m:val="undOvr"/>
                        <m:subHide m:val="on"/>
                        <m:supHide m:val="on"/>
                        <m:ctrlPr>
                          <a:rPr lang="en-GB" i="1"/>
                        </m:ctrlPr>
                      </m:naryPr>
                      <m:sub/>
                      <m:sup/>
                      <m:e>
                        <m:r>
                          <a:rPr lang="el-GR" i="1"/>
                          <m:t>𝑃</m:t>
                        </m:r>
                        <m:d>
                          <m:dPr>
                            <m:ctrlPr>
                              <a:rPr lang="en-GB" i="1"/>
                            </m:ctrlPr>
                          </m:dPr>
                          <m:e>
                            <m:r>
                              <a:rPr lang="el-GR" i="1"/>
                              <m:t>𝑣</m:t>
                            </m:r>
                          </m:e>
                        </m:d>
                        <m:r>
                          <a:rPr lang="el-GR" i="1"/>
                          <m:t>𝑓𝑜𝑟</m:t>
                        </m:r>
                        <m:r>
                          <a:rPr lang="el-GR" i="1"/>
                          <m:t> </m:t>
                        </m:r>
                        <m:r>
                          <a:rPr lang="el-GR" i="1"/>
                          <m:t>𝑒𝑣𝑒𝑟𝑦</m:t>
                        </m:r>
                        <m:r>
                          <a:rPr lang="el-GR" i="1"/>
                          <m:t> </m:t>
                        </m:r>
                        <m:r>
                          <a:rPr lang="el-GR" i="1"/>
                          <m:t>𝑐h𝑖𝑙𝑑</m:t>
                        </m:r>
                        <m:r>
                          <a:rPr lang="el-GR" i="1"/>
                          <m:t> </m:t>
                        </m:r>
                        <m:r>
                          <a:rPr lang="el-GR" i="1"/>
                          <m:t>𝑣</m:t>
                        </m:r>
                      </m:e>
                    </m:nary>
                  </m:oMath>
                </a14:m>
                <a:r>
                  <a:rPr lang="el-GR" dirty="0"/>
                  <a:t> </a:t>
                </a:r>
                <a:endParaRPr lang="en-GB" b="1" dirty="0"/>
              </a:p>
              <a:p>
                <a:pPr marL="0" indent="0" algn="ctr">
                  <a:buNone/>
                </a:pPr>
                <a14:m>
                  <m:oMath xmlns:m="http://schemas.openxmlformats.org/officeDocument/2006/math">
                    <m:r>
                      <a:rPr lang="en-GB" i="1"/>
                      <m:t>𝑣𝑎𝑙</m:t>
                    </m:r>
                    <m:r>
                      <a:rPr lang="en-GB" i="1"/>
                      <m:t>_</m:t>
                    </m:r>
                    <m:r>
                      <a:rPr lang="en-GB" i="1"/>
                      <m:t>𝑒𝑥𝑐</m:t>
                    </m:r>
                    <m:r>
                      <a:rPr lang="en-GB" i="1"/>
                      <m:t>[</m:t>
                    </m:r>
                    <m:r>
                      <a:rPr lang="en-GB" i="1"/>
                      <m:t>𝑖</m:t>
                    </m:r>
                    <m:r>
                      <a:rPr lang="en-GB" i="1"/>
                      <m:t>]=</m:t>
                    </m:r>
                    <m:r>
                      <a:rPr lang="el-GR" i="1"/>
                      <m:t>1</m:t>
                    </m:r>
                    <m:r>
                      <a:rPr lang="en-GB" i="1"/>
                      <m:t>+</m:t>
                    </m:r>
                    <m:nary>
                      <m:naryPr>
                        <m:chr m:val="∑"/>
                        <m:limLoc m:val="undOvr"/>
                        <m:subHide m:val="on"/>
                        <m:supHide m:val="on"/>
                        <m:ctrlPr>
                          <a:rPr lang="en-GB" i="1"/>
                        </m:ctrlPr>
                      </m:naryPr>
                      <m:sub/>
                      <m:sup/>
                      <m:e>
                        <m:r>
                          <a:rPr lang="el-GR" i="1"/>
                          <m:t>𝑃</m:t>
                        </m:r>
                        <m:d>
                          <m:dPr>
                            <m:ctrlPr>
                              <a:rPr lang="en-GB" i="1"/>
                            </m:ctrlPr>
                          </m:dPr>
                          <m:e>
                            <m:r>
                              <a:rPr lang="el-GR" i="1"/>
                              <m:t>𝑣</m:t>
                            </m:r>
                          </m:e>
                        </m:d>
                        <m:r>
                          <a:rPr lang="el-GR" i="1"/>
                          <m:t>𝑓𝑜𝑟</m:t>
                        </m:r>
                        <m:r>
                          <a:rPr lang="el-GR" i="1"/>
                          <m:t> </m:t>
                        </m:r>
                        <m:r>
                          <a:rPr lang="el-GR" i="1"/>
                          <m:t>𝑒𝑣𝑒𝑟𝑦</m:t>
                        </m:r>
                        <m:r>
                          <a:rPr lang="el-GR" i="1"/>
                          <m:t> </m:t>
                        </m:r>
                        <m:r>
                          <a:rPr lang="el-GR" i="1"/>
                          <m:t>𝑔𝑟𝑎𝑛𝑑𝑐h𝑖𝑙𝑑</m:t>
                        </m:r>
                        <m:r>
                          <a:rPr lang="el-GR" i="1"/>
                          <m:t> </m:t>
                        </m:r>
                        <m:r>
                          <a:rPr lang="el-GR" i="1"/>
                          <m:t>𝑣</m:t>
                        </m:r>
                      </m:e>
                    </m:nary>
                  </m:oMath>
                </a14:m>
                <a:r>
                  <a:rPr lang="el-GR" dirty="0"/>
                  <a:t> </a:t>
                </a:r>
                <a:endParaRPr lang="en-GB" b="1" dirty="0"/>
              </a:p>
              <a:p>
                <a:pPr marL="0" indent="0">
                  <a:buNone/>
                </a:pPr>
                <a14:m>
                  <m:oMathPara xmlns:m="http://schemas.openxmlformats.org/officeDocument/2006/math">
                    <m:oMathParaPr>
                      <m:jc m:val="centerGroup"/>
                    </m:oMathParaPr>
                    <m:oMath xmlns:m="http://schemas.openxmlformats.org/officeDocument/2006/math">
                      <m:r>
                        <a:rPr lang="en-GB" i="1"/>
                        <m:t>𝑃</m:t>
                      </m:r>
                      <m:d>
                        <m:dPr>
                          <m:ctrlPr>
                            <a:rPr lang="en-GB" i="1"/>
                          </m:ctrlPr>
                        </m:dPr>
                        <m:e>
                          <m:r>
                            <a:rPr lang="en-GB" i="1"/>
                            <m:t>𝑖</m:t>
                          </m:r>
                        </m:e>
                      </m:d>
                      <m:r>
                        <a:rPr lang="en-GB" i="1"/>
                        <m:t>=</m:t>
                      </m:r>
                      <m:r>
                        <m:rPr>
                          <m:sty m:val="p"/>
                        </m:rPr>
                        <a:rPr lang="en-GB"/>
                        <m:t>ma</m:t>
                      </m:r>
                      <m:func>
                        <m:funcPr>
                          <m:ctrlPr>
                            <a:rPr lang="en-GB" i="1"/>
                          </m:ctrlPr>
                        </m:funcPr>
                        <m:fName>
                          <m:r>
                            <m:rPr>
                              <m:sty m:val="p"/>
                            </m:rPr>
                            <a:rPr lang="en-GB"/>
                            <m:t>x</m:t>
                          </m:r>
                        </m:fName>
                        <m:e>
                          <m:d>
                            <m:dPr>
                              <m:ctrlPr>
                                <a:rPr lang="en-GB" i="1"/>
                              </m:ctrlPr>
                            </m:dPr>
                            <m:e>
                              <m:r>
                                <a:rPr lang="en-GB" i="1"/>
                                <m:t>𝑣𝑎𝑙</m:t>
                              </m:r>
                              <m:r>
                                <a:rPr lang="en-GB" i="1"/>
                                <m:t>_</m:t>
                              </m:r>
                              <m:r>
                                <a:rPr lang="en-GB" i="1"/>
                                <m:t>𝑖𝑛𝑐</m:t>
                              </m:r>
                              <m:r>
                                <a:rPr lang="en-GB" i="1"/>
                                <m:t>[</m:t>
                              </m:r>
                              <m:r>
                                <a:rPr lang="en-GB" i="1"/>
                                <m:t>𝑖</m:t>
                              </m:r>
                              <m:r>
                                <a:rPr lang="en-GB" i="1"/>
                                <m:t>],</m:t>
                              </m:r>
                              <m:r>
                                <a:rPr lang="en-GB" i="1"/>
                                <m:t>𝑣𝑎𝑙</m:t>
                              </m:r>
                              <m:r>
                                <a:rPr lang="en-GB" i="1"/>
                                <m:t>_</m:t>
                              </m:r>
                              <m:r>
                                <a:rPr lang="en-GB" i="1"/>
                                <m:t>𝑒𝑥𝑐</m:t>
                              </m:r>
                              <m:r>
                                <a:rPr lang="en-GB" i="1"/>
                                <m:t>[</m:t>
                              </m:r>
                              <m:r>
                                <a:rPr lang="en-GB" i="1"/>
                                <m:t>𝑖</m:t>
                              </m:r>
                              <m:r>
                                <a:rPr lang="en-GB" i="1"/>
                                <m:t>]</m:t>
                              </m:r>
                            </m:e>
                          </m:d>
                        </m:e>
                      </m:func>
                    </m:oMath>
                  </m:oMathPara>
                </a14:m>
                <a:endParaRPr lang="en-GB" b="1" dirty="0"/>
              </a:p>
              <a:p>
                <a:endParaRPr lang="en-GB" dirty="0"/>
              </a:p>
            </p:txBody>
          </p:sp>
        </mc:Choice>
        <mc:Fallback>
          <p:sp>
            <p:nvSpPr>
              <p:cNvPr id="3" name="Content Placeholder 2">
                <a:extLst>
                  <a:ext uri="{FF2B5EF4-FFF2-40B4-BE49-F238E27FC236}">
                    <a16:creationId xmlns:a16="http://schemas.microsoft.com/office/drawing/2014/main" id="{5B35A57A-2E29-4191-BE38-94790754B2B1}"/>
                  </a:ext>
                </a:extLst>
              </p:cNvPr>
              <p:cNvSpPr>
                <a:spLocks noGrp="1" noRot="1" noChangeAspect="1" noMove="1" noResize="1" noEditPoints="1" noAdjustHandles="1" noChangeArrowheads="1" noChangeShapeType="1" noTextEdit="1"/>
              </p:cNvSpPr>
              <p:nvPr>
                <p:ph idx="1"/>
              </p:nvPr>
            </p:nvSpPr>
            <p:spPr>
              <a:blipFill>
                <a:blip r:embed="rId2"/>
                <a:stretch>
                  <a:fillRect l="-928" t="-2801" r="-464" b="-1401"/>
                </a:stretch>
              </a:blipFill>
            </p:spPr>
            <p:txBody>
              <a:bodyPr/>
              <a:lstStyle/>
              <a:p>
                <a:r>
                  <a:rPr lang="en-GB">
                    <a:noFill/>
                  </a:rPr>
                  <a:t> </a:t>
                </a:r>
              </a:p>
            </p:txBody>
          </p:sp>
        </mc:Fallback>
      </mc:AlternateContent>
    </p:spTree>
    <p:extLst>
      <p:ext uri="{BB962C8B-B14F-4D97-AF65-F5344CB8AC3E}">
        <p14:creationId xmlns:p14="http://schemas.microsoft.com/office/powerpoint/2010/main" val="417245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8B2B-D6C4-48E6-9D22-8B1964161838}"/>
              </a:ext>
            </a:extLst>
          </p:cNvPr>
          <p:cNvSpPr>
            <a:spLocks noGrp="1"/>
          </p:cNvSpPr>
          <p:nvPr>
            <p:ph type="title"/>
          </p:nvPr>
        </p:nvSpPr>
        <p:spPr/>
        <p:txBody>
          <a:bodyPr/>
          <a:lstStyle/>
          <a:p>
            <a:r>
              <a:rPr lang="en-GB" dirty="0"/>
              <a:t>K-Trees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649187-E252-44E4-B705-CF8CB6627C87}"/>
                  </a:ext>
                </a:extLst>
              </p:cNvPr>
              <p:cNvSpPr>
                <a:spLocks noGrp="1"/>
              </p:cNvSpPr>
              <p:nvPr>
                <p:ph idx="1"/>
              </p:nvPr>
            </p:nvSpPr>
            <p:spPr/>
            <p:txBody>
              <a:bodyPr/>
              <a:lstStyle/>
              <a:p>
                <a:r>
                  <a:rPr lang="en-GB" dirty="0"/>
                  <a:t>Find the number of subtrees of size K, from a tree rooted at R. The size of the tree is determined by the number of all its nodes including its root. Therefore a sub-tree of size K is a tree with exactly K nodes.</a:t>
                </a:r>
              </a:p>
              <a:p>
                <a:pPr marL="0" indent="0">
                  <a:buNone/>
                </a:pPr>
                <a:endParaRPr lang="en-GB" dirty="0"/>
              </a:p>
              <a:p>
                <a:pPr marL="0" indent="0" algn="ctr">
                  <a:buNone/>
                </a:pPr>
                <a14:m>
                  <m:oMath xmlns:m="http://schemas.openxmlformats.org/officeDocument/2006/math">
                    <m:r>
                      <a:rPr lang="en-GB" i="1"/>
                      <m:t>𝐶</m:t>
                    </m:r>
                    <m:d>
                      <m:dPr>
                        <m:begChr m:val="["/>
                        <m:endChr m:val="]"/>
                        <m:ctrlPr>
                          <a:rPr lang="en-GB" i="1"/>
                        </m:ctrlPr>
                      </m:dPr>
                      <m:e>
                        <m:r>
                          <a:rPr lang="en-GB" i="1"/>
                          <m:t>𝑖</m:t>
                        </m:r>
                      </m:e>
                    </m:d>
                    <m:r>
                      <a:rPr lang="en-GB" i="1"/>
                      <m:t>= 1+</m:t>
                    </m:r>
                    <m:nary>
                      <m:naryPr>
                        <m:chr m:val="∑"/>
                        <m:limLoc m:val="undOvr"/>
                        <m:subHide m:val="on"/>
                        <m:supHide m:val="on"/>
                        <m:ctrlPr>
                          <a:rPr lang="en-GB" i="1"/>
                        </m:ctrlPr>
                      </m:naryPr>
                      <m:sub/>
                      <m:sup/>
                      <m:e>
                        <m:r>
                          <a:rPr lang="el-GR" i="1"/>
                          <m:t>𝐶</m:t>
                        </m:r>
                        <m:d>
                          <m:dPr>
                            <m:ctrlPr>
                              <a:rPr lang="en-GB" i="1"/>
                            </m:ctrlPr>
                          </m:dPr>
                          <m:e>
                            <m:r>
                              <a:rPr lang="el-GR" i="1"/>
                              <m:t>𝑣</m:t>
                            </m:r>
                          </m:e>
                        </m:d>
                        <m:r>
                          <a:rPr lang="el-GR" i="1"/>
                          <m:t>𝑓𝑜𝑟</m:t>
                        </m:r>
                        <m:r>
                          <a:rPr lang="el-GR" i="1"/>
                          <m:t> </m:t>
                        </m:r>
                        <m:r>
                          <a:rPr lang="el-GR" i="1"/>
                          <m:t>𝑒𝑣𝑒𝑟𝑦</m:t>
                        </m:r>
                        <m:r>
                          <a:rPr lang="el-GR" i="1"/>
                          <m:t> </m:t>
                        </m:r>
                        <m:r>
                          <a:rPr lang="el-GR" i="1"/>
                          <m:t>𝑐</m:t>
                        </m:r>
                        <m:r>
                          <a:rPr lang="en-GB" i="1"/>
                          <m:t>h</m:t>
                        </m:r>
                        <m:r>
                          <a:rPr lang="el-GR" i="1"/>
                          <m:t>𝑖𝑙𝑑</m:t>
                        </m:r>
                        <m:r>
                          <a:rPr lang="el-GR" i="1"/>
                          <m:t> </m:t>
                        </m:r>
                        <m:r>
                          <a:rPr lang="el-GR" i="1"/>
                          <m:t>𝑣</m:t>
                        </m:r>
                      </m:e>
                    </m:nary>
                  </m:oMath>
                </a14:m>
                <a:r>
                  <a:rPr lang="el-GR" dirty="0"/>
                  <a:t> </a:t>
                </a:r>
                <a:endParaRPr lang="en-GB" b="1" dirty="0"/>
              </a:p>
              <a:p>
                <a:pPr marL="0" indent="0">
                  <a:buNone/>
                </a:pPr>
                <a14:m>
                  <m:oMathPara xmlns:m="http://schemas.openxmlformats.org/officeDocument/2006/math">
                    <m:oMathParaPr>
                      <m:jc m:val="center"/>
                    </m:oMathParaPr>
                    <m:oMath xmlns:m="http://schemas.openxmlformats.org/officeDocument/2006/math">
                      <m:r>
                        <a:rPr lang="en-GB" i="1"/>
                        <m:t>𝑃</m:t>
                      </m:r>
                      <m:d>
                        <m:dPr>
                          <m:ctrlPr>
                            <a:rPr lang="en-GB" i="1"/>
                          </m:ctrlPr>
                        </m:dPr>
                        <m:e>
                          <m:r>
                            <a:rPr lang="en-GB" i="1"/>
                            <m:t>𝑖</m:t>
                          </m:r>
                        </m:e>
                      </m:d>
                      <m:r>
                        <a:rPr lang="en-GB" i="1"/>
                        <m:t>=(</m:t>
                      </m:r>
                      <m:r>
                        <a:rPr lang="en-GB" i="1"/>
                        <m:t>𝐶</m:t>
                      </m:r>
                      <m:d>
                        <m:dPr>
                          <m:begChr m:val="["/>
                          <m:endChr m:val="]"/>
                          <m:ctrlPr>
                            <a:rPr lang="en-GB" i="1"/>
                          </m:ctrlPr>
                        </m:dPr>
                        <m:e>
                          <m:r>
                            <a:rPr lang="en-GB" i="1"/>
                            <m:t>𝑖</m:t>
                          </m:r>
                        </m:e>
                      </m:d>
                      <m:r>
                        <a:rPr lang="en-GB" i="1"/>
                        <m:t>==</m:t>
                      </m:r>
                      <m:r>
                        <a:rPr lang="en-GB" i="1"/>
                        <m:t>𝑘</m:t>
                      </m:r>
                      <m:r>
                        <a:rPr lang="en-GB" i="1"/>
                        <m:t>)+</m:t>
                      </m:r>
                      <m:nary>
                        <m:naryPr>
                          <m:chr m:val="∑"/>
                          <m:limLoc m:val="undOvr"/>
                          <m:subHide m:val="on"/>
                          <m:supHide m:val="on"/>
                          <m:ctrlPr>
                            <a:rPr lang="en-GB" i="1"/>
                          </m:ctrlPr>
                        </m:naryPr>
                        <m:sub/>
                        <m:sup/>
                        <m:e>
                          <m:r>
                            <a:rPr lang="el-GR" i="1"/>
                            <m:t>𝑃</m:t>
                          </m:r>
                          <m:d>
                            <m:dPr>
                              <m:ctrlPr>
                                <a:rPr lang="en-GB" i="1"/>
                              </m:ctrlPr>
                            </m:dPr>
                            <m:e>
                              <m:r>
                                <a:rPr lang="el-GR" i="1"/>
                                <m:t>𝑣</m:t>
                              </m:r>
                            </m:e>
                          </m:d>
                          <m:r>
                            <a:rPr lang="el-GR" i="1"/>
                            <m:t>𝑓𝑜𝑟</m:t>
                          </m:r>
                          <m:r>
                            <a:rPr lang="el-GR" i="1"/>
                            <m:t> </m:t>
                          </m:r>
                          <m:r>
                            <a:rPr lang="el-GR" i="1"/>
                            <m:t>𝑒𝑣𝑒𝑟𝑦</m:t>
                          </m:r>
                          <m:r>
                            <a:rPr lang="el-GR" i="1"/>
                            <m:t> </m:t>
                          </m:r>
                          <m:r>
                            <a:rPr lang="el-GR" i="1"/>
                            <m:t>𝑐</m:t>
                          </m:r>
                          <m:r>
                            <a:rPr lang="en-GB" i="1"/>
                            <m:t>h</m:t>
                          </m:r>
                          <m:r>
                            <a:rPr lang="el-GR" i="1"/>
                            <m:t>𝑖𝑙𝑑</m:t>
                          </m:r>
                          <m:r>
                            <a:rPr lang="el-GR" i="1"/>
                            <m:t> </m:t>
                          </m:r>
                          <m:r>
                            <a:rPr lang="el-GR" i="1"/>
                            <m:t>𝑣</m:t>
                          </m:r>
                        </m:e>
                      </m:nary>
                      <m:r>
                        <a:rPr lang="el-GR" i="1"/>
                        <m:t> </m:t>
                      </m:r>
                    </m:oMath>
                  </m:oMathPara>
                </a14:m>
                <a:endParaRPr lang="en-GB" b="1" dirty="0"/>
              </a:p>
              <a:p>
                <a:endParaRPr lang="en-GB" dirty="0"/>
              </a:p>
            </p:txBody>
          </p:sp>
        </mc:Choice>
        <mc:Fallback>
          <p:sp>
            <p:nvSpPr>
              <p:cNvPr id="3" name="Content Placeholder 2">
                <a:extLst>
                  <a:ext uri="{FF2B5EF4-FFF2-40B4-BE49-F238E27FC236}">
                    <a16:creationId xmlns:a16="http://schemas.microsoft.com/office/drawing/2014/main" id="{4A649187-E252-44E4-B705-CF8CB6627C87}"/>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GB">
                    <a:noFill/>
                  </a:rPr>
                  <a:t> </a:t>
                </a:r>
              </a:p>
            </p:txBody>
          </p:sp>
        </mc:Fallback>
      </mc:AlternateContent>
    </p:spTree>
    <p:extLst>
      <p:ext uri="{BB962C8B-B14F-4D97-AF65-F5344CB8AC3E}">
        <p14:creationId xmlns:p14="http://schemas.microsoft.com/office/powerpoint/2010/main" val="123030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CE37-1F2E-4D93-8087-BC83313DC331}"/>
              </a:ext>
            </a:extLst>
          </p:cNvPr>
          <p:cNvSpPr>
            <a:spLocks noGrp="1"/>
          </p:cNvSpPr>
          <p:nvPr>
            <p:ph type="title"/>
          </p:nvPr>
        </p:nvSpPr>
        <p:spPr/>
        <p:txBody>
          <a:bodyPr/>
          <a:lstStyle/>
          <a:p>
            <a:r>
              <a:rPr lang="en-GB" dirty="0"/>
              <a:t>Tree Diameter</a:t>
            </a:r>
          </a:p>
        </p:txBody>
      </p:sp>
      <p:sp>
        <p:nvSpPr>
          <p:cNvPr id="3" name="Content Placeholder 2">
            <a:extLst>
              <a:ext uri="{FF2B5EF4-FFF2-40B4-BE49-F238E27FC236}">
                <a16:creationId xmlns:a16="http://schemas.microsoft.com/office/drawing/2014/main" id="{5D028A06-98F4-4D92-A6EA-FE74AC0E60E9}"/>
              </a:ext>
            </a:extLst>
          </p:cNvPr>
          <p:cNvSpPr>
            <a:spLocks noGrp="1"/>
          </p:cNvSpPr>
          <p:nvPr>
            <p:ph idx="1"/>
          </p:nvPr>
        </p:nvSpPr>
        <p:spPr/>
        <p:txBody>
          <a:bodyPr/>
          <a:lstStyle/>
          <a:p>
            <a:r>
              <a:rPr lang="en-GB" dirty="0"/>
              <a:t>Find the diameter of a tree rooted at R. The diameter is the maximum distance between 2 nodes inside the tree.</a:t>
            </a:r>
          </a:p>
          <a:p>
            <a:endParaRPr lang="en-GB" dirty="0"/>
          </a:p>
        </p:txBody>
      </p:sp>
    </p:spTree>
    <p:extLst>
      <p:ext uri="{BB962C8B-B14F-4D97-AF65-F5344CB8AC3E}">
        <p14:creationId xmlns:p14="http://schemas.microsoft.com/office/powerpoint/2010/main" val="421190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Digging Further - MCSS</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61096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Example - MCSS</a:t>
            </a:r>
          </a:p>
        </p:txBody>
      </p:sp>
      <p:sp>
        <p:nvSpPr>
          <p:cNvPr id="9" name="Text Placeholder 8">
            <a:extLst>
              <a:ext uri="{FF2B5EF4-FFF2-40B4-BE49-F238E27FC236}">
                <a16:creationId xmlns:a16="http://schemas.microsoft.com/office/drawing/2014/main" id="{F325A8B3-C1D5-4C6F-B4CC-240768A692C6}"/>
              </a:ext>
            </a:extLst>
          </p:cNvPr>
          <p:cNvSpPr>
            <a:spLocks noGrp="1"/>
          </p:cNvSpPr>
          <p:nvPr>
            <p:ph type="body" idx="1"/>
          </p:nvPr>
        </p:nvSpPr>
        <p:spPr>
          <a:xfrm>
            <a:off x="836612" y="1510061"/>
            <a:ext cx="5157787" cy="499812"/>
          </a:xfrm>
        </p:spPr>
        <p:txBody>
          <a:bodyPr/>
          <a:lstStyle/>
          <a:p>
            <a:r>
              <a:rPr lang="en-GB" dirty="0"/>
              <a:t>Iterative - Bottom-Up approach</a:t>
            </a:r>
          </a:p>
        </p:txBody>
      </p:sp>
      <p:sp>
        <p:nvSpPr>
          <p:cNvPr id="11" name="Text Placeholder 10">
            <a:extLst>
              <a:ext uri="{FF2B5EF4-FFF2-40B4-BE49-F238E27FC236}">
                <a16:creationId xmlns:a16="http://schemas.microsoft.com/office/drawing/2014/main" id="{F7E13CB7-DEC3-4C5B-BD1C-F65239FCB8D3}"/>
              </a:ext>
            </a:extLst>
          </p:cNvPr>
          <p:cNvSpPr>
            <a:spLocks noGrp="1"/>
          </p:cNvSpPr>
          <p:nvPr>
            <p:ph type="body" sz="quarter" idx="3"/>
          </p:nvPr>
        </p:nvSpPr>
        <p:spPr>
          <a:xfrm>
            <a:off x="6172200" y="1440781"/>
            <a:ext cx="5183188" cy="499813"/>
          </a:xfrm>
        </p:spPr>
        <p:txBody>
          <a:bodyPr/>
          <a:lstStyle/>
          <a:p>
            <a:r>
              <a:rPr lang="en-GB" dirty="0"/>
              <a:t>Recursive – Top-Down Approach</a:t>
            </a:r>
          </a:p>
        </p:txBody>
      </p:sp>
      <p:graphicFrame>
        <p:nvGraphicFramePr>
          <p:cNvPr id="13" name="Content Placeholder 12">
            <a:extLst>
              <a:ext uri="{FF2B5EF4-FFF2-40B4-BE49-F238E27FC236}">
                <a16:creationId xmlns:a16="http://schemas.microsoft.com/office/drawing/2014/main" id="{B86A52C8-4A38-4B71-A2F0-6FABCB9E6452}"/>
              </a:ext>
            </a:extLst>
          </p:cNvPr>
          <p:cNvGraphicFramePr>
            <a:graphicFrameLocks noGrp="1"/>
          </p:cNvGraphicFramePr>
          <p:nvPr>
            <p:ph sz="quarter" idx="4"/>
            <p:extLst>
              <p:ext uri="{D42A27DB-BD31-4B8C-83A1-F6EECF244321}">
                <p14:modId xmlns:p14="http://schemas.microsoft.com/office/powerpoint/2010/main" val="576040827"/>
              </p:ext>
            </p:extLst>
          </p:nvPr>
        </p:nvGraphicFramePr>
        <p:xfrm>
          <a:off x="6172200" y="2342147"/>
          <a:ext cx="5731041" cy="3962398"/>
        </p:xfrm>
        <a:graphic>
          <a:graphicData uri="http://schemas.openxmlformats.org/drawingml/2006/table">
            <a:tbl>
              <a:tblPr firstRow="1" firstCol="1" bandRow="1">
                <a:tableStyleId>{5C22544A-7EE6-4342-B048-85BDC9FD1C3A}</a:tableStyleId>
              </a:tblPr>
              <a:tblGrid>
                <a:gridCol w="716237">
                  <a:extLst>
                    <a:ext uri="{9D8B030D-6E8A-4147-A177-3AD203B41FA5}">
                      <a16:colId xmlns:a16="http://schemas.microsoft.com/office/drawing/2014/main" val="1984390272"/>
                    </a:ext>
                  </a:extLst>
                </a:gridCol>
                <a:gridCol w="716237">
                  <a:extLst>
                    <a:ext uri="{9D8B030D-6E8A-4147-A177-3AD203B41FA5}">
                      <a16:colId xmlns:a16="http://schemas.microsoft.com/office/drawing/2014/main" val="1425934341"/>
                    </a:ext>
                  </a:extLst>
                </a:gridCol>
                <a:gridCol w="716811">
                  <a:extLst>
                    <a:ext uri="{9D8B030D-6E8A-4147-A177-3AD203B41FA5}">
                      <a16:colId xmlns:a16="http://schemas.microsoft.com/office/drawing/2014/main" val="2050615192"/>
                    </a:ext>
                  </a:extLst>
                </a:gridCol>
                <a:gridCol w="716811">
                  <a:extLst>
                    <a:ext uri="{9D8B030D-6E8A-4147-A177-3AD203B41FA5}">
                      <a16:colId xmlns:a16="http://schemas.microsoft.com/office/drawing/2014/main" val="126845285"/>
                    </a:ext>
                  </a:extLst>
                </a:gridCol>
                <a:gridCol w="715662">
                  <a:extLst>
                    <a:ext uri="{9D8B030D-6E8A-4147-A177-3AD203B41FA5}">
                      <a16:colId xmlns:a16="http://schemas.microsoft.com/office/drawing/2014/main" val="3043224550"/>
                    </a:ext>
                  </a:extLst>
                </a:gridCol>
                <a:gridCol w="717386">
                  <a:extLst>
                    <a:ext uri="{9D8B030D-6E8A-4147-A177-3AD203B41FA5}">
                      <a16:colId xmlns:a16="http://schemas.microsoft.com/office/drawing/2014/main" val="55337700"/>
                    </a:ext>
                  </a:extLst>
                </a:gridCol>
                <a:gridCol w="716811">
                  <a:extLst>
                    <a:ext uri="{9D8B030D-6E8A-4147-A177-3AD203B41FA5}">
                      <a16:colId xmlns:a16="http://schemas.microsoft.com/office/drawing/2014/main" val="3064385650"/>
                    </a:ext>
                  </a:extLst>
                </a:gridCol>
                <a:gridCol w="715086">
                  <a:extLst>
                    <a:ext uri="{9D8B030D-6E8A-4147-A177-3AD203B41FA5}">
                      <a16:colId xmlns:a16="http://schemas.microsoft.com/office/drawing/2014/main" val="1571419779"/>
                    </a:ext>
                  </a:extLst>
                </a:gridCol>
              </a:tblGrid>
              <a:tr h="360218">
                <a:tc>
                  <a:txBody>
                    <a:bodyPr/>
                    <a:lstStyle/>
                    <a:p>
                      <a:pPr algn="just">
                        <a:lnSpc>
                          <a:spcPct val="150000"/>
                        </a:lnSpc>
                        <a:spcAft>
                          <a:spcPts val="0"/>
                        </a:spcAft>
                      </a:pPr>
                      <a:r>
                        <a:rPr lang="en-GB" sz="1000">
                          <a:effectLst/>
                        </a:rPr>
                        <a:t>Sequence</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dirty="0">
                          <a:effectLst/>
                        </a:rPr>
                        <a:t> </a:t>
                      </a:r>
                      <a:endParaRPr lang="en-GB" sz="1000" dirty="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A</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L</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S</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869982883"/>
                  </a:ext>
                </a:extLst>
              </a:tr>
              <a:tr h="360218">
                <a:tc>
                  <a:txBody>
                    <a:bodyPr/>
                    <a:lstStyle/>
                    <a:p>
                      <a:pPr algn="just">
                        <a:lnSpc>
                          <a:spcPct val="150000"/>
                        </a:lnSpc>
                        <a:spcAft>
                          <a:spcPts val="0"/>
                        </a:spcAft>
                      </a:pPr>
                      <a:r>
                        <a:rPr lang="el-GR" sz="1000">
                          <a:effectLst/>
                        </a:rPr>
                        <a:t> </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504550851"/>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dirty="0">
                          <a:effectLst/>
                        </a:rPr>
                        <a:t>0</a:t>
                      </a:r>
                      <a:endParaRPr lang="en-GB" sz="1000" dirty="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900880782"/>
                  </a:ext>
                </a:extLst>
              </a:tr>
              <a:tr h="360218">
                <a:tc>
                  <a:txBody>
                    <a:bodyPr/>
                    <a:lstStyle/>
                    <a:p>
                      <a:pPr algn="just">
                        <a:lnSpc>
                          <a:spcPct val="150000"/>
                        </a:lnSpc>
                        <a:spcAft>
                          <a:spcPts val="0"/>
                        </a:spcAft>
                      </a:pPr>
                      <a:r>
                        <a:rPr lang="el-GR" sz="1000">
                          <a:effectLst/>
                        </a:rPr>
                        <a:t>I</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dirty="0">
                          <a:effectLst/>
                        </a:rPr>
                        <a:t>1</a:t>
                      </a:r>
                      <a:endParaRPr lang="en-GB" sz="1000" dirty="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795058416"/>
                  </a:ext>
                </a:extLst>
              </a:tr>
              <a:tr h="360218">
                <a:tc>
                  <a:txBody>
                    <a:bodyPr/>
                    <a:lstStyle/>
                    <a:p>
                      <a:pPr algn="just">
                        <a:lnSpc>
                          <a:spcPct val="150000"/>
                        </a:lnSpc>
                        <a:spcAft>
                          <a:spcPts val="0"/>
                        </a:spcAft>
                      </a:pPr>
                      <a:r>
                        <a:rPr lang="el-GR" sz="1000">
                          <a:effectLst/>
                        </a:rPr>
                        <a:t>N</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39648325"/>
                  </a:ext>
                </a:extLst>
              </a:tr>
              <a:tr h="360218">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975295548"/>
                  </a:ext>
                </a:extLst>
              </a:tr>
              <a:tr h="360218">
                <a:tc>
                  <a:txBody>
                    <a:bodyPr/>
                    <a:lstStyle/>
                    <a:p>
                      <a:pPr algn="just">
                        <a:lnSpc>
                          <a:spcPct val="150000"/>
                        </a:lnSpc>
                        <a:spcAft>
                          <a:spcPts val="0"/>
                        </a:spcAft>
                      </a:pPr>
                      <a:r>
                        <a:rPr lang="el-GR" sz="1000">
                          <a:effectLst/>
                        </a:rPr>
                        <a:t>A</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4115689178"/>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513756129"/>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091336329"/>
                  </a:ext>
                </a:extLst>
              </a:tr>
              <a:tr h="360218">
                <a:tc>
                  <a:txBody>
                    <a:bodyPr/>
                    <a:lstStyle/>
                    <a:p>
                      <a:pPr algn="just">
                        <a:lnSpc>
                          <a:spcPct val="150000"/>
                        </a:lnSpc>
                        <a:spcAft>
                          <a:spcPts val="0"/>
                        </a:spcAft>
                      </a:pPr>
                      <a:r>
                        <a:rPr lang="el-GR" sz="1000">
                          <a:effectLst/>
                        </a:rPr>
                        <a:t>L</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4294085398"/>
                  </a:ext>
                </a:extLst>
              </a:tr>
              <a:tr h="360218">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dirty="0">
                          <a:effectLst/>
                        </a:rPr>
                        <a:t>5</a:t>
                      </a:r>
                      <a:endParaRPr lang="en-GB" sz="1000" dirty="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065216226"/>
                  </a:ext>
                </a:extLst>
              </a:tr>
            </a:tbl>
          </a:graphicData>
        </a:graphic>
      </p:graphicFrame>
      <p:graphicFrame>
        <p:nvGraphicFramePr>
          <p:cNvPr id="15" name="Content Placeholder 14">
            <a:extLst>
              <a:ext uri="{FF2B5EF4-FFF2-40B4-BE49-F238E27FC236}">
                <a16:creationId xmlns:a16="http://schemas.microsoft.com/office/drawing/2014/main" id="{A285F9D0-5230-4D54-B9C1-BFA6366AA1F1}"/>
              </a:ext>
            </a:extLst>
          </p:cNvPr>
          <p:cNvGraphicFramePr>
            <a:graphicFrameLocks noGrp="1"/>
          </p:cNvGraphicFramePr>
          <p:nvPr>
            <p:ph sz="half" idx="2"/>
            <p:extLst>
              <p:ext uri="{D42A27DB-BD31-4B8C-83A1-F6EECF244321}">
                <p14:modId xmlns:p14="http://schemas.microsoft.com/office/powerpoint/2010/main" val="1861871236"/>
              </p:ext>
            </p:extLst>
          </p:nvPr>
        </p:nvGraphicFramePr>
        <p:xfrm>
          <a:off x="266532" y="2342146"/>
          <a:ext cx="5731040" cy="3962398"/>
        </p:xfrm>
        <a:graphic>
          <a:graphicData uri="http://schemas.openxmlformats.org/drawingml/2006/table">
            <a:tbl>
              <a:tblPr firstRow="1" firstCol="1" bandRow="1">
                <a:tableStyleId>{5C22544A-7EE6-4342-B048-85BDC9FD1C3A}</a:tableStyleId>
              </a:tblPr>
              <a:tblGrid>
                <a:gridCol w="716236">
                  <a:extLst>
                    <a:ext uri="{9D8B030D-6E8A-4147-A177-3AD203B41FA5}">
                      <a16:colId xmlns:a16="http://schemas.microsoft.com/office/drawing/2014/main" val="3915828433"/>
                    </a:ext>
                  </a:extLst>
                </a:gridCol>
                <a:gridCol w="716236">
                  <a:extLst>
                    <a:ext uri="{9D8B030D-6E8A-4147-A177-3AD203B41FA5}">
                      <a16:colId xmlns:a16="http://schemas.microsoft.com/office/drawing/2014/main" val="154095662"/>
                    </a:ext>
                  </a:extLst>
                </a:gridCol>
                <a:gridCol w="716811">
                  <a:extLst>
                    <a:ext uri="{9D8B030D-6E8A-4147-A177-3AD203B41FA5}">
                      <a16:colId xmlns:a16="http://schemas.microsoft.com/office/drawing/2014/main" val="3420807665"/>
                    </a:ext>
                  </a:extLst>
                </a:gridCol>
                <a:gridCol w="716811">
                  <a:extLst>
                    <a:ext uri="{9D8B030D-6E8A-4147-A177-3AD203B41FA5}">
                      <a16:colId xmlns:a16="http://schemas.microsoft.com/office/drawing/2014/main" val="3503244685"/>
                    </a:ext>
                  </a:extLst>
                </a:gridCol>
                <a:gridCol w="715662">
                  <a:extLst>
                    <a:ext uri="{9D8B030D-6E8A-4147-A177-3AD203B41FA5}">
                      <a16:colId xmlns:a16="http://schemas.microsoft.com/office/drawing/2014/main" val="2869263241"/>
                    </a:ext>
                  </a:extLst>
                </a:gridCol>
                <a:gridCol w="717387">
                  <a:extLst>
                    <a:ext uri="{9D8B030D-6E8A-4147-A177-3AD203B41FA5}">
                      <a16:colId xmlns:a16="http://schemas.microsoft.com/office/drawing/2014/main" val="2169740815"/>
                    </a:ext>
                  </a:extLst>
                </a:gridCol>
                <a:gridCol w="716811">
                  <a:extLst>
                    <a:ext uri="{9D8B030D-6E8A-4147-A177-3AD203B41FA5}">
                      <a16:colId xmlns:a16="http://schemas.microsoft.com/office/drawing/2014/main" val="546446389"/>
                    </a:ext>
                  </a:extLst>
                </a:gridCol>
                <a:gridCol w="715086">
                  <a:extLst>
                    <a:ext uri="{9D8B030D-6E8A-4147-A177-3AD203B41FA5}">
                      <a16:colId xmlns:a16="http://schemas.microsoft.com/office/drawing/2014/main" val="2301941259"/>
                    </a:ext>
                  </a:extLst>
                </a:gridCol>
              </a:tblGrid>
              <a:tr h="360218">
                <a:tc>
                  <a:txBody>
                    <a:bodyPr/>
                    <a:lstStyle/>
                    <a:p>
                      <a:pPr algn="just">
                        <a:lnSpc>
                          <a:spcPct val="150000"/>
                        </a:lnSpc>
                        <a:spcAft>
                          <a:spcPts val="0"/>
                        </a:spcAft>
                      </a:pPr>
                      <a:r>
                        <a:rPr lang="en-GB" sz="1000">
                          <a:effectLst/>
                        </a:rPr>
                        <a:t>Sequences</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 </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A</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L</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S</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213349719"/>
                  </a:ext>
                </a:extLst>
              </a:tr>
              <a:tr h="360218">
                <a:tc>
                  <a:txBody>
                    <a:bodyPr/>
                    <a:lstStyle/>
                    <a:p>
                      <a:pPr algn="just">
                        <a:lnSpc>
                          <a:spcPct val="150000"/>
                        </a:lnSpc>
                        <a:spcAft>
                          <a:spcPts val="0"/>
                        </a:spcAft>
                      </a:pPr>
                      <a:r>
                        <a:rPr lang="el-GR" sz="1000">
                          <a:effectLst/>
                        </a:rPr>
                        <a:t> </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852183747"/>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1</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173404294"/>
                  </a:ext>
                </a:extLst>
              </a:tr>
              <a:tr h="360218">
                <a:tc>
                  <a:txBody>
                    <a:bodyPr/>
                    <a:lstStyle/>
                    <a:p>
                      <a:pPr algn="just">
                        <a:lnSpc>
                          <a:spcPct val="150000"/>
                        </a:lnSpc>
                        <a:spcAft>
                          <a:spcPts val="0"/>
                        </a:spcAft>
                      </a:pPr>
                      <a:r>
                        <a:rPr lang="el-GR" sz="1000">
                          <a:effectLst/>
                        </a:rPr>
                        <a:t>I</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823219036"/>
                  </a:ext>
                </a:extLst>
              </a:tr>
              <a:tr h="360218">
                <a:tc>
                  <a:txBody>
                    <a:bodyPr/>
                    <a:lstStyle/>
                    <a:p>
                      <a:pPr algn="just">
                        <a:lnSpc>
                          <a:spcPct val="150000"/>
                        </a:lnSpc>
                        <a:spcAft>
                          <a:spcPts val="0"/>
                        </a:spcAft>
                      </a:pPr>
                      <a:r>
                        <a:rPr lang="el-GR" sz="1000" dirty="0">
                          <a:effectLst/>
                        </a:rPr>
                        <a:t>N</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047081669"/>
                  </a:ext>
                </a:extLst>
              </a:tr>
              <a:tr h="360218">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0</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568261185"/>
                  </a:ext>
                </a:extLst>
              </a:tr>
              <a:tr h="360218">
                <a:tc>
                  <a:txBody>
                    <a:bodyPr/>
                    <a:lstStyle/>
                    <a:p>
                      <a:pPr algn="just">
                        <a:lnSpc>
                          <a:spcPct val="150000"/>
                        </a:lnSpc>
                        <a:spcAft>
                          <a:spcPts val="0"/>
                        </a:spcAft>
                      </a:pPr>
                      <a:r>
                        <a:rPr lang="el-GR" sz="1000">
                          <a:effectLst/>
                        </a:rPr>
                        <a:t>A</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370214427"/>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904913825"/>
                  </a:ext>
                </a:extLst>
              </a:tr>
              <a:tr h="360218">
                <a:tc>
                  <a:txBody>
                    <a:bodyPr/>
                    <a:lstStyle/>
                    <a:p>
                      <a:pPr algn="just">
                        <a:lnSpc>
                          <a:spcPct val="150000"/>
                        </a:lnSpc>
                        <a:spcAft>
                          <a:spcPts val="0"/>
                        </a:spcAft>
                      </a:pPr>
                      <a:r>
                        <a:rPr lang="el-GR" sz="1000">
                          <a:effectLst/>
                        </a:rPr>
                        <a:t>P</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215369379"/>
                  </a:ext>
                </a:extLst>
              </a:tr>
              <a:tr h="360218">
                <a:tc>
                  <a:txBody>
                    <a:bodyPr/>
                    <a:lstStyle/>
                    <a:p>
                      <a:pPr algn="just">
                        <a:lnSpc>
                          <a:spcPct val="150000"/>
                        </a:lnSpc>
                        <a:spcAft>
                          <a:spcPts val="0"/>
                        </a:spcAft>
                      </a:pPr>
                      <a:r>
                        <a:rPr lang="el-GR" sz="1000">
                          <a:effectLst/>
                        </a:rPr>
                        <a:t>L</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506803173"/>
                  </a:ext>
                </a:extLst>
              </a:tr>
              <a:tr h="360218">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5</a:t>
                      </a:r>
                      <a:endParaRPr lang="en-GB" sz="1000" dirty="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575419806"/>
                  </a:ext>
                </a:extLst>
              </a:tr>
            </a:tbl>
          </a:graphicData>
        </a:graphic>
      </p:graphicFrame>
    </p:spTree>
    <p:extLst>
      <p:ext uri="{BB962C8B-B14F-4D97-AF65-F5344CB8AC3E}">
        <p14:creationId xmlns:p14="http://schemas.microsoft.com/office/powerpoint/2010/main" val="344958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Implementation - MCSS</a:t>
            </a:r>
          </a:p>
        </p:txBody>
      </p:sp>
      <p:sp>
        <p:nvSpPr>
          <p:cNvPr id="9" name="Text Placeholder 8">
            <a:extLst>
              <a:ext uri="{FF2B5EF4-FFF2-40B4-BE49-F238E27FC236}">
                <a16:creationId xmlns:a16="http://schemas.microsoft.com/office/drawing/2014/main" id="{F325A8B3-C1D5-4C6F-B4CC-240768A692C6}"/>
              </a:ext>
            </a:extLst>
          </p:cNvPr>
          <p:cNvSpPr>
            <a:spLocks noGrp="1"/>
          </p:cNvSpPr>
          <p:nvPr>
            <p:ph type="body" idx="1"/>
          </p:nvPr>
        </p:nvSpPr>
        <p:spPr>
          <a:xfrm>
            <a:off x="836612" y="1510061"/>
            <a:ext cx="5157787" cy="499812"/>
          </a:xfrm>
        </p:spPr>
        <p:txBody>
          <a:bodyPr/>
          <a:lstStyle/>
          <a:p>
            <a:r>
              <a:rPr lang="en-GB" dirty="0"/>
              <a:t>Iterative - Bottom-Up approach</a:t>
            </a:r>
          </a:p>
        </p:txBody>
      </p:sp>
      <p:sp>
        <p:nvSpPr>
          <p:cNvPr id="11" name="Text Placeholder 10">
            <a:extLst>
              <a:ext uri="{FF2B5EF4-FFF2-40B4-BE49-F238E27FC236}">
                <a16:creationId xmlns:a16="http://schemas.microsoft.com/office/drawing/2014/main" id="{F7E13CB7-DEC3-4C5B-BD1C-F65239FCB8D3}"/>
              </a:ext>
            </a:extLst>
          </p:cNvPr>
          <p:cNvSpPr>
            <a:spLocks noGrp="1"/>
          </p:cNvSpPr>
          <p:nvPr>
            <p:ph type="body" sz="quarter" idx="3"/>
          </p:nvPr>
        </p:nvSpPr>
        <p:spPr>
          <a:xfrm>
            <a:off x="6172200" y="1440781"/>
            <a:ext cx="5183188" cy="499813"/>
          </a:xfrm>
        </p:spPr>
        <p:txBody>
          <a:bodyPr/>
          <a:lstStyle/>
          <a:p>
            <a:r>
              <a:rPr lang="en-GB" dirty="0"/>
              <a:t>Recursive – Top-Down Approach</a:t>
            </a:r>
          </a:p>
        </p:txBody>
      </p:sp>
      <p:pic>
        <p:nvPicPr>
          <p:cNvPr id="19" name="Content Placeholder 18">
            <a:extLst>
              <a:ext uri="{FF2B5EF4-FFF2-40B4-BE49-F238E27FC236}">
                <a16:creationId xmlns:a16="http://schemas.microsoft.com/office/drawing/2014/main" id="{2C7EFBAB-41AB-4BAF-BD8D-8EE259AFCE6A}"/>
              </a:ext>
            </a:extLst>
          </p:cNvPr>
          <p:cNvPicPr>
            <a:picLocks noGrp="1" noChangeAspect="1"/>
          </p:cNvPicPr>
          <p:nvPr>
            <p:ph sz="quarter" idx="4"/>
          </p:nvPr>
        </p:nvPicPr>
        <p:blipFill>
          <a:blip r:embed="rId2"/>
          <a:stretch>
            <a:fillRect/>
          </a:stretch>
        </p:blipFill>
        <p:spPr>
          <a:xfrm>
            <a:off x="6184962" y="2835624"/>
            <a:ext cx="5157663" cy="2645699"/>
          </a:xfrm>
          <a:prstGeom prst="rect">
            <a:avLst/>
          </a:prstGeom>
        </p:spPr>
      </p:pic>
      <p:pic>
        <p:nvPicPr>
          <p:cNvPr id="20" name="Content Placeholder 19">
            <a:extLst>
              <a:ext uri="{FF2B5EF4-FFF2-40B4-BE49-F238E27FC236}">
                <a16:creationId xmlns:a16="http://schemas.microsoft.com/office/drawing/2014/main" id="{47C3C46C-1BE4-4A4F-9FB1-277099A2FC39}"/>
              </a:ext>
            </a:extLst>
          </p:cNvPr>
          <p:cNvPicPr>
            <a:picLocks noGrp="1" noChangeAspect="1"/>
          </p:cNvPicPr>
          <p:nvPr>
            <p:ph sz="half" idx="2"/>
          </p:nvPr>
        </p:nvPicPr>
        <p:blipFill>
          <a:blip r:embed="rId3"/>
          <a:stretch>
            <a:fillRect/>
          </a:stretch>
        </p:blipFill>
        <p:spPr>
          <a:xfrm>
            <a:off x="839788" y="2835624"/>
            <a:ext cx="5157787" cy="2512315"/>
          </a:xfrm>
          <a:prstGeom prst="rect">
            <a:avLst/>
          </a:prstGeom>
        </p:spPr>
      </p:pic>
    </p:spTree>
    <p:extLst>
      <p:ext uri="{BB962C8B-B14F-4D97-AF65-F5344CB8AC3E}">
        <p14:creationId xmlns:p14="http://schemas.microsoft.com/office/powerpoint/2010/main" val="32917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3E6D02-2E57-4C3F-A3F6-8F449D3D86B0}"/>
              </a:ext>
            </a:extLst>
          </p:cNvPr>
          <p:cNvSpPr>
            <a:spLocks noGrp="1"/>
          </p:cNvSpPr>
          <p:nvPr>
            <p:ph type="title"/>
          </p:nvPr>
        </p:nvSpPr>
        <p:spPr/>
        <p:txBody>
          <a:bodyPr>
            <a:normAutofit fontScale="90000"/>
          </a:bodyPr>
          <a:lstStyle/>
          <a:p>
            <a:r>
              <a:rPr lang="en-GB" dirty="0"/>
              <a:t>Dynamic Programming: </a:t>
            </a:r>
            <a:br>
              <a:rPr lang="en-GB" dirty="0"/>
            </a:br>
            <a:r>
              <a:rPr lang="en-GB" dirty="0"/>
              <a:t>An experimental analysis and comparison of the Bottom-Up and Top-Down approaches</a:t>
            </a:r>
          </a:p>
        </p:txBody>
      </p:sp>
      <p:sp>
        <p:nvSpPr>
          <p:cNvPr id="5" name="Text Placeholder 4">
            <a:extLst>
              <a:ext uri="{FF2B5EF4-FFF2-40B4-BE49-F238E27FC236}">
                <a16:creationId xmlns:a16="http://schemas.microsoft.com/office/drawing/2014/main" id="{673ACC37-A063-4A65-87B6-E49210F06B55}"/>
              </a:ext>
            </a:extLst>
          </p:cNvPr>
          <p:cNvSpPr>
            <a:spLocks noGrp="1"/>
          </p:cNvSpPr>
          <p:nvPr>
            <p:ph type="body" idx="1"/>
          </p:nvPr>
        </p:nvSpPr>
        <p:spPr/>
        <p:txBody>
          <a:bodyPr/>
          <a:lstStyle/>
          <a:p>
            <a:r>
              <a:rPr lang="en-GB" dirty="0"/>
              <a:t>January 2021</a:t>
            </a:r>
          </a:p>
        </p:txBody>
      </p:sp>
    </p:spTree>
    <p:extLst>
      <p:ext uri="{BB962C8B-B14F-4D97-AF65-F5344CB8AC3E}">
        <p14:creationId xmlns:p14="http://schemas.microsoft.com/office/powerpoint/2010/main" val="34068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Comparing Results - MCSS</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0407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Digging Further - Knapsack</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03872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Example - Knapsack</a:t>
            </a:r>
          </a:p>
        </p:txBody>
      </p:sp>
      <p:sp>
        <p:nvSpPr>
          <p:cNvPr id="12" name="Text Placeholder 11">
            <a:extLst>
              <a:ext uri="{FF2B5EF4-FFF2-40B4-BE49-F238E27FC236}">
                <a16:creationId xmlns:a16="http://schemas.microsoft.com/office/drawing/2014/main" id="{835A05CF-2B91-47DA-9819-1457A6B9F562}"/>
              </a:ext>
            </a:extLst>
          </p:cNvPr>
          <p:cNvSpPr>
            <a:spLocks noGrp="1"/>
          </p:cNvSpPr>
          <p:nvPr>
            <p:ph type="body" idx="1"/>
          </p:nvPr>
        </p:nvSpPr>
        <p:spPr/>
        <p:txBody>
          <a:bodyPr>
            <a:normAutofit lnSpcReduction="10000"/>
          </a:bodyPr>
          <a:lstStyle/>
          <a:p>
            <a:r>
              <a:rPr lang="el-GR" dirty="0"/>
              <a:t>Sack </a:t>
            </a:r>
            <a:r>
              <a:rPr lang="el-GR" dirty="0" err="1"/>
              <a:t>capacity</a:t>
            </a:r>
            <a:r>
              <a:rPr lang="el-GR" dirty="0"/>
              <a:t> C: 5</a:t>
            </a:r>
            <a:endParaRPr lang="en-GB" dirty="0"/>
          </a:p>
          <a:p>
            <a:r>
              <a:rPr lang="el-GR" dirty="0" err="1"/>
              <a:t>Items</a:t>
            </a:r>
            <a:r>
              <a:rPr lang="el-GR" dirty="0"/>
              <a:t>: 8 (</a:t>
            </a:r>
            <a:r>
              <a:rPr lang="el-GR" dirty="0" err="1"/>
              <a:t>weight</a:t>
            </a:r>
            <a:r>
              <a:rPr lang="el-GR" dirty="0"/>
              <a:t>: 1-3, </a:t>
            </a:r>
            <a:r>
              <a:rPr lang="el-GR" dirty="0" err="1"/>
              <a:t>value</a:t>
            </a:r>
            <a:r>
              <a:rPr lang="el-GR" dirty="0"/>
              <a:t>: 1-30)</a:t>
            </a:r>
            <a:endParaRPr lang="en-GB" dirty="0"/>
          </a:p>
        </p:txBody>
      </p:sp>
      <p:graphicFrame>
        <p:nvGraphicFramePr>
          <p:cNvPr id="19" name="Content Placeholder 18">
            <a:extLst>
              <a:ext uri="{FF2B5EF4-FFF2-40B4-BE49-F238E27FC236}">
                <a16:creationId xmlns:a16="http://schemas.microsoft.com/office/drawing/2014/main" id="{549FEAFC-2DB6-468A-99AC-B45226AB0367}"/>
              </a:ext>
            </a:extLst>
          </p:cNvPr>
          <p:cNvGraphicFramePr>
            <a:graphicFrameLocks noGrp="1"/>
          </p:cNvGraphicFramePr>
          <p:nvPr>
            <p:ph sz="half" idx="2"/>
          </p:nvPr>
        </p:nvGraphicFramePr>
        <p:xfrm>
          <a:off x="839788" y="3185802"/>
          <a:ext cx="5157786" cy="2349423"/>
        </p:xfrm>
        <a:graphic>
          <a:graphicData uri="http://schemas.openxmlformats.org/drawingml/2006/table">
            <a:tbl>
              <a:tblPr firstRow="1" firstCol="1" bandRow="1">
                <a:tableStyleId>{5C22544A-7EE6-4342-B048-85BDC9FD1C3A}</a:tableStyleId>
              </a:tblPr>
              <a:tblGrid>
                <a:gridCol w="1719262">
                  <a:extLst>
                    <a:ext uri="{9D8B030D-6E8A-4147-A177-3AD203B41FA5}">
                      <a16:colId xmlns:a16="http://schemas.microsoft.com/office/drawing/2014/main" val="119870441"/>
                    </a:ext>
                  </a:extLst>
                </a:gridCol>
                <a:gridCol w="1719262">
                  <a:extLst>
                    <a:ext uri="{9D8B030D-6E8A-4147-A177-3AD203B41FA5}">
                      <a16:colId xmlns:a16="http://schemas.microsoft.com/office/drawing/2014/main" val="95935383"/>
                    </a:ext>
                  </a:extLst>
                </a:gridCol>
                <a:gridCol w="1719262">
                  <a:extLst>
                    <a:ext uri="{9D8B030D-6E8A-4147-A177-3AD203B41FA5}">
                      <a16:colId xmlns:a16="http://schemas.microsoft.com/office/drawing/2014/main" val="2895280708"/>
                    </a:ext>
                  </a:extLst>
                </a:gridCol>
              </a:tblGrid>
              <a:tr h="253545">
                <a:tc>
                  <a:txBody>
                    <a:bodyPr/>
                    <a:lstStyle/>
                    <a:p>
                      <a:pPr algn="just">
                        <a:lnSpc>
                          <a:spcPct val="150000"/>
                        </a:lnSpc>
                        <a:spcAft>
                          <a:spcPts val="0"/>
                        </a:spcAft>
                      </a:pPr>
                      <a:r>
                        <a:rPr lang="el-GR" sz="1000">
                          <a:effectLst/>
                        </a:rPr>
                        <a:t>Item</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Weight</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Value</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632633296"/>
                  </a:ext>
                </a:extLst>
              </a:tr>
              <a:tr h="253545">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564101940"/>
                  </a:ext>
                </a:extLst>
              </a:tr>
              <a:tr h="253545">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13</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335791965"/>
                  </a:ext>
                </a:extLst>
              </a:tr>
              <a:tr h="253545">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15</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368412986"/>
                  </a:ext>
                </a:extLst>
              </a:tr>
              <a:tr h="253545">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404650565"/>
                  </a:ext>
                </a:extLst>
              </a:tr>
              <a:tr h="253545">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2948103631"/>
                  </a:ext>
                </a:extLst>
              </a:tr>
              <a:tr h="253545">
                <a:tc>
                  <a:txBody>
                    <a:bodyPr/>
                    <a:lstStyle/>
                    <a:p>
                      <a:pPr algn="just">
                        <a:lnSpc>
                          <a:spcPct val="150000"/>
                        </a:lnSpc>
                        <a:spcAft>
                          <a:spcPts val="0"/>
                        </a:spcAft>
                      </a:pPr>
                      <a:r>
                        <a:rPr lang="el-GR" sz="1000">
                          <a:effectLst/>
                        </a:rPr>
                        <a:t>6</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656637138"/>
                  </a:ext>
                </a:extLst>
              </a:tr>
              <a:tr h="253545">
                <a:tc>
                  <a:txBody>
                    <a:bodyPr/>
                    <a:lstStyle/>
                    <a:p>
                      <a:pPr algn="just">
                        <a:lnSpc>
                          <a:spcPct val="150000"/>
                        </a:lnSpc>
                        <a:spcAft>
                          <a:spcPts val="0"/>
                        </a:spcAft>
                      </a:pPr>
                      <a:r>
                        <a:rPr lang="el-GR" sz="1000">
                          <a:effectLst/>
                        </a:rPr>
                        <a:t>7</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12</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433656213"/>
                  </a:ext>
                </a:extLst>
              </a:tr>
              <a:tr h="253545">
                <a:tc>
                  <a:txBody>
                    <a:bodyPr/>
                    <a:lstStyle/>
                    <a:p>
                      <a:pPr algn="just">
                        <a:lnSpc>
                          <a:spcPct val="150000"/>
                        </a:lnSpc>
                        <a:spcAft>
                          <a:spcPts val="0"/>
                        </a:spcAft>
                      </a:pPr>
                      <a:r>
                        <a:rPr lang="el-GR" sz="1000" dirty="0">
                          <a:effectLst/>
                        </a:rPr>
                        <a:t>8</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12</a:t>
                      </a:r>
                      <a:endParaRPr lang="en-GB" sz="1000" dirty="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54220840"/>
                  </a:ext>
                </a:extLst>
              </a:tr>
            </a:tbl>
          </a:graphicData>
        </a:graphic>
      </p:graphicFrame>
      <p:sp>
        <p:nvSpPr>
          <p:cNvPr id="16" name="Text Placeholder 15">
            <a:extLst>
              <a:ext uri="{FF2B5EF4-FFF2-40B4-BE49-F238E27FC236}">
                <a16:creationId xmlns:a16="http://schemas.microsoft.com/office/drawing/2014/main" id="{0DCA3854-1ACE-4CB3-ADF8-ACEF6FC3C57B}"/>
              </a:ext>
            </a:extLst>
          </p:cNvPr>
          <p:cNvSpPr>
            <a:spLocks noGrp="1"/>
          </p:cNvSpPr>
          <p:nvPr>
            <p:ph type="body" sz="quarter" idx="3"/>
          </p:nvPr>
        </p:nvSpPr>
        <p:spPr/>
        <p:txBody>
          <a:bodyPr>
            <a:normAutofit lnSpcReduction="10000"/>
          </a:bodyPr>
          <a:lstStyle/>
          <a:p>
            <a:r>
              <a:rPr lang="en-GB" dirty="0"/>
              <a:t>Iterative – Bottom-Up Approach</a:t>
            </a:r>
          </a:p>
        </p:txBody>
      </p:sp>
      <p:graphicFrame>
        <p:nvGraphicFramePr>
          <p:cNvPr id="20" name="Content Placeholder 19">
            <a:extLst>
              <a:ext uri="{FF2B5EF4-FFF2-40B4-BE49-F238E27FC236}">
                <a16:creationId xmlns:a16="http://schemas.microsoft.com/office/drawing/2014/main" id="{A731A1F9-F804-4828-92E0-57AB65C90A87}"/>
              </a:ext>
            </a:extLst>
          </p:cNvPr>
          <p:cNvGraphicFramePr>
            <a:graphicFrameLocks noGrp="1"/>
          </p:cNvGraphicFramePr>
          <p:nvPr>
            <p:ph sz="quarter" idx="4"/>
          </p:nvPr>
        </p:nvGraphicFramePr>
        <p:xfrm>
          <a:off x="6172200" y="3055329"/>
          <a:ext cx="5183188" cy="2613290"/>
        </p:xfrm>
        <a:graphic>
          <a:graphicData uri="http://schemas.openxmlformats.org/drawingml/2006/table">
            <a:tbl>
              <a:tblPr firstRow="1" firstCol="1" bandRow="1">
                <a:tableStyleId>{5C22544A-7EE6-4342-B048-85BDC9FD1C3A}</a:tableStyleId>
              </a:tblPr>
              <a:tblGrid>
                <a:gridCol w="740233">
                  <a:extLst>
                    <a:ext uri="{9D8B030D-6E8A-4147-A177-3AD203B41FA5}">
                      <a16:colId xmlns:a16="http://schemas.microsoft.com/office/drawing/2014/main" val="3526343900"/>
                    </a:ext>
                  </a:extLst>
                </a:gridCol>
                <a:gridCol w="739713">
                  <a:extLst>
                    <a:ext uri="{9D8B030D-6E8A-4147-A177-3AD203B41FA5}">
                      <a16:colId xmlns:a16="http://schemas.microsoft.com/office/drawing/2014/main" val="2667005157"/>
                    </a:ext>
                  </a:extLst>
                </a:gridCol>
                <a:gridCol w="741272">
                  <a:extLst>
                    <a:ext uri="{9D8B030D-6E8A-4147-A177-3AD203B41FA5}">
                      <a16:colId xmlns:a16="http://schemas.microsoft.com/office/drawing/2014/main" val="2239933091"/>
                    </a:ext>
                  </a:extLst>
                </a:gridCol>
                <a:gridCol w="740752">
                  <a:extLst>
                    <a:ext uri="{9D8B030D-6E8A-4147-A177-3AD203B41FA5}">
                      <a16:colId xmlns:a16="http://schemas.microsoft.com/office/drawing/2014/main" val="3290496415"/>
                    </a:ext>
                  </a:extLst>
                </a:gridCol>
                <a:gridCol w="740233">
                  <a:extLst>
                    <a:ext uri="{9D8B030D-6E8A-4147-A177-3AD203B41FA5}">
                      <a16:colId xmlns:a16="http://schemas.microsoft.com/office/drawing/2014/main" val="57427633"/>
                    </a:ext>
                  </a:extLst>
                </a:gridCol>
                <a:gridCol w="740752">
                  <a:extLst>
                    <a:ext uri="{9D8B030D-6E8A-4147-A177-3AD203B41FA5}">
                      <a16:colId xmlns:a16="http://schemas.microsoft.com/office/drawing/2014/main" val="712091126"/>
                    </a:ext>
                  </a:extLst>
                </a:gridCol>
                <a:gridCol w="740233">
                  <a:extLst>
                    <a:ext uri="{9D8B030D-6E8A-4147-A177-3AD203B41FA5}">
                      <a16:colId xmlns:a16="http://schemas.microsoft.com/office/drawing/2014/main" val="669365754"/>
                    </a:ext>
                  </a:extLst>
                </a:gridCol>
              </a:tblGrid>
              <a:tr h="254793">
                <a:tc>
                  <a:txBody>
                    <a:bodyPr/>
                    <a:lstStyle/>
                    <a:p>
                      <a:pPr algn="just">
                        <a:lnSpc>
                          <a:spcPct val="150000"/>
                        </a:lnSpc>
                        <a:spcAft>
                          <a:spcPts val="0"/>
                        </a:spcAft>
                      </a:pPr>
                      <a:r>
                        <a:rPr lang="el-GR" sz="1000">
                          <a:effectLst/>
                        </a:rPr>
                        <a:t>Item \ Sack</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 </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50037039"/>
                  </a:ext>
                </a:extLst>
              </a:tr>
              <a:tr h="254793">
                <a:tc>
                  <a:txBody>
                    <a:bodyPr/>
                    <a:lstStyle/>
                    <a:p>
                      <a:pPr algn="just">
                        <a:lnSpc>
                          <a:spcPct val="150000"/>
                        </a:lnSpc>
                        <a:spcAft>
                          <a:spcPts val="0"/>
                        </a:spcAft>
                      </a:pPr>
                      <a:r>
                        <a:rPr lang="el-GR" sz="1000">
                          <a:effectLst/>
                        </a:rPr>
                        <a:t> </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504871354"/>
                  </a:ext>
                </a:extLst>
              </a:tr>
              <a:tr h="254793">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050846849"/>
                  </a:ext>
                </a:extLst>
              </a:tr>
              <a:tr h="254793">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13</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1984680159"/>
                  </a:ext>
                </a:extLst>
              </a:tr>
              <a:tr h="254793">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15</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15</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15</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28</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80747225"/>
                  </a:ext>
                </a:extLst>
              </a:tr>
              <a:tr h="254793">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4104605806"/>
                  </a:ext>
                </a:extLst>
              </a:tr>
              <a:tr h="254793">
                <a:tc>
                  <a:txBody>
                    <a:bodyPr/>
                    <a:lstStyle/>
                    <a:p>
                      <a:pPr algn="just">
                        <a:lnSpc>
                          <a:spcPct val="150000"/>
                        </a:lnSpc>
                        <a:spcAft>
                          <a:spcPts val="0"/>
                        </a:spcAft>
                      </a:pPr>
                      <a:r>
                        <a:rPr lang="el-GR" sz="1000">
                          <a:effectLst/>
                        </a:rPr>
                        <a:t>5</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774590294"/>
                  </a:ext>
                </a:extLst>
              </a:tr>
              <a:tr h="254793">
                <a:tc>
                  <a:txBody>
                    <a:bodyPr/>
                    <a:lstStyle/>
                    <a:p>
                      <a:pPr algn="just">
                        <a:lnSpc>
                          <a:spcPct val="150000"/>
                        </a:lnSpc>
                        <a:spcAft>
                          <a:spcPts val="0"/>
                        </a:spcAft>
                      </a:pPr>
                      <a:r>
                        <a:rPr lang="el-GR" sz="1000">
                          <a:effectLst/>
                        </a:rPr>
                        <a:t>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46</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2148563510"/>
                  </a:ext>
                </a:extLst>
              </a:tr>
              <a:tr h="254793">
                <a:tc>
                  <a:txBody>
                    <a:bodyPr/>
                    <a:lstStyle/>
                    <a:p>
                      <a:pPr algn="just">
                        <a:lnSpc>
                          <a:spcPct val="150000"/>
                        </a:lnSpc>
                        <a:spcAft>
                          <a:spcPts val="0"/>
                        </a:spcAft>
                      </a:pPr>
                      <a:r>
                        <a:rPr lang="el-GR" sz="1000">
                          <a:effectLst/>
                        </a:rPr>
                        <a:t>7</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46</a:t>
                      </a:r>
                      <a:endParaRPr lang="en-GB" sz="100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4243551756"/>
                  </a:ext>
                </a:extLst>
              </a:tr>
              <a:tr h="254793">
                <a:tc>
                  <a:txBody>
                    <a:bodyPr/>
                    <a:lstStyle/>
                    <a:p>
                      <a:pPr algn="just">
                        <a:lnSpc>
                          <a:spcPct val="150000"/>
                        </a:lnSpc>
                        <a:spcAft>
                          <a:spcPts val="0"/>
                        </a:spcAft>
                      </a:pPr>
                      <a:r>
                        <a:rPr lang="el-GR" sz="1000">
                          <a:effectLst/>
                        </a:rPr>
                        <a:t>8</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26</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41</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a:effectLst/>
                        </a:rPr>
                        <a:t>53</a:t>
                      </a:r>
                      <a:endParaRPr lang="en-GB" sz="1000">
                        <a:effectLst/>
                        <a:latin typeface="Liberation Serif"/>
                        <a:ea typeface="Liberation Serif"/>
                        <a:cs typeface="Liberation Serif"/>
                      </a:endParaRPr>
                    </a:p>
                  </a:txBody>
                  <a:tcPr marL="28588" marR="28588" marT="28588" marB="28588"/>
                </a:tc>
                <a:tc>
                  <a:txBody>
                    <a:bodyPr/>
                    <a:lstStyle/>
                    <a:p>
                      <a:pPr algn="just">
                        <a:lnSpc>
                          <a:spcPct val="150000"/>
                        </a:lnSpc>
                        <a:spcAft>
                          <a:spcPts val="0"/>
                        </a:spcAft>
                      </a:pPr>
                      <a:r>
                        <a:rPr lang="el-GR" sz="1000" dirty="0">
                          <a:effectLst/>
                        </a:rPr>
                        <a:t>53</a:t>
                      </a:r>
                      <a:endParaRPr lang="en-GB" sz="1000" dirty="0">
                        <a:effectLst/>
                        <a:latin typeface="Liberation Serif"/>
                        <a:ea typeface="Liberation Serif"/>
                        <a:cs typeface="Liberation Serif"/>
                      </a:endParaRPr>
                    </a:p>
                  </a:txBody>
                  <a:tcPr marL="28588" marR="28588" marT="28588" marB="28588"/>
                </a:tc>
                <a:extLst>
                  <a:ext uri="{0D108BD9-81ED-4DB2-BD59-A6C34878D82A}">
                    <a16:rowId xmlns:a16="http://schemas.microsoft.com/office/drawing/2014/main" val="3727431408"/>
                  </a:ext>
                </a:extLst>
              </a:tr>
            </a:tbl>
          </a:graphicData>
        </a:graphic>
      </p:graphicFrame>
    </p:spTree>
    <p:extLst>
      <p:ext uri="{BB962C8B-B14F-4D97-AF65-F5344CB8AC3E}">
        <p14:creationId xmlns:p14="http://schemas.microsoft.com/office/powerpoint/2010/main" val="2041608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Implementation - Knapsack</a:t>
            </a:r>
          </a:p>
        </p:txBody>
      </p:sp>
      <p:sp>
        <p:nvSpPr>
          <p:cNvPr id="9" name="Text Placeholder 8">
            <a:extLst>
              <a:ext uri="{FF2B5EF4-FFF2-40B4-BE49-F238E27FC236}">
                <a16:creationId xmlns:a16="http://schemas.microsoft.com/office/drawing/2014/main" id="{F325A8B3-C1D5-4C6F-B4CC-240768A692C6}"/>
              </a:ext>
            </a:extLst>
          </p:cNvPr>
          <p:cNvSpPr>
            <a:spLocks noGrp="1"/>
          </p:cNvSpPr>
          <p:nvPr>
            <p:ph type="body" idx="1"/>
          </p:nvPr>
        </p:nvSpPr>
        <p:spPr>
          <a:xfrm>
            <a:off x="836612" y="1510061"/>
            <a:ext cx="5157787" cy="499812"/>
          </a:xfrm>
        </p:spPr>
        <p:txBody>
          <a:bodyPr/>
          <a:lstStyle/>
          <a:p>
            <a:r>
              <a:rPr lang="en-GB" dirty="0"/>
              <a:t>Iterative - Bottom-Up approach</a:t>
            </a:r>
          </a:p>
        </p:txBody>
      </p:sp>
      <p:sp>
        <p:nvSpPr>
          <p:cNvPr id="11" name="Text Placeholder 10">
            <a:extLst>
              <a:ext uri="{FF2B5EF4-FFF2-40B4-BE49-F238E27FC236}">
                <a16:creationId xmlns:a16="http://schemas.microsoft.com/office/drawing/2014/main" id="{F7E13CB7-DEC3-4C5B-BD1C-F65239FCB8D3}"/>
              </a:ext>
            </a:extLst>
          </p:cNvPr>
          <p:cNvSpPr>
            <a:spLocks noGrp="1"/>
          </p:cNvSpPr>
          <p:nvPr>
            <p:ph type="body" sz="quarter" idx="3"/>
          </p:nvPr>
        </p:nvSpPr>
        <p:spPr>
          <a:xfrm>
            <a:off x="6172200" y="1440781"/>
            <a:ext cx="5183188" cy="499813"/>
          </a:xfrm>
        </p:spPr>
        <p:txBody>
          <a:bodyPr/>
          <a:lstStyle/>
          <a:p>
            <a:r>
              <a:rPr lang="en-GB" dirty="0"/>
              <a:t>Recursive – Top-Down Approach</a:t>
            </a:r>
          </a:p>
        </p:txBody>
      </p:sp>
      <p:pic>
        <p:nvPicPr>
          <p:cNvPr id="10" name="Content Placeholder 9">
            <a:extLst>
              <a:ext uri="{FF2B5EF4-FFF2-40B4-BE49-F238E27FC236}">
                <a16:creationId xmlns:a16="http://schemas.microsoft.com/office/drawing/2014/main" id="{5608E8D5-BBEF-4E6E-9DEB-296DB86F1D63}"/>
              </a:ext>
            </a:extLst>
          </p:cNvPr>
          <p:cNvPicPr>
            <a:picLocks noGrp="1" noChangeAspect="1"/>
          </p:cNvPicPr>
          <p:nvPr>
            <p:ph sz="half" idx="2"/>
          </p:nvPr>
        </p:nvPicPr>
        <p:blipFill>
          <a:blip r:embed="rId2"/>
          <a:stretch>
            <a:fillRect/>
          </a:stretch>
        </p:blipFill>
        <p:spPr>
          <a:xfrm>
            <a:off x="839788" y="2835624"/>
            <a:ext cx="5157787" cy="3244334"/>
          </a:xfrm>
          <a:prstGeom prst="rect">
            <a:avLst/>
          </a:prstGeom>
        </p:spPr>
      </p:pic>
      <p:pic>
        <p:nvPicPr>
          <p:cNvPr id="12" name="Content Placeholder 11">
            <a:extLst>
              <a:ext uri="{FF2B5EF4-FFF2-40B4-BE49-F238E27FC236}">
                <a16:creationId xmlns:a16="http://schemas.microsoft.com/office/drawing/2014/main" id="{27D42F02-25DC-4E7E-A08D-41BF8F86B16C}"/>
              </a:ext>
            </a:extLst>
          </p:cNvPr>
          <p:cNvPicPr>
            <a:picLocks noGrp="1" noChangeAspect="1"/>
          </p:cNvPicPr>
          <p:nvPr>
            <p:ph sz="quarter" idx="4"/>
          </p:nvPr>
        </p:nvPicPr>
        <p:blipFill>
          <a:blip r:embed="rId3"/>
          <a:stretch>
            <a:fillRect/>
          </a:stretch>
        </p:blipFill>
        <p:spPr>
          <a:xfrm>
            <a:off x="6194427" y="2835624"/>
            <a:ext cx="5183188" cy="3244334"/>
          </a:xfrm>
          <a:prstGeom prst="rect">
            <a:avLst/>
          </a:prstGeom>
        </p:spPr>
      </p:pic>
    </p:spTree>
    <p:extLst>
      <p:ext uri="{BB962C8B-B14F-4D97-AF65-F5344CB8AC3E}">
        <p14:creationId xmlns:p14="http://schemas.microsoft.com/office/powerpoint/2010/main" val="4276770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Comparing Results - Knapsack</a:t>
            </a:r>
          </a:p>
        </p:txBody>
      </p:sp>
      <p:graphicFrame>
        <p:nvGraphicFramePr>
          <p:cNvPr id="6" name="Content Placeholder 5">
            <a:extLst>
              <a:ext uri="{FF2B5EF4-FFF2-40B4-BE49-F238E27FC236}">
                <a16:creationId xmlns:a16="http://schemas.microsoft.com/office/drawing/2014/main" id="{E7CA7846-A0DA-42C2-83DB-E31BF3C11149}"/>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9CB51809-4AD4-4648-A906-0A61A28E0800}"/>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7335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Digging Further – Dijkstra</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56391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Example - Dijkstra</a:t>
            </a:r>
          </a:p>
        </p:txBody>
      </p:sp>
      <p:sp>
        <p:nvSpPr>
          <p:cNvPr id="12" name="Text Placeholder 11">
            <a:extLst>
              <a:ext uri="{FF2B5EF4-FFF2-40B4-BE49-F238E27FC236}">
                <a16:creationId xmlns:a16="http://schemas.microsoft.com/office/drawing/2014/main" id="{835A05CF-2B91-47DA-9819-1457A6B9F562}"/>
              </a:ext>
            </a:extLst>
          </p:cNvPr>
          <p:cNvSpPr>
            <a:spLocks noGrp="1"/>
          </p:cNvSpPr>
          <p:nvPr>
            <p:ph type="body" idx="1"/>
          </p:nvPr>
        </p:nvSpPr>
        <p:spPr>
          <a:xfrm>
            <a:off x="839787" y="1594966"/>
            <a:ext cx="5157787" cy="823912"/>
          </a:xfrm>
        </p:spPr>
        <p:txBody>
          <a:bodyPr>
            <a:normAutofit/>
          </a:bodyPr>
          <a:lstStyle/>
          <a:p>
            <a:r>
              <a:rPr lang="en-GB" dirty="0"/>
              <a:t>Example Graph</a:t>
            </a:r>
          </a:p>
        </p:txBody>
      </p:sp>
      <p:sp>
        <p:nvSpPr>
          <p:cNvPr id="16" name="Text Placeholder 15">
            <a:extLst>
              <a:ext uri="{FF2B5EF4-FFF2-40B4-BE49-F238E27FC236}">
                <a16:creationId xmlns:a16="http://schemas.microsoft.com/office/drawing/2014/main" id="{0DCA3854-1ACE-4CB3-ADF8-ACEF6FC3C57B}"/>
              </a:ext>
            </a:extLst>
          </p:cNvPr>
          <p:cNvSpPr>
            <a:spLocks noGrp="1"/>
          </p:cNvSpPr>
          <p:nvPr>
            <p:ph type="body" sz="quarter" idx="3"/>
          </p:nvPr>
        </p:nvSpPr>
        <p:spPr/>
        <p:txBody>
          <a:bodyPr>
            <a:normAutofit/>
          </a:bodyPr>
          <a:lstStyle/>
          <a:p>
            <a:endParaRPr lang="en-GB" dirty="0"/>
          </a:p>
        </p:txBody>
      </p:sp>
      <p:graphicFrame>
        <p:nvGraphicFramePr>
          <p:cNvPr id="7" name="Content Placeholder 6">
            <a:extLst>
              <a:ext uri="{FF2B5EF4-FFF2-40B4-BE49-F238E27FC236}">
                <a16:creationId xmlns:a16="http://schemas.microsoft.com/office/drawing/2014/main" id="{D23646C8-6EDF-40DD-B2F4-DBFF87F62ECF}"/>
              </a:ext>
            </a:extLst>
          </p:cNvPr>
          <p:cNvGraphicFramePr>
            <a:graphicFrameLocks noGrp="1"/>
          </p:cNvGraphicFramePr>
          <p:nvPr>
            <p:ph sz="half" idx="2"/>
            <p:extLst>
              <p:ext uri="{D42A27DB-BD31-4B8C-83A1-F6EECF244321}">
                <p14:modId xmlns:p14="http://schemas.microsoft.com/office/powerpoint/2010/main" val="115930393"/>
              </p:ext>
            </p:extLst>
          </p:nvPr>
        </p:nvGraphicFramePr>
        <p:xfrm>
          <a:off x="836612" y="2662989"/>
          <a:ext cx="5157786" cy="3577392"/>
        </p:xfrm>
        <a:graphic>
          <a:graphicData uri="http://schemas.openxmlformats.org/drawingml/2006/table">
            <a:tbl>
              <a:tblPr firstRow="1" firstCol="1" bandRow="1">
                <a:tableStyleId>{5C22544A-7EE6-4342-B048-85BDC9FD1C3A}</a:tableStyleId>
              </a:tblPr>
              <a:tblGrid>
                <a:gridCol w="859717">
                  <a:extLst>
                    <a:ext uri="{9D8B030D-6E8A-4147-A177-3AD203B41FA5}">
                      <a16:colId xmlns:a16="http://schemas.microsoft.com/office/drawing/2014/main" val="2653475920"/>
                    </a:ext>
                  </a:extLst>
                </a:gridCol>
                <a:gridCol w="859200">
                  <a:extLst>
                    <a:ext uri="{9D8B030D-6E8A-4147-A177-3AD203B41FA5}">
                      <a16:colId xmlns:a16="http://schemas.microsoft.com/office/drawing/2014/main" val="3972732408"/>
                    </a:ext>
                  </a:extLst>
                </a:gridCol>
                <a:gridCol w="860235">
                  <a:extLst>
                    <a:ext uri="{9D8B030D-6E8A-4147-A177-3AD203B41FA5}">
                      <a16:colId xmlns:a16="http://schemas.microsoft.com/office/drawing/2014/main" val="8536708"/>
                    </a:ext>
                  </a:extLst>
                </a:gridCol>
                <a:gridCol w="859717">
                  <a:extLst>
                    <a:ext uri="{9D8B030D-6E8A-4147-A177-3AD203B41FA5}">
                      <a16:colId xmlns:a16="http://schemas.microsoft.com/office/drawing/2014/main" val="1622816362"/>
                    </a:ext>
                  </a:extLst>
                </a:gridCol>
                <a:gridCol w="859200">
                  <a:extLst>
                    <a:ext uri="{9D8B030D-6E8A-4147-A177-3AD203B41FA5}">
                      <a16:colId xmlns:a16="http://schemas.microsoft.com/office/drawing/2014/main" val="2538559150"/>
                    </a:ext>
                  </a:extLst>
                </a:gridCol>
                <a:gridCol w="859717">
                  <a:extLst>
                    <a:ext uri="{9D8B030D-6E8A-4147-A177-3AD203B41FA5}">
                      <a16:colId xmlns:a16="http://schemas.microsoft.com/office/drawing/2014/main" val="1892338758"/>
                    </a:ext>
                  </a:extLst>
                </a:gridCol>
              </a:tblGrid>
              <a:tr h="596232">
                <a:tc>
                  <a:txBody>
                    <a:bodyPr/>
                    <a:lstStyle/>
                    <a:p>
                      <a:pPr algn="just">
                        <a:lnSpc>
                          <a:spcPct val="150000"/>
                        </a:lnSpc>
                        <a:spcAft>
                          <a:spcPts val="0"/>
                        </a:spcAft>
                      </a:pPr>
                      <a:r>
                        <a:rPr lang="el-GR" sz="1000" dirty="0">
                          <a:effectLst/>
                        </a:rPr>
                        <a:t>Node</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A</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B</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C</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D</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E</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88973351"/>
                  </a:ext>
                </a:extLst>
              </a:tr>
              <a:tr h="596232">
                <a:tc>
                  <a:txBody>
                    <a:bodyPr/>
                    <a:lstStyle/>
                    <a:p>
                      <a:pPr algn="just">
                        <a:lnSpc>
                          <a:spcPct val="150000"/>
                        </a:lnSpc>
                        <a:spcAft>
                          <a:spcPts val="0"/>
                        </a:spcAft>
                      </a:pPr>
                      <a:r>
                        <a:rPr lang="el-GR" sz="1000">
                          <a:effectLst/>
                        </a:rPr>
                        <a:t>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17</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10</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18</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1071938657"/>
                  </a:ext>
                </a:extLst>
              </a:tr>
              <a:tr h="596232">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17</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8</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204732731"/>
                  </a:ext>
                </a:extLst>
              </a:tr>
              <a:tr h="596232">
                <a:tc>
                  <a:txBody>
                    <a:bodyPr/>
                    <a:lstStyle/>
                    <a:p>
                      <a:pPr algn="just">
                        <a:lnSpc>
                          <a:spcPct val="150000"/>
                        </a:lnSpc>
                        <a:spcAft>
                          <a:spcPts val="0"/>
                        </a:spcAft>
                      </a:pPr>
                      <a:r>
                        <a:rPr lang="el-GR" sz="1000">
                          <a:effectLst/>
                        </a:rPr>
                        <a:t>2</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4</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19</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584097564"/>
                  </a:ext>
                </a:extLst>
              </a:tr>
              <a:tr h="596232">
                <a:tc>
                  <a:txBody>
                    <a:bodyPr/>
                    <a:lstStyle/>
                    <a:p>
                      <a:pPr algn="just">
                        <a:lnSpc>
                          <a:spcPct val="150000"/>
                        </a:lnSpc>
                        <a:spcAft>
                          <a:spcPts val="0"/>
                        </a:spcAft>
                      </a:pPr>
                      <a:r>
                        <a:rPr lang="el-GR" sz="1000">
                          <a:effectLst/>
                        </a:rPr>
                        <a:t>3</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10</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19</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7</a:t>
                      </a:r>
                      <a:endParaRPr lang="en-GB" sz="100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3282391639"/>
                  </a:ext>
                </a:extLst>
              </a:tr>
              <a:tr h="596232">
                <a:tc>
                  <a:txBody>
                    <a:bodyPr/>
                    <a:lstStyle/>
                    <a:p>
                      <a:pPr algn="just">
                        <a:lnSpc>
                          <a:spcPct val="150000"/>
                        </a:lnSpc>
                        <a:spcAft>
                          <a:spcPts val="0"/>
                        </a:spcAft>
                      </a:pPr>
                      <a:r>
                        <a:rPr lang="el-GR" sz="1000" dirty="0">
                          <a:effectLst/>
                        </a:rPr>
                        <a:t>4</a:t>
                      </a:r>
                      <a:endParaRPr lang="en-GB" sz="1000" dirty="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18</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8</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1</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a:effectLst/>
                        </a:rPr>
                        <a:t>7</a:t>
                      </a:r>
                      <a:endParaRPr lang="en-GB" sz="1000">
                        <a:effectLst/>
                        <a:latin typeface="Liberation Serif"/>
                        <a:ea typeface="Liberation Serif"/>
                        <a:cs typeface="Liberation Serif"/>
                      </a:endParaRPr>
                    </a:p>
                  </a:txBody>
                  <a:tcPr marL="28447" marR="28447" marT="28447" marB="28447"/>
                </a:tc>
                <a:tc>
                  <a:txBody>
                    <a:bodyPr/>
                    <a:lstStyle/>
                    <a:p>
                      <a:pPr algn="just">
                        <a:lnSpc>
                          <a:spcPct val="150000"/>
                        </a:lnSpc>
                        <a:spcAft>
                          <a:spcPts val="0"/>
                        </a:spcAft>
                      </a:pPr>
                      <a:r>
                        <a:rPr lang="el-GR" sz="1000" dirty="0">
                          <a:effectLst/>
                        </a:rPr>
                        <a:t>-1</a:t>
                      </a:r>
                      <a:endParaRPr lang="en-GB" sz="1000" dirty="0">
                        <a:effectLst/>
                        <a:latin typeface="Liberation Serif"/>
                        <a:ea typeface="Liberation Serif"/>
                        <a:cs typeface="Liberation Serif"/>
                      </a:endParaRPr>
                    </a:p>
                  </a:txBody>
                  <a:tcPr marL="28447" marR="28447" marT="28447" marB="28447"/>
                </a:tc>
                <a:extLst>
                  <a:ext uri="{0D108BD9-81ED-4DB2-BD59-A6C34878D82A}">
                    <a16:rowId xmlns:a16="http://schemas.microsoft.com/office/drawing/2014/main" val="4260346363"/>
                  </a:ext>
                </a:extLst>
              </a:tr>
            </a:tbl>
          </a:graphicData>
        </a:graphic>
      </p:graphicFrame>
      <p:pic>
        <p:nvPicPr>
          <p:cNvPr id="18" name="Content Placeholder 17">
            <a:extLst>
              <a:ext uri="{FF2B5EF4-FFF2-40B4-BE49-F238E27FC236}">
                <a16:creationId xmlns:a16="http://schemas.microsoft.com/office/drawing/2014/main" id="{5AD20539-B222-409C-AB0B-DC4246171F58}"/>
              </a:ext>
            </a:extLst>
          </p:cNvPr>
          <p:cNvPicPr>
            <a:picLocks noGrp="1" noChangeAspect="1"/>
          </p:cNvPicPr>
          <p:nvPr>
            <p:ph sz="quarter" idx="4"/>
          </p:nvPr>
        </p:nvPicPr>
        <p:blipFill>
          <a:blip r:embed="rId2"/>
          <a:stretch>
            <a:fillRect/>
          </a:stretch>
        </p:blipFill>
        <p:spPr>
          <a:xfrm>
            <a:off x="6172200" y="3006726"/>
            <a:ext cx="5183188" cy="2997177"/>
          </a:xfrm>
          <a:prstGeom prst="rect">
            <a:avLst/>
          </a:prstGeom>
        </p:spPr>
      </p:pic>
    </p:spTree>
    <p:extLst>
      <p:ext uri="{BB962C8B-B14F-4D97-AF65-F5344CB8AC3E}">
        <p14:creationId xmlns:p14="http://schemas.microsoft.com/office/powerpoint/2010/main" val="2426272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Implementation - Dijkstra</a:t>
            </a:r>
          </a:p>
        </p:txBody>
      </p:sp>
      <p:pic>
        <p:nvPicPr>
          <p:cNvPr id="3" name="Content Placeholder 2">
            <a:extLst>
              <a:ext uri="{FF2B5EF4-FFF2-40B4-BE49-F238E27FC236}">
                <a16:creationId xmlns:a16="http://schemas.microsoft.com/office/drawing/2014/main" id="{63EC2C57-86E4-48D6-A15B-CBE24E0534B6}"/>
              </a:ext>
            </a:extLst>
          </p:cNvPr>
          <p:cNvPicPr>
            <a:picLocks noGrp="1" noChangeAspect="1"/>
          </p:cNvPicPr>
          <p:nvPr>
            <p:ph idx="1"/>
          </p:nvPr>
        </p:nvPicPr>
        <p:blipFill>
          <a:blip r:embed="rId2"/>
          <a:stretch>
            <a:fillRect/>
          </a:stretch>
        </p:blipFill>
        <p:spPr>
          <a:xfrm>
            <a:off x="1868052" y="1429715"/>
            <a:ext cx="8455896" cy="5131445"/>
          </a:xfrm>
          <a:prstGeom prst="rect">
            <a:avLst/>
          </a:prstGeom>
        </p:spPr>
      </p:pic>
    </p:spTree>
    <p:extLst>
      <p:ext uri="{BB962C8B-B14F-4D97-AF65-F5344CB8AC3E}">
        <p14:creationId xmlns:p14="http://schemas.microsoft.com/office/powerpoint/2010/main" val="363146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Comparing Results - Dijkstra</a:t>
            </a:r>
          </a:p>
        </p:txBody>
      </p:sp>
      <p:graphicFrame>
        <p:nvGraphicFramePr>
          <p:cNvPr id="6" name="Content Placeholder 5">
            <a:extLst>
              <a:ext uri="{FF2B5EF4-FFF2-40B4-BE49-F238E27FC236}">
                <a16:creationId xmlns:a16="http://schemas.microsoft.com/office/drawing/2014/main" id="{7E728582-9E7F-410E-9A2C-6CCD807E14F2}"/>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4C95C42E-4948-47B7-AC37-DB1916ED3767}"/>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359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Digging Further – Independent Sets</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57774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FFEC-019B-420C-8263-0C7AF84F88F4}"/>
              </a:ext>
            </a:extLst>
          </p:cNvPr>
          <p:cNvSpPr>
            <a:spLocks noGrp="1"/>
          </p:cNvSpPr>
          <p:nvPr>
            <p:ph type="title"/>
          </p:nvPr>
        </p:nvSpPr>
        <p:spPr/>
        <p:txBody>
          <a:bodyPr/>
          <a:lstStyle/>
          <a:p>
            <a:r>
              <a:rPr lang="en-GB" dirty="0"/>
              <a:t>Introduction to Dynamic Programming</a:t>
            </a:r>
          </a:p>
        </p:txBody>
      </p:sp>
      <p:sp>
        <p:nvSpPr>
          <p:cNvPr id="5" name="Content Placeholder 4">
            <a:extLst>
              <a:ext uri="{FF2B5EF4-FFF2-40B4-BE49-F238E27FC236}">
                <a16:creationId xmlns:a16="http://schemas.microsoft.com/office/drawing/2014/main" id="{82ABDCB8-50FE-446F-AA73-A82B8A713B6C}"/>
              </a:ext>
            </a:extLst>
          </p:cNvPr>
          <p:cNvSpPr>
            <a:spLocks noGrp="1"/>
          </p:cNvSpPr>
          <p:nvPr>
            <p:ph idx="1"/>
          </p:nvPr>
        </p:nvSpPr>
        <p:spPr/>
        <p:txBody>
          <a:bodyPr/>
          <a:lstStyle/>
          <a:p>
            <a:r>
              <a:rPr lang="en-GB" dirty="0"/>
              <a:t>An algorithmic approach that solves problems which can be described by an optimal function efficiently by storing and reusing data. Problems are divided using the optimal function, and solved in such an order so that data is used efficiently and excess calculations are avoided.</a:t>
            </a:r>
          </a:p>
          <a:p>
            <a:r>
              <a:rPr lang="en-GB" dirty="0"/>
              <a:t>Dynamic Programming algorithms typically make use of arrays to represent the value of sub-problems. The array values can generally be computed in two ways, these are the two Dynamic Programming approaches, commonly known as the Top-Down and Bottom-Up approaches.</a:t>
            </a:r>
          </a:p>
        </p:txBody>
      </p:sp>
    </p:spTree>
    <p:extLst>
      <p:ext uri="{BB962C8B-B14F-4D97-AF65-F5344CB8AC3E}">
        <p14:creationId xmlns:p14="http://schemas.microsoft.com/office/powerpoint/2010/main" val="21421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Implementation - Independent Sets</a:t>
            </a:r>
          </a:p>
        </p:txBody>
      </p:sp>
      <p:sp>
        <p:nvSpPr>
          <p:cNvPr id="9" name="Text Placeholder 8">
            <a:extLst>
              <a:ext uri="{FF2B5EF4-FFF2-40B4-BE49-F238E27FC236}">
                <a16:creationId xmlns:a16="http://schemas.microsoft.com/office/drawing/2014/main" id="{F325A8B3-C1D5-4C6F-B4CC-240768A692C6}"/>
              </a:ext>
            </a:extLst>
          </p:cNvPr>
          <p:cNvSpPr>
            <a:spLocks noGrp="1"/>
          </p:cNvSpPr>
          <p:nvPr>
            <p:ph type="body" idx="1"/>
          </p:nvPr>
        </p:nvSpPr>
        <p:spPr>
          <a:xfrm>
            <a:off x="836612" y="1510061"/>
            <a:ext cx="5157787" cy="499812"/>
          </a:xfrm>
        </p:spPr>
        <p:txBody>
          <a:bodyPr/>
          <a:lstStyle/>
          <a:p>
            <a:r>
              <a:rPr lang="en-GB" dirty="0"/>
              <a:t>Iterative - Bottom-Up approach</a:t>
            </a:r>
          </a:p>
        </p:txBody>
      </p:sp>
      <p:sp>
        <p:nvSpPr>
          <p:cNvPr id="11" name="Text Placeholder 10">
            <a:extLst>
              <a:ext uri="{FF2B5EF4-FFF2-40B4-BE49-F238E27FC236}">
                <a16:creationId xmlns:a16="http://schemas.microsoft.com/office/drawing/2014/main" id="{F7E13CB7-DEC3-4C5B-BD1C-F65239FCB8D3}"/>
              </a:ext>
            </a:extLst>
          </p:cNvPr>
          <p:cNvSpPr>
            <a:spLocks noGrp="1"/>
          </p:cNvSpPr>
          <p:nvPr>
            <p:ph type="body" sz="quarter" idx="3"/>
          </p:nvPr>
        </p:nvSpPr>
        <p:spPr>
          <a:xfrm>
            <a:off x="6172200" y="1440781"/>
            <a:ext cx="5183188" cy="499813"/>
          </a:xfrm>
        </p:spPr>
        <p:txBody>
          <a:bodyPr/>
          <a:lstStyle/>
          <a:p>
            <a:r>
              <a:rPr lang="en-GB" dirty="0"/>
              <a:t>Recursive – Top-Down Approach</a:t>
            </a:r>
          </a:p>
        </p:txBody>
      </p:sp>
      <p:sp>
        <p:nvSpPr>
          <p:cNvPr id="4" name="Content Placeholder 3">
            <a:extLst>
              <a:ext uri="{FF2B5EF4-FFF2-40B4-BE49-F238E27FC236}">
                <a16:creationId xmlns:a16="http://schemas.microsoft.com/office/drawing/2014/main" id="{C2C8E840-0C9A-492A-8BDF-9106C2C786DE}"/>
              </a:ext>
            </a:extLst>
          </p:cNvPr>
          <p:cNvSpPr>
            <a:spLocks noGrp="1"/>
          </p:cNvSpPr>
          <p:nvPr>
            <p:ph sz="half" idx="2"/>
          </p:nvPr>
        </p:nvSpPr>
        <p:spPr/>
        <p:txBody>
          <a:bodyPr/>
          <a:lstStyle/>
          <a:p>
            <a:endParaRPr lang="en-GB" dirty="0"/>
          </a:p>
        </p:txBody>
      </p:sp>
      <p:pic>
        <p:nvPicPr>
          <p:cNvPr id="5" name="Content Placeholder 4">
            <a:extLst>
              <a:ext uri="{FF2B5EF4-FFF2-40B4-BE49-F238E27FC236}">
                <a16:creationId xmlns:a16="http://schemas.microsoft.com/office/drawing/2014/main" id="{B4664404-E28B-4A8E-80F4-9772FDD857EB}"/>
              </a:ext>
            </a:extLst>
          </p:cNvPr>
          <p:cNvPicPr>
            <a:picLocks noGrp="1" noChangeAspect="1"/>
          </p:cNvPicPr>
          <p:nvPr>
            <p:ph sz="quarter" idx="4"/>
          </p:nvPr>
        </p:nvPicPr>
        <p:blipFill>
          <a:blip r:embed="rId2"/>
          <a:stretch>
            <a:fillRect/>
          </a:stretch>
        </p:blipFill>
        <p:spPr>
          <a:xfrm>
            <a:off x="6415161" y="2505075"/>
            <a:ext cx="4697265" cy="3684588"/>
          </a:xfrm>
          <a:prstGeom prst="rect">
            <a:avLst/>
          </a:prstGeom>
        </p:spPr>
      </p:pic>
    </p:spTree>
    <p:extLst>
      <p:ext uri="{BB962C8B-B14F-4D97-AF65-F5344CB8AC3E}">
        <p14:creationId xmlns:p14="http://schemas.microsoft.com/office/powerpoint/2010/main" val="2095197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Comparing Results – Independent Sets</a:t>
            </a:r>
          </a:p>
        </p:txBody>
      </p:sp>
      <p:graphicFrame>
        <p:nvGraphicFramePr>
          <p:cNvPr id="6" name="Content Placeholder 5">
            <a:extLst>
              <a:ext uri="{FF2B5EF4-FFF2-40B4-BE49-F238E27FC236}">
                <a16:creationId xmlns:a16="http://schemas.microsoft.com/office/drawing/2014/main" id="{C19539A6-10EB-475E-8625-4EEEA66A00E0}"/>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a:extLst>
              <a:ext uri="{FF2B5EF4-FFF2-40B4-BE49-F238E27FC236}">
                <a16:creationId xmlns:a16="http://schemas.microsoft.com/office/drawing/2014/main" id="{C8B04976-1736-42F8-B7BC-8DFF916079BA}"/>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3987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4B83A-68D2-442F-A235-BB1DDA8B3CA1}"/>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EFE2A428-A8E1-4779-BE8F-411C2ABB724E}"/>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00462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794A-6A89-4762-8D00-AAE8BEDD276A}"/>
              </a:ext>
            </a:extLst>
          </p:cNvPr>
          <p:cNvSpPr>
            <a:spLocks noGrp="1"/>
          </p:cNvSpPr>
          <p:nvPr>
            <p:ph type="title"/>
          </p:nvPr>
        </p:nvSpPr>
        <p:spPr/>
        <p:txBody>
          <a:bodyPr/>
          <a:lstStyle/>
          <a:p>
            <a:r>
              <a:rPr lang="en-GB" dirty="0"/>
              <a:t>The Top-Down approach</a:t>
            </a:r>
          </a:p>
        </p:txBody>
      </p:sp>
      <p:sp>
        <p:nvSpPr>
          <p:cNvPr id="3" name="Content Placeholder 2">
            <a:extLst>
              <a:ext uri="{FF2B5EF4-FFF2-40B4-BE49-F238E27FC236}">
                <a16:creationId xmlns:a16="http://schemas.microsoft.com/office/drawing/2014/main" id="{93FC0656-73D3-405B-B3EA-35488EB3B4D7}"/>
              </a:ext>
            </a:extLst>
          </p:cNvPr>
          <p:cNvSpPr>
            <a:spLocks noGrp="1"/>
          </p:cNvSpPr>
          <p:nvPr>
            <p:ph idx="1"/>
          </p:nvPr>
        </p:nvSpPr>
        <p:spPr/>
        <p:txBody>
          <a:bodyPr>
            <a:normAutofit fontScale="92500" lnSpcReduction="10000"/>
          </a:bodyPr>
          <a:lstStyle/>
          <a:p>
            <a:r>
              <a:rPr lang="en-GB" dirty="0"/>
              <a:t>Is a direct representation of the recursive description. It is a recursive approach that uses the recursive function of a problem to recursively divide and solve the problem. To speed up the process of recursion we use an array to store every calculated values to all sub-problems that occur during the recursive process. This way we can detect problems that are declared more than once and avoid computing them again.</a:t>
            </a:r>
          </a:p>
          <a:p>
            <a:r>
              <a:rPr lang="en-GB" dirty="0"/>
              <a:t>The process of storing the solved Sub-Problems and using this information to stop duplicate recursion branches is known as Memorization or Memoization</a:t>
            </a:r>
          </a:p>
          <a:p>
            <a:r>
              <a:rPr lang="en-GB" dirty="0"/>
              <a:t>This process was name the Top-Down approach because of its ability to start from a problem and divide it recursively to smaller problems, thus moving from the “top” of an array to its “Bottom”</a:t>
            </a:r>
          </a:p>
        </p:txBody>
      </p:sp>
    </p:spTree>
    <p:extLst>
      <p:ext uri="{BB962C8B-B14F-4D97-AF65-F5344CB8AC3E}">
        <p14:creationId xmlns:p14="http://schemas.microsoft.com/office/powerpoint/2010/main" val="169953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B7FB-0CF3-4462-B394-5C2550C44A68}"/>
              </a:ext>
            </a:extLst>
          </p:cNvPr>
          <p:cNvSpPr>
            <a:spLocks noGrp="1"/>
          </p:cNvSpPr>
          <p:nvPr>
            <p:ph type="title"/>
          </p:nvPr>
        </p:nvSpPr>
        <p:spPr/>
        <p:txBody>
          <a:bodyPr/>
          <a:lstStyle/>
          <a:p>
            <a:r>
              <a:rPr lang="en-GB" dirty="0"/>
              <a:t>The Bottom-Up approach</a:t>
            </a:r>
          </a:p>
        </p:txBody>
      </p:sp>
      <p:sp>
        <p:nvSpPr>
          <p:cNvPr id="3" name="Content Placeholder 2">
            <a:extLst>
              <a:ext uri="{FF2B5EF4-FFF2-40B4-BE49-F238E27FC236}">
                <a16:creationId xmlns:a16="http://schemas.microsoft.com/office/drawing/2014/main" id="{169EAB1C-2C3E-425B-986B-289C0E1F96EF}"/>
              </a:ext>
            </a:extLst>
          </p:cNvPr>
          <p:cNvSpPr>
            <a:spLocks noGrp="1"/>
          </p:cNvSpPr>
          <p:nvPr>
            <p:ph idx="1"/>
          </p:nvPr>
        </p:nvSpPr>
        <p:spPr/>
        <p:txBody>
          <a:bodyPr>
            <a:normAutofit/>
          </a:bodyPr>
          <a:lstStyle/>
          <a:p>
            <a:r>
              <a:rPr lang="en-GB" dirty="0"/>
              <a:t>This approach is an iterative approach, it uses the optimal description of a problem to gradually build up from small Sub-Problems to bigger ones. This approach generally starts from the smallest possible Sub-Problems or end cases and it solves every possible Sub-Problem until the solution to the original problem is found. </a:t>
            </a:r>
          </a:p>
          <a:p>
            <a:r>
              <a:rPr lang="en-GB" dirty="0"/>
              <a:t>This process is also called as tabulation, since the array (or table) is used to store all possible Sub-Problems and solve bigger problems with each iteration.</a:t>
            </a:r>
          </a:p>
          <a:p>
            <a:r>
              <a:rPr lang="en-GB" dirty="0"/>
              <a:t>Since this approach begins from small problems and builds into bigger and more complex problems, it was named the Bottom-Up approach.</a:t>
            </a:r>
          </a:p>
        </p:txBody>
      </p:sp>
    </p:spTree>
    <p:extLst>
      <p:ext uri="{BB962C8B-B14F-4D97-AF65-F5344CB8AC3E}">
        <p14:creationId xmlns:p14="http://schemas.microsoft.com/office/powerpoint/2010/main" val="109316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42A3-CBF3-471A-B2BC-78428FE9DE9B}"/>
              </a:ext>
            </a:extLst>
          </p:cNvPr>
          <p:cNvSpPr>
            <a:spLocks noGrp="1"/>
          </p:cNvSpPr>
          <p:nvPr>
            <p:ph type="title"/>
          </p:nvPr>
        </p:nvSpPr>
        <p:spPr/>
        <p:txBody>
          <a:bodyPr/>
          <a:lstStyle/>
          <a:p>
            <a:r>
              <a:rPr lang="en-GB" dirty="0"/>
              <a:t>My Goal</a:t>
            </a:r>
          </a:p>
        </p:txBody>
      </p:sp>
      <p:sp>
        <p:nvSpPr>
          <p:cNvPr id="3" name="Content Placeholder 2">
            <a:extLst>
              <a:ext uri="{FF2B5EF4-FFF2-40B4-BE49-F238E27FC236}">
                <a16:creationId xmlns:a16="http://schemas.microsoft.com/office/drawing/2014/main" id="{1B3217F7-71F7-4B9A-A2E2-5036E02B3242}"/>
              </a:ext>
            </a:extLst>
          </p:cNvPr>
          <p:cNvSpPr>
            <a:spLocks noGrp="1"/>
          </p:cNvSpPr>
          <p:nvPr>
            <p:ph idx="1"/>
          </p:nvPr>
        </p:nvSpPr>
        <p:spPr/>
        <p:txBody>
          <a:bodyPr/>
          <a:lstStyle/>
          <a:p>
            <a:r>
              <a:rPr lang="en-GB" dirty="0"/>
              <a:t>It is well known that recursive implementations cause an overhead to the stack usage, and the execution time. However, I wanted to test how much this overhead was, to find out which of the two approaches was more efficient.</a:t>
            </a:r>
          </a:p>
          <a:p>
            <a:r>
              <a:rPr lang="en-GB" dirty="0"/>
              <a:t>After realising the results varied depending on the input of a problem, I wanted to test enough problems to be able to categorize their performance in regards to their input type, to devise a rule of thumb that could possibly give us an idea of what to expect from each algorithm for any given problem.</a:t>
            </a:r>
          </a:p>
        </p:txBody>
      </p:sp>
    </p:spTree>
    <p:extLst>
      <p:ext uri="{BB962C8B-B14F-4D97-AF65-F5344CB8AC3E}">
        <p14:creationId xmlns:p14="http://schemas.microsoft.com/office/powerpoint/2010/main" val="393040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6EB4-442F-449B-B6B5-BD9C22962E85}"/>
              </a:ext>
            </a:extLst>
          </p:cNvPr>
          <p:cNvSpPr>
            <a:spLocks noGrp="1"/>
          </p:cNvSpPr>
          <p:nvPr>
            <p:ph type="title"/>
          </p:nvPr>
        </p:nvSpPr>
        <p:spPr/>
        <p:txBody>
          <a:bodyPr/>
          <a:lstStyle/>
          <a:p>
            <a:r>
              <a:rPr lang="en-GB" dirty="0"/>
              <a:t>Project Timeline: Preliminary Research</a:t>
            </a:r>
          </a:p>
        </p:txBody>
      </p:sp>
      <p:sp>
        <p:nvSpPr>
          <p:cNvPr id="3" name="Content Placeholder 2">
            <a:extLst>
              <a:ext uri="{FF2B5EF4-FFF2-40B4-BE49-F238E27FC236}">
                <a16:creationId xmlns:a16="http://schemas.microsoft.com/office/drawing/2014/main" id="{248BACD2-990C-4B18-93D1-C52167034BF0}"/>
              </a:ext>
            </a:extLst>
          </p:cNvPr>
          <p:cNvSpPr>
            <a:spLocks noGrp="1"/>
          </p:cNvSpPr>
          <p:nvPr>
            <p:ph idx="1"/>
          </p:nvPr>
        </p:nvSpPr>
        <p:spPr/>
        <p:txBody>
          <a:bodyPr/>
          <a:lstStyle/>
          <a:p>
            <a:r>
              <a:rPr lang="en-GB" dirty="0"/>
              <a:t>Research on alternative data structures for dynamic programming algorithms</a:t>
            </a:r>
          </a:p>
          <a:p>
            <a:r>
              <a:rPr lang="en-GB" dirty="0"/>
              <a:t>Research on memory usage, CPU utilization, optimizations and taking their measurements.</a:t>
            </a:r>
          </a:p>
          <a:p>
            <a:r>
              <a:rPr lang="en-GB" dirty="0"/>
              <a:t>Hands on practise with the first problem, taking the data measurements, and making a reusable template used to develop all other problems</a:t>
            </a:r>
          </a:p>
          <a:p>
            <a:r>
              <a:rPr lang="en-GB" dirty="0"/>
              <a:t>Development of a variety of scripts to automate data collection</a:t>
            </a:r>
          </a:p>
        </p:txBody>
      </p:sp>
    </p:spTree>
    <p:extLst>
      <p:ext uri="{BB962C8B-B14F-4D97-AF65-F5344CB8AC3E}">
        <p14:creationId xmlns:p14="http://schemas.microsoft.com/office/powerpoint/2010/main" val="277562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386-A743-43AE-BB4C-1B4F858B8DB2}"/>
              </a:ext>
            </a:extLst>
          </p:cNvPr>
          <p:cNvSpPr>
            <a:spLocks noGrp="1"/>
          </p:cNvSpPr>
          <p:nvPr>
            <p:ph type="title"/>
          </p:nvPr>
        </p:nvSpPr>
        <p:spPr/>
        <p:txBody>
          <a:bodyPr/>
          <a:lstStyle/>
          <a:p>
            <a:r>
              <a:rPr lang="en-GB" dirty="0"/>
              <a:t>Project Timeline: Problem Analysis</a:t>
            </a:r>
          </a:p>
        </p:txBody>
      </p:sp>
      <p:sp>
        <p:nvSpPr>
          <p:cNvPr id="3" name="Content Placeholder 2">
            <a:extLst>
              <a:ext uri="{FF2B5EF4-FFF2-40B4-BE49-F238E27FC236}">
                <a16:creationId xmlns:a16="http://schemas.microsoft.com/office/drawing/2014/main" id="{14F8D6C1-138C-4521-AF8C-2DD09D6038DA}"/>
              </a:ext>
            </a:extLst>
          </p:cNvPr>
          <p:cNvSpPr>
            <a:spLocks noGrp="1"/>
          </p:cNvSpPr>
          <p:nvPr>
            <p:ph idx="1"/>
          </p:nvPr>
        </p:nvSpPr>
        <p:spPr/>
        <p:txBody>
          <a:bodyPr/>
          <a:lstStyle/>
          <a:p>
            <a:r>
              <a:rPr lang="en-GB" dirty="0"/>
              <a:t>Implementation of basic problems using arrays. After implementing and analysing the results of the “Dijkstra” problem and the “Independent Sets” problem i realised the effect of the input to the performance of the approach</a:t>
            </a:r>
          </a:p>
          <a:p>
            <a:r>
              <a:rPr lang="en-GB" dirty="0"/>
              <a:t>Therefore, the implementation of more tree based problems and the “LISS” problem followed</a:t>
            </a:r>
          </a:p>
          <a:p>
            <a:r>
              <a:rPr lang="en-GB" dirty="0"/>
              <a:t>I realised there were limitations with the Valgrind tool so I rerun all problems with new memory measuring tools</a:t>
            </a:r>
          </a:p>
        </p:txBody>
      </p:sp>
    </p:spTree>
    <p:extLst>
      <p:ext uri="{BB962C8B-B14F-4D97-AF65-F5344CB8AC3E}">
        <p14:creationId xmlns:p14="http://schemas.microsoft.com/office/powerpoint/2010/main" val="6099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4B82-D761-4492-89CF-FDA375CDA1AC}"/>
              </a:ext>
            </a:extLst>
          </p:cNvPr>
          <p:cNvSpPr>
            <a:spLocks noGrp="1"/>
          </p:cNvSpPr>
          <p:nvPr>
            <p:ph type="title"/>
          </p:nvPr>
        </p:nvSpPr>
        <p:spPr/>
        <p:txBody>
          <a:bodyPr/>
          <a:lstStyle/>
          <a:p>
            <a:r>
              <a:rPr lang="en-GB" dirty="0"/>
              <a:t>Most Common Sub-Sequence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D608B9-68C3-4313-A3F7-A16C04123550}"/>
                  </a:ext>
                </a:extLst>
              </p:cNvPr>
              <p:cNvSpPr>
                <a:spLocks noGrp="1"/>
              </p:cNvSpPr>
              <p:nvPr>
                <p:ph idx="1"/>
              </p:nvPr>
            </p:nvSpPr>
            <p:spPr/>
            <p:txBody>
              <a:bodyPr>
                <a:normAutofit/>
              </a:bodyPr>
              <a:lstStyle/>
              <a:p>
                <a:r>
                  <a:rPr lang="en-GB" dirty="0"/>
                  <a:t>The Most Common Sub-Sequence problem regards two letter sequences A and B and seeks the biggest common sub-sequence of letters found in both A and B (not necessarily consecutive). All letters of the MCSS must be included in both Sequences.</a:t>
                </a:r>
              </a:p>
              <a:p>
                <a:pPr marL="0" lvl="0" indent="0">
                  <a:buNone/>
                </a:pPr>
                <a:endParaRPr lang="en-GB" b="1" dirty="0"/>
              </a:p>
              <a:p>
                <a:pPr marL="0" lvl="0" indent="0" algn="ctr">
                  <a:buNone/>
                </a:pPr>
                <a:r>
                  <a:rPr lang="en-GB" b="1" dirty="0"/>
                  <a:t>if</a:t>
                </a:r>
                <a:r>
                  <a:rPr lang="en-GB" dirty="0"/>
                  <a:t> </a:t>
                </a:r>
                <a14:m>
                  <m:oMath xmlns:m="http://schemas.openxmlformats.org/officeDocument/2006/math">
                    <m:r>
                      <m:rPr>
                        <m:sty m:val="p"/>
                      </m:rPr>
                      <a:rPr lang="en-GB"/>
                      <m:t>A</m:t>
                    </m:r>
                    <m:r>
                      <a:rPr lang="en-GB"/>
                      <m:t>(</m:t>
                    </m:r>
                    <m:r>
                      <m:rPr>
                        <m:sty m:val="p"/>
                      </m:rPr>
                      <a:rPr lang="en-GB"/>
                      <m:t>i</m:t>
                    </m:r>
                    <m:r>
                      <a:rPr lang="en-GB"/>
                      <m:t>) == </m:t>
                    </m:r>
                    <m:r>
                      <m:rPr>
                        <m:sty m:val="p"/>
                      </m:rPr>
                      <a:rPr lang="en-GB"/>
                      <m:t>B</m:t>
                    </m:r>
                    <m:r>
                      <a:rPr lang="en-GB"/>
                      <m:t>(</m:t>
                    </m:r>
                    <m:r>
                      <m:rPr>
                        <m:sty m:val="p"/>
                      </m:rPr>
                      <a:rPr lang="en-GB"/>
                      <m:t>j</m:t>
                    </m:r>
                    <m:r>
                      <a:rPr lang="en-GB"/>
                      <m:t>)</m:t>
                    </m:r>
                  </m:oMath>
                </a14:m>
                <a:r>
                  <a:rPr lang="en-GB" dirty="0"/>
                  <a:t> </a:t>
                </a:r>
                <a:r>
                  <a:rPr lang="en-GB" b="1" dirty="0"/>
                  <a:t>then</a:t>
                </a:r>
                <a:r>
                  <a:rPr lang="en-GB" dirty="0"/>
                  <a:t> </a:t>
                </a:r>
                <a14:m>
                  <m:oMath xmlns:m="http://schemas.openxmlformats.org/officeDocument/2006/math">
                    <m:r>
                      <m:rPr>
                        <m:sty m:val="p"/>
                      </m:rPr>
                      <a:rPr lang="en-GB"/>
                      <m:t>P</m:t>
                    </m:r>
                    <m:r>
                      <a:rPr lang="en-GB"/>
                      <m:t>(</m:t>
                    </m:r>
                    <m:r>
                      <m:rPr>
                        <m:sty m:val="p"/>
                      </m:rPr>
                      <a:rPr lang="en-GB"/>
                      <m:t>i</m:t>
                    </m:r>
                    <m:r>
                      <a:rPr lang="en-GB"/>
                      <m:t>+1, </m:t>
                    </m:r>
                    <m:r>
                      <m:rPr>
                        <m:sty m:val="p"/>
                      </m:rPr>
                      <a:rPr lang="en-GB"/>
                      <m:t>j</m:t>
                    </m:r>
                    <m:r>
                      <a:rPr lang="en-GB"/>
                      <m:t>+1) = </m:t>
                    </m:r>
                    <m:r>
                      <m:rPr>
                        <m:sty m:val="p"/>
                      </m:rPr>
                      <a:rPr lang="en-GB"/>
                      <m:t>P</m:t>
                    </m:r>
                    <m:r>
                      <a:rPr lang="en-GB"/>
                      <m:t>(</m:t>
                    </m:r>
                    <m:r>
                      <m:rPr>
                        <m:sty m:val="p"/>
                      </m:rPr>
                      <a:rPr lang="en-GB"/>
                      <m:t>i</m:t>
                    </m:r>
                    <m:r>
                      <a:rPr lang="en-GB"/>
                      <m:t>,</m:t>
                    </m:r>
                    <m:r>
                      <m:rPr>
                        <m:sty m:val="p"/>
                      </m:rPr>
                      <a:rPr lang="en-GB"/>
                      <m:t>j</m:t>
                    </m:r>
                    <m:r>
                      <a:rPr lang="en-GB"/>
                      <m:t>) +1 </m:t>
                    </m:r>
                  </m:oMath>
                </a14:m>
                <a:endParaRPr lang="en-GB" dirty="0"/>
              </a:p>
              <a:p>
                <a:pPr marL="0" lvl="0" indent="0" algn="ctr">
                  <a:buNone/>
                </a:pPr>
                <a:r>
                  <a:rPr lang="en-GB" b="1" dirty="0"/>
                  <a:t>else</a:t>
                </a:r>
                <a:r>
                  <a:rPr lang="en-GB" dirty="0"/>
                  <a:t> </a:t>
                </a:r>
                <a14:m>
                  <m:oMath xmlns:m="http://schemas.openxmlformats.org/officeDocument/2006/math">
                    <m:r>
                      <a:rPr lang="en-GB" i="1"/>
                      <m:t> </m:t>
                    </m:r>
                    <m:r>
                      <m:rPr>
                        <m:sty m:val="p"/>
                      </m:rPr>
                      <a:rPr lang="en-GB"/>
                      <m:t>P</m:t>
                    </m:r>
                    <m:r>
                      <a:rPr lang="en-GB"/>
                      <m:t>(</m:t>
                    </m:r>
                    <m:r>
                      <m:rPr>
                        <m:sty m:val="p"/>
                      </m:rPr>
                      <a:rPr lang="en-GB"/>
                      <m:t>i</m:t>
                    </m:r>
                    <m:r>
                      <a:rPr lang="en-GB"/>
                      <m:t>,</m:t>
                    </m:r>
                    <m:r>
                      <m:rPr>
                        <m:sty m:val="p"/>
                      </m:rPr>
                      <a:rPr lang="en-GB"/>
                      <m:t>j</m:t>
                    </m:r>
                    <m:r>
                      <a:rPr lang="en-GB"/>
                      <m:t>) = </m:t>
                    </m:r>
                    <m:r>
                      <m:rPr>
                        <m:sty m:val="p"/>
                      </m:rPr>
                      <a:rPr lang="en-GB"/>
                      <m:t>max</m:t>
                    </m:r>
                    <m:r>
                      <a:rPr lang="en-GB"/>
                      <m:t>( </m:t>
                    </m:r>
                    <m:r>
                      <m:rPr>
                        <m:sty m:val="p"/>
                      </m:rPr>
                      <a:rPr lang="en-GB"/>
                      <m:t>P</m:t>
                    </m:r>
                    <m:r>
                      <a:rPr lang="en-GB"/>
                      <m:t>(</m:t>
                    </m:r>
                    <m:r>
                      <m:rPr>
                        <m:sty m:val="p"/>
                      </m:rPr>
                      <a:rPr lang="en-GB"/>
                      <m:t>i</m:t>
                    </m:r>
                    <m:r>
                      <a:rPr lang="en-GB"/>
                      <m:t>,</m:t>
                    </m:r>
                    <m:r>
                      <m:rPr>
                        <m:sty m:val="p"/>
                      </m:rPr>
                      <a:rPr lang="en-GB"/>
                      <m:t>j</m:t>
                    </m:r>
                    <m:r>
                      <a:rPr lang="en-GB" i="1"/>
                      <m:t>−</m:t>
                    </m:r>
                    <m:r>
                      <a:rPr lang="en-GB"/>
                      <m:t>1), </m:t>
                    </m:r>
                    <m:r>
                      <m:rPr>
                        <m:sty m:val="p"/>
                      </m:rPr>
                      <a:rPr lang="en-GB"/>
                      <m:t>P</m:t>
                    </m:r>
                    <m:r>
                      <a:rPr lang="en-GB"/>
                      <m:t>(</m:t>
                    </m:r>
                    <m:r>
                      <m:rPr>
                        <m:sty m:val="p"/>
                      </m:rPr>
                      <a:rPr lang="en-GB"/>
                      <m:t>i</m:t>
                    </m:r>
                    <m:r>
                      <a:rPr lang="en-GB" i="1"/>
                      <m:t>−</m:t>
                    </m:r>
                    <m:r>
                      <a:rPr lang="en-GB"/>
                      <m:t>1,</m:t>
                    </m:r>
                    <m:r>
                      <m:rPr>
                        <m:sty m:val="p"/>
                      </m:rPr>
                      <a:rPr lang="en-GB"/>
                      <m:t>j</m:t>
                    </m:r>
                    <m:r>
                      <a:rPr lang="en-GB"/>
                      <m:t> )</m:t>
                    </m:r>
                  </m:oMath>
                </a14:m>
                <a:endParaRPr lang="en-GB" dirty="0"/>
              </a:p>
              <a:p>
                <a:endParaRPr lang="en-GB" dirty="0"/>
              </a:p>
            </p:txBody>
          </p:sp>
        </mc:Choice>
        <mc:Fallback>
          <p:sp>
            <p:nvSpPr>
              <p:cNvPr id="3" name="Content Placeholder 2">
                <a:extLst>
                  <a:ext uri="{FF2B5EF4-FFF2-40B4-BE49-F238E27FC236}">
                    <a16:creationId xmlns:a16="http://schemas.microsoft.com/office/drawing/2014/main" id="{3FD608B9-68C3-4313-A3F7-A16C0412355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GB">
                    <a:noFill/>
                  </a:rPr>
                  <a:t> </a:t>
                </a:r>
              </a:p>
            </p:txBody>
          </p:sp>
        </mc:Fallback>
      </mc:AlternateContent>
    </p:spTree>
    <p:extLst>
      <p:ext uri="{BB962C8B-B14F-4D97-AF65-F5344CB8AC3E}">
        <p14:creationId xmlns:p14="http://schemas.microsoft.com/office/powerpoint/2010/main" val="4001304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148</TotalTime>
  <Words>1845</Words>
  <Application>Microsoft Office PowerPoint</Application>
  <PresentationFormat>Widescreen</PresentationFormat>
  <Paragraphs>406</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Liberation Serif</vt:lpstr>
      <vt:lpstr>Office Theme</vt:lpstr>
      <vt:lpstr>OpenDocument Text</vt:lpstr>
      <vt:lpstr>Presentation of Dissertation </vt:lpstr>
      <vt:lpstr>Dynamic Programming:  An experimental analysis and comparison of the Bottom-Up and Top-Down approaches</vt:lpstr>
      <vt:lpstr>Introduction to Dynamic Programming</vt:lpstr>
      <vt:lpstr>The Top-Down approach</vt:lpstr>
      <vt:lpstr>The Bottom-Up approach</vt:lpstr>
      <vt:lpstr>My Goal</vt:lpstr>
      <vt:lpstr>Project Timeline: Preliminary Research</vt:lpstr>
      <vt:lpstr>Project Timeline: Problem Analysis</vt:lpstr>
      <vt:lpstr>Most Common Sub-Sequence</vt:lpstr>
      <vt:lpstr>Longest Increasing Sub-Sequence (1D &amp; 2D)</vt:lpstr>
      <vt:lpstr>Chain Matrix Multiplication</vt:lpstr>
      <vt:lpstr>0-1 Knapsack</vt:lpstr>
      <vt:lpstr>Dijkstra</vt:lpstr>
      <vt:lpstr>Independent Sets</vt:lpstr>
      <vt:lpstr>K-Trees</vt:lpstr>
      <vt:lpstr>Tree Diameter</vt:lpstr>
      <vt:lpstr>Digging Further - MCSS</vt:lpstr>
      <vt:lpstr>Example - MCSS</vt:lpstr>
      <vt:lpstr>Implementation - MCSS</vt:lpstr>
      <vt:lpstr>Comparing Results - MCSS</vt:lpstr>
      <vt:lpstr>Digging Further - Knapsack</vt:lpstr>
      <vt:lpstr>Example - Knapsack</vt:lpstr>
      <vt:lpstr>Implementation - Knapsack</vt:lpstr>
      <vt:lpstr>Comparing Results - Knapsack</vt:lpstr>
      <vt:lpstr>Digging Further – Dijkstra</vt:lpstr>
      <vt:lpstr>Example - Dijkstra</vt:lpstr>
      <vt:lpstr>Implementation - Dijkstra</vt:lpstr>
      <vt:lpstr>Comparing Results - Dijkstra</vt:lpstr>
      <vt:lpstr>Digging Further – Independent Sets</vt:lpstr>
      <vt:lpstr>Implementation - Independent Sets</vt:lpstr>
      <vt:lpstr>Comparing Results – Independent Sets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Dissertation </dc:title>
  <dc:creator>nicolas zachariou</dc:creator>
  <cp:lastModifiedBy>nicolas zachariou</cp:lastModifiedBy>
  <cp:revision>52</cp:revision>
  <dcterms:created xsi:type="dcterms:W3CDTF">2021-01-07T11:34:07Z</dcterms:created>
  <dcterms:modified xsi:type="dcterms:W3CDTF">2021-01-07T15:48:11Z</dcterms:modified>
</cp:coreProperties>
</file>