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5" r:id="rId6"/>
    <p:sldId id="261" r:id="rId7"/>
    <p:sldId id="268" r:id="rId8"/>
    <p:sldId id="262" r:id="rId9"/>
    <p:sldId id="260" r:id="rId10"/>
    <p:sldId id="266" r:id="rId11"/>
    <p:sldId id="267" r:id="rId12"/>
    <p:sldId id="263" r:id="rId13"/>
    <p:sldId id="264" r:id="rId14"/>
    <p:sldId id="271" r:id="rId15"/>
    <p:sldId id="277" r:id="rId16"/>
    <p:sldId id="269" r:id="rId17"/>
    <p:sldId id="270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9" autoAdjust="0"/>
    <p:restoredTop sz="94660"/>
  </p:normalViewPr>
  <p:slideViewPr>
    <p:cSldViewPr>
      <p:cViewPr varScale="1">
        <p:scale>
          <a:sx n="87" d="100"/>
          <a:sy n="87" d="100"/>
        </p:scale>
        <p:origin x="-150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22B22-81B2-426B-B13F-917D5E416A93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0819A-7291-4B76-8FE1-C8D3FE5A56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61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06600" y="4660900"/>
            <a:ext cx="5105400" cy="1066800"/>
          </a:xfrm>
        </p:spPr>
        <p:txBody>
          <a:bodyPr>
            <a:normAutofit/>
          </a:bodyPr>
          <a:lstStyle>
            <a:lvl1pPr algn="ctr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800" y="5727700"/>
            <a:ext cx="49530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752600"/>
            <a:ext cx="8229600" cy="4217198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76D61-08C3-4C8A-BBEE-2BCB557EC5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6710784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73998"/>
            <a:ext cx="6710784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395787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2895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3735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3735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34862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0500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34862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04800"/>
            <a:ext cx="9143999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500" b="1" cap="none" spc="50" dirty="0" smtClean="0">
                <a:ln w="11430"/>
                <a:solidFill>
                  <a:srgbClr val="A4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lin Sans FB Demi" pitchFamily="34" charset="0"/>
                <a:cs typeface="Calibri" pitchFamily="34" charset="0"/>
              </a:rPr>
              <a:t>Vehicle Detection and Monitoring using Magnetic Field Sensors</a:t>
            </a:r>
            <a:endParaRPr lang="en-US" sz="4500" b="1" cap="none" spc="50" dirty="0">
              <a:ln w="11430"/>
              <a:solidFill>
                <a:srgbClr val="A4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erlin Sans FB Dem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3400" y="4887685"/>
            <a:ext cx="4560848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300" b="1" cap="none" spc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rbel" pitchFamily="34" charset="0"/>
                <a:cs typeface="Calibri" pitchFamily="34" charset="0"/>
              </a:rPr>
              <a:t>Pradeep Kumar. N (1BG10EC058)</a:t>
            </a:r>
          </a:p>
          <a:p>
            <a:pPr algn="ctr"/>
            <a:r>
              <a:rPr lang="en-US" sz="2300" b="1" cap="none" spc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rbel" pitchFamily="34" charset="0"/>
                <a:cs typeface="Calibri" pitchFamily="34" charset="0"/>
              </a:rPr>
              <a:t>Nikunj. T	         (1BG10EC054)</a:t>
            </a:r>
          </a:p>
          <a:p>
            <a:pPr algn="ctr"/>
            <a:r>
              <a:rPr lang="en-US" sz="2300" b="1" cap="none" spc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rbel" pitchFamily="34" charset="0"/>
                <a:cs typeface="Calibri" pitchFamily="34" charset="0"/>
              </a:rPr>
              <a:t>Nafeeya Samar       (1BG10EC047)</a:t>
            </a:r>
          </a:p>
          <a:p>
            <a:pPr algn="ctr"/>
            <a:r>
              <a:rPr lang="en-US" sz="2300" b="1" cap="none" spc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rbel" pitchFamily="34" charset="0"/>
                <a:cs typeface="Calibri" pitchFamily="34" charset="0"/>
              </a:rPr>
              <a:t>Noor Zahara 	         (1BG10EC055)</a:t>
            </a:r>
          </a:p>
        </p:txBody>
      </p:sp>
      <p:sp>
        <p:nvSpPr>
          <p:cNvPr id="4" name="Rectangle 3"/>
          <p:cNvSpPr/>
          <p:nvPr/>
        </p:nvSpPr>
        <p:spPr>
          <a:xfrm>
            <a:off x="473662" y="5257800"/>
            <a:ext cx="2802938" cy="8002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300" b="1" cap="none" spc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rbel" pitchFamily="34" charset="0"/>
                <a:cs typeface="Calibri" pitchFamily="34" charset="0"/>
              </a:rPr>
              <a:t>Project Guide:</a:t>
            </a:r>
          </a:p>
          <a:p>
            <a:pPr algn="ctr"/>
            <a:r>
              <a:rPr lang="en-GB" sz="23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rbel" pitchFamily="34" charset="0"/>
                <a:cs typeface="Calibri" pitchFamily="34" charset="0"/>
              </a:rPr>
              <a:t>Anuradha V. Rao</a:t>
            </a:r>
            <a:endParaRPr lang="en-US" sz="2300" b="1" cap="none" spc="0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rbel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50990" y="1280227"/>
            <a:ext cx="1806574" cy="4052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Start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6277" y="2589471"/>
            <a:ext cx="3278875" cy="654633"/>
          </a:xfrm>
          <a:prstGeom prst="rect">
            <a:avLst/>
          </a:prstGeom>
          <a:solidFill>
            <a:schemeClr val="bg1"/>
          </a:solidFill>
          <a:ln w="63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Sensor output converted to digital value by ADC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" name="Parallelogram 3"/>
          <p:cNvSpPr/>
          <p:nvPr/>
        </p:nvSpPr>
        <p:spPr>
          <a:xfrm>
            <a:off x="4981213" y="4615706"/>
            <a:ext cx="2627785" cy="789710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Radio Transmission: Vehicle detected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1420160" y="4218255"/>
            <a:ext cx="2868235" cy="1584613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Is ADC value &gt; detection threshold?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1690495" y="3540252"/>
            <a:ext cx="2327564" cy="389656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Read ADC output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275619" y="5010562"/>
            <a:ext cx="795747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  <a:endCxn id="6" idx="0"/>
          </p:cNvCxnSpPr>
          <p:nvPr/>
        </p:nvCxnSpPr>
        <p:spPr>
          <a:xfrm flipH="1">
            <a:off x="2854277" y="3244104"/>
            <a:ext cx="1438" cy="29614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4"/>
          </p:cNvCxnSpPr>
          <p:nvPr/>
        </p:nvCxnSpPr>
        <p:spPr>
          <a:xfrm>
            <a:off x="2854277" y="3929908"/>
            <a:ext cx="1" cy="28834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2854278" y="5802868"/>
            <a:ext cx="0" cy="205224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87932" y="5997813"/>
            <a:ext cx="2067782" cy="102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48603" y="2397247"/>
            <a:ext cx="0" cy="2613316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16519" y="5010563"/>
            <a:ext cx="7320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247938" y="536986"/>
            <a:ext cx="8896062" cy="5598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1313">
              <a:spcBef>
                <a:spcPts val="8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Flowchart for Slave Module</a:t>
            </a:r>
            <a:endParaRPr lang="en-US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2479" y="4518892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Yes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92214" y="580286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No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86034" y="1872504"/>
            <a:ext cx="1936487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Calibrate Sensor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>
          <a:xfrm>
            <a:off x="2854277" y="1685472"/>
            <a:ext cx="1" cy="187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</p:cNvCxnSpPr>
          <p:nvPr/>
        </p:nvCxnSpPr>
        <p:spPr>
          <a:xfrm flipH="1">
            <a:off x="2854277" y="2329704"/>
            <a:ext cx="1" cy="2441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87930" y="2381663"/>
            <a:ext cx="0" cy="362643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854277" y="2397247"/>
            <a:ext cx="539432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87930" y="2381663"/>
            <a:ext cx="20677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</p:spPr>
        <p:txBody>
          <a:bodyPr anchor="b"/>
          <a:lstStyle/>
          <a:p>
            <a:pPr algn="l"/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chemeClr val="tx1"/>
                </a:solidFill>
              </a:rPr>
              <a:t>      Dept. </a:t>
            </a:r>
            <a:r>
              <a:rPr lang="pt-BR" b="1" dirty="0">
                <a:solidFill>
                  <a:schemeClr val="tx1"/>
                </a:solidFill>
              </a:rPr>
              <a:t>o</a:t>
            </a:r>
            <a:r>
              <a:rPr lang="pt-BR" b="1" dirty="0" smtClean="0">
                <a:solidFill>
                  <a:schemeClr val="tx1"/>
                </a:solidFill>
              </a:rPr>
              <a:t>f ECE								                 </a:t>
            </a:r>
            <a:fld id="{B30718AD-EE57-42E3-B22D-52B0DB009C0C}" type="slidenum">
              <a:rPr lang="pt-BR" b="1" smtClean="0">
                <a:solidFill>
                  <a:schemeClr val="tx1"/>
                </a:solidFill>
              </a:rPr>
              <a:t>10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2453423" y="76200"/>
            <a:ext cx="4272078" cy="366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GB" sz="1200" b="1" dirty="0"/>
              <a:t>Vehicle Detection and Monitoring using Magnetic Field Sensors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2630752" y="1132150"/>
            <a:ext cx="1806574" cy="40524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DF2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Start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96977" y="5480518"/>
            <a:ext cx="3223260" cy="4572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DF2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Calculate speed =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dist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/(t</a:t>
            </a:r>
            <a:r>
              <a:rPr kumimoji="0" lang="en-US" sz="18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– t</a:t>
            </a:r>
            <a:r>
              <a:rPr kumimoji="0" lang="en-US" sz="18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5" name="Parallelogram 24"/>
          <p:cNvSpPr/>
          <p:nvPr/>
        </p:nvSpPr>
        <p:spPr>
          <a:xfrm>
            <a:off x="2220145" y="4411775"/>
            <a:ext cx="2627785" cy="789710"/>
          </a:xfrm>
          <a:prstGeom prst="parallelogram">
            <a:avLst/>
          </a:prstGeom>
          <a:solidFill>
            <a:sysClr val="window" lastClr="FFFFFF"/>
          </a:solidFill>
          <a:ln w="12700" cap="flat" cmpd="sng" algn="ctr">
            <a:solidFill>
              <a:srgbClr val="DF2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UART send: Vehicle detected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6" name="Flowchart: Decision 25"/>
          <p:cNvSpPr/>
          <p:nvPr/>
        </p:nvSpPr>
        <p:spPr>
          <a:xfrm>
            <a:off x="2099922" y="2629514"/>
            <a:ext cx="2868235" cy="1584613"/>
          </a:xfrm>
          <a:prstGeom prst="flowChartDecision">
            <a:avLst/>
          </a:prstGeom>
          <a:solidFill>
            <a:sysClr val="window" lastClr="FFFFFF"/>
          </a:solidFill>
          <a:ln w="12700" cap="flat" cmpd="sng" algn="ctr">
            <a:solidFill>
              <a:srgbClr val="DF2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Radio packet pair Received?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534038" y="4214127"/>
            <a:ext cx="2" cy="19764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>
            <a:off x="3534039" y="1537395"/>
            <a:ext cx="0" cy="34289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flipH="1">
            <a:off x="3508605" y="5201485"/>
            <a:ext cx="2" cy="29614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30" name="Straight Connector 29"/>
          <p:cNvCxnSpPr>
            <a:stCxn id="26" idx="1"/>
          </p:cNvCxnSpPr>
          <p:nvPr/>
        </p:nvCxnSpPr>
        <p:spPr>
          <a:xfrm flipH="1" flipV="1">
            <a:off x="842793" y="3416612"/>
            <a:ext cx="1257129" cy="520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31" name="Straight Connector 30"/>
          <p:cNvCxnSpPr/>
          <p:nvPr/>
        </p:nvCxnSpPr>
        <p:spPr>
          <a:xfrm flipV="1">
            <a:off x="842793" y="1708845"/>
            <a:ext cx="0" cy="17129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>
            <a:off x="842793" y="1708844"/>
            <a:ext cx="2691245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sp>
        <p:nvSpPr>
          <p:cNvPr id="33" name="Text Box 1"/>
          <p:cNvSpPr txBox="1">
            <a:spLocks noChangeArrowheads="1"/>
          </p:cNvSpPr>
          <p:nvPr/>
        </p:nvSpPr>
        <p:spPr bwMode="auto">
          <a:xfrm>
            <a:off x="95538" y="430717"/>
            <a:ext cx="8896062" cy="5598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1313">
              <a:spcBef>
                <a:spcPts val="8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Flowchart for Master Module</a:t>
            </a:r>
            <a:endParaRPr lang="en-US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13240" y="351971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No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09149" y="5246035"/>
            <a:ext cx="1843171" cy="9261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DF2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Increment count and store 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(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max count: 2</a:t>
            </a:r>
            <a:r>
              <a: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32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341929" y="5709117"/>
            <a:ext cx="58979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sp>
        <p:nvSpPr>
          <p:cNvPr id="38" name="Rectangle 37"/>
          <p:cNvSpPr/>
          <p:nvPr/>
        </p:nvSpPr>
        <p:spPr>
          <a:xfrm>
            <a:off x="1207067" y="1880294"/>
            <a:ext cx="4719176" cy="4572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DF2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Wait for Radio packet arrival from slaves 1 &amp; 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534037" y="2337494"/>
            <a:ext cx="2" cy="29614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40" name="Straight Connector 39"/>
          <p:cNvCxnSpPr/>
          <p:nvPr/>
        </p:nvCxnSpPr>
        <p:spPr>
          <a:xfrm flipV="1">
            <a:off x="7931727" y="1699635"/>
            <a:ext cx="0" cy="400948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41" name="Straight Arrow Connector 40"/>
          <p:cNvCxnSpPr/>
          <p:nvPr/>
        </p:nvCxnSpPr>
        <p:spPr>
          <a:xfrm flipH="1">
            <a:off x="3534038" y="1708845"/>
            <a:ext cx="4397689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>
          <a:xfrm>
            <a:off x="5120237" y="5709118"/>
            <a:ext cx="378521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3951808" y="4029461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Yes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</p:spPr>
        <p:txBody>
          <a:bodyPr anchor="b"/>
          <a:lstStyle/>
          <a:p>
            <a:pPr algn="l"/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chemeClr val="tx1"/>
                </a:solidFill>
              </a:rPr>
              <a:t>      Dept. </a:t>
            </a:r>
            <a:r>
              <a:rPr lang="pt-BR" b="1" dirty="0">
                <a:solidFill>
                  <a:schemeClr val="tx1"/>
                </a:solidFill>
              </a:rPr>
              <a:t>o</a:t>
            </a:r>
            <a:r>
              <a:rPr lang="pt-BR" b="1" dirty="0" smtClean="0">
                <a:solidFill>
                  <a:schemeClr val="tx1"/>
                </a:solidFill>
              </a:rPr>
              <a:t>f ECE							  	               </a:t>
            </a:r>
            <a:fld id="{B30718AD-EE57-42E3-B22D-52B0DB009C0C}" type="slidenum">
              <a:rPr lang="pt-BR" b="1" smtClean="0">
                <a:solidFill>
                  <a:schemeClr val="tx1"/>
                </a:solidFill>
              </a:rPr>
              <a:t>11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2453423" y="105216"/>
            <a:ext cx="4272078" cy="366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GB" sz="1200" b="1" dirty="0"/>
              <a:t>Vehicle Detection and Monitoring using Magnetic Field Sensors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234640" y="496526"/>
            <a:ext cx="8645236" cy="1027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indent="-341313">
              <a:spcBef>
                <a:spcPts val="8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Technical Specifications of AMR sensor Vehicle Detection System</a:t>
            </a:r>
          </a:p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2" charset="0"/>
            </a:endParaRPr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368452" y="1697180"/>
            <a:ext cx="8407555" cy="43226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AMR sensor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Supply voltage</a:t>
            </a:r>
            <a:r>
              <a:rPr lang="en-US" altLang="en-US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: 3 - 5V</a:t>
            </a:r>
            <a:endParaRPr lang="en-US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2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Sensitivity: 16 (mV/V)/(kA/m)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Total power dissipation: 130mW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en-US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2" charset="0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altLang="en-US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Microcontroller</a:t>
            </a:r>
            <a:r>
              <a:rPr lang="en-US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: </a:t>
            </a:r>
            <a: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Jennic </a:t>
            </a:r>
            <a:r>
              <a:rPr lang="en-US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JN5148-001</a:t>
            </a:r>
          </a:p>
          <a:p>
            <a:pPr marL="800100" lvl="3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Low power 32-bit RISC CPU, 4 to 32MHz clock speed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128kB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ROM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&amp; 128kB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RAM for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boot loaded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program code &amp;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data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4-input 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12-bit ADC, 2 12-bit DACs, 2 comparators </a:t>
            </a:r>
            <a:endParaRPr lang="en-GB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2 UARTs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marL="1371600" lvl="5"/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2" charset="0"/>
            </a:endParaRP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</p:spPr>
        <p:txBody>
          <a:bodyPr anchor="b"/>
          <a:lstStyle/>
          <a:p>
            <a:pPr algn="l"/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chemeClr val="tx1"/>
                </a:solidFill>
              </a:rPr>
              <a:t>      Dept. </a:t>
            </a:r>
            <a:r>
              <a:rPr lang="pt-BR" b="1" dirty="0">
                <a:solidFill>
                  <a:schemeClr val="tx1"/>
                </a:solidFill>
              </a:rPr>
              <a:t>o</a:t>
            </a:r>
            <a:r>
              <a:rPr lang="pt-BR" b="1" dirty="0" smtClean="0">
                <a:solidFill>
                  <a:schemeClr val="tx1"/>
                </a:solidFill>
              </a:rPr>
              <a:t>f ECE							  	               </a:t>
            </a:r>
            <a:fld id="{B30718AD-EE57-42E3-B22D-52B0DB009C0C}" type="slidenum">
              <a:rPr lang="pt-BR" b="1" smtClean="0">
                <a:solidFill>
                  <a:schemeClr val="tx1"/>
                </a:solidFill>
              </a:rPr>
              <a:t>12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53423" y="105216"/>
            <a:ext cx="4272078" cy="366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GB" sz="1200" b="1" dirty="0"/>
              <a:t>Vehicle Detection and Monitoring using Magnetic Field Sensors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47938" y="677862"/>
            <a:ext cx="8645236" cy="1027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indent="-341313">
              <a:spcBef>
                <a:spcPts val="8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Technical Specifications of AMR sensor Vehicle Detection System</a:t>
            </a:r>
          </a:p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2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34640" y="1891143"/>
            <a:ext cx="8730940" cy="24522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Radio Transceiver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2.4GHz IEEE802.15.4 compliant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Typical data rate: 256kbps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500 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&amp; 667kbps </a:t>
            </a:r>
            <a:r>
              <a:rPr lang="en-GB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High data 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rate </a:t>
            </a:r>
            <a:r>
              <a:rPr lang="en-GB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modes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Receiver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sensitivity -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95dBm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Transmit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power 2.5dBm 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marL="1371600" lvl="5"/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</p:spPr>
        <p:txBody>
          <a:bodyPr anchor="b"/>
          <a:lstStyle/>
          <a:p>
            <a:pPr algn="l"/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chemeClr val="tx1"/>
                </a:solidFill>
              </a:rPr>
              <a:t>      Dept. </a:t>
            </a:r>
            <a:r>
              <a:rPr lang="pt-BR" b="1" dirty="0">
                <a:solidFill>
                  <a:schemeClr val="tx1"/>
                </a:solidFill>
              </a:rPr>
              <a:t>o</a:t>
            </a:r>
            <a:r>
              <a:rPr lang="pt-BR" b="1" dirty="0" smtClean="0">
                <a:solidFill>
                  <a:schemeClr val="tx1"/>
                </a:solidFill>
              </a:rPr>
              <a:t>f ECE							  	               </a:t>
            </a:r>
            <a:fld id="{B30718AD-EE57-42E3-B22D-52B0DB009C0C}" type="slidenum">
              <a:rPr lang="pt-BR" b="1" smtClean="0">
                <a:solidFill>
                  <a:schemeClr val="tx1"/>
                </a:solidFill>
              </a:rPr>
              <a:t>13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53423" y="126987"/>
            <a:ext cx="4272078" cy="366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GB" sz="1200" b="1" dirty="0"/>
              <a:t>Vehicle Detection and Monitoring using Magnetic Field Sensors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304800" y="674235"/>
            <a:ext cx="8645236" cy="6211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indent="-341313">
              <a:spcBef>
                <a:spcPts val="8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Snapshot of GUI for Induction Loop detector </a:t>
            </a:r>
          </a:p>
        </p:txBody>
      </p:sp>
      <p:pic>
        <p:nvPicPr>
          <p:cNvPr id="3" name="Picture 2" descr="C:\Users\Nandakumar\Desktop\Untitled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1227" y="2035447"/>
            <a:ext cx="5540769" cy="3374753"/>
          </a:xfrm>
          <a:prstGeom prst="rect">
            <a:avLst/>
          </a:prstGeom>
          <a:noFill/>
        </p:spPr>
      </p:pic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</p:spPr>
        <p:txBody>
          <a:bodyPr anchor="b"/>
          <a:lstStyle/>
          <a:p>
            <a:pPr algn="l"/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chemeClr val="tx1"/>
                </a:solidFill>
              </a:rPr>
              <a:t>      Dept. </a:t>
            </a:r>
            <a:r>
              <a:rPr lang="pt-BR" b="1" dirty="0">
                <a:solidFill>
                  <a:schemeClr val="tx1"/>
                </a:solidFill>
              </a:rPr>
              <a:t>o</a:t>
            </a:r>
            <a:r>
              <a:rPr lang="pt-BR" b="1" dirty="0" smtClean="0">
                <a:solidFill>
                  <a:schemeClr val="tx1"/>
                </a:solidFill>
              </a:rPr>
              <a:t>f ECE							  	               </a:t>
            </a:r>
            <a:fld id="{B30718AD-EE57-42E3-B22D-52B0DB009C0C}" type="slidenum">
              <a:rPr lang="pt-BR" b="1" smtClean="0">
                <a:solidFill>
                  <a:schemeClr val="tx1"/>
                </a:solidFill>
              </a:rPr>
              <a:t>14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53423" y="105216"/>
            <a:ext cx="4272078" cy="366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GB" sz="1200" b="1" dirty="0"/>
              <a:t>Vehicle Detection and Monitoring using Magnetic Field Sensors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303693" y="706121"/>
            <a:ext cx="8611707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indent="-341313">
              <a:spcBef>
                <a:spcPts val="8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en-US" sz="3200" b="1" dirty="0" smtClean="0">
                <a:latin typeface="Calibri" pitchFamily="32" charset="0"/>
              </a:rPr>
              <a:t>Results for Induction Loop Detector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463613"/>
              </p:ext>
            </p:extLst>
          </p:nvPr>
        </p:nvGraphicFramePr>
        <p:xfrm>
          <a:off x="304800" y="2077720"/>
          <a:ext cx="8534400" cy="364236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665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Dimensions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of turns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Center Frequency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Frequency drift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5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1.5ft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x 1.5ft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48.3 kHz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500 Hz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5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6ft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x 6ft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80 kHz (Unstable)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Unreliable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5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6ft x 6ft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51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kHz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100 Hz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5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6ft x 6ft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kHz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30 Hz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</p:spPr>
        <p:txBody>
          <a:bodyPr anchor="b"/>
          <a:lstStyle/>
          <a:p>
            <a:pPr algn="l"/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chemeClr val="tx1"/>
                </a:solidFill>
              </a:rPr>
              <a:t>      Dept. </a:t>
            </a:r>
            <a:r>
              <a:rPr lang="pt-BR" b="1" dirty="0">
                <a:solidFill>
                  <a:schemeClr val="tx1"/>
                </a:solidFill>
              </a:rPr>
              <a:t>o</a:t>
            </a:r>
            <a:r>
              <a:rPr lang="pt-BR" b="1" dirty="0" smtClean="0">
                <a:solidFill>
                  <a:schemeClr val="tx1"/>
                </a:solidFill>
              </a:rPr>
              <a:t>f ECE							  	               </a:t>
            </a:r>
            <a:fld id="{B30718AD-EE57-42E3-B22D-52B0DB009C0C}" type="slidenum">
              <a:rPr lang="pt-BR" b="1" smtClean="0">
                <a:solidFill>
                  <a:schemeClr val="tx1"/>
                </a:solidFill>
              </a:rPr>
              <a:t>15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53423" y="76200"/>
            <a:ext cx="4272078" cy="366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GB" sz="1200" b="1" dirty="0"/>
              <a:t>Vehicle Detection and Monitoring using Magnetic Field Sensors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95538" y="730535"/>
            <a:ext cx="8896062" cy="5598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1313">
              <a:spcBef>
                <a:spcPts val="8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Typical AMR sensor output</a:t>
            </a:r>
            <a:endParaRPr lang="en-US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2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" t="24960" r="1501" b="15119"/>
          <a:stretch/>
        </p:blipFill>
        <p:spPr bwMode="auto">
          <a:xfrm>
            <a:off x="625186" y="1624446"/>
            <a:ext cx="8141565" cy="4166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</p:spPr>
        <p:txBody>
          <a:bodyPr anchor="b"/>
          <a:lstStyle/>
          <a:p>
            <a:pPr algn="l"/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chemeClr val="tx1"/>
                </a:solidFill>
              </a:rPr>
              <a:t>      Dept. </a:t>
            </a:r>
            <a:r>
              <a:rPr lang="pt-BR" b="1" dirty="0">
                <a:solidFill>
                  <a:schemeClr val="tx1"/>
                </a:solidFill>
              </a:rPr>
              <a:t>o</a:t>
            </a:r>
            <a:r>
              <a:rPr lang="pt-BR" b="1" dirty="0" smtClean="0">
                <a:solidFill>
                  <a:schemeClr val="tx1"/>
                </a:solidFill>
              </a:rPr>
              <a:t>f ECE							  	               </a:t>
            </a:r>
            <a:fld id="{B30718AD-EE57-42E3-B22D-52B0DB009C0C}" type="slidenum">
              <a:rPr lang="pt-BR" b="1" smtClean="0">
                <a:solidFill>
                  <a:schemeClr val="tx1"/>
                </a:solidFill>
              </a:rPr>
              <a:t>16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53423" y="105216"/>
            <a:ext cx="4272078" cy="366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GB" sz="1200" b="1" dirty="0"/>
              <a:t>Vehicle Detection and Monitoring using Magnetic Field Sensors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228600" y="533749"/>
            <a:ext cx="8763000" cy="11675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indent="-341313">
              <a:spcBef>
                <a:spcPts val="8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Snapshot of GUI for AMR sensor Vehicle Detection System </a:t>
            </a:r>
            <a:endParaRPr lang="en-US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2" charset="0"/>
            </a:endParaRPr>
          </a:p>
        </p:txBody>
      </p:sp>
      <p:pic>
        <p:nvPicPr>
          <p:cNvPr id="3" name="Picture 2" descr="C:\Users\Nandakumar\Desktop\Untit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829149"/>
            <a:ext cx="4628696" cy="4266851"/>
          </a:xfrm>
          <a:prstGeom prst="rect">
            <a:avLst/>
          </a:prstGeom>
          <a:noFill/>
        </p:spPr>
      </p:pic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</p:spPr>
        <p:txBody>
          <a:bodyPr anchor="b"/>
          <a:lstStyle/>
          <a:p>
            <a:pPr algn="l"/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chemeClr val="tx1"/>
                </a:solidFill>
              </a:rPr>
              <a:t>      Dept. </a:t>
            </a:r>
            <a:r>
              <a:rPr lang="pt-BR" b="1" dirty="0">
                <a:solidFill>
                  <a:schemeClr val="tx1"/>
                </a:solidFill>
              </a:rPr>
              <a:t>o</a:t>
            </a:r>
            <a:r>
              <a:rPr lang="pt-BR" b="1" dirty="0" smtClean="0">
                <a:solidFill>
                  <a:schemeClr val="tx1"/>
                </a:solidFill>
              </a:rPr>
              <a:t>f ECE							  	               </a:t>
            </a:r>
            <a:fld id="{B30718AD-EE57-42E3-B22D-52B0DB009C0C}" type="slidenum">
              <a:rPr lang="pt-BR" b="1" smtClean="0">
                <a:solidFill>
                  <a:schemeClr val="tx1"/>
                </a:solidFill>
              </a:rPr>
              <a:t>17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53423" y="105216"/>
            <a:ext cx="4272078" cy="366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GB" sz="1200" b="1" dirty="0"/>
              <a:t>Vehicle Detection and Monitoring using Magnetic Field Sensors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59089" y="457200"/>
            <a:ext cx="5836911" cy="6211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indent="-341313">
              <a:spcBef>
                <a:spcPts val="8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Proposed database format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1371600"/>
          <a:ext cx="6934200" cy="4053840"/>
        </p:xfrm>
        <a:graphic>
          <a:graphicData uri="http://schemas.openxmlformats.org/drawingml/2006/table">
            <a:tbl>
              <a:tblPr firstRow="1" bandRow="1"/>
              <a:tblGrid>
                <a:gridCol w="1754690"/>
                <a:gridCol w="2609693"/>
                <a:gridCol w="2569817"/>
              </a:tblGrid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US" sz="3200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Date</a:t>
                      </a:r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US" sz="3200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Vehicle count</a:t>
                      </a:r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US" sz="3200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Avg speed</a:t>
                      </a:r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C7A9">
                        <a:shade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US" sz="3200" b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C7A9">
                        <a:shade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US" sz="3200" b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C7A9">
                        <a:shade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C7A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C7A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C7A9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US" sz="3200" b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C7A9">
                        <a:shade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C7A9">
                        <a:shade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US" sz="3200" b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C7A9">
                        <a:shade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US" sz="3200" b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C7A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C7A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US" sz="3200" b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C7A9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US" sz="3200" b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C7A9">
                        <a:shade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C7A9">
                        <a:shade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C7A9">
                        <a:shade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C7A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C7A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C7A9"/>
                    </a:solidFill>
                  </a:tcPr>
                </a:tc>
              </a:tr>
            </a:tbl>
          </a:graphicData>
        </a:graphic>
      </p:graphicFrame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</p:spPr>
        <p:txBody>
          <a:bodyPr anchor="b"/>
          <a:lstStyle/>
          <a:p>
            <a:pPr algn="l"/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chemeClr val="tx1"/>
                </a:solidFill>
              </a:rPr>
              <a:t>      Dept. </a:t>
            </a:r>
            <a:r>
              <a:rPr lang="pt-BR" b="1" dirty="0">
                <a:solidFill>
                  <a:schemeClr val="tx1"/>
                </a:solidFill>
              </a:rPr>
              <a:t>o</a:t>
            </a:r>
            <a:r>
              <a:rPr lang="pt-BR" b="1" dirty="0" smtClean="0">
                <a:solidFill>
                  <a:schemeClr val="tx1"/>
                </a:solidFill>
              </a:rPr>
              <a:t>f ECE							  	               </a:t>
            </a:r>
            <a:fld id="{B30718AD-EE57-42E3-B22D-52B0DB009C0C}" type="slidenum">
              <a:rPr lang="pt-BR" b="1" smtClean="0">
                <a:solidFill>
                  <a:schemeClr val="tx1"/>
                </a:solidFill>
              </a:rPr>
              <a:t>18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53423" y="105216"/>
            <a:ext cx="4272078" cy="366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GB" sz="1200" b="1" dirty="0"/>
              <a:t>Vehicle Detection and Monitoring using Magnetic Field Sensors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303693" y="533400"/>
            <a:ext cx="8539223" cy="53191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indent="-341313">
              <a:spcBef>
                <a:spcPts val="8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en-US" sz="3200" b="1" dirty="0" smtClean="0">
                <a:latin typeface="Calibri" pitchFamily="32" charset="0"/>
              </a:rPr>
              <a:t>Completed tasks</a:t>
            </a:r>
          </a:p>
          <a:p>
            <a:pPr indent="-341313">
              <a:spcBef>
                <a:spcPts val="800"/>
              </a:spcBef>
              <a:buFont typeface="Arial" pitchFamily="34" charset="0"/>
              <a:buChar char="•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en-US" sz="2800" b="1" dirty="0" smtClean="0">
                <a:latin typeface="Calibri" pitchFamily="32" charset="0"/>
              </a:rPr>
              <a:t>Induction loop detector</a:t>
            </a:r>
          </a:p>
          <a:p>
            <a:pPr indent="-341313">
              <a:spcBef>
                <a:spcPts val="800"/>
              </a:spcBef>
              <a:buFont typeface="Arial" pitchFamily="34" charset="0"/>
              <a:buChar char="•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altLang="en-US" sz="1000" dirty="0" smtClean="0">
              <a:latin typeface="Calibri" pitchFamily="32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en-US" sz="2400" dirty="0" smtClean="0">
                <a:latin typeface="Calibri" pitchFamily="32" charset="0"/>
              </a:rPr>
              <a:t> Building and testing the circuit</a:t>
            </a:r>
          </a:p>
          <a:p>
            <a:pPr>
              <a:buFont typeface="Wingdings" pitchFamily="2" charset="2"/>
              <a:buChar char="ü"/>
            </a:pPr>
            <a:r>
              <a:rPr lang="en-US" altLang="en-US" sz="2400" dirty="0" smtClean="0">
                <a:latin typeface="Calibri" pitchFamily="32" charset="0"/>
              </a:rPr>
              <a:t> Program for frequency measurement and vehicle count</a:t>
            </a:r>
            <a:endParaRPr lang="en-US" altLang="en-US" sz="2800" dirty="0" smtClean="0">
              <a:latin typeface="Calibri" pitchFamily="32" charset="0"/>
            </a:endParaRPr>
          </a:p>
          <a:p>
            <a:pPr lvl="1" indent="-341313">
              <a:spcBef>
                <a:spcPts val="800"/>
              </a:spcBef>
              <a:buFont typeface="Arial" pitchFamily="34" charset="0"/>
              <a:buChar char="•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altLang="en-US" sz="2800" dirty="0" smtClean="0">
              <a:latin typeface="Calibri" pitchFamily="32" charset="0"/>
            </a:endParaRPr>
          </a:p>
          <a:p>
            <a:pPr lvl="1" indent="-341313">
              <a:spcBef>
                <a:spcPts val="800"/>
              </a:spcBef>
              <a:buFont typeface="Arial" pitchFamily="34" charset="0"/>
              <a:buChar char="•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en-US" sz="2800" b="1" dirty="0" smtClean="0">
                <a:latin typeface="Calibri" pitchFamily="32" charset="0"/>
              </a:rPr>
              <a:t>AMR sensor Vehicle Detection System</a:t>
            </a:r>
          </a:p>
          <a:p>
            <a:pPr lvl="1" indent="-341313">
              <a:spcBef>
                <a:spcPts val="800"/>
              </a:spcBef>
              <a:buFont typeface="Arial" pitchFamily="34" charset="0"/>
              <a:buChar char="•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altLang="en-US" sz="1000" dirty="0" smtClean="0">
              <a:latin typeface="Calibri" pitchFamily="32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en-US" sz="2400" dirty="0" smtClean="0">
                <a:latin typeface="Calibri" pitchFamily="32" charset="0"/>
              </a:rPr>
              <a:t> Program for: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400" dirty="0" smtClean="0">
                <a:latin typeface="Calibri" pitchFamily="32" charset="0"/>
              </a:rPr>
              <a:t> Time synchronization of the slave modules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400" dirty="0" smtClean="0">
                <a:latin typeface="Calibri" pitchFamily="32" charset="0"/>
              </a:rPr>
              <a:t> Vehicle detection based on slope change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400" dirty="0" smtClean="0">
                <a:latin typeface="Calibri" pitchFamily="32" charset="0"/>
              </a:rPr>
              <a:t> Speed calculation based on difference in times between packets from the two slaves</a:t>
            </a:r>
            <a:endParaRPr lang="en-US" altLang="en-US" sz="2800" dirty="0" smtClean="0">
              <a:latin typeface="Calibri" pitchFamily="32" charset="0"/>
            </a:endParaRPr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</p:spPr>
        <p:txBody>
          <a:bodyPr anchor="b"/>
          <a:lstStyle/>
          <a:p>
            <a:pPr algn="l"/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chemeClr val="tx1"/>
                </a:solidFill>
              </a:rPr>
              <a:t>      Dept. </a:t>
            </a:r>
            <a:r>
              <a:rPr lang="pt-BR" b="1" dirty="0">
                <a:solidFill>
                  <a:schemeClr val="tx1"/>
                </a:solidFill>
              </a:rPr>
              <a:t>o</a:t>
            </a:r>
            <a:r>
              <a:rPr lang="pt-BR" b="1" dirty="0" smtClean="0">
                <a:solidFill>
                  <a:schemeClr val="tx1"/>
                </a:solidFill>
              </a:rPr>
              <a:t>f ECE							  	               </a:t>
            </a:r>
            <a:fld id="{B30718AD-EE57-42E3-B22D-52B0DB009C0C}" type="slidenum">
              <a:rPr lang="pt-BR" b="1" smtClean="0">
                <a:solidFill>
                  <a:schemeClr val="tx1"/>
                </a:solidFill>
              </a:rPr>
              <a:t>19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53423" y="105216"/>
            <a:ext cx="4272078" cy="366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GB" sz="1200" b="1" dirty="0"/>
              <a:t>Vehicle Detection and Monitoring using Magnetic Field Sensors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04800" y="457200"/>
            <a:ext cx="8569325" cy="55561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/>
          <a:lstStyle/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Motivation:</a:t>
            </a:r>
            <a:endParaRPr lang="en-US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Calibri" panose="020F0502020204030204" pitchFamily="34" charset="0"/>
              </a:rPr>
              <a:t>Alleviation of traffic </a:t>
            </a:r>
            <a:r>
              <a:rPr lang="en-US" sz="2600" dirty="0">
                <a:latin typeface="Calibri" panose="020F0502020204030204" pitchFamily="34" charset="0"/>
              </a:rPr>
              <a:t>congestion </a:t>
            </a:r>
            <a:r>
              <a:rPr lang="en-US" sz="2600" dirty="0" smtClean="0">
                <a:latin typeface="Calibri" panose="020F0502020204030204" pitchFamily="34" charset="0"/>
              </a:rPr>
              <a:t>by </a:t>
            </a:r>
            <a:r>
              <a:rPr lang="en-US" sz="2600" dirty="0">
                <a:latin typeface="Calibri" panose="020F0502020204030204" pitchFamily="34" charset="0"/>
              </a:rPr>
              <a:t>improving the efficiency of the current </a:t>
            </a:r>
            <a:r>
              <a:rPr lang="en-US" sz="2600" dirty="0" smtClean="0">
                <a:latin typeface="Calibri" panose="020F0502020204030204" pitchFamily="34" charset="0"/>
              </a:rPr>
              <a:t>transportation system.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Calibri" panose="020F0502020204030204" pitchFamily="34" charset="0"/>
              </a:rPr>
              <a:t>Solution: Real-time </a:t>
            </a:r>
            <a:r>
              <a:rPr lang="en-US" sz="2600" dirty="0">
                <a:latin typeface="Calibri" panose="020F0502020204030204" pitchFamily="34" charset="0"/>
              </a:rPr>
              <a:t>traffic </a:t>
            </a:r>
            <a:r>
              <a:rPr lang="en-US" sz="2600" dirty="0" smtClean="0">
                <a:latin typeface="Calibri" panose="020F0502020204030204" pitchFamily="34" charset="0"/>
              </a:rPr>
              <a:t>surveillance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Calibri" panose="020F0502020204030204" pitchFamily="34" charset="0"/>
              </a:rPr>
              <a:t>Requirement: Acquisition </a:t>
            </a:r>
            <a:r>
              <a:rPr lang="en-US" sz="2600" dirty="0">
                <a:latin typeface="Calibri" panose="020F0502020204030204" pitchFamily="34" charset="0"/>
              </a:rPr>
              <a:t>of </a:t>
            </a:r>
            <a:r>
              <a:rPr lang="en-US" sz="2600" dirty="0" smtClean="0">
                <a:latin typeface="Calibri" panose="020F0502020204030204" pitchFamily="34" charset="0"/>
              </a:rPr>
              <a:t>traffic </a:t>
            </a:r>
            <a:r>
              <a:rPr lang="en-US" sz="2600" dirty="0">
                <a:latin typeface="Calibri" panose="020F0502020204030204" pitchFamily="34" charset="0"/>
              </a:rPr>
              <a:t>metrics </a:t>
            </a:r>
            <a:r>
              <a:rPr lang="en-US" sz="2600" dirty="0" smtClean="0">
                <a:latin typeface="Calibri" panose="020F0502020204030204" pitchFamily="34" charset="0"/>
              </a:rPr>
              <a:t>(speed</a:t>
            </a:r>
            <a:r>
              <a:rPr lang="en-US" sz="2600" dirty="0">
                <a:latin typeface="Calibri" panose="020F0502020204030204" pitchFamily="34" charset="0"/>
              </a:rPr>
              <a:t>,</a:t>
            </a:r>
            <a:r>
              <a:rPr lang="en-US" sz="2600" dirty="0" smtClean="0">
                <a:latin typeface="Calibri" panose="020F0502020204030204" pitchFamily="34" charset="0"/>
              </a:rPr>
              <a:t> volume etc.) which </a:t>
            </a:r>
            <a:r>
              <a:rPr lang="en-US" sz="2600" dirty="0">
                <a:latin typeface="Calibri" panose="020F0502020204030204" pitchFamily="34" charset="0"/>
              </a:rPr>
              <a:t>can be obtained using </a:t>
            </a:r>
            <a:r>
              <a:rPr lang="en-US" sz="2600" u="sng" dirty="0" smtClean="0">
                <a:latin typeface="Calibri" panose="020F0502020204030204" pitchFamily="34" charset="0"/>
              </a:rPr>
              <a:t>Magnetic </a:t>
            </a:r>
            <a:r>
              <a:rPr lang="en-US" sz="2600" u="sng" dirty="0">
                <a:latin typeface="Calibri" panose="020F0502020204030204" pitchFamily="34" charset="0"/>
              </a:rPr>
              <a:t>sensors and </a:t>
            </a:r>
            <a:r>
              <a:rPr lang="en-US" sz="2600" u="sng" dirty="0" smtClean="0">
                <a:latin typeface="Calibri" panose="020F0502020204030204" pitchFamily="34" charset="0"/>
              </a:rPr>
              <a:t>Induction </a:t>
            </a:r>
            <a:r>
              <a:rPr lang="en-US" sz="2600" u="sng" dirty="0">
                <a:latin typeface="Calibri" panose="020F0502020204030204" pitchFamily="34" charset="0"/>
              </a:rPr>
              <a:t>loops</a:t>
            </a:r>
            <a:r>
              <a:rPr lang="en-US" sz="2600" dirty="0">
                <a:latin typeface="Calibri" panose="020F0502020204030204" pitchFamily="34" charset="0"/>
              </a:rPr>
              <a:t>.</a:t>
            </a:r>
          </a:p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altLang="en-US" sz="1400" dirty="0" smtClean="0">
              <a:solidFill>
                <a:srgbClr val="FFC000"/>
              </a:solidFill>
              <a:latin typeface="Calibri" pitchFamily="32" charset="0"/>
            </a:endParaRPr>
          </a:p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Objectives:</a:t>
            </a:r>
          </a:p>
          <a:p>
            <a:pPr marL="344487" indent="-342900">
              <a:spcBef>
                <a:spcPts val="700"/>
              </a:spcBef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600" dirty="0" smtClean="0">
                <a:latin typeface="Calibri" panose="020F0502020204030204" pitchFamily="34" charset="0"/>
              </a:rPr>
              <a:t>Development of </a:t>
            </a:r>
            <a:r>
              <a:rPr lang="en-US" sz="2600" dirty="0">
                <a:latin typeface="Calibri" panose="020F0502020204030204" pitchFamily="34" charset="0"/>
              </a:rPr>
              <a:t>traffic monitoring </a:t>
            </a:r>
            <a:r>
              <a:rPr lang="en-US" sz="2600" dirty="0" smtClean="0">
                <a:latin typeface="Calibri" panose="020F0502020204030204" pitchFamily="34" charset="0"/>
              </a:rPr>
              <a:t>system </a:t>
            </a:r>
            <a:r>
              <a:rPr lang="en-US" sz="2600" dirty="0">
                <a:latin typeface="Calibri" panose="020F0502020204030204" pitchFamily="34" charset="0"/>
              </a:rPr>
              <a:t>using low power, low cost magnetic sensors and induction loops</a:t>
            </a:r>
            <a:r>
              <a:rPr lang="en-US" sz="2600" dirty="0" smtClean="0">
                <a:latin typeface="Calibri" panose="020F0502020204030204" pitchFamily="34" charset="0"/>
              </a:rPr>
              <a:t>.</a:t>
            </a:r>
          </a:p>
          <a:p>
            <a:pPr marL="344487" indent="-342900">
              <a:spcBef>
                <a:spcPts val="700"/>
              </a:spcBef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600" dirty="0" smtClean="0">
                <a:latin typeface="Calibri" panose="020F0502020204030204" pitchFamily="34" charset="0"/>
              </a:rPr>
              <a:t> </a:t>
            </a:r>
            <a:r>
              <a:rPr lang="en-US" sz="2600" dirty="0">
                <a:latin typeface="Calibri" panose="020F0502020204030204" pitchFamily="34" charset="0"/>
              </a:rPr>
              <a:t>The data </a:t>
            </a:r>
            <a:r>
              <a:rPr lang="en-US" sz="2600" dirty="0" smtClean="0">
                <a:latin typeface="Calibri" panose="020F0502020204030204" pitchFamily="34" charset="0"/>
              </a:rPr>
              <a:t>acquired is used to </a:t>
            </a:r>
            <a:r>
              <a:rPr lang="en-US" sz="2600" dirty="0">
                <a:latin typeface="Calibri" panose="020F0502020204030204" pitchFamily="34" charset="0"/>
              </a:rPr>
              <a:t>increase the </a:t>
            </a:r>
            <a:r>
              <a:rPr lang="en-US" sz="2600" dirty="0" smtClean="0">
                <a:latin typeface="Calibri" panose="020F0502020204030204" pitchFamily="34" charset="0"/>
              </a:rPr>
              <a:t>efficiency </a:t>
            </a:r>
            <a:r>
              <a:rPr lang="en-US" sz="2600" dirty="0">
                <a:latin typeface="Calibri" panose="020F0502020204030204" pitchFamily="34" charset="0"/>
              </a:rPr>
              <a:t>and to enhance the capacity</a:t>
            </a:r>
            <a:r>
              <a:rPr lang="en-US" sz="2600" dirty="0" smtClean="0">
                <a:latin typeface="Calibri" panose="020F0502020204030204" pitchFamily="34" charset="0"/>
              </a:rPr>
              <a:t> </a:t>
            </a:r>
            <a:r>
              <a:rPr lang="en-US" sz="2600" dirty="0">
                <a:latin typeface="Calibri" panose="020F0502020204030204" pitchFamily="34" charset="0"/>
              </a:rPr>
              <a:t>of the existing </a:t>
            </a:r>
            <a:r>
              <a:rPr lang="en-US" sz="2600" dirty="0" smtClean="0">
                <a:latin typeface="Calibri" panose="020F0502020204030204" pitchFamily="34" charset="0"/>
              </a:rPr>
              <a:t>roadways.</a:t>
            </a:r>
            <a:endParaRPr lang="en-US" altLang="en-US" sz="2600" dirty="0" smtClean="0">
              <a:solidFill>
                <a:srgbClr val="FFFFFF"/>
              </a:solidFill>
              <a:latin typeface="Calibri" pitchFamily="32" charset="0"/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71104"/>
            <a:ext cx="9144000" cy="365125"/>
          </a:xfrm>
        </p:spPr>
        <p:txBody>
          <a:bodyPr anchor="b"/>
          <a:lstStyle/>
          <a:p>
            <a:pPr algn="l"/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chemeClr val="tx1"/>
                </a:solidFill>
              </a:rPr>
              <a:t>      Dept. </a:t>
            </a:r>
            <a:r>
              <a:rPr lang="pt-BR" b="1" dirty="0">
                <a:solidFill>
                  <a:schemeClr val="tx1"/>
                </a:solidFill>
              </a:rPr>
              <a:t>o</a:t>
            </a:r>
            <a:r>
              <a:rPr lang="pt-BR" b="1" dirty="0" smtClean="0">
                <a:solidFill>
                  <a:schemeClr val="tx1"/>
                </a:solidFill>
              </a:rPr>
              <a:t>f ECE								                 </a:t>
            </a:r>
            <a:fld id="{B30718AD-EE57-42E3-B22D-52B0DB009C0C}" type="slidenum">
              <a:rPr lang="pt-BR" b="1" smtClean="0">
                <a:solidFill>
                  <a:schemeClr val="tx1"/>
                </a:solidFill>
              </a:rPr>
              <a:t>2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53423" y="105216"/>
            <a:ext cx="4272078" cy="366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GB" sz="1200" b="1" dirty="0"/>
              <a:t>Vehicle Detection and Monitoring using Magnetic Field Sensors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303693" y="624467"/>
            <a:ext cx="8539223" cy="53191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indent="-341313">
              <a:spcBef>
                <a:spcPts val="8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en-US" sz="3200" b="1" dirty="0" smtClean="0">
                <a:latin typeface="Calibri" pitchFamily="32" charset="0"/>
              </a:rPr>
              <a:t>Remaining tasks</a:t>
            </a:r>
          </a:p>
          <a:p>
            <a:pPr indent="-341313">
              <a:spcBef>
                <a:spcPts val="800"/>
              </a:spcBef>
              <a:buFont typeface="Arial" pitchFamily="34" charset="0"/>
              <a:buChar char="•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en-US" sz="2800" b="1" dirty="0" smtClean="0">
                <a:latin typeface="Calibri" pitchFamily="32" charset="0"/>
              </a:rPr>
              <a:t>Induction loop detector</a:t>
            </a:r>
          </a:p>
          <a:p>
            <a:pPr indent="-341313">
              <a:spcBef>
                <a:spcPts val="800"/>
              </a:spcBef>
              <a:buFont typeface="Arial" pitchFamily="34" charset="0"/>
              <a:buChar char="•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altLang="en-US" sz="1000" dirty="0" smtClean="0">
              <a:latin typeface="Calibri" pitchFamily="32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en-US" sz="2400" dirty="0" smtClean="0">
                <a:latin typeface="Calibri" pitchFamily="32" charset="0"/>
              </a:rPr>
              <a:t> Field tests to determine optimal area and no. of turns of the loop</a:t>
            </a:r>
          </a:p>
          <a:p>
            <a:pPr>
              <a:buFont typeface="Wingdings" pitchFamily="2" charset="2"/>
              <a:buChar char="ü"/>
            </a:pPr>
            <a:r>
              <a:rPr lang="en-US" altLang="en-US" sz="2400" dirty="0" smtClean="0">
                <a:latin typeface="Calibri" pitchFamily="32" charset="0"/>
              </a:rPr>
              <a:t> Refining the program to reduce the probability of false counts</a:t>
            </a:r>
            <a:endParaRPr lang="en-US" altLang="en-US" sz="2800" dirty="0" smtClean="0">
              <a:latin typeface="Calibri" pitchFamily="32" charset="0"/>
            </a:endParaRPr>
          </a:p>
          <a:p>
            <a:pPr lvl="1" indent="-341313">
              <a:spcBef>
                <a:spcPts val="800"/>
              </a:spcBef>
              <a:buFont typeface="Arial" pitchFamily="34" charset="0"/>
              <a:buChar char="•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altLang="en-US" sz="2800" dirty="0" smtClean="0">
              <a:latin typeface="Calibri" pitchFamily="32" charset="0"/>
            </a:endParaRPr>
          </a:p>
          <a:p>
            <a:pPr lvl="1" indent="-341313">
              <a:spcBef>
                <a:spcPts val="800"/>
              </a:spcBef>
              <a:buFont typeface="Arial" pitchFamily="34" charset="0"/>
              <a:buChar char="•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en-US" sz="2800" b="1" dirty="0" smtClean="0">
                <a:latin typeface="Calibri" pitchFamily="32" charset="0"/>
              </a:rPr>
              <a:t>AMR sensor Vehicle Detection System</a:t>
            </a:r>
          </a:p>
          <a:p>
            <a:pPr lvl="1" indent="-341313">
              <a:spcBef>
                <a:spcPts val="800"/>
              </a:spcBef>
              <a:buFont typeface="Arial" pitchFamily="34" charset="0"/>
              <a:buChar char="•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altLang="en-US" sz="1000" dirty="0" smtClean="0">
              <a:latin typeface="Calibri" pitchFamily="32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en-US" sz="2400" dirty="0" smtClean="0">
                <a:latin typeface="Calibri" pitchFamily="32" charset="0"/>
              </a:rPr>
              <a:t> Refining the program to reduce the probability of false counts</a:t>
            </a:r>
          </a:p>
          <a:p>
            <a:pPr>
              <a:buFont typeface="Wingdings" pitchFamily="2" charset="2"/>
              <a:buChar char="ü"/>
            </a:pPr>
            <a:r>
              <a:rPr lang="en-US" altLang="en-US" sz="2400" dirty="0" smtClean="0">
                <a:latin typeface="Calibri" pitchFamily="32" charset="0"/>
              </a:rPr>
              <a:t> Finding a solution for the problem of sensor output saturation</a:t>
            </a:r>
          </a:p>
          <a:p>
            <a:pPr>
              <a:buFont typeface="Wingdings" pitchFamily="2" charset="2"/>
              <a:buChar char="ü"/>
            </a:pPr>
            <a:r>
              <a:rPr lang="en-US" altLang="en-US" sz="2400" dirty="0" smtClean="0">
                <a:latin typeface="Calibri" pitchFamily="32" charset="0"/>
              </a:rPr>
              <a:t> Field tests to determine the optimal sampling freq</a:t>
            </a:r>
            <a:r>
              <a:rPr lang="en-US" altLang="en-US" sz="2400" i="1" dirty="0" smtClean="0">
                <a:latin typeface="Calibri" pitchFamily="32" charset="0"/>
              </a:rPr>
              <a:t> </a:t>
            </a:r>
            <a:r>
              <a:rPr lang="en-US" altLang="en-US" sz="2400" dirty="0" smtClean="0">
                <a:latin typeface="Calibri" pitchFamily="32" charset="0"/>
              </a:rPr>
              <a:t>for the sensor</a:t>
            </a:r>
            <a:endParaRPr lang="en-US" altLang="en-US" sz="2800" dirty="0" smtClean="0">
              <a:latin typeface="Calibri" pitchFamily="32" charset="0"/>
            </a:endParaRPr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</p:spPr>
        <p:txBody>
          <a:bodyPr anchor="b"/>
          <a:lstStyle/>
          <a:p>
            <a:pPr algn="l"/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chemeClr val="tx1"/>
                </a:solidFill>
              </a:rPr>
              <a:t>      Dept. </a:t>
            </a:r>
            <a:r>
              <a:rPr lang="pt-BR" b="1" dirty="0">
                <a:solidFill>
                  <a:schemeClr val="tx1"/>
                </a:solidFill>
              </a:rPr>
              <a:t>o</a:t>
            </a:r>
            <a:r>
              <a:rPr lang="pt-BR" b="1" dirty="0" smtClean="0">
                <a:solidFill>
                  <a:schemeClr val="tx1"/>
                </a:solidFill>
              </a:rPr>
              <a:t>f ECE							  	               </a:t>
            </a:r>
            <a:fld id="{B30718AD-EE57-42E3-B22D-52B0DB009C0C}" type="slidenum">
              <a:rPr lang="pt-BR" b="1" smtClean="0">
                <a:solidFill>
                  <a:schemeClr val="tx1"/>
                </a:solidFill>
              </a:rPr>
              <a:t>20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53423" y="105216"/>
            <a:ext cx="4272078" cy="366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GB" sz="1200" b="1" dirty="0"/>
              <a:t>Vehicle Detection and Monitoring using Magnetic Field Sensors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259089" y="609600"/>
            <a:ext cx="4614247" cy="6211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indent="-341313">
              <a:spcBef>
                <a:spcPts val="8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en-US" sz="3200" b="1" dirty="0" smtClean="0">
                <a:latin typeface="Calibri" pitchFamily="32" charset="0"/>
              </a:rPr>
              <a:t>References</a:t>
            </a: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323850" y="1230765"/>
            <a:ext cx="8560378" cy="48525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/>
          <a:lstStyle/>
          <a:p>
            <a:r>
              <a:rPr lang="en-US" altLang="en-US" sz="2400" dirty="0">
                <a:latin typeface="Calibri" pitchFamily="32" charset="0"/>
              </a:rPr>
              <a:t>[1] </a:t>
            </a:r>
            <a:r>
              <a:rPr lang="en-US" altLang="en-US" sz="2400" dirty="0" err="1">
                <a:latin typeface="Calibri" pitchFamily="32" charset="0"/>
              </a:rPr>
              <a:t>Ravneet</a:t>
            </a:r>
            <a:r>
              <a:rPr lang="en-US" altLang="en-US" sz="2400" dirty="0">
                <a:latin typeface="Calibri" pitchFamily="32" charset="0"/>
              </a:rPr>
              <a:t> </a:t>
            </a:r>
            <a:r>
              <a:rPr lang="en-US" altLang="en-US" sz="2400" dirty="0" err="1">
                <a:latin typeface="Calibri" pitchFamily="32" charset="0"/>
              </a:rPr>
              <a:t>Bajwa</a:t>
            </a:r>
            <a:r>
              <a:rPr lang="en-US" altLang="en-US" sz="2400" dirty="0">
                <a:latin typeface="Calibri" pitchFamily="32" charset="0"/>
              </a:rPr>
              <a:t>, Ram </a:t>
            </a:r>
            <a:r>
              <a:rPr lang="en-US" altLang="en-US" sz="2400" dirty="0" err="1">
                <a:latin typeface="Calibri" pitchFamily="32" charset="0"/>
              </a:rPr>
              <a:t>Rajagopal</a:t>
            </a:r>
            <a:r>
              <a:rPr lang="en-US" altLang="en-US" sz="2400" dirty="0">
                <a:latin typeface="Calibri" pitchFamily="32" charset="0"/>
              </a:rPr>
              <a:t>, </a:t>
            </a:r>
            <a:r>
              <a:rPr lang="en-US" altLang="en-US" sz="2400" dirty="0" err="1">
                <a:latin typeface="Calibri" pitchFamily="32" charset="0"/>
              </a:rPr>
              <a:t>Pravin</a:t>
            </a:r>
            <a:r>
              <a:rPr lang="en-US" altLang="en-US" sz="2400" dirty="0">
                <a:latin typeface="Calibri" pitchFamily="32" charset="0"/>
              </a:rPr>
              <a:t> </a:t>
            </a:r>
            <a:r>
              <a:rPr lang="en-US" altLang="en-US" sz="2400" dirty="0" err="1">
                <a:latin typeface="Calibri" pitchFamily="32" charset="0"/>
              </a:rPr>
              <a:t>Varaiya</a:t>
            </a:r>
            <a:r>
              <a:rPr lang="en-US" altLang="en-US" sz="2400" dirty="0">
                <a:latin typeface="Calibri" pitchFamily="32" charset="0"/>
              </a:rPr>
              <a:t> and Robert </a:t>
            </a:r>
            <a:r>
              <a:rPr lang="en-US" altLang="en-US" sz="2400" dirty="0" err="1">
                <a:latin typeface="Calibri" pitchFamily="32" charset="0"/>
              </a:rPr>
              <a:t>Kavaler</a:t>
            </a:r>
            <a:r>
              <a:rPr lang="en-US" altLang="en-US" sz="2400" dirty="0">
                <a:latin typeface="Calibri" pitchFamily="32" charset="0"/>
              </a:rPr>
              <a:t>. In-Pavement Wireless Sensor Network for Vehicle Classification.</a:t>
            </a:r>
          </a:p>
          <a:p>
            <a:r>
              <a:rPr lang="en-US" altLang="en-US" sz="2400" dirty="0">
                <a:latin typeface="Calibri" pitchFamily="32" charset="0"/>
              </a:rPr>
              <a:t>[2]  Sing </a:t>
            </a:r>
            <a:r>
              <a:rPr lang="en-US" altLang="en-US" sz="2400" dirty="0" err="1">
                <a:latin typeface="Calibri" pitchFamily="32" charset="0"/>
              </a:rPr>
              <a:t>Yiu</a:t>
            </a:r>
            <a:r>
              <a:rPr lang="en-US" altLang="en-US" sz="2400" dirty="0">
                <a:latin typeface="Calibri" pitchFamily="32" charset="0"/>
              </a:rPr>
              <a:t> Cheung, </a:t>
            </a:r>
            <a:r>
              <a:rPr lang="en-US" altLang="en-US" sz="2400" dirty="0" err="1">
                <a:latin typeface="Calibri" pitchFamily="32" charset="0"/>
              </a:rPr>
              <a:t>Sinem</a:t>
            </a:r>
            <a:r>
              <a:rPr lang="en-US" altLang="en-US" sz="2400" dirty="0">
                <a:latin typeface="Calibri" pitchFamily="32" charset="0"/>
              </a:rPr>
              <a:t> </a:t>
            </a:r>
            <a:r>
              <a:rPr lang="en-US" altLang="en-US" sz="2400" dirty="0" err="1">
                <a:latin typeface="Calibri" pitchFamily="32" charset="0"/>
              </a:rPr>
              <a:t>Coleri</a:t>
            </a:r>
            <a:r>
              <a:rPr lang="en-US" altLang="en-US" sz="2400" dirty="0">
                <a:latin typeface="Calibri" pitchFamily="32" charset="0"/>
              </a:rPr>
              <a:t> </a:t>
            </a:r>
            <a:r>
              <a:rPr lang="en-US" altLang="en-US" sz="2400" dirty="0" err="1">
                <a:latin typeface="Calibri" pitchFamily="32" charset="0"/>
              </a:rPr>
              <a:t>Ergen</a:t>
            </a:r>
            <a:r>
              <a:rPr lang="en-US" altLang="en-US" sz="2400" dirty="0">
                <a:latin typeface="Calibri" pitchFamily="32" charset="0"/>
              </a:rPr>
              <a:t> and </a:t>
            </a:r>
            <a:r>
              <a:rPr lang="en-US" altLang="en-US" sz="2400" dirty="0" err="1">
                <a:latin typeface="Calibri" pitchFamily="32" charset="0"/>
              </a:rPr>
              <a:t>Pravin</a:t>
            </a:r>
            <a:r>
              <a:rPr lang="en-US" altLang="en-US" sz="2400" dirty="0">
                <a:latin typeface="Calibri" pitchFamily="32" charset="0"/>
              </a:rPr>
              <a:t> </a:t>
            </a:r>
            <a:r>
              <a:rPr lang="en-US" altLang="en-US" sz="2400" dirty="0" err="1">
                <a:latin typeface="Calibri" pitchFamily="32" charset="0"/>
              </a:rPr>
              <a:t>Varaiya</a:t>
            </a:r>
            <a:r>
              <a:rPr lang="en-US" altLang="en-US" sz="2400" dirty="0">
                <a:latin typeface="Calibri" pitchFamily="32" charset="0"/>
              </a:rPr>
              <a:t>.  Traffic Surveillance with Wireless Magnetic Sensors.</a:t>
            </a:r>
          </a:p>
          <a:p>
            <a:r>
              <a:rPr lang="en-US" altLang="en-US" sz="2400" dirty="0">
                <a:latin typeface="Calibri" pitchFamily="32" charset="0"/>
              </a:rPr>
              <a:t>[3]  </a:t>
            </a:r>
            <a:r>
              <a:rPr lang="en-US" altLang="en-US" sz="2400" dirty="0" err="1">
                <a:latin typeface="Calibri" pitchFamily="32" charset="0"/>
              </a:rPr>
              <a:t>Farshad</a:t>
            </a:r>
            <a:r>
              <a:rPr lang="en-US" altLang="en-US" sz="2400" dirty="0">
                <a:latin typeface="Calibri" pitchFamily="32" charset="0"/>
              </a:rPr>
              <a:t> </a:t>
            </a:r>
            <a:r>
              <a:rPr lang="en-US" altLang="en-US" sz="2400" dirty="0" err="1">
                <a:latin typeface="Calibri" pitchFamily="32" charset="0"/>
              </a:rPr>
              <a:t>Ahdi</a:t>
            </a:r>
            <a:r>
              <a:rPr lang="en-US" altLang="en-US" sz="2400" dirty="0">
                <a:latin typeface="Calibri" pitchFamily="32" charset="0"/>
              </a:rPr>
              <a:t>, Mehdi </a:t>
            </a:r>
            <a:r>
              <a:rPr lang="en-US" altLang="en-US" sz="2400" dirty="0" err="1">
                <a:latin typeface="Calibri" pitchFamily="32" charset="0"/>
              </a:rPr>
              <a:t>Kalantari</a:t>
            </a:r>
            <a:r>
              <a:rPr lang="en-US" altLang="en-US" sz="2400" dirty="0">
                <a:latin typeface="Calibri" pitchFamily="32" charset="0"/>
              </a:rPr>
              <a:t> </a:t>
            </a:r>
            <a:r>
              <a:rPr lang="en-US" altLang="en-US" sz="2400" dirty="0" err="1">
                <a:latin typeface="Calibri" pitchFamily="32" charset="0"/>
              </a:rPr>
              <a:t>Khandani</a:t>
            </a:r>
            <a:r>
              <a:rPr lang="en-US" altLang="en-US" sz="2400" dirty="0">
                <a:latin typeface="Calibri" pitchFamily="32" charset="0"/>
              </a:rPr>
              <a:t>, </a:t>
            </a:r>
            <a:r>
              <a:rPr lang="en-US" altLang="en-US" sz="2400" dirty="0" err="1">
                <a:latin typeface="Calibri" pitchFamily="32" charset="0"/>
              </a:rPr>
              <a:t>Masoud</a:t>
            </a:r>
            <a:r>
              <a:rPr lang="en-US" altLang="en-US" sz="2400" dirty="0">
                <a:latin typeface="Calibri" pitchFamily="32" charset="0"/>
              </a:rPr>
              <a:t> </a:t>
            </a:r>
            <a:r>
              <a:rPr lang="en-US" altLang="en-US" sz="2400" dirty="0" err="1">
                <a:latin typeface="Calibri" pitchFamily="32" charset="0"/>
              </a:rPr>
              <a:t>Hamedi</a:t>
            </a:r>
            <a:r>
              <a:rPr lang="en-US" altLang="en-US" sz="2400" dirty="0">
                <a:latin typeface="Calibri" pitchFamily="32" charset="0"/>
              </a:rPr>
              <a:t>, Ali </a:t>
            </a:r>
            <a:r>
              <a:rPr lang="en-US" altLang="en-US" sz="2400" dirty="0" err="1">
                <a:latin typeface="Calibri" pitchFamily="32" charset="0"/>
              </a:rPr>
              <a:t>Haghani</a:t>
            </a:r>
            <a:r>
              <a:rPr lang="en-US" altLang="en-US" sz="2400" dirty="0">
                <a:latin typeface="Calibri" pitchFamily="32" charset="0"/>
              </a:rPr>
              <a:t>.  </a:t>
            </a:r>
          </a:p>
          <a:p>
            <a:r>
              <a:rPr lang="en-US" altLang="en-US" sz="2400" dirty="0" smtClean="0">
                <a:latin typeface="Calibri" pitchFamily="32" charset="0"/>
              </a:rPr>
              <a:t>Traffic </a:t>
            </a:r>
            <a:r>
              <a:rPr lang="en-US" altLang="en-US" sz="2400" dirty="0">
                <a:latin typeface="Calibri" pitchFamily="32" charset="0"/>
              </a:rPr>
              <a:t>data collection and anonymous vehicle detection using wireless sensor networks</a:t>
            </a:r>
            <a:r>
              <a:rPr lang="en-US" altLang="en-US" sz="2400" dirty="0" smtClean="0">
                <a:latin typeface="Calibri" pitchFamily="32" charset="0"/>
              </a:rPr>
              <a:t>.</a:t>
            </a:r>
          </a:p>
          <a:p>
            <a:r>
              <a:rPr lang="en-GB" altLang="en-US" sz="2400" dirty="0">
                <a:latin typeface="Calibri" pitchFamily="32" charset="0"/>
              </a:rPr>
              <a:t>[</a:t>
            </a:r>
            <a:r>
              <a:rPr lang="en-GB" altLang="en-US" sz="2400" dirty="0" smtClean="0">
                <a:latin typeface="Calibri" pitchFamily="32" charset="0"/>
              </a:rPr>
              <a:t>4] Traffic </a:t>
            </a:r>
            <a:r>
              <a:rPr lang="en-GB" altLang="en-US" sz="2400" dirty="0">
                <a:latin typeface="Calibri" pitchFamily="32" charset="0"/>
              </a:rPr>
              <a:t>Detector Handbook: Third Edition—Volume I. Publication No. FHWA-HRT-06-108.</a:t>
            </a:r>
            <a:endParaRPr lang="en-US" altLang="en-US" sz="2400" dirty="0">
              <a:latin typeface="Calibri" pitchFamily="32" charset="0"/>
            </a:endParaRP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</p:spPr>
        <p:txBody>
          <a:bodyPr anchor="b"/>
          <a:lstStyle/>
          <a:p>
            <a:pPr algn="l"/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chemeClr val="tx1"/>
                </a:solidFill>
              </a:rPr>
              <a:t>      Dept. </a:t>
            </a:r>
            <a:r>
              <a:rPr lang="pt-BR" b="1" dirty="0">
                <a:solidFill>
                  <a:schemeClr val="tx1"/>
                </a:solidFill>
              </a:rPr>
              <a:t>o</a:t>
            </a:r>
            <a:r>
              <a:rPr lang="pt-BR" b="1" dirty="0" smtClean="0">
                <a:solidFill>
                  <a:schemeClr val="tx1"/>
                </a:solidFill>
              </a:rPr>
              <a:t>f ECE							  	               </a:t>
            </a:r>
            <a:fld id="{B30718AD-EE57-42E3-B22D-52B0DB009C0C}" type="slidenum">
              <a:rPr lang="pt-BR" b="1" smtClean="0">
                <a:solidFill>
                  <a:schemeClr val="tx1"/>
                </a:solidFill>
              </a:rPr>
              <a:t>21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53423" y="105216"/>
            <a:ext cx="4272078" cy="366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GB" sz="1200" b="1" dirty="0"/>
              <a:t>Vehicle Detection and Monitoring using Magnetic Field Sensors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www.invitationstyles.com/images/invit/INS018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304800" y="699222"/>
            <a:ext cx="8569325" cy="6723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Generic </a:t>
            </a:r>
            <a:r>
              <a:rPr lang="en-US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b</a:t>
            </a:r>
            <a:r>
              <a:rPr lang="en-US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lock diagram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033260" y="2147886"/>
            <a:ext cx="1629785" cy="9107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Signal Processing 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20698" y="2147886"/>
            <a:ext cx="1467859" cy="9107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Sensors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(A or B)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ounded Rectangle 5" descr="Vehicle Induced Currents"/>
          <p:cNvSpPr/>
          <p:nvPr/>
        </p:nvSpPr>
        <p:spPr>
          <a:xfrm>
            <a:off x="7984747" y="2566529"/>
            <a:ext cx="721222" cy="3745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GUI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01075" y="2125598"/>
            <a:ext cx="2750522" cy="9330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Monitoring System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 descr="Vehicle Induced Currents"/>
          <p:cNvSpPr/>
          <p:nvPr/>
        </p:nvSpPr>
        <p:spPr>
          <a:xfrm>
            <a:off x="6239447" y="2573774"/>
            <a:ext cx="1442444" cy="3745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5663044" y="2583555"/>
            <a:ext cx="438031" cy="85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88557" y="2539583"/>
            <a:ext cx="34470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317788" y="3504766"/>
            <a:ext cx="2762250" cy="10672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/>
          <a:lstStyle/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A: Induction loop</a:t>
            </a:r>
          </a:p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B: AMR sensor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50120" y="2121156"/>
            <a:ext cx="1525875" cy="9107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Vehicle Movement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875995" y="2539583"/>
            <a:ext cx="344703" cy="35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71104"/>
            <a:ext cx="9144000" cy="365125"/>
          </a:xfrm>
        </p:spPr>
        <p:txBody>
          <a:bodyPr anchor="b"/>
          <a:lstStyle/>
          <a:p>
            <a:pPr algn="l"/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chemeClr val="tx1"/>
                </a:solidFill>
              </a:rPr>
              <a:t>      Dept. </a:t>
            </a:r>
            <a:r>
              <a:rPr lang="pt-BR" b="1" dirty="0">
                <a:solidFill>
                  <a:schemeClr val="tx1"/>
                </a:solidFill>
              </a:rPr>
              <a:t>o</a:t>
            </a:r>
            <a:r>
              <a:rPr lang="pt-BR" b="1" dirty="0" smtClean="0">
                <a:solidFill>
                  <a:schemeClr val="tx1"/>
                </a:solidFill>
              </a:rPr>
              <a:t>f ECE								                 </a:t>
            </a:r>
            <a:fld id="{B30718AD-EE57-42E3-B22D-52B0DB009C0C}" type="slidenum">
              <a:rPr lang="pt-BR" b="1" smtClean="0">
                <a:solidFill>
                  <a:schemeClr val="tx1"/>
                </a:solidFill>
              </a:rPr>
              <a:t>3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453423" y="105216"/>
            <a:ext cx="4272078" cy="366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GB" sz="1200" b="1" dirty="0"/>
              <a:t>Vehicle Detection and Monitoring using Magnetic Field Sensors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"/>
          <p:cNvSpPr txBox="1">
            <a:spLocks noChangeArrowheads="1"/>
          </p:cNvSpPr>
          <p:nvPr/>
        </p:nvSpPr>
        <p:spPr bwMode="auto">
          <a:xfrm>
            <a:off x="323849" y="546822"/>
            <a:ext cx="8569325" cy="6723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Block Diagram of Induction Loop Detector</a:t>
            </a:r>
          </a:p>
        </p:txBody>
      </p:sp>
      <p:sp>
        <p:nvSpPr>
          <p:cNvPr id="16" name="Rounded Rectangle 15" descr="Vehicle Induced Currents"/>
          <p:cNvSpPr/>
          <p:nvPr/>
        </p:nvSpPr>
        <p:spPr>
          <a:xfrm>
            <a:off x="4615296" y="2727195"/>
            <a:ext cx="1691987" cy="408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Comparator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ounded Rectangle 16" descr="Vehicle Induced Currents"/>
          <p:cNvSpPr/>
          <p:nvPr/>
        </p:nvSpPr>
        <p:spPr>
          <a:xfrm>
            <a:off x="2478377" y="2468236"/>
            <a:ext cx="1558637" cy="919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Change in Inductance of the loop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535883" y="1719380"/>
            <a:ext cx="2357291" cy="21778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(ATmega2560)</a:t>
            </a:r>
          </a:p>
        </p:txBody>
      </p:sp>
      <p:sp>
        <p:nvSpPr>
          <p:cNvPr id="19" name="Rounded Rectangle 18" descr="Vehicle Induced Currents"/>
          <p:cNvSpPr/>
          <p:nvPr/>
        </p:nvSpPr>
        <p:spPr>
          <a:xfrm>
            <a:off x="6696219" y="2727195"/>
            <a:ext cx="2036618" cy="408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Frequency Counter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ounded Rectangle 19" descr="Vehicle Induced Currents"/>
          <p:cNvSpPr/>
          <p:nvPr/>
        </p:nvSpPr>
        <p:spPr>
          <a:xfrm>
            <a:off x="4608511" y="1804510"/>
            <a:ext cx="1653888" cy="408623"/>
          </a:xfrm>
          <a:prstGeom prst="roundRect">
            <a:avLst/>
          </a:prstGeom>
          <a:solidFill>
            <a:schemeClr val="tx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</a:t>
            </a:r>
            <a:r>
              <a:rPr lang="en-US" b="1" baseline="-25000" dirty="0" smtClean="0">
                <a:solidFill>
                  <a:schemeClr val="tx1"/>
                </a:solidFill>
              </a:rPr>
              <a:t>ref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000396" y="1858739"/>
            <a:ext cx="2405352" cy="20384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Colpitt’s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Oscillator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>
            <a:off x="5435455" y="2213133"/>
            <a:ext cx="0" cy="5481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6" idx="1"/>
          </p:cNvCxnSpPr>
          <p:nvPr/>
        </p:nvCxnSpPr>
        <p:spPr>
          <a:xfrm>
            <a:off x="4405748" y="2931507"/>
            <a:ext cx="20954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19" idx="1"/>
          </p:cNvCxnSpPr>
          <p:nvPr/>
        </p:nvCxnSpPr>
        <p:spPr>
          <a:xfrm>
            <a:off x="6307283" y="2931507"/>
            <a:ext cx="3889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</p:cNvCxnSpPr>
          <p:nvPr/>
        </p:nvCxnSpPr>
        <p:spPr>
          <a:xfrm>
            <a:off x="7714529" y="3897195"/>
            <a:ext cx="0" cy="5635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 descr="Vehicle Induced Currents"/>
          <p:cNvSpPr/>
          <p:nvPr/>
        </p:nvSpPr>
        <p:spPr>
          <a:xfrm>
            <a:off x="8050444" y="5159753"/>
            <a:ext cx="721222" cy="3745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GUI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460411" y="4481462"/>
            <a:ext cx="2471592" cy="11842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Rounded Rectangle 27" descr="Vehicle Induced Currents"/>
          <p:cNvSpPr/>
          <p:nvPr/>
        </p:nvSpPr>
        <p:spPr>
          <a:xfrm>
            <a:off x="6540580" y="5175633"/>
            <a:ext cx="1442444" cy="3745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788971" y="2927936"/>
            <a:ext cx="689406" cy="35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 descr="Vehicle Induced Currents"/>
          <p:cNvSpPr/>
          <p:nvPr/>
        </p:nvSpPr>
        <p:spPr>
          <a:xfrm>
            <a:off x="135083" y="2608015"/>
            <a:ext cx="1653888" cy="6469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Change in magnetic field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Rounded Rectangle 30" descr="Vehicle Induced Currents"/>
          <p:cNvSpPr/>
          <p:nvPr/>
        </p:nvSpPr>
        <p:spPr>
          <a:xfrm>
            <a:off x="174912" y="1566148"/>
            <a:ext cx="1653888" cy="64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Presence of Vehicle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>
            <a:off x="1001856" y="2213134"/>
            <a:ext cx="0" cy="4289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71104"/>
            <a:ext cx="9144000" cy="365125"/>
          </a:xfrm>
        </p:spPr>
        <p:txBody>
          <a:bodyPr anchor="b"/>
          <a:lstStyle/>
          <a:p>
            <a:pPr algn="l"/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chemeClr val="tx1"/>
                </a:solidFill>
              </a:rPr>
              <a:t>      Dept. </a:t>
            </a:r>
            <a:r>
              <a:rPr lang="pt-BR" b="1" dirty="0">
                <a:solidFill>
                  <a:schemeClr val="tx1"/>
                </a:solidFill>
              </a:rPr>
              <a:t>o</a:t>
            </a:r>
            <a:r>
              <a:rPr lang="pt-BR" b="1" dirty="0" smtClean="0">
                <a:solidFill>
                  <a:schemeClr val="tx1"/>
                </a:solidFill>
              </a:rPr>
              <a:t>f ECE								                 </a:t>
            </a:r>
            <a:fld id="{B30718AD-EE57-42E3-B22D-52B0DB009C0C}" type="slidenum">
              <a:rPr lang="pt-BR" b="1" smtClean="0">
                <a:solidFill>
                  <a:schemeClr val="tx1"/>
                </a:solidFill>
              </a:rPr>
              <a:t>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2453423" y="105216"/>
            <a:ext cx="4272078" cy="366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GB" sz="1200" b="1" dirty="0"/>
              <a:t>Vehicle Detection and Monitoring using Magnetic Field Sensors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10547" y="4549203"/>
            <a:ext cx="2027488" cy="1018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Increment count and store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(max count: 2</a:t>
            </a:r>
            <a:r>
              <a:rPr lang="en-US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32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)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" name="Parallelogram 6"/>
          <p:cNvSpPr/>
          <p:nvPr/>
        </p:nvSpPr>
        <p:spPr>
          <a:xfrm>
            <a:off x="4298621" y="4708914"/>
            <a:ext cx="2283326" cy="789710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UART send: Vehicle detected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Parallelogram 7"/>
          <p:cNvSpPr/>
          <p:nvPr/>
        </p:nvSpPr>
        <p:spPr>
          <a:xfrm>
            <a:off x="1186562" y="3301873"/>
            <a:ext cx="2921007" cy="737754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Measure frequency of comparator output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39106" y="1466848"/>
            <a:ext cx="0" cy="3428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89634" y="6092892"/>
            <a:ext cx="2198423" cy="31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81682" y="354517"/>
            <a:ext cx="8896062" cy="5598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1313">
              <a:spcBef>
                <a:spcPts val="8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Flowchart for Induction Loop system</a:t>
            </a:r>
            <a:endParaRPr lang="en-US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2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60839" y="2266947"/>
            <a:ext cx="0" cy="2844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1092" y="1809747"/>
            <a:ext cx="4016027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Wait for vehicle to move over the loop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656883" y="3003205"/>
            <a:ext cx="0" cy="3128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88058" y="5848057"/>
            <a:ext cx="7826" cy="24794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76237" y="1638296"/>
            <a:ext cx="0" cy="44545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34" y="1638296"/>
            <a:ext cx="2149471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735819" y="1061603"/>
            <a:ext cx="1806574" cy="4052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Start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77213" y="5095063"/>
            <a:ext cx="4433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97519" y="4689262"/>
            <a:ext cx="493212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Yes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86562" y="5620948"/>
            <a:ext cx="460382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No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667000" y="1611059"/>
            <a:ext cx="5181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ecision 22"/>
          <p:cNvSpPr/>
          <p:nvPr/>
        </p:nvSpPr>
        <p:spPr>
          <a:xfrm>
            <a:off x="1392141" y="4303055"/>
            <a:ext cx="2607486" cy="1584613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Frequency change &gt; threshold?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432026" y="5110750"/>
            <a:ext cx="37852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824291" y="1601532"/>
            <a:ext cx="1" cy="29476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67542" y="2542300"/>
            <a:ext cx="3319031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 = L-</a:t>
            </a:r>
            <a:r>
              <a:rPr lang="el-G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Δ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L; f = f+</a:t>
            </a:r>
            <a:r>
              <a:rPr lang="el-G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Δ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f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688056" y="4039627"/>
            <a:ext cx="0" cy="2844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71104"/>
            <a:ext cx="9144000" cy="365125"/>
          </a:xfrm>
        </p:spPr>
        <p:txBody>
          <a:bodyPr anchor="b"/>
          <a:lstStyle/>
          <a:p>
            <a:pPr algn="l"/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chemeClr val="tx1"/>
                </a:solidFill>
              </a:rPr>
              <a:t>      Dept. </a:t>
            </a:r>
            <a:r>
              <a:rPr lang="pt-BR" b="1" dirty="0">
                <a:solidFill>
                  <a:schemeClr val="tx1"/>
                </a:solidFill>
              </a:rPr>
              <a:t>o</a:t>
            </a:r>
            <a:r>
              <a:rPr lang="pt-BR" b="1" dirty="0" smtClean="0">
                <a:solidFill>
                  <a:schemeClr val="tx1"/>
                </a:solidFill>
              </a:rPr>
              <a:t>f ECE								                 </a:t>
            </a:r>
            <a:fld id="{B30718AD-EE57-42E3-B22D-52B0DB009C0C}" type="slidenum">
              <a:rPr lang="pt-BR" b="1" smtClean="0">
                <a:solidFill>
                  <a:schemeClr val="tx1"/>
                </a:solidFill>
              </a:rPr>
              <a:t>5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453423" y="105216"/>
            <a:ext cx="4272078" cy="366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GB" sz="1200" b="1" dirty="0"/>
              <a:t>Vehicle Detection and Monitoring using Magnetic Field Sensors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-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1095"/>
            <a:ext cx="9143999" cy="4155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 Box 1"/>
          <p:cNvSpPr txBox="1">
            <a:spLocks noChangeArrowheads="1"/>
          </p:cNvSpPr>
          <p:nvPr/>
        </p:nvSpPr>
        <p:spPr bwMode="auto">
          <a:xfrm>
            <a:off x="152400" y="533400"/>
            <a:ext cx="8991600" cy="5501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en-US" sz="3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Circuit Diagram of Colpitt’s Oscillator and comparator</a:t>
            </a:r>
            <a:endParaRPr lang="en-US" altLang="en-US" sz="31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77646" y="3117752"/>
            <a:ext cx="70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To </a:t>
            </a:r>
            <a:r>
              <a:rPr lang="el-G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μ</a:t>
            </a:r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71104"/>
            <a:ext cx="9144000" cy="365125"/>
          </a:xfrm>
        </p:spPr>
        <p:txBody>
          <a:bodyPr anchor="b"/>
          <a:lstStyle/>
          <a:p>
            <a:pPr algn="l"/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chemeClr val="tx1"/>
                </a:solidFill>
              </a:rPr>
              <a:t>      Dept. </a:t>
            </a:r>
            <a:r>
              <a:rPr lang="pt-BR" b="1" dirty="0">
                <a:solidFill>
                  <a:schemeClr val="tx1"/>
                </a:solidFill>
              </a:rPr>
              <a:t>o</a:t>
            </a:r>
            <a:r>
              <a:rPr lang="pt-BR" b="1" dirty="0" smtClean="0">
                <a:solidFill>
                  <a:schemeClr val="tx1"/>
                </a:solidFill>
              </a:rPr>
              <a:t>f ECE								                 </a:t>
            </a:r>
            <a:fld id="{B30718AD-EE57-42E3-B22D-52B0DB009C0C}" type="slidenum">
              <a:rPr lang="pt-BR" b="1" smtClean="0">
                <a:solidFill>
                  <a:schemeClr val="tx1"/>
                </a:solidFill>
              </a:rPr>
              <a:t>6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53423" y="105216"/>
            <a:ext cx="4272078" cy="366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GB" sz="1200" b="1" dirty="0"/>
              <a:t>Vehicle Detection and Monitoring using Magnetic Field Sensors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152400" y="457200"/>
            <a:ext cx="8896062" cy="5598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1313">
              <a:spcBef>
                <a:spcPts val="8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Typical oscillator and comparator output</a:t>
            </a:r>
            <a:endParaRPr lang="en-US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2" charset="0"/>
            </a:endParaRPr>
          </a:p>
        </p:txBody>
      </p:sp>
      <p:pic>
        <p:nvPicPr>
          <p:cNvPr id="1026" name="Picture 2" descr="C:\Users\Nikunj\Dropbox\BEL\new_osc_edit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04" y="1219200"/>
            <a:ext cx="882725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</p:spPr>
        <p:txBody>
          <a:bodyPr anchor="b"/>
          <a:lstStyle/>
          <a:p>
            <a:pPr algn="l"/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chemeClr val="tx1"/>
                </a:solidFill>
              </a:rPr>
              <a:t>      Dept. </a:t>
            </a:r>
            <a:r>
              <a:rPr lang="pt-BR" b="1" dirty="0">
                <a:solidFill>
                  <a:schemeClr val="tx1"/>
                </a:solidFill>
              </a:rPr>
              <a:t>o</a:t>
            </a:r>
            <a:r>
              <a:rPr lang="pt-BR" b="1" dirty="0" smtClean="0">
                <a:solidFill>
                  <a:schemeClr val="tx1"/>
                </a:solidFill>
              </a:rPr>
              <a:t>f ECE							  	               </a:t>
            </a:r>
            <a:fld id="{B30718AD-EE57-42E3-B22D-52B0DB009C0C}" type="slidenum">
              <a:rPr lang="pt-BR" b="1" smtClean="0">
                <a:solidFill>
                  <a:schemeClr val="tx1"/>
                </a:solidFill>
              </a:rPr>
              <a:t>7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53423" y="105216"/>
            <a:ext cx="4272078" cy="366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GB" sz="1200" b="1" dirty="0"/>
              <a:t>Vehicle Detection and Monitoring using Magnetic Field Sensors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38990" y="440495"/>
            <a:ext cx="8905009" cy="5501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Technical Specifications of Induction Loop detector </a:t>
            </a:r>
            <a:endParaRPr lang="en-US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2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323850" y="1167247"/>
            <a:ext cx="8560378" cy="48525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Induction Loop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#12 AWG wire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6 ft x 6 ft square loop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Length of lead-in cable = 2m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Inductance: 100µH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altLang="en-US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2" charset="0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MC33274</a:t>
            </a:r>
            <a:r>
              <a:rPr lang="en-US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 Quad Op-Amp IC used to build oscillator (50KHz) and comparator (V</a:t>
            </a:r>
            <a:r>
              <a:rPr lang="en-US" altLang="en-US" sz="24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cc </a:t>
            </a:r>
            <a:r>
              <a:rPr lang="en-US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= 5V)</a:t>
            </a:r>
            <a:endParaRPr lang="en-US" altLang="en-US" sz="2400" baseline="-250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2" charset="0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altLang="en-US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itchFamily="32" charset="0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Microcontroller</a:t>
            </a:r>
            <a:r>
              <a:rPr lang="en-US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: ATmega2560 Arduino Board</a:t>
            </a:r>
          </a:p>
          <a:p>
            <a:pPr marL="1257300" lvl="4" indent="-342900">
              <a:buFont typeface="Wingdings" panose="05000000000000000000" pitchFamily="2" charset="2"/>
              <a:buChar char="Ø"/>
            </a:pPr>
            <a:r>
              <a:rPr lang="en-US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8-Bit, AVR enhanced RISC architecture</a:t>
            </a:r>
          </a:p>
          <a:p>
            <a:pPr marL="1257300" lvl="4" indent="-342900">
              <a:buFont typeface="Wingdings" panose="05000000000000000000" pitchFamily="2" charset="2"/>
              <a:buChar char="Ø"/>
            </a:pPr>
            <a:r>
              <a:rPr lang="en-US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256KBytes of In-System Self-Programmable Flash</a:t>
            </a:r>
          </a:p>
          <a:p>
            <a:pPr marL="1257300" lvl="4" indent="-342900">
              <a:buFont typeface="Wingdings" panose="05000000000000000000" pitchFamily="2" charset="2"/>
              <a:buChar char="Ø"/>
            </a:pPr>
            <a:r>
              <a:rPr lang="en-US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4Kbytes EEPROM</a:t>
            </a:r>
          </a:p>
          <a:p>
            <a:pPr marL="1257300" lvl="4" indent="-342900">
              <a:buFont typeface="Wingdings" panose="05000000000000000000" pitchFamily="2" charset="2"/>
              <a:buChar char="Ø"/>
            </a:pPr>
            <a:r>
              <a:rPr lang="en-US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8Kbytes Internal SRAM</a:t>
            </a: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2" charset="0"/>
            </a:endParaRPr>
          </a:p>
        </p:txBody>
      </p:sp>
      <p:pic>
        <p:nvPicPr>
          <p:cNvPr id="7" name="Picture 6" descr="Capital L is equal to the quotient of the product of mu subscript R, mu nought, Capital N squared, Capital A, and Capital F prime all over L.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7024" y="1400937"/>
            <a:ext cx="1547610" cy="670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895" y="2300873"/>
            <a:ext cx="1509587" cy="670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71104"/>
            <a:ext cx="9144000" cy="365125"/>
          </a:xfrm>
        </p:spPr>
        <p:txBody>
          <a:bodyPr anchor="b"/>
          <a:lstStyle/>
          <a:p>
            <a:pPr algn="l"/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chemeClr val="tx1"/>
                </a:solidFill>
              </a:rPr>
              <a:t>      Dept. </a:t>
            </a:r>
            <a:r>
              <a:rPr lang="pt-BR" b="1" dirty="0">
                <a:solidFill>
                  <a:schemeClr val="tx1"/>
                </a:solidFill>
              </a:rPr>
              <a:t>o</a:t>
            </a:r>
            <a:r>
              <a:rPr lang="pt-BR" b="1" dirty="0" smtClean="0">
                <a:solidFill>
                  <a:schemeClr val="tx1"/>
                </a:solidFill>
              </a:rPr>
              <a:t>f ECE								                 </a:t>
            </a:r>
            <a:fld id="{B30718AD-EE57-42E3-B22D-52B0DB009C0C}" type="slidenum">
              <a:rPr lang="pt-BR" b="1" smtClean="0">
                <a:solidFill>
                  <a:schemeClr val="tx1"/>
                </a:solidFill>
              </a:rPr>
              <a:t>8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53423" y="105216"/>
            <a:ext cx="4272078" cy="366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GB" sz="1200" b="1" dirty="0"/>
              <a:t>Vehicle Detection and Monitoring using Magnetic Field Sensors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1"/>
          <p:cNvSpPr txBox="1">
            <a:spLocks noChangeArrowheads="1"/>
          </p:cNvSpPr>
          <p:nvPr/>
        </p:nvSpPr>
        <p:spPr bwMode="auto">
          <a:xfrm>
            <a:off x="228600" y="591216"/>
            <a:ext cx="8456967" cy="52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</a:rPr>
              <a:t>Block Diagram of AMR sensor Vehicle Detection System</a:t>
            </a:r>
          </a:p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2" charset="0"/>
            </a:endParaRPr>
          </a:p>
        </p:txBody>
      </p:sp>
      <p:sp>
        <p:nvSpPr>
          <p:cNvPr id="34" name="Rounded Rectangle 33" descr="Vehicle Induced Currents"/>
          <p:cNvSpPr/>
          <p:nvPr/>
        </p:nvSpPr>
        <p:spPr>
          <a:xfrm>
            <a:off x="2008696" y="5442142"/>
            <a:ext cx="1819345" cy="3745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Transceiver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ounded Rectangle 34" descr="Vehicle Induced Currents"/>
          <p:cNvSpPr/>
          <p:nvPr/>
        </p:nvSpPr>
        <p:spPr>
          <a:xfrm>
            <a:off x="228600" y="4584908"/>
            <a:ext cx="1334831" cy="3745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AMR sensor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36203" y="3799972"/>
            <a:ext cx="3771177" cy="22960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Slave Module 2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18368" y="4955614"/>
            <a:ext cx="0" cy="5035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 descr="Vehicle Induced Currents"/>
          <p:cNvSpPr/>
          <p:nvPr/>
        </p:nvSpPr>
        <p:spPr>
          <a:xfrm>
            <a:off x="2021792" y="4448700"/>
            <a:ext cx="1819345" cy="6469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Microcontroller</a:t>
            </a:r>
          </a:p>
          <a:p>
            <a:pPr algn="ctr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Jennic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563431" y="4772194"/>
            <a:ext cx="458361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 descr="Vehicle Induced Currents"/>
          <p:cNvSpPr/>
          <p:nvPr/>
        </p:nvSpPr>
        <p:spPr>
          <a:xfrm>
            <a:off x="5079913" y="2231245"/>
            <a:ext cx="1233662" cy="3745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Transceiver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endCxn id="57" idx="0"/>
          </p:cNvCxnSpPr>
          <p:nvPr/>
        </p:nvCxnSpPr>
        <p:spPr>
          <a:xfrm>
            <a:off x="6836201" y="3103968"/>
            <a:ext cx="0" cy="7734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 descr="Vehicle Induced Currents"/>
          <p:cNvSpPr/>
          <p:nvPr/>
        </p:nvSpPr>
        <p:spPr>
          <a:xfrm>
            <a:off x="7404629" y="4591779"/>
            <a:ext cx="721222" cy="3745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GUI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Rounded Rectangle 43" descr="Vehicle Induced Currents"/>
          <p:cNvSpPr/>
          <p:nvPr/>
        </p:nvSpPr>
        <p:spPr>
          <a:xfrm>
            <a:off x="1947288" y="3131118"/>
            <a:ext cx="1819345" cy="3745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Transceiver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Rounded Rectangle 44" descr="Vehicle Induced Currents"/>
          <p:cNvSpPr/>
          <p:nvPr/>
        </p:nvSpPr>
        <p:spPr>
          <a:xfrm>
            <a:off x="228600" y="2401505"/>
            <a:ext cx="1384655" cy="3745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AMR sensor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36204" y="1398676"/>
            <a:ext cx="3771176" cy="22960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Slave Module 1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7" name="Straight Arrow Connector 46"/>
          <p:cNvCxnSpPr>
            <a:endCxn id="44" idx="0"/>
          </p:cNvCxnSpPr>
          <p:nvPr/>
        </p:nvCxnSpPr>
        <p:spPr>
          <a:xfrm>
            <a:off x="2856960" y="2801263"/>
            <a:ext cx="1" cy="3298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 descr="Vehicle Induced Currents"/>
          <p:cNvSpPr/>
          <p:nvPr/>
        </p:nvSpPr>
        <p:spPr>
          <a:xfrm>
            <a:off x="1952952" y="2265297"/>
            <a:ext cx="1819345" cy="6469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Microcontroller</a:t>
            </a:r>
          </a:p>
          <a:p>
            <a:pPr algn="ctr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Jennic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9" name="Straight Arrow Connector 48"/>
          <p:cNvCxnSpPr>
            <a:endCxn id="48" idx="1"/>
          </p:cNvCxnSpPr>
          <p:nvPr/>
        </p:nvCxnSpPr>
        <p:spPr>
          <a:xfrm flipV="1">
            <a:off x="1563431" y="2588790"/>
            <a:ext cx="389521" cy="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828041" y="4387730"/>
            <a:ext cx="515756" cy="12416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43797" y="4387730"/>
            <a:ext cx="49122" cy="2894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392919" y="2588792"/>
            <a:ext cx="982410" cy="20840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777024" y="2905201"/>
            <a:ext cx="457200" cy="3975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234224" y="2905201"/>
            <a:ext cx="0" cy="198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234224" y="2418530"/>
            <a:ext cx="753810" cy="6854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 descr="Vehicle Induced Currents"/>
          <p:cNvSpPr/>
          <p:nvPr/>
        </p:nvSpPr>
        <p:spPr>
          <a:xfrm>
            <a:off x="6616306" y="2095038"/>
            <a:ext cx="1819345" cy="6469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Microcontroller </a:t>
            </a:r>
          </a:p>
          <a:p>
            <a:pPr algn="ctr"/>
            <a: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GB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Jennic</a:t>
            </a:r>
            <a: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375329" y="3877414"/>
            <a:ext cx="2921744" cy="11842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Computer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8" name="Rounded Rectangle 57" descr="Vehicle Induced Currents"/>
          <p:cNvSpPr/>
          <p:nvPr/>
        </p:nvSpPr>
        <p:spPr>
          <a:xfrm>
            <a:off x="5513701" y="4565564"/>
            <a:ext cx="1442444" cy="3745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795333" y="1536454"/>
            <a:ext cx="3815267" cy="15675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Master Module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6313575" y="2418530"/>
            <a:ext cx="302731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71104"/>
            <a:ext cx="9144000" cy="365125"/>
          </a:xfrm>
        </p:spPr>
        <p:txBody>
          <a:bodyPr anchor="b"/>
          <a:lstStyle/>
          <a:p>
            <a:pPr algn="l"/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chemeClr val="tx1"/>
                </a:solidFill>
              </a:rPr>
              <a:t>      Dept. </a:t>
            </a:r>
            <a:r>
              <a:rPr lang="pt-BR" b="1" dirty="0">
                <a:solidFill>
                  <a:schemeClr val="tx1"/>
                </a:solidFill>
              </a:rPr>
              <a:t>o</a:t>
            </a:r>
            <a:r>
              <a:rPr lang="pt-BR" b="1" dirty="0" smtClean="0">
                <a:solidFill>
                  <a:schemeClr val="tx1"/>
                </a:solidFill>
              </a:rPr>
              <a:t>f ECE								                 </a:t>
            </a:r>
            <a:fld id="{B30718AD-EE57-42E3-B22D-52B0DB009C0C}" type="slidenum">
              <a:rPr lang="pt-BR" b="1" smtClean="0">
                <a:solidFill>
                  <a:schemeClr val="tx1"/>
                </a:solidFill>
              </a:rPr>
              <a:t>9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2" name="Content Placeholder 2"/>
          <p:cNvSpPr txBox="1">
            <a:spLocks/>
          </p:cNvSpPr>
          <p:nvPr/>
        </p:nvSpPr>
        <p:spPr>
          <a:xfrm>
            <a:off x="2453423" y="105216"/>
            <a:ext cx="4272078" cy="366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GB" sz="1200" b="1" dirty="0"/>
              <a:t>Vehicle Detection and Monitoring using Magnetic Field Sensors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005-cloud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20005-clouds</Template>
  <TotalTime>186</TotalTime>
  <Words>1067</Words>
  <Application>Microsoft Office PowerPoint</Application>
  <PresentationFormat>On-screen Show (4:3)</PresentationFormat>
  <Paragraphs>221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20005-clouds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Cloudy Title</dc:title>
  <dc:creator>Lemuel Conde</dc:creator>
  <cp:lastModifiedBy>Nikunj Tonthanahal</cp:lastModifiedBy>
  <cp:revision>20</cp:revision>
  <dcterms:created xsi:type="dcterms:W3CDTF">2013-11-05T11:41:01Z</dcterms:created>
  <dcterms:modified xsi:type="dcterms:W3CDTF">2014-04-03T07:16:08Z</dcterms:modified>
</cp:coreProperties>
</file>