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Open Sans SemiBold"/>
      <p:regular r:id="rId10"/>
      <p:bold r:id="rId11"/>
      <p:italic r:id="rId12"/>
      <p:boldItalic r:id="rId13"/>
    </p:embeddedFont>
    <p:embeddedFont>
      <p:font typeface="Open Sans ExtraBold"/>
      <p:bold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SemiBold-bold.fntdata"/><Relationship Id="rId10" Type="http://schemas.openxmlformats.org/officeDocument/2006/relationships/font" Target="fonts/OpenSansSemiBold-regular.fntdata"/><Relationship Id="rId13" Type="http://schemas.openxmlformats.org/officeDocument/2006/relationships/font" Target="fonts/OpenSansSemiBold-boldItalic.fntdata"/><Relationship Id="rId12" Type="http://schemas.openxmlformats.org/officeDocument/2006/relationships/font" Target="fonts/OpenSans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ExtraBold-boldItalic.fntdata"/><Relationship Id="rId14" Type="http://schemas.openxmlformats.org/officeDocument/2006/relationships/font" Target="fonts/OpenSansExtraBold-bold.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9cfc9ce5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9cfc9ce5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Our goal for this project is to create an accurate classifier to distinguish between real and fake disaster tweets. This is motivated by the tendencies of netizens to latch on to “newsworthy” and provocative content without much investigation. An accurate classifier would help social media companies avoid promoting harmful misinformation and promote useful messages.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9cfc9ce5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9cfc9ce5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7189332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7189332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1DA1F2"/>
                </a:solidFill>
                <a:latin typeface="Open Sans ExtraBold"/>
                <a:ea typeface="Open Sans ExtraBold"/>
                <a:cs typeface="Open Sans ExtraBold"/>
                <a:sym typeface="Open Sans ExtraBold"/>
              </a:rPr>
              <a:t>Disaster Tweets</a:t>
            </a:r>
            <a:endParaRPr>
              <a:solidFill>
                <a:srgbClr val="1DA1F2"/>
              </a:solidFill>
              <a:latin typeface="Open Sans ExtraBold"/>
              <a:ea typeface="Open Sans ExtraBold"/>
              <a:cs typeface="Open Sans ExtraBold"/>
              <a:sym typeface="Open Sans ExtraBo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sz="2600">
                <a:solidFill>
                  <a:schemeClr val="lt1"/>
                </a:solidFill>
                <a:latin typeface="Open Sans SemiBold"/>
                <a:ea typeface="Open Sans SemiBold"/>
                <a:cs typeface="Open Sans SemiBold"/>
                <a:sym typeface="Open Sans SemiBold"/>
              </a:rPr>
              <a:t>kmt2, nzahmad, azwang, upark</a:t>
            </a:r>
            <a:endParaRPr sz="2600">
              <a:solidFill>
                <a:schemeClr val="lt1"/>
              </a:solidFill>
              <a:latin typeface="Open Sans SemiBold"/>
              <a:ea typeface="Open Sans SemiBold"/>
              <a:cs typeface="Open Sans SemiBold"/>
              <a:sym typeface="Open Sans SemiBold"/>
            </a:endParaRPr>
          </a:p>
          <a:p>
            <a:pPr indent="0" lvl="0" marL="0" rtl="0" algn="ctr">
              <a:spcBef>
                <a:spcPts val="0"/>
              </a:spcBef>
              <a:spcAft>
                <a:spcPts val="0"/>
              </a:spcAft>
              <a:buNone/>
            </a:pPr>
            <a:r>
              <a:t/>
            </a:r>
            <a:endParaRPr sz="2600">
              <a:solidFill>
                <a:schemeClr val="lt1"/>
              </a:solidFill>
              <a:latin typeface="Open Sans SemiBold"/>
              <a:ea typeface="Open Sans SemiBold"/>
              <a:cs typeface="Open Sans SemiBold"/>
              <a:sym typeface="Open Sans SemiBold"/>
            </a:endParaRPr>
          </a:p>
          <a:p>
            <a:pPr indent="0" lvl="0" marL="0" rtl="0" algn="ctr">
              <a:spcBef>
                <a:spcPts val="0"/>
              </a:spcBef>
              <a:spcAft>
                <a:spcPts val="0"/>
              </a:spcAft>
              <a:buNone/>
            </a:pPr>
            <a:r>
              <a:rPr lang="en" sz="2600">
                <a:solidFill>
                  <a:schemeClr val="lt1"/>
                </a:solidFill>
                <a:latin typeface="Open Sans SemiBold"/>
                <a:ea typeface="Open Sans SemiBold"/>
                <a:cs typeface="Open Sans SemiBold"/>
                <a:sym typeface="Open Sans SemiBold"/>
              </a:rPr>
              <a:t>10-315</a:t>
            </a:r>
            <a:endParaRPr sz="2600">
              <a:solidFill>
                <a:schemeClr val="lt1"/>
              </a:solidFill>
              <a:latin typeface="Open Sans SemiBold"/>
              <a:ea typeface="Open Sans SemiBold"/>
              <a:cs typeface="Open Sans SemiBold"/>
              <a:sym typeface="Open Sans SemiBold"/>
            </a:endParaRPr>
          </a:p>
        </p:txBody>
      </p:sp>
      <p:pic>
        <p:nvPicPr>
          <p:cNvPr id="56" name="Google Shape;56;p13"/>
          <p:cNvPicPr preferRelativeResize="0"/>
          <p:nvPr/>
        </p:nvPicPr>
        <p:blipFill>
          <a:blip r:embed="rId3">
            <a:alphaModFix/>
          </a:blip>
          <a:stretch>
            <a:fillRect/>
          </a:stretch>
        </p:blipFill>
        <p:spPr>
          <a:xfrm>
            <a:off x="7157875" y="1047375"/>
            <a:ext cx="1162125" cy="116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Open Sans"/>
                <a:ea typeface="Open Sans"/>
                <a:cs typeface="Open Sans"/>
                <a:sym typeface="Open Sans"/>
              </a:rPr>
              <a:t>Dataset</a:t>
            </a:r>
            <a:endParaRPr b="1">
              <a:solidFill>
                <a:schemeClr val="lt1"/>
              </a:solidFill>
              <a:latin typeface="Open Sans"/>
              <a:ea typeface="Open Sans"/>
              <a:cs typeface="Open Sans"/>
              <a:sym typeface="Open Sans"/>
            </a:endParaRPr>
          </a:p>
        </p:txBody>
      </p:sp>
      <p:sp>
        <p:nvSpPr>
          <p:cNvPr id="62" name="Google Shape;62;p14"/>
          <p:cNvSpPr txBox="1"/>
          <p:nvPr>
            <p:ph idx="1" type="body"/>
          </p:nvPr>
        </p:nvSpPr>
        <p:spPr>
          <a:xfrm>
            <a:off x="311700" y="1152475"/>
            <a:ext cx="8520600" cy="1952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Open Sans SemiBold"/>
              <a:buChar char="●"/>
            </a:pPr>
            <a:r>
              <a:rPr lang="en" sz="1500">
                <a:solidFill>
                  <a:schemeClr val="lt1"/>
                </a:solidFill>
                <a:latin typeface="Open Sans SemiBold"/>
                <a:ea typeface="Open Sans SemiBold"/>
                <a:cs typeface="Open Sans SemiBold"/>
                <a:sym typeface="Open Sans SemiBold"/>
              </a:rPr>
              <a:t>11,000+ samples</a:t>
            </a:r>
            <a:endParaRPr sz="1500">
              <a:solidFill>
                <a:schemeClr val="lt1"/>
              </a:solidFill>
              <a:latin typeface="Open Sans SemiBold"/>
              <a:ea typeface="Open Sans SemiBold"/>
              <a:cs typeface="Open Sans SemiBold"/>
              <a:sym typeface="Open Sans SemiBold"/>
            </a:endParaRPr>
          </a:p>
          <a:p>
            <a:pPr indent="-323850" lvl="0" marL="457200" rtl="0" algn="l">
              <a:spcBef>
                <a:spcPts val="0"/>
              </a:spcBef>
              <a:spcAft>
                <a:spcPts val="0"/>
              </a:spcAft>
              <a:buClr>
                <a:schemeClr val="lt1"/>
              </a:buClr>
              <a:buSzPts val="1500"/>
              <a:buFont typeface="Open Sans SemiBold"/>
              <a:buChar char="●"/>
            </a:pPr>
            <a:r>
              <a:rPr lang="en" sz="1500">
                <a:solidFill>
                  <a:schemeClr val="lt1"/>
                </a:solidFill>
                <a:latin typeface="Open Sans SemiBold"/>
                <a:ea typeface="Open Sans SemiBold"/>
                <a:cs typeface="Open Sans SemiBold"/>
                <a:sym typeface="Open Sans SemiBold"/>
              </a:rPr>
              <a:t>5 features</a:t>
            </a:r>
            <a:endParaRPr sz="1500">
              <a:solidFill>
                <a:schemeClr val="lt1"/>
              </a:solidFill>
              <a:latin typeface="Open Sans SemiBold"/>
              <a:ea typeface="Open Sans SemiBold"/>
              <a:cs typeface="Open Sans SemiBold"/>
              <a:sym typeface="Open Sans SemiBold"/>
            </a:endParaRPr>
          </a:p>
          <a:p>
            <a:pPr indent="-323850" lvl="1" marL="914400" rtl="0" algn="l">
              <a:spcBef>
                <a:spcPts val="0"/>
              </a:spcBef>
              <a:spcAft>
                <a:spcPts val="0"/>
              </a:spcAft>
              <a:buClr>
                <a:schemeClr val="lt1"/>
              </a:buClr>
              <a:buSzPts val="1500"/>
              <a:buFont typeface="Open Sans SemiBold"/>
              <a:buChar char="○"/>
            </a:pPr>
            <a:r>
              <a:rPr lang="en" sz="1500">
                <a:solidFill>
                  <a:schemeClr val="lt1"/>
                </a:solidFill>
                <a:latin typeface="Open Sans SemiBold"/>
                <a:ea typeface="Open Sans SemiBold"/>
                <a:cs typeface="Open Sans SemiBold"/>
                <a:sym typeface="Open Sans SemiBold"/>
              </a:rPr>
              <a:t>Id, Keyword, Location, Text, Target</a:t>
            </a:r>
            <a:endParaRPr sz="1500">
              <a:solidFill>
                <a:schemeClr val="lt1"/>
              </a:solidFill>
              <a:latin typeface="Open Sans SemiBold"/>
              <a:ea typeface="Open Sans SemiBold"/>
              <a:cs typeface="Open Sans SemiBold"/>
              <a:sym typeface="Open Sans SemiBold"/>
            </a:endParaRPr>
          </a:p>
          <a:p>
            <a:pPr indent="-323850" lvl="1" marL="914400" rtl="0" algn="l">
              <a:spcBef>
                <a:spcPts val="0"/>
              </a:spcBef>
              <a:spcAft>
                <a:spcPts val="0"/>
              </a:spcAft>
              <a:buClr>
                <a:schemeClr val="lt1"/>
              </a:buClr>
              <a:buSzPts val="1500"/>
              <a:buFont typeface="Open Sans SemiBold"/>
              <a:buChar char="○"/>
            </a:pPr>
            <a:r>
              <a:rPr lang="en" sz="1500">
                <a:solidFill>
                  <a:schemeClr val="lt1"/>
                </a:solidFill>
                <a:latin typeface="Open Sans SemiBold"/>
                <a:ea typeface="Open Sans SemiBold"/>
                <a:cs typeface="Open Sans SemiBold"/>
                <a:sym typeface="Open Sans SemiBold"/>
              </a:rPr>
              <a:t>i.e. {ablaze, India, How can you turn a blind eye to the incident of setting ablaze more...}</a:t>
            </a:r>
            <a:endParaRPr sz="1500">
              <a:solidFill>
                <a:schemeClr val="lt1"/>
              </a:solidFill>
              <a:latin typeface="Open Sans SemiBold"/>
              <a:ea typeface="Open Sans SemiBold"/>
              <a:cs typeface="Open Sans SemiBold"/>
              <a:sym typeface="Open Sans SemiBold"/>
            </a:endParaRPr>
          </a:p>
          <a:p>
            <a:pPr indent="-323850" lvl="0" marL="457200" rtl="0" algn="l">
              <a:spcBef>
                <a:spcPts val="0"/>
              </a:spcBef>
              <a:spcAft>
                <a:spcPts val="0"/>
              </a:spcAft>
              <a:buClr>
                <a:schemeClr val="lt1"/>
              </a:buClr>
              <a:buSzPts val="1500"/>
              <a:buFont typeface="Open Sans SemiBold"/>
              <a:buChar char="●"/>
            </a:pPr>
            <a:r>
              <a:rPr lang="en" sz="1500">
                <a:solidFill>
                  <a:schemeClr val="lt1"/>
                </a:solidFill>
                <a:latin typeface="Open Sans SemiBold"/>
                <a:ea typeface="Open Sans SemiBold"/>
                <a:cs typeface="Open Sans SemiBold"/>
                <a:sym typeface="Open Sans SemiBold"/>
              </a:rPr>
              <a:t>Tweet topics</a:t>
            </a:r>
            <a:endParaRPr sz="1500">
              <a:solidFill>
                <a:schemeClr val="lt1"/>
              </a:solidFill>
              <a:latin typeface="Open Sans SemiBold"/>
              <a:ea typeface="Open Sans SemiBold"/>
              <a:cs typeface="Open Sans SemiBold"/>
              <a:sym typeface="Open Sans SemiBold"/>
            </a:endParaRPr>
          </a:p>
          <a:p>
            <a:pPr indent="-323850" lvl="1" marL="914400" rtl="0" algn="l">
              <a:spcBef>
                <a:spcPts val="0"/>
              </a:spcBef>
              <a:spcAft>
                <a:spcPts val="0"/>
              </a:spcAft>
              <a:buClr>
                <a:schemeClr val="lt1"/>
              </a:buClr>
              <a:buSzPts val="1500"/>
              <a:buFont typeface="Open Sans SemiBold"/>
              <a:buChar char="○"/>
            </a:pPr>
            <a:r>
              <a:rPr lang="en" sz="1500">
                <a:solidFill>
                  <a:schemeClr val="lt1"/>
                </a:solidFill>
                <a:latin typeface="Open Sans SemiBold"/>
                <a:ea typeface="Open Sans SemiBold"/>
                <a:cs typeface="Open Sans SemiBold"/>
                <a:sym typeface="Open Sans SemiBold"/>
              </a:rPr>
              <a:t>Taal Volcano eruption, Coronavirus, Australia bushfires, etc</a:t>
            </a:r>
            <a:endParaRPr sz="1500">
              <a:solidFill>
                <a:schemeClr val="lt1"/>
              </a:solidFill>
              <a:latin typeface="Open Sans SemiBold"/>
              <a:ea typeface="Open Sans SemiBold"/>
              <a:cs typeface="Open Sans SemiBold"/>
              <a:sym typeface="Open Sans SemiBold"/>
            </a:endParaRPr>
          </a:p>
        </p:txBody>
      </p:sp>
      <p:pic>
        <p:nvPicPr>
          <p:cNvPr id="63" name="Google Shape;63;p14"/>
          <p:cNvPicPr preferRelativeResize="0"/>
          <p:nvPr/>
        </p:nvPicPr>
        <p:blipFill>
          <a:blip r:embed="rId3">
            <a:alphaModFix/>
          </a:blip>
          <a:stretch>
            <a:fillRect/>
          </a:stretch>
        </p:blipFill>
        <p:spPr>
          <a:xfrm>
            <a:off x="1366438" y="3234925"/>
            <a:ext cx="6411124" cy="164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chemeClr val="lt1"/>
                </a:solidFill>
                <a:latin typeface="Open Sans"/>
                <a:ea typeface="Open Sans"/>
                <a:cs typeface="Open Sans"/>
                <a:sym typeface="Open Sans"/>
              </a:rPr>
              <a:t>Results</a:t>
            </a:r>
            <a:endParaRPr/>
          </a:p>
        </p:txBody>
      </p:sp>
      <p:pic>
        <p:nvPicPr>
          <p:cNvPr id="69" name="Google Shape;69;p15"/>
          <p:cNvPicPr preferRelativeResize="0"/>
          <p:nvPr/>
        </p:nvPicPr>
        <p:blipFill>
          <a:blip r:embed="rId3">
            <a:alphaModFix/>
          </a:blip>
          <a:stretch>
            <a:fillRect/>
          </a:stretch>
        </p:blipFill>
        <p:spPr>
          <a:xfrm>
            <a:off x="4609425" y="1219263"/>
            <a:ext cx="4409675" cy="2422225"/>
          </a:xfrm>
          <a:prstGeom prst="rect">
            <a:avLst/>
          </a:prstGeom>
          <a:noFill/>
          <a:ln>
            <a:noFill/>
          </a:ln>
        </p:spPr>
      </p:pic>
      <p:pic>
        <p:nvPicPr>
          <p:cNvPr id="70" name="Google Shape;70;p15"/>
          <p:cNvPicPr preferRelativeResize="0"/>
          <p:nvPr/>
        </p:nvPicPr>
        <p:blipFill>
          <a:blip r:embed="rId4">
            <a:alphaModFix/>
          </a:blip>
          <a:stretch>
            <a:fillRect/>
          </a:stretch>
        </p:blipFill>
        <p:spPr>
          <a:xfrm>
            <a:off x="311700" y="1189650"/>
            <a:ext cx="3911431" cy="2481450"/>
          </a:xfrm>
          <a:prstGeom prst="rect">
            <a:avLst/>
          </a:prstGeom>
          <a:noFill/>
          <a:ln>
            <a:noFill/>
          </a:ln>
        </p:spPr>
      </p:pic>
      <p:sp>
        <p:nvSpPr>
          <p:cNvPr id="71" name="Google Shape;71;p15"/>
          <p:cNvSpPr txBox="1"/>
          <p:nvPr/>
        </p:nvSpPr>
        <p:spPr>
          <a:xfrm>
            <a:off x="4609425" y="3671100"/>
            <a:ext cx="4409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lt1"/>
                </a:solidFill>
                <a:latin typeface="Open Sans SemiBold"/>
                <a:ea typeface="Open Sans SemiBold"/>
                <a:cs typeface="Open Sans SemiBold"/>
                <a:sym typeface="Open Sans SemiBold"/>
              </a:rPr>
              <a:t>Neural Network for Text Classification</a:t>
            </a:r>
            <a:endParaRPr/>
          </a:p>
        </p:txBody>
      </p:sp>
      <p:sp>
        <p:nvSpPr>
          <p:cNvPr id="72" name="Google Shape;72;p15"/>
          <p:cNvSpPr txBox="1"/>
          <p:nvPr/>
        </p:nvSpPr>
        <p:spPr>
          <a:xfrm>
            <a:off x="311709" y="3671100"/>
            <a:ext cx="4409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lt1"/>
                </a:solidFill>
                <a:latin typeface="Open Sans SemiBold"/>
                <a:ea typeface="Open Sans SemiBold"/>
                <a:cs typeface="Open Sans SemiBold"/>
                <a:sym typeface="Open Sans SemiBold"/>
              </a:rPr>
              <a:t>SVM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Open Sans"/>
                <a:ea typeface="Open Sans"/>
                <a:cs typeface="Open Sans"/>
                <a:sym typeface="Open Sans"/>
              </a:rPr>
              <a:t>Next Steps</a:t>
            </a:r>
            <a:endParaRPr b="1">
              <a:solidFill>
                <a:schemeClr val="lt1"/>
              </a:solidFill>
              <a:latin typeface="Open Sans"/>
              <a:ea typeface="Open Sans"/>
              <a:cs typeface="Open Sans"/>
              <a:sym typeface="Open Sans"/>
            </a:endParaRPr>
          </a:p>
        </p:txBody>
      </p:sp>
      <p:sp>
        <p:nvSpPr>
          <p:cNvPr id="78" name="Google Shape;78;p16"/>
          <p:cNvSpPr txBox="1"/>
          <p:nvPr>
            <p:ph idx="1" type="body"/>
          </p:nvPr>
        </p:nvSpPr>
        <p:spPr>
          <a:xfrm>
            <a:off x="311700" y="1152475"/>
            <a:ext cx="8520600" cy="1952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Open Sans SemiBold"/>
              <a:buChar char="●"/>
            </a:pPr>
            <a:r>
              <a:rPr lang="en" sz="1500">
                <a:solidFill>
                  <a:schemeClr val="lt1"/>
                </a:solidFill>
                <a:latin typeface="Open Sans SemiBold"/>
                <a:ea typeface="Open Sans SemiBold"/>
                <a:cs typeface="Open Sans SemiBold"/>
                <a:sym typeface="Open Sans SemiBold"/>
              </a:rPr>
              <a:t>Optimizer</a:t>
            </a:r>
            <a:endParaRPr sz="1500">
              <a:solidFill>
                <a:schemeClr val="lt1"/>
              </a:solidFill>
              <a:latin typeface="Open Sans SemiBold"/>
              <a:ea typeface="Open Sans SemiBold"/>
              <a:cs typeface="Open Sans SemiBold"/>
              <a:sym typeface="Open Sans SemiBold"/>
            </a:endParaRPr>
          </a:p>
          <a:p>
            <a:pPr indent="-323850" lvl="0" marL="457200" rtl="0" algn="l">
              <a:spcBef>
                <a:spcPts val="0"/>
              </a:spcBef>
              <a:spcAft>
                <a:spcPts val="0"/>
              </a:spcAft>
              <a:buClr>
                <a:schemeClr val="lt1"/>
              </a:buClr>
              <a:buSzPts val="1500"/>
              <a:buFont typeface="Open Sans SemiBold"/>
              <a:buChar char="●"/>
            </a:pPr>
            <a:r>
              <a:rPr lang="en" sz="1500">
                <a:solidFill>
                  <a:schemeClr val="lt1"/>
                </a:solidFill>
                <a:latin typeface="Open Sans SemiBold"/>
                <a:ea typeface="Open Sans SemiBold"/>
                <a:cs typeface="Open Sans SemiBold"/>
                <a:sym typeface="Open Sans SemiBold"/>
              </a:rPr>
              <a:t>Learning rate</a:t>
            </a:r>
            <a:endParaRPr sz="1500">
              <a:solidFill>
                <a:schemeClr val="lt1"/>
              </a:solidFill>
              <a:latin typeface="Open Sans SemiBold"/>
              <a:ea typeface="Open Sans SemiBold"/>
              <a:cs typeface="Open Sans SemiBold"/>
              <a:sym typeface="Open Sans SemiBold"/>
            </a:endParaRPr>
          </a:p>
          <a:p>
            <a:pPr indent="-323850" lvl="0" marL="457200" rtl="0" algn="l">
              <a:spcBef>
                <a:spcPts val="0"/>
              </a:spcBef>
              <a:spcAft>
                <a:spcPts val="0"/>
              </a:spcAft>
              <a:buClr>
                <a:schemeClr val="lt1"/>
              </a:buClr>
              <a:buSzPts val="1500"/>
              <a:buFont typeface="Open Sans SemiBold"/>
              <a:buChar char="●"/>
            </a:pPr>
            <a:r>
              <a:rPr lang="en" sz="1500">
                <a:solidFill>
                  <a:schemeClr val="lt1"/>
                </a:solidFill>
                <a:latin typeface="Open Sans SemiBold"/>
                <a:ea typeface="Open Sans SemiBold"/>
                <a:cs typeface="Open Sans SemiBold"/>
                <a:sym typeface="Open Sans SemiBold"/>
              </a:rPr>
              <a:t>Hidden layers</a:t>
            </a:r>
            <a:endParaRPr sz="1500">
              <a:solidFill>
                <a:schemeClr val="lt1"/>
              </a:solidFill>
              <a:latin typeface="Open Sans SemiBold"/>
              <a:ea typeface="Open Sans SemiBold"/>
              <a:cs typeface="Open Sans SemiBold"/>
              <a:sym typeface="Open Sans SemiBold"/>
            </a:endParaRPr>
          </a:p>
          <a:p>
            <a:pPr indent="-323850" lvl="0" marL="457200" rtl="0" algn="l">
              <a:spcBef>
                <a:spcPts val="0"/>
              </a:spcBef>
              <a:spcAft>
                <a:spcPts val="0"/>
              </a:spcAft>
              <a:buClr>
                <a:schemeClr val="lt1"/>
              </a:buClr>
              <a:buSzPts val="1500"/>
              <a:buFont typeface="Open Sans SemiBold"/>
              <a:buChar char="●"/>
            </a:pPr>
            <a:r>
              <a:rPr lang="en" sz="1500">
                <a:solidFill>
                  <a:schemeClr val="lt1"/>
                </a:solidFill>
                <a:latin typeface="Open Sans SemiBold"/>
                <a:ea typeface="Open Sans SemiBold"/>
                <a:cs typeface="Open Sans SemiBold"/>
                <a:sym typeface="Open Sans SemiBold"/>
              </a:rPr>
              <a:t>Location Keyword</a:t>
            </a:r>
            <a:endParaRPr sz="1500">
              <a:solidFill>
                <a:schemeClr val="lt1"/>
              </a:solidFill>
              <a:latin typeface="Open Sans SemiBold"/>
              <a:ea typeface="Open Sans SemiBold"/>
              <a:cs typeface="Open Sans SemiBold"/>
              <a:sym typeface="Open Sans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