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00AA580-327B-48A2-8804-D7E2A1658EC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55D601-668A-4137-942D-B61124068F61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87CABE-B29E-4114-9874-DE97C5AB7EFA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20E54D-1D8D-4309-BB11-7C745A8D2DBA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331C63-C2CC-462C-83B2-6979FFBB35B7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5106DF-DE1C-46DE-B5B1-4C90A8AE698B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1BB198-CE3B-4A75-927D-936FF60D20F9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8C92ED-C283-46BF-ABF0-395667804764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5C42B8-43E0-4887-8358-07A750244763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2FFF79-D6D4-4AD1-9B6F-C7E827473A25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A21DC7-025C-4243-B9D9-F38A6CC11BA5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1F82A-7139-46C2-8E7F-DFCB1A1EAC87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223AF6-D9F7-4A35-AE71-CD20BABAA24F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746ED-1304-4FCD-AED5-2E499DF87087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CC618C-5941-4E50-B810-CDCD74E8A417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228F23-99C2-4272-82B1-9DCB3BAAC7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05EF88-E44F-46E3-85FA-7530DF7A5A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18FDFF-D543-4508-9781-4B41C14028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525A34-F322-4B6B-9EBF-74C8BB28C8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9336A4-2991-440B-BE45-F1D4A4974B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569B20-9783-4060-BF1C-98F8222880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7143F5-8DE5-4336-A371-53B4647CC1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A147F2-56F8-498D-8C3B-01D57FE6FF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3AA1C5-7535-4F11-A192-8D889A6E68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226BB0-3035-4D7E-BE3F-E18B3120DC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8084EE-CB30-4BD4-89A3-85E1D0E51826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64DA45-6B3C-4360-88B4-AD9D670C79DF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8BD182-2E9F-4AB6-A23A-CAE2DEA558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4ED0DF-0342-47E5-88A8-C28C0D1721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B03F62-73DF-4EC4-B246-73998E86B8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1FD39-2014-4860-B000-971131E9D3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E476E-E937-4290-B060-8EDBA3C8E3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9B2CE2-100C-433E-AD74-3E1DC8D19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5C573-0104-4F49-94EB-A9BA5F9A41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D1089A-6146-4DBE-AEDE-7FC3545FF3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30DF4-6418-4056-86BC-363368A3FD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9A2EE1-7A52-48AB-9AB5-82D537680E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15B69-2B7B-4BED-93D2-BA58BA1DB0DB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8"/>
          <p:cNvGrpSpPr/>
          <p:nvPr/>
        </p:nvGrpSpPr>
        <p:grpSpPr>
          <a:xfrm>
            <a:off x="0" y="758880"/>
            <a:ext cx="6098040" cy="6098040"/>
            <a:chOff x="0" y="758880"/>
            <a:chExt cx="6098040" cy="6098040"/>
          </a:xfrm>
        </p:grpSpPr>
        <p:sp>
          <p:nvSpPr>
            <p:cNvPr id="1" name="Freeform 9"/>
            <p:cNvSpPr/>
            <p:nvPr/>
          </p:nvSpPr>
          <p:spPr>
            <a:xfrm>
              <a:off x="0" y="758880"/>
              <a:ext cx="3072600" cy="409716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0" y="4862160"/>
              <a:ext cx="1995480" cy="19947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1"/>
            <p:cNvSpPr/>
            <p:nvPr/>
          </p:nvSpPr>
          <p:spPr>
            <a:xfrm>
              <a:off x="2097720" y="4857120"/>
              <a:ext cx="4000320" cy="199980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Straight Connector 12"/>
          <p:cNvSpPr/>
          <p:nvPr/>
        </p:nvSpPr>
        <p:spPr>
          <a:xfrm>
            <a:off x="6309360" y="3949920"/>
            <a:ext cx="2133360" cy="3960"/>
          </a:xfrm>
          <a:prstGeom prst="line">
            <a:avLst/>
          </a:prstGeom>
          <a:ln w="101600">
            <a:solidFill>
              <a:srgbClr val="5d7d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5"/>
          <p:cNvGrpSpPr/>
          <p:nvPr/>
        </p:nvGrpSpPr>
        <p:grpSpPr>
          <a:xfrm>
            <a:off x="6362640" y="0"/>
            <a:ext cx="5828400" cy="3234600"/>
            <a:chOff x="6362640" y="0"/>
            <a:chExt cx="5828400" cy="3234600"/>
          </a:xfrm>
        </p:grpSpPr>
        <p:sp>
          <p:nvSpPr>
            <p:cNvPr id="44" name="AutoShape 24"/>
            <p:cNvSpPr/>
            <p:nvPr/>
          </p:nvSpPr>
          <p:spPr>
            <a:xfrm>
              <a:off x="6362640" y="0"/>
              <a:ext cx="3883680" cy="3234600"/>
            </a:xfrm>
            <a:custGeom>
              <a:avLst/>
              <a:gdLst/>
              <a:ahLst/>
              <a:rect l="l" t="t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reeform 7"/>
            <p:cNvSpPr/>
            <p:nvPr/>
          </p:nvSpPr>
          <p:spPr>
            <a:xfrm>
              <a:off x="7004520" y="1289880"/>
              <a:ext cx="1944720" cy="194472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Freeform 8"/>
            <p:cNvSpPr/>
            <p:nvPr/>
          </p:nvSpPr>
          <p:spPr>
            <a:xfrm>
              <a:off x="8955360" y="0"/>
              <a:ext cx="1283400" cy="641520"/>
            </a:xfrm>
            <a:custGeom>
              <a:avLst/>
              <a:gdLst/>
              <a:ahLst/>
              <a:rect l="l" t="t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reeform 9"/>
            <p:cNvSpPr/>
            <p:nvPr/>
          </p:nvSpPr>
          <p:spPr>
            <a:xfrm>
              <a:off x="7652520" y="641520"/>
              <a:ext cx="1944720" cy="194472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reeform 10"/>
            <p:cNvSpPr/>
            <p:nvPr/>
          </p:nvSpPr>
          <p:spPr>
            <a:xfrm>
              <a:off x="9598320" y="641520"/>
              <a:ext cx="2592720" cy="2592720"/>
            </a:xfrm>
            <a:custGeom>
              <a:avLst/>
              <a:gdLst/>
              <a:ahLst/>
              <a:rect l="l" t="t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Straight Connector 3"/>
          <p:cNvSpPr/>
          <p:nvPr/>
        </p:nvSpPr>
        <p:spPr>
          <a:xfrm>
            <a:off x="594360" y="2148840"/>
            <a:ext cx="2130480" cy="360"/>
          </a:xfrm>
          <a:prstGeom prst="line">
            <a:avLst/>
          </a:prstGeom>
          <a:ln w="101600">
            <a:solidFill>
              <a:srgbClr val="5d7d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sldNum" idx="1"/>
          </p:nvPr>
        </p:nvSpPr>
        <p:spPr>
          <a:xfrm>
            <a:off x="594360" y="6332400"/>
            <a:ext cx="522000" cy="2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en-US" sz="1100" spc="-1" strike="noStrike">
                <a:solidFill>
                  <a:srgbClr val="000000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C5BFE90B-A553-4B24-A99E-A45163A51826}" type="slidenum">
              <a:rPr b="1" lang="en-US" sz="1100" spc="-1" strike="noStrike">
                <a:solidFill>
                  <a:srgbClr val="000000"/>
                </a:solidFill>
                <a:latin typeface="Franklin Gothic Book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"/>
          </p:nvPr>
        </p:nvSpPr>
        <p:spPr>
          <a:xfrm>
            <a:off x="1133640" y="6332400"/>
            <a:ext cx="1312200" cy="2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traight Connector 8"/>
          <p:cNvSpPr/>
          <p:nvPr/>
        </p:nvSpPr>
        <p:spPr>
          <a:xfrm>
            <a:off x="594360" y="2148840"/>
            <a:ext cx="2133360" cy="3960"/>
          </a:xfrm>
          <a:prstGeom prst="line">
            <a:avLst/>
          </a:prstGeom>
          <a:ln w="101600">
            <a:solidFill>
              <a:srgbClr val="5d7d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91" name="Group 9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92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PlaceHolder 1"/>
          <p:cNvSpPr>
            <a:spLocks noGrp="1"/>
          </p:cNvSpPr>
          <p:nvPr>
            <p:ph type="sldNum" idx="3"/>
          </p:nvPr>
        </p:nvSpPr>
        <p:spPr>
          <a:xfrm>
            <a:off x="594360" y="6332400"/>
            <a:ext cx="522000" cy="2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en-US" sz="1100" spc="-1" strike="noStrike">
                <a:solidFill>
                  <a:srgbClr val="000000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9AF2A8E4-FD97-46C0-8038-A4A02B20487E}" type="slidenum">
              <a:rPr b="1" lang="en-US" sz="1100" spc="-1" strike="noStrike">
                <a:solidFill>
                  <a:srgbClr val="000000"/>
                </a:solidFill>
                <a:latin typeface="Franklin Gothic Book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dt" idx="4"/>
          </p:nvPr>
        </p:nvSpPr>
        <p:spPr>
          <a:xfrm>
            <a:off x="1133640" y="6332400"/>
            <a:ext cx="1312200" cy="24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8"/>
          <p:cNvGrpSpPr/>
          <p:nvPr/>
        </p:nvGrpSpPr>
        <p:grpSpPr>
          <a:xfrm>
            <a:off x="6093720" y="360"/>
            <a:ext cx="6098400" cy="6098760"/>
            <a:chOff x="6093720" y="360"/>
            <a:chExt cx="6098400" cy="6098760"/>
          </a:xfrm>
        </p:grpSpPr>
        <p:sp>
          <p:nvSpPr>
            <p:cNvPr id="136" name="Freeform 9"/>
            <p:cNvSpPr/>
            <p:nvPr/>
          </p:nvSpPr>
          <p:spPr>
            <a:xfrm rot="10800000">
              <a:off x="9119520" y="2001960"/>
              <a:ext cx="3072600" cy="409716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Freeform 10"/>
            <p:cNvSpPr/>
            <p:nvPr/>
          </p:nvSpPr>
          <p:spPr>
            <a:xfrm rot="10800000">
              <a:off x="10196640" y="1080"/>
              <a:ext cx="1995480" cy="199476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Freeform 11"/>
            <p:cNvSpPr/>
            <p:nvPr/>
          </p:nvSpPr>
          <p:spPr>
            <a:xfrm rot="10800000">
              <a:off x="6093720" y="0"/>
              <a:ext cx="4000320" cy="199980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Straight Connector 3"/>
          <p:cNvSpPr/>
          <p:nvPr/>
        </p:nvSpPr>
        <p:spPr>
          <a:xfrm>
            <a:off x="594360" y="3949920"/>
            <a:ext cx="2133360" cy="3960"/>
          </a:xfrm>
          <a:prstGeom prst="line">
            <a:avLst/>
          </a:prstGeom>
          <a:ln w="101600">
            <a:solidFill>
              <a:srgbClr val="5d7d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08640" y="411480"/>
            <a:ext cx="9986760" cy="143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6000" spc="92" strike="noStrike">
                <a:solidFill>
                  <a:srgbClr val="7ca655"/>
                </a:solidFill>
                <a:latin typeface="Franklin Gothic Demi"/>
              </a:rPr>
              <a:t>Kubernetes </a:t>
            </a:r>
            <a:r>
              <a:rPr b="1" lang="fr-FR" sz="6000" spc="92" strike="noStrike">
                <a:solidFill>
                  <a:srgbClr val="7ca655"/>
                </a:solidFill>
                <a:latin typeface="Franklin Gothic Demi"/>
              </a:rPr>
              <a:t>en</a:t>
            </a:r>
            <a:r>
              <a:rPr b="1" lang="en-US" sz="6000" spc="92" strike="noStrike">
                <a:solidFill>
                  <a:srgbClr val="7ca655"/>
                </a:solidFill>
                <a:latin typeface="Franklin Gothic Demi"/>
              </a:rPr>
              <a:t> production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85" name="TextBox 2"/>
          <p:cNvSpPr/>
          <p:nvPr/>
        </p:nvSpPr>
        <p:spPr>
          <a:xfrm>
            <a:off x="3603960" y="2541600"/>
            <a:ext cx="73576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7ca655"/>
                </a:solidFill>
                <a:uFillTx/>
                <a:latin typeface="Franklin Gothic Book"/>
                <a:ea typeface="DejaVu Sans"/>
              </a:rPr>
              <a:t>OBJECTIF: 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comprendre les concepts d'architecture de Kubernetes ainsi que la gestion d’un cluster kubernetes en environnement de  production.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6" name="TextBox 3"/>
          <p:cNvSpPr/>
          <p:nvPr/>
        </p:nvSpPr>
        <p:spPr>
          <a:xfrm>
            <a:off x="6197760" y="4023360"/>
            <a:ext cx="57495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 u="sng">
                <a:solidFill>
                  <a:srgbClr val="7ca655"/>
                </a:solidFill>
                <a:uFillTx/>
                <a:latin typeface="Franklin Gothic Book"/>
                <a:ea typeface="DejaVu Sans"/>
              </a:rPr>
              <a:t>Prérequis: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Avoir des notions en containérisation</a:t>
            </a:r>
            <a:endParaRPr b="0" lang="fr-F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Avoir suivi le cour d’introduction à kubernetes disponible sur la plateforme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84200" y="1117440"/>
            <a:ext cx="1153404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000" spc="92" strike="noStrike">
                <a:solidFill>
                  <a:srgbClr val="7ca655"/>
                </a:solidFill>
                <a:latin typeface="Franklin Gothic Demi"/>
              </a:rPr>
              <a:t>GESTION D’UN CLUSTER 3: LAB 1(restaure etcd)</a:t>
            </a:r>
            <a:endParaRPr b="0" lang="fr-FR" sz="4000" spc="-1" strike="noStrike">
              <a:latin typeface="Arial"/>
            </a:endParaRPr>
          </a:p>
        </p:txBody>
      </p:sp>
      <p:grpSp>
        <p:nvGrpSpPr>
          <p:cNvPr id="239" name="Group 1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240" name="Freeform 1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Freeform 2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Freeform 3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TextBox 1"/>
          <p:cNvSpPr/>
          <p:nvPr/>
        </p:nvSpPr>
        <p:spPr>
          <a:xfrm>
            <a:off x="1778040" y="2763360"/>
            <a:ext cx="1016892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Déployer l’application web </a:t>
            </a:r>
            <a:endParaRPr b="0" lang="fr-F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Installer ETCD cli = etcdctl</a:t>
            </a:r>
            <a:endParaRPr b="0" lang="fr-F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Backuper la base de données ETCD</a:t>
            </a:r>
            <a:endParaRPr b="0" lang="fr-F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Supprimer l’application </a:t>
            </a:r>
            <a:endParaRPr b="0" lang="fr-F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Restaurer la base de données ETCD dans un répertoire séparé</a:t>
            </a:r>
            <a:endParaRPr b="0" lang="fr-F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Vérifier que toute à été restauré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84200" y="203040"/>
            <a:ext cx="1087272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92" strike="noStrike">
                <a:solidFill>
                  <a:srgbClr val="7ca655"/>
                </a:solidFill>
                <a:latin typeface="Franklin Gothic Demi"/>
              </a:rPr>
              <a:t>GESTION D’UN CLUSTER 3: BACKUP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245" name="Group 18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246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9" name="Picture 7" descr=""/>
          <p:cNvPicPr/>
          <p:nvPr/>
        </p:nvPicPr>
        <p:blipFill>
          <a:blip r:embed="rId1"/>
          <a:stretch/>
        </p:blipFill>
        <p:spPr>
          <a:xfrm>
            <a:off x="-2520" y="1361520"/>
            <a:ext cx="11949480" cy="557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84200" y="203040"/>
            <a:ext cx="1087272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92" strike="noStrike">
                <a:solidFill>
                  <a:srgbClr val="7ca655"/>
                </a:solidFill>
                <a:latin typeface="Franklin Gothic Demi"/>
              </a:rPr>
              <a:t>UPDATE CLUSTER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251" name="Group 18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252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0" y="1290240"/>
            <a:ext cx="12282480" cy="58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94360" y="411480"/>
            <a:ext cx="5485320" cy="32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6000" spc="92" strike="noStrike">
                <a:solidFill>
                  <a:srgbClr val="000000"/>
                </a:solidFill>
                <a:latin typeface="Franklin Gothic Demi"/>
              </a:rPr>
              <a:t>Thank you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94360" y="4549680"/>
            <a:ext cx="5485320" cy="164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Nzapa narcisse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57316052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www.datascientest.com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94360" y="189720"/>
            <a:ext cx="67867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4400" spc="43" strike="noStrike">
                <a:solidFill>
                  <a:srgbClr val="000000"/>
                </a:solidFill>
                <a:latin typeface="Franklin Gothic Demi"/>
              </a:rPr>
              <a:t>Plan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93640" y="2281320"/>
            <a:ext cx="9473760" cy="37090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0" bIns="0" anchor="t">
            <a:normAutofit/>
          </a:bodyPr>
          <a:p>
            <a:pPr marL="283320" indent="-283320">
              <a:lnSpc>
                <a:spcPct val="80000"/>
              </a:lnSpc>
              <a:spcBef>
                <a:spcPts val="2200"/>
              </a:spcBef>
              <a:buClr>
                <a:srgbClr val="5d7d4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5d7d40"/>
                </a:solidFill>
                <a:latin typeface="Franklin Gothic Book"/>
              </a:rPr>
              <a:t>Historique</a:t>
            </a:r>
            <a:endParaRPr b="0" lang="fr-FR" sz="2400" spc="-1" strike="noStrike">
              <a:latin typeface="Arial"/>
            </a:endParaRPr>
          </a:p>
          <a:p>
            <a:pPr marL="283320" indent="-283320">
              <a:lnSpc>
                <a:spcPct val="80000"/>
              </a:lnSpc>
              <a:spcBef>
                <a:spcPts val="2200"/>
              </a:spcBef>
              <a:buClr>
                <a:srgbClr val="5d7d4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Architecture et </a:t>
            </a:r>
            <a:r>
              <a:rPr b="1" lang="fr-FR" sz="2400" spc="-1" strike="noStrike">
                <a:solidFill>
                  <a:srgbClr val="5d7d40"/>
                </a:solidFill>
                <a:latin typeface="Franklin Gothic Book"/>
              </a:rPr>
              <a:t>fonctionnement</a:t>
            </a:r>
            <a:endParaRPr b="0" lang="fr-FR" sz="2400" spc="-1" strike="noStrike">
              <a:latin typeface="Arial"/>
            </a:endParaRPr>
          </a:p>
          <a:p>
            <a:pPr marL="283320" indent="-283320">
              <a:lnSpc>
                <a:spcPct val="80000"/>
              </a:lnSpc>
              <a:spcBef>
                <a:spcPts val="2200"/>
              </a:spcBef>
              <a:buClr>
                <a:srgbClr val="5d7d4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5d7d40"/>
                </a:solidFill>
                <a:latin typeface="Franklin Gothic Book"/>
              </a:rPr>
              <a:t>Déploiement</a:t>
            </a: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 </a:t>
            </a:r>
            <a:r>
              <a:rPr b="1" lang="fr-FR" sz="2400" spc="-1" strike="noStrike">
                <a:solidFill>
                  <a:srgbClr val="5d7d40"/>
                </a:solidFill>
                <a:latin typeface="Franklin Gothic Book"/>
              </a:rPr>
              <a:t>d’une</a:t>
            </a: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 application web dans un cluster Kubernetes</a:t>
            </a:r>
            <a:endParaRPr b="0" lang="fr-FR" sz="2400" spc="-1" strike="noStrike">
              <a:latin typeface="Arial"/>
            </a:endParaRPr>
          </a:p>
          <a:p>
            <a:pPr marL="283320" indent="-283320">
              <a:lnSpc>
                <a:spcPct val="80000"/>
              </a:lnSpc>
              <a:spcBef>
                <a:spcPts val="2200"/>
              </a:spcBef>
              <a:buClr>
                <a:srgbClr val="5d7d4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Gestion d’un cluster </a:t>
            </a:r>
            <a:r>
              <a:rPr b="1" lang="fr-FR" sz="2400" spc="-1" strike="noStrike">
                <a:solidFill>
                  <a:srgbClr val="5d7d40"/>
                </a:solidFill>
                <a:latin typeface="Franklin Gothic Book"/>
              </a:rPr>
              <a:t>en</a:t>
            </a: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 production</a:t>
            </a:r>
            <a:endParaRPr b="0" lang="fr-FR" sz="2400" spc="-1" strike="noStrike">
              <a:latin typeface="Arial"/>
            </a:endParaRPr>
          </a:p>
          <a:p>
            <a:pPr marL="283320" indent="-283320">
              <a:lnSpc>
                <a:spcPct val="80000"/>
              </a:lnSpc>
              <a:spcBef>
                <a:spcPts val="2200"/>
              </a:spcBef>
              <a:buClr>
                <a:srgbClr val="5d7d4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5d7d40"/>
                </a:solidFill>
                <a:latin typeface="Franklin Gothic Book"/>
              </a:rPr>
              <a:t>Démo(backup&amp;restaure d’un cluster kubernetes)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2200"/>
              </a:spcBef>
              <a:buNone/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84200" y="1091160"/>
            <a:ext cx="1087272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92" strike="noStrike">
                <a:solidFill>
                  <a:srgbClr val="7ca655"/>
                </a:solidFill>
                <a:latin typeface="Franklin Gothic Demi"/>
              </a:rPr>
              <a:t>HISTORIQUE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190" name="Group 18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191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Flowchart: Connector 9"/>
          <p:cNvSpPr/>
          <p:nvPr/>
        </p:nvSpPr>
        <p:spPr>
          <a:xfrm>
            <a:off x="5009040" y="3108960"/>
            <a:ext cx="821880" cy="790200"/>
          </a:xfrm>
          <a:prstGeom prst="flowChartConnector">
            <a:avLst/>
          </a:prstGeom>
          <a:solidFill>
            <a:srgbClr val="a9d4db"/>
          </a:solidFill>
          <a:ln>
            <a:solidFill>
              <a:srgbClr val="4a5c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5" name="Picture 14" descr=""/>
          <p:cNvPicPr/>
          <p:nvPr/>
        </p:nvPicPr>
        <p:blipFill>
          <a:blip r:embed="rId1"/>
          <a:stretch/>
        </p:blipFill>
        <p:spPr>
          <a:xfrm>
            <a:off x="3647520" y="2552760"/>
            <a:ext cx="7395480" cy="405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94360" y="102960"/>
            <a:ext cx="10872720" cy="8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4400" spc="92" strike="noStrike">
                <a:solidFill>
                  <a:srgbClr val="7ca655"/>
                </a:solidFill>
                <a:latin typeface="Franklin Gothic Demi"/>
              </a:rPr>
              <a:t>Architecture et </a:t>
            </a:r>
            <a:r>
              <a:rPr b="1" lang="fr-FR" sz="4400" spc="92" strike="noStrike">
                <a:solidFill>
                  <a:srgbClr val="7ca655"/>
                </a:solidFill>
                <a:latin typeface="Franklin Gothic Demi"/>
              </a:rPr>
              <a:t>fonctionnement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197" name="Group 18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198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1" name="Content Placeholder 5" descr=""/>
          <p:cNvPicPr/>
          <p:nvPr/>
        </p:nvPicPr>
        <p:blipFill>
          <a:blip r:embed="rId1"/>
          <a:stretch/>
        </p:blipFill>
        <p:spPr>
          <a:xfrm>
            <a:off x="0" y="1127880"/>
            <a:ext cx="12191040" cy="57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84200" y="1117440"/>
            <a:ext cx="1153404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000" spc="92" strike="noStrike">
                <a:solidFill>
                  <a:srgbClr val="7ca655"/>
                </a:solidFill>
                <a:latin typeface="Franklin Gothic Demi"/>
              </a:rPr>
              <a:t>LAB 1 : Composants kubernetes</a:t>
            </a:r>
            <a:endParaRPr b="0" lang="fr-FR" sz="4000" spc="-1" strike="noStrike">
              <a:latin typeface="Arial"/>
            </a:endParaRPr>
          </a:p>
        </p:txBody>
      </p:sp>
      <p:grpSp>
        <p:nvGrpSpPr>
          <p:cNvPr id="203" name="Group 18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204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TextBox 8"/>
          <p:cNvSpPr/>
          <p:nvPr/>
        </p:nvSpPr>
        <p:spPr>
          <a:xfrm>
            <a:off x="1778040" y="2763360"/>
            <a:ext cx="10168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Identification des composants vus précédemment</a:t>
            </a:r>
            <a:endParaRPr b="0" lang="fr-F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Exploration des ces composants </a:t>
            </a:r>
            <a:endParaRPr b="0" lang="fr-F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Analyse 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4200" y="1091160"/>
            <a:ext cx="1087272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92" strike="noStrike">
                <a:solidFill>
                  <a:srgbClr val="7ca655"/>
                </a:solidFill>
                <a:latin typeface="Franklin Gothic Demi"/>
              </a:rPr>
              <a:t>Mise en situation : odoo app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209" name="Group 2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210" name="Freeform 4"/>
            <p:cNvSpPr/>
            <p:nvPr/>
          </p:nvSpPr>
          <p:spPr>
            <a:xfrm flipV="1" rot="16200000">
              <a:off x="1220400" y="511704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Freeform 5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Freeform 6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3" name="Flowchart: Connector 2"/>
          <p:cNvSpPr/>
          <p:nvPr/>
        </p:nvSpPr>
        <p:spPr>
          <a:xfrm>
            <a:off x="5009040" y="3108960"/>
            <a:ext cx="821880" cy="790200"/>
          </a:xfrm>
          <a:prstGeom prst="flowChartConnector">
            <a:avLst/>
          </a:prstGeom>
          <a:solidFill>
            <a:srgbClr val="a9d4db"/>
          </a:solidFill>
          <a:ln w="12600">
            <a:solidFill>
              <a:srgbClr val="4a5c5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913840" y="2715120"/>
            <a:ext cx="7525440" cy="214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4200" y="203040"/>
            <a:ext cx="1087272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92" strike="noStrike">
                <a:solidFill>
                  <a:srgbClr val="7ca655"/>
                </a:solidFill>
                <a:latin typeface="Franklin Gothic Demi"/>
              </a:rPr>
              <a:t>GESTION D’UN CLUSTER 1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216" name="Group 18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217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0" y="1165680"/>
            <a:ext cx="6501240" cy="5691240"/>
          </a:xfrm>
          <a:prstGeom prst="rect">
            <a:avLst/>
          </a:prstGeom>
          <a:ln w="0">
            <a:noFill/>
          </a:ln>
        </p:spPr>
      </p:pic>
      <p:sp>
        <p:nvSpPr>
          <p:cNvPr id="221" name="Flowchart: Alternate Process 4"/>
          <p:cNvSpPr/>
          <p:nvPr/>
        </p:nvSpPr>
        <p:spPr>
          <a:xfrm>
            <a:off x="7058520" y="1016280"/>
            <a:ext cx="4418640" cy="2833560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7ca655"/>
            </a:solidFill>
          </a:ln>
          <a:effectLst>
            <a:glow rad="63360">
              <a:srgbClr val="96e1ee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apiVersion: v1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kind: Pod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metadata: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name: odoo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spec: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nodeName: worker-1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containers: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- name: odoo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image: odoo:V17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2" name="Flowchart: Alternate Process 5"/>
          <p:cNvSpPr/>
          <p:nvPr/>
        </p:nvSpPr>
        <p:spPr>
          <a:xfrm>
            <a:off x="6938280" y="4023360"/>
            <a:ext cx="4418640" cy="2833560"/>
          </a:xfrm>
          <a:prstGeom prst="flowChartAlternateProcess">
            <a:avLst/>
          </a:prstGeom>
          <a:solidFill>
            <a:schemeClr val="tx1"/>
          </a:solidFill>
          <a:ln>
            <a:solidFill>
              <a:srgbClr val="7ca655"/>
            </a:solidFill>
          </a:ln>
          <a:effectLst>
            <a:glow rad="63360">
              <a:srgbClr val="96e1ee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apiVersion: v1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kind: Pod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metadata: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name: odoo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spec: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nodeSelector: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 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myKey: label1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containers: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- name: odoo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         </a:t>
            </a:r>
            <a:r>
              <a:rPr b="1" i="1" lang="en-US" sz="1800" spc="-1" strike="noStrike">
                <a:solidFill>
                  <a:srgbClr val="727272"/>
                </a:solidFill>
                <a:latin typeface="Franklin Gothic Book"/>
                <a:ea typeface="DejaVu Sans"/>
              </a:rPr>
              <a:t>image: odoo:V17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84200" y="203040"/>
            <a:ext cx="1087272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92" strike="noStrike">
                <a:solidFill>
                  <a:srgbClr val="7ca655"/>
                </a:solidFill>
                <a:latin typeface="Franklin Gothic Demi"/>
              </a:rPr>
              <a:t>GESTION D’UN CLUSTER 2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224" name="Group 18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225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8" name="Picture 6" descr=""/>
          <p:cNvPicPr/>
          <p:nvPr/>
        </p:nvPicPr>
        <p:blipFill>
          <a:blip r:embed="rId1"/>
          <a:stretch/>
        </p:blipFill>
        <p:spPr>
          <a:xfrm>
            <a:off x="0" y="1473840"/>
            <a:ext cx="7314120" cy="558648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10" descr=""/>
          <p:cNvPicPr/>
          <p:nvPr/>
        </p:nvPicPr>
        <p:blipFill>
          <a:blip r:embed="rId2"/>
          <a:stretch/>
        </p:blipFill>
        <p:spPr>
          <a:xfrm>
            <a:off x="7397640" y="5839560"/>
            <a:ext cx="4607640" cy="90324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14" descr=""/>
          <p:cNvPicPr/>
          <p:nvPr/>
        </p:nvPicPr>
        <p:blipFill>
          <a:blip r:embed="rId3"/>
          <a:stretch/>
        </p:blipFill>
        <p:spPr>
          <a:xfrm>
            <a:off x="7397640" y="1015920"/>
            <a:ext cx="4142880" cy="466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84200" y="203040"/>
            <a:ext cx="1087272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92" strike="noStrike">
                <a:solidFill>
                  <a:srgbClr val="7ca655"/>
                </a:solidFill>
                <a:latin typeface="Franklin Gothic Demi"/>
              </a:rPr>
              <a:t>GESTION D’UN CLUSTER 3: BACKUP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232" name="Group 18"/>
          <p:cNvGrpSpPr/>
          <p:nvPr/>
        </p:nvGrpSpPr>
        <p:grpSpPr>
          <a:xfrm>
            <a:off x="1080" y="3899520"/>
            <a:ext cx="2958120" cy="2958120"/>
            <a:chOff x="1080" y="3899520"/>
            <a:chExt cx="2958120" cy="2958120"/>
          </a:xfrm>
        </p:grpSpPr>
        <p:sp>
          <p:nvSpPr>
            <p:cNvPr id="233" name="Freeform 19"/>
            <p:cNvSpPr/>
            <p:nvPr/>
          </p:nvSpPr>
          <p:spPr>
            <a:xfrm flipV="1" rot="16200000">
              <a:off x="1220400" y="5117760"/>
              <a:ext cx="1490040" cy="19872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Freeform 20"/>
            <p:cNvSpPr/>
            <p:nvPr/>
          </p:nvSpPr>
          <p:spPr>
            <a:xfrm flipV="1" rot="16200000">
              <a:off x="720" y="5889960"/>
              <a:ext cx="967680" cy="9673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Freeform 21"/>
            <p:cNvSpPr/>
            <p:nvPr/>
          </p:nvSpPr>
          <p:spPr>
            <a:xfrm flipV="1" rot="16200000">
              <a:off x="-483120" y="4384800"/>
              <a:ext cx="1940400" cy="9698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0" y="1219320"/>
            <a:ext cx="11835360" cy="57902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4" descr=""/>
          <p:cNvPicPr/>
          <p:nvPr/>
        </p:nvPicPr>
        <p:blipFill>
          <a:blip r:embed="rId2"/>
          <a:stretch/>
        </p:blipFill>
        <p:spPr>
          <a:xfrm>
            <a:off x="152280" y="1371600"/>
            <a:ext cx="11835360" cy="57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{ED0D2D5F-C33B-4FF0-B3FF-F5F12A5AAC10}tf78853419_win32</Template>
  <TotalTime>4013</TotalTime>
  <Application>LibreOffice/7.3.7.2$Linux_X86_64 LibreOffice_project/30$Build-2</Application>
  <AppVersion>15.0000</AppVersion>
  <Words>235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2024-07-24T06:29:57Z</dcterms:created>
  <dc:creator>Tatsinda Nzapa, Narcisse</dc:creator>
  <dc:description/>
  <dc:language>fr-FR</dc:language>
  <cp:lastModifiedBy/>
  <dcterms:modified xsi:type="dcterms:W3CDTF">2024-07-30T13:33:47Z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