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docMetadata/LabelInfo.xml" ContentType="application/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20/02/relationships/classificationlabels" Target="docMetadata/LabelInfo.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fr-FR" sz="4400" spc="-1" strike="noStrike">
                <a:latin typeface="Arial"/>
              </a:rPr>
              <a:t>Cliquez pour déplacer la diapo</a:t>
            </a:r>
            <a:endParaRPr b="0" lang="fr-FR" sz="4400" spc="-1" strike="noStrike">
              <a:latin typeface="Arial"/>
            </a:endParaRPr>
          </a:p>
        </p:txBody>
      </p:sp>
      <p:sp>
        <p:nvSpPr>
          <p:cNvPr id="1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fr-FR" sz="2000" spc="-1" strike="noStrike">
                <a:latin typeface="Arial"/>
              </a:rPr>
              <a:t>Cliquez pour modifier le format des notes</a:t>
            </a:r>
            <a:endParaRPr b="0" lang="fr-FR" sz="2000" spc="-1" strike="noStrike">
              <a:latin typeface="Arial"/>
            </a:endParaRPr>
          </a:p>
        </p:txBody>
      </p:sp>
      <p:sp>
        <p:nvSpPr>
          <p:cNvPr id="1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fr-FR" sz="1400" spc="-1" strike="noStrike">
                <a:latin typeface="Times New Roman"/>
              </a:rPr>
              <a:t>&lt;en-tête&gt;</a:t>
            </a:r>
            <a:endParaRPr b="0" lang="fr-FR" sz="1400" spc="-1" strike="noStrike">
              <a:latin typeface="Times New Roman"/>
            </a:endParaRPr>
          </a:p>
        </p:txBody>
      </p:sp>
      <p:sp>
        <p:nvSpPr>
          <p:cNvPr id="181" name="PlaceHolder 4"/>
          <p:cNvSpPr>
            <a:spLocks noGrp="1"/>
          </p:cNvSpPr>
          <p:nvPr>
            <p:ph type="dt" idx="5"/>
          </p:nvPr>
        </p:nvSpPr>
        <p:spPr>
          <a:xfrm>
            <a:off x="4278960" y="0"/>
            <a:ext cx="3280680" cy="534240"/>
          </a:xfrm>
          <a:prstGeom prst="rect">
            <a:avLst/>
          </a:prstGeom>
          <a:noFill/>
          <a:ln w="0">
            <a:noFill/>
          </a:ln>
        </p:spPr>
        <p:txBody>
          <a:bodyPr lIns="0" rIns="0" tIns="0" bIns="0" anchor="t">
            <a:noAutofit/>
          </a:bodyPr>
          <a:lstStyle>
            <a:lvl1pPr algn="r">
              <a:buNone/>
              <a:defRPr b="0" lang="fr-FR" sz="1400" spc="-1" strike="noStrike">
                <a:latin typeface="Times New Roman"/>
              </a:defRPr>
            </a:lvl1pPr>
          </a:lstStyle>
          <a:p>
            <a:pPr algn="r">
              <a:buNone/>
            </a:pPr>
            <a:r>
              <a:rPr b="0" lang="fr-FR" sz="1400" spc="-1" strike="noStrike">
                <a:latin typeface="Times New Roman"/>
              </a:rPr>
              <a:t>&lt;date/heure&gt;</a:t>
            </a:r>
            <a:endParaRPr b="0" lang="fr-FR" sz="1400" spc="-1" strike="noStrike">
              <a:latin typeface="Times New Roman"/>
            </a:endParaRPr>
          </a:p>
        </p:txBody>
      </p:sp>
      <p:sp>
        <p:nvSpPr>
          <p:cNvPr id="182" name="PlaceHolder 5"/>
          <p:cNvSpPr>
            <a:spLocks noGrp="1"/>
          </p:cNvSpPr>
          <p:nvPr>
            <p:ph type="ftr" idx="6"/>
          </p:nvPr>
        </p:nvSpPr>
        <p:spPr>
          <a:xfrm>
            <a:off x="0" y="10157400"/>
            <a:ext cx="3280680" cy="534240"/>
          </a:xfrm>
          <a:prstGeom prst="rect">
            <a:avLst/>
          </a:prstGeom>
          <a:noFill/>
          <a:ln w="0">
            <a:noFill/>
          </a:ln>
        </p:spPr>
        <p:txBody>
          <a:bodyPr lIns="0" rIns="0" tIns="0" bIns="0" anchor="b">
            <a:noAutofit/>
          </a:bodyPr>
          <a:lstStyle>
            <a:lvl1pPr>
              <a:defRPr b="0" lang="fr-FR" sz="1400" spc="-1" strike="noStrike">
                <a:latin typeface="Times New Roman"/>
              </a:defRPr>
            </a:lvl1pPr>
          </a:lstStyle>
          <a:p>
            <a:r>
              <a:rPr b="0" lang="fr-FR" sz="1400" spc="-1" strike="noStrike">
                <a:latin typeface="Times New Roman"/>
              </a:rPr>
              <a:t>&lt;pied de page&gt;</a:t>
            </a:r>
            <a:endParaRPr b="0" lang="fr-FR" sz="1400" spc="-1" strike="noStrike">
              <a:latin typeface="Times New Roman"/>
            </a:endParaRPr>
          </a:p>
        </p:txBody>
      </p:sp>
      <p:sp>
        <p:nvSpPr>
          <p:cNvPr id="183" name="PlaceHolder 6"/>
          <p:cNvSpPr>
            <a:spLocks noGrp="1"/>
          </p:cNvSpPr>
          <p:nvPr>
            <p:ph type="sldNum" idx="7"/>
          </p:nvPr>
        </p:nvSpPr>
        <p:spPr>
          <a:xfrm>
            <a:off x="4278960" y="10157400"/>
            <a:ext cx="3280680" cy="534240"/>
          </a:xfrm>
          <a:prstGeom prst="rect">
            <a:avLst/>
          </a:prstGeom>
          <a:noFill/>
          <a:ln w="0">
            <a:noFill/>
          </a:ln>
        </p:spPr>
        <p:txBody>
          <a:bodyPr lIns="0" rIns="0" tIns="0" bIns="0" anchor="b">
            <a:noAutofit/>
          </a:bodyPr>
          <a:lstStyle>
            <a:lvl1pPr algn="r">
              <a:buNone/>
              <a:defRPr b="0" lang="fr-FR" sz="1400" spc="-1" strike="noStrike">
                <a:latin typeface="Times New Roman"/>
              </a:defRPr>
            </a:lvl1pPr>
          </a:lstStyle>
          <a:p>
            <a:pPr algn="r">
              <a:buNone/>
            </a:pPr>
            <a:fld id="{53750E92-DC82-4145-BCB9-762FD574BFF1}"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685800" y="1143000"/>
            <a:ext cx="5484960" cy="3084840"/>
          </a:xfrm>
          <a:prstGeom prst="rect">
            <a:avLst/>
          </a:prstGeom>
          <a:ln w="0">
            <a:noFill/>
          </a:ln>
        </p:spPr>
      </p:sp>
      <p:sp>
        <p:nvSpPr>
          <p:cNvPr id="294"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295" name="PlaceHolder 3"/>
          <p:cNvSpPr>
            <a:spLocks noGrp="1"/>
          </p:cNvSpPr>
          <p:nvPr>
            <p:ph type="sldNum" idx="8"/>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C7A6F7A2-6A1C-4FF4-AF57-CE6C1F924D94}" type="slidenum">
              <a:rPr b="0" lang="en-US" sz="1200" spc="-1" strike="noStrike">
                <a:latin typeface="Times New Roman"/>
              </a:rPr>
              <a:t>2</a:t>
            </a:fld>
            <a:endParaRPr b="0" lang="fr-FR"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685800" y="1143000"/>
            <a:ext cx="5484960" cy="3084840"/>
          </a:xfrm>
          <a:prstGeom prst="rect">
            <a:avLst/>
          </a:prstGeom>
          <a:ln w="0">
            <a:noFill/>
          </a:ln>
        </p:spPr>
      </p:sp>
      <p:sp>
        <p:nvSpPr>
          <p:cNvPr id="321"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22" name="PlaceHolder 3"/>
          <p:cNvSpPr>
            <a:spLocks noGrp="1"/>
          </p:cNvSpPr>
          <p:nvPr>
            <p:ph type="sldNum" idx="17"/>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D89C79D3-EF4C-46F3-922D-45BAE1D6C542}" type="slidenum">
              <a:rPr b="0" lang="en-US" sz="1200" spc="-1" strike="noStrike">
                <a:latin typeface="Times New Roman"/>
              </a:rPr>
              <a:t>&lt;numéro&gt;</a:t>
            </a:fld>
            <a:endParaRPr b="0" lang="fr-FR"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685800" y="1143000"/>
            <a:ext cx="5484960" cy="3084840"/>
          </a:xfrm>
          <a:prstGeom prst="rect">
            <a:avLst/>
          </a:prstGeom>
          <a:ln w="0">
            <a:noFill/>
          </a:ln>
        </p:spPr>
      </p:sp>
      <p:sp>
        <p:nvSpPr>
          <p:cNvPr id="324"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25" name="PlaceHolder 3"/>
          <p:cNvSpPr>
            <a:spLocks noGrp="1"/>
          </p:cNvSpPr>
          <p:nvPr>
            <p:ph type="sldNum" idx="18"/>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34B942BD-54B6-4CC7-A773-5F346491F2BE}" type="slidenum">
              <a:rPr b="0" lang="en-US" sz="1200" spc="-1" strike="noStrike">
                <a:latin typeface="Times New Roman"/>
              </a:rPr>
              <a:t>&lt;numéro&gt;</a:t>
            </a:fld>
            <a:endParaRPr b="0" lang="fr-FR"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685800" y="1143000"/>
            <a:ext cx="5484960" cy="3084840"/>
          </a:xfrm>
          <a:prstGeom prst="rect">
            <a:avLst/>
          </a:prstGeom>
          <a:ln w="0">
            <a:noFill/>
          </a:ln>
        </p:spPr>
      </p:sp>
      <p:sp>
        <p:nvSpPr>
          <p:cNvPr id="327"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28" name="PlaceHolder 3"/>
          <p:cNvSpPr>
            <a:spLocks noGrp="1"/>
          </p:cNvSpPr>
          <p:nvPr>
            <p:ph type="sldNum" idx="19"/>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FAB2F7FD-A102-4E7F-A9E4-45DE00DEB0DB}" type="slidenum">
              <a:rPr b="0" lang="en-US" sz="1200" spc="-1" strike="noStrike">
                <a:latin typeface="Times New Roman"/>
              </a:rPr>
              <a:t>&lt;numéro&gt;</a:t>
            </a:fld>
            <a:endParaRPr b="0" lang="fr-FR"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685800" y="1143000"/>
            <a:ext cx="5484960" cy="3084840"/>
          </a:xfrm>
          <a:prstGeom prst="rect">
            <a:avLst/>
          </a:prstGeom>
          <a:ln w="0">
            <a:noFill/>
          </a:ln>
        </p:spPr>
      </p:sp>
      <p:sp>
        <p:nvSpPr>
          <p:cNvPr id="330"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31" name="PlaceHolder 3"/>
          <p:cNvSpPr>
            <a:spLocks noGrp="1"/>
          </p:cNvSpPr>
          <p:nvPr>
            <p:ph type="sldNum" idx="20"/>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8F3E043F-EF6F-4435-825D-60361425AF95}" type="slidenum">
              <a:rPr b="0" lang="en-US" sz="1200" spc="-1" strike="noStrike">
                <a:latin typeface="Times New Roman"/>
              </a:rPr>
              <a:t>&lt;numéro&gt;</a:t>
            </a:fld>
            <a:endParaRPr b="0" lang="fr-FR"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685800" y="1143000"/>
            <a:ext cx="5484960" cy="3084840"/>
          </a:xfrm>
          <a:prstGeom prst="rect">
            <a:avLst/>
          </a:prstGeom>
          <a:ln w="0">
            <a:noFill/>
          </a:ln>
        </p:spPr>
      </p:sp>
      <p:sp>
        <p:nvSpPr>
          <p:cNvPr id="333"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34" name="PlaceHolder 3"/>
          <p:cNvSpPr>
            <a:spLocks noGrp="1"/>
          </p:cNvSpPr>
          <p:nvPr>
            <p:ph type="sldNum" idx="21"/>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F48CDBA0-44B3-4CED-8A3D-881D716B656A}" type="slidenum">
              <a:rPr b="0" lang="en-US" sz="1200" spc="-1" strike="noStrike">
                <a:latin typeface="Times New Roman"/>
              </a:rPr>
              <a:t>&lt;numéro&gt;</a:t>
            </a:fld>
            <a:endParaRPr b="0" lang="fr-FR"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685800" y="1143000"/>
            <a:ext cx="5484960" cy="3084840"/>
          </a:xfrm>
          <a:prstGeom prst="rect">
            <a:avLst/>
          </a:prstGeom>
          <a:ln w="0">
            <a:noFill/>
          </a:ln>
        </p:spPr>
      </p:sp>
      <p:sp>
        <p:nvSpPr>
          <p:cNvPr id="336"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37" name="PlaceHolder 3"/>
          <p:cNvSpPr>
            <a:spLocks noGrp="1"/>
          </p:cNvSpPr>
          <p:nvPr>
            <p:ph type="sldNum" idx="22"/>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F5DF3E80-40B1-423D-BDB3-0CE4FCA923F2}" type="slidenum">
              <a:rPr b="0" lang="en-US" sz="1200" spc="-1" strike="noStrike">
                <a:latin typeface="Times New Roman"/>
              </a:rPr>
              <a:t>&lt;numéro&gt;</a:t>
            </a:fld>
            <a:endParaRPr b="0" lang="fr-FR"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685800" y="1143000"/>
            <a:ext cx="5484960" cy="3084840"/>
          </a:xfrm>
          <a:prstGeom prst="rect">
            <a:avLst/>
          </a:prstGeom>
          <a:ln w="0">
            <a:noFill/>
          </a:ln>
        </p:spPr>
      </p:sp>
      <p:sp>
        <p:nvSpPr>
          <p:cNvPr id="339"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40" name="PlaceHolder 3"/>
          <p:cNvSpPr>
            <a:spLocks noGrp="1"/>
          </p:cNvSpPr>
          <p:nvPr>
            <p:ph type="sldNum" idx="23"/>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B7F53E26-2CBE-4C0D-85B3-8B6FC0DDCE8A}" type="slidenum">
              <a:rPr b="0" lang="en-US" sz="1200" spc="-1" strike="noStrike">
                <a:latin typeface="Times New Roman"/>
              </a:rPr>
              <a:t>&lt;numéro&gt;</a:t>
            </a:fld>
            <a:endParaRPr b="0" lang="fr-FR"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685800" y="1143000"/>
            <a:ext cx="5484960" cy="3084840"/>
          </a:xfrm>
          <a:prstGeom prst="rect">
            <a:avLst/>
          </a:prstGeom>
          <a:ln w="0">
            <a:noFill/>
          </a:ln>
        </p:spPr>
      </p:sp>
      <p:sp>
        <p:nvSpPr>
          <p:cNvPr id="342"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43" name="PlaceHolder 3"/>
          <p:cNvSpPr>
            <a:spLocks noGrp="1"/>
          </p:cNvSpPr>
          <p:nvPr>
            <p:ph type="sldNum" idx="24"/>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4A71A08F-7CEA-449D-A470-713F8B26C592}" type="slidenum">
              <a:rPr b="0" lang="en-US" sz="1200" spc="-1" strike="noStrike">
                <a:latin typeface="Times New Roman"/>
              </a:rPr>
              <a:t>&lt;numéro&gt;</a:t>
            </a:fld>
            <a:endParaRPr b="0" lang="fr-FR"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685800" y="1143000"/>
            <a:ext cx="5484960" cy="3084840"/>
          </a:xfrm>
          <a:prstGeom prst="rect">
            <a:avLst/>
          </a:prstGeom>
          <a:ln w="0">
            <a:noFill/>
          </a:ln>
        </p:spPr>
      </p:sp>
      <p:sp>
        <p:nvSpPr>
          <p:cNvPr id="345"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46" name="PlaceHolder 3"/>
          <p:cNvSpPr>
            <a:spLocks noGrp="1"/>
          </p:cNvSpPr>
          <p:nvPr>
            <p:ph type="sldNum" idx="25"/>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11D89EB6-5291-4FAF-804A-2EECE462184F}" type="slidenum">
              <a:rPr b="0" lang="en-US" sz="1200" spc="-1" strike="noStrike">
                <a:latin typeface="Times New Roman"/>
              </a:rPr>
              <a:t>&lt;numéro&gt;</a:t>
            </a:fld>
            <a:endParaRPr b="0" lang="fr-FR"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685800" y="1143000"/>
            <a:ext cx="5484960" cy="3084840"/>
          </a:xfrm>
          <a:prstGeom prst="rect">
            <a:avLst/>
          </a:prstGeom>
          <a:ln w="0">
            <a:noFill/>
          </a:ln>
        </p:spPr>
      </p:sp>
      <p:sp>
        <p:nvSpPr>
          <p:cNvPr id="297"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298" name="PlaceHolder 3"/>
          <p:cNvSpPr>
            <a:spLocks noGrp="1"/>
          </p:cNvSpPr>
          <p:nvPr>
            <p:ph type="sldNum" idx="9"/>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0B460DF4-A783-4751-8FED-6EF600248E4E}" type="slidenum">
              <a:rPr b="0" lang="en-US" sz="1200" spc="-1" strike="noStrike">
                <a:latin typeface="Times New Roman"/>
              </a:rPr>
              <a:t>2</a:t>
            </a:fld>
            <a:endParaRPr b="0" lang="fr-FR"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Img"/>
          </p:nvPr>
        </p:nvSpPr>
        <p:spPr>
          <a:xfrm>
            <a:off x="685800" y="1143000"/>
            <a:ext cx="5484960" cy="3084840"/>
          </a:xfrm>
          <a:prstGeom prst="rect">
            <a:avLst/>
          </a:prstGeom>
          <a:ln w="0">
            <a:noFill/>
          </a:ln>
        </p:spPr>
      </p:sp>
      <p:sp>
        <p:nvSpPr>
          <p:cNvPr id="348"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49" name="PlaceHolder 3"/>
          <p:cNvSpPr>
            <a:spLocks noGrp="1"/>
          </p:cNvSpPr>
          <p:nvPr>
            <p:ph type="sldNum" idx="26"/>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304B99AB-CCCB-4D40-B9E4-C3DDAC24BF76}" type="slidenum">
              <a:rPr b="0" lang="en-US" sz="1200" spc="-1" strike="noStrike">
                <a:latin typeface="Times New Roman"/>
              </a:rPr>
              <a:t>&lt;numéro&gt;</a:t>
            </a:fld>
            <a:endParaRPr b="0" lang="fr-FR"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685800" y="1143000"/>
            <a:ext cx="5484960" cy="3084840"/>
          </a:xfrm>
          <a:prstGeom prst="rect">
            <a:avLst/>
          </a:prstGeom>
          <a:ln w="0">
            <a:noFill/>
          </a:ln>
        </p:spPr>
      </p:sp>
      <p:sp>
        <p:nvSpPr>
          <p:cNvPr id="300"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216000">
              <a:lnSpc>
                <a:spcPct val="100000"/>
              </a:lnSpc>
              <a:buNone/>
            </a:pPr>
            <a:r>
              <a:rPr b="0" lang="fr-FR" sz="1800" spc="-1" strike="noStrike">
                <a:latin typeface="Arial"/>
              </a:rPr>
              <a:t>Aujourd'hui, les systèmes d'information doivent gérer un nombre croissant de composants à surveiller et à administrer dans des environnements Cloud-Native (stacks, outils, etc.), où les pratiques DevOps sont largement promues. Avec l'émergence des microservices (Docker, Kubernetes), les besoins en matière de monitoring ont évolué et se répartissent en quatre grandes catégories :</a:t>
            </a:r>
            <a:endParaRPr b="0" lang="fr-FR" sz="1800" spc="-1" strike="noStrike">
              <a:latin typeface="Arial"/>
            </a:endParaRPr>
          </a:p>
          <a:p>
            <a:pPr marL="216000" indent="-216000">
              <a:lnSpc>
                <a:spcPct val="100000"/>
              </a:lnSpc>
              <a:buNone/>
            </a:pPr>
            <a:endParaRPr b="0" lang="fr-FR" sz="1800" spc="-1" strike="noStrike">
              <a:latin typeface="Arial"/>
            </a:endParaRPr>
          </a:p>
          <a:p>
            <a:pPr marL="216000" indent="-216000">
              <a:lnSpc>
                <a:spcPct val="100000"/>
              </a:lnSpc>
              <a:buNone/>
            </a:pPr>
            <a:r>
              <a:rPr b="0" lang="fr-FR" sz="1800" spc="-1" strike="noStrike">
                <a:latin typeface="Arial"/>
              </a:rPr>
              <a:t>Monitoring du matériel et du système d'exploitation</a:t>
            </a:r>
            <a:endParaRPr b="0" lang="fr-FR" sz="1800" spc="-1" strike="noStrike">
              <a:latin typeface="Arial"/>
            </a:endParaRPr>
          </a:p>
          <a:p>
            <a:pPr marL="216000" indent="-216000">
              <a:lnSpc>
                <a:spcPct val="100000"/>
              </a:lnSpc>
              <a:buNone/>
            </a:pPr>
            <a:r>
              <a:rPr b="0" lang="fr-FR" sz="1800" spc="-1" strike="noStrike">
                <a:latin typeface="Arial"/>
              </a:rPr>
              <a:t>Monitoring du cluster (nœud de contrôle et nœud de travail)</a:t>
            </a:r>
            <a:endParaRPr b="0" lang="fr-FR" sz="1800" spc="-1" strike="noStrike">
              <a:latin typeface="Arial"/>
            </a:endParaRPr>
          </a:p>
          <a:p>
            <a:pPr marL="216000" indent="-216000">
              <a:lnSpc>
                <a:spcPct val="100000"/>
              </a:lnSpc>
              <a:buNone/>
            </a:pPr>
            <a:r>
              <a:rPr b="0" lang="fr-FR" sz="1800" spc="-1" strike="noStrike">
                <a:latin typeface="Arial"/>
              </a:rPr>
              <a:t>Monitoring des conteneurs/pods</a:t>
            </a:r>
            <a:endParaRPr b="0" lang="fr-FR" sz="1800" spc="-1" strike="noStrike">
              <a:latin typeface="Arial"/>
            </a:endParaRPr>
          </a:p>
          <a:p>
            <a:pPr marL="216000" indent="-216000">
              <a:lnSpc>
                <a:spcPct val="100000"/>
              </a:lnSpc>
              <a:buNone/>
            </a:pPr>
            <a:r>
              <a:rPr b="0" lang="fr-FR" sz="1800" spc="-1" strike="noStrike">
                <a:latin typeface="Arial"/>
              </a:rPr>
              <a:t>Monitoring des applications/services</a:t>
            </a:r>
            <a:endParaRPr b="0" lang="fr-FR" sz="1800" spc="-1" strike="noStrike">
              <a:latin typeface="Arial"/>
            </a:endParaRPr>
          </a:p>
          <a:p>
            <a:pPr marL="216000" indent="-216000">
              <a:lnSpc>
                <a:spcPct val="100000"/>
              </a:lnSpc>
              <a:buNone/>
            </a:pPr>
            <a:r>
              <a:rPr b="0" lang="fr-FR" sz="1800" spc="-1" strike="noStrike">
                <a:latin typeface="Arial"/>
              </a:rPr>
              <a:t>Le monitoring est indispensable au sein du SI afin de faire la maintenance Pro-active et réaliser des audits techniques sur l’infrastructure. Ainsi les DSI doivent au plus vite arrimer leur méthode de supervision des infrastructures actuelles qui se veulent dynamiques, éphémères et élastiques.</a:t>
            </a:r>
            <a:endParaRPr b="0" lang="fr-FR" sz="1800" spc="-1" strike="noStrike">
              <a:latin typeface="Arial"/>
            </a:endParaRPr>
          </a:p>
          <a:p>
            <a:pPr marL="216000" indent="-216000">
              <a:lnSpc>
                <a:spcPct val="100000"/>
              </a:lnSpc>
              <a:buNone/>
            </a:pPr>
            <a:endParaRPr b="0" lang="fr-FR" sz="1800" spc="-1" strike="noStrike">
              <a:latin typeface="Arial"/>
            </a:endParaRPr>
          </a:p>
          <a:p>
            <a:pPr marL="216000" indent="-216000">
              <a:lnSpc>
                <a:spcPct val="100000"/>
              </a:lnSpc>
              <a:buNone/>
            </a:pPr>
            <a:r>
              <a:rPr b="0" lang="fr-FR" sz="1800" spc="-1" strike="noStrike">
                <a:latin typeface="Arial"/>
              </a:rPr>
              <a:t>Dans cette formation nous apportons une solution concrète à cette problématique en partant d’un projet (une situation concrète d’un client) pour déboucher sur la supervision de son infrastructure faisant essentiellement du micro-service à l’aide de solution on-premise (Prometheus + grafana)</a:t>
            </a:r>
            <a:endParaRPr b="0" lang="fr-FR" sz="1800" spc="-1" strike="noStrike">
              <a:latin typeface="Arial"/>
            </a:endParaRPr>
          </a:p>
          <a:p>
            <a:pPr marL="216000" indent="-216000">
              <a:lnSpc>
                <a:spcPct val="100000"/>
              </a:lnSpc>
              <a:buNone/>
            </a:pPr>
            <a:endParaRPr b="0" lang="fr-FR" sz="1800" spc="-1" strike="noStrike">
              <a:latin typeface="Arial"/>
            </a:endParaRPr>
          </a:p>
          <a:p>
            <a:pPr marL="216000" indent="-216000">
              <a:lnSpc>
                <a:spcPct val="100000"/>
              </a:lnSpc>
              <a:buNone/>
            </a:pPr>
            <a:r>
              <a:rPr b="0" lang="fr-FR" sz="1800" spc="-1" strike="noStrike">
                <a:latin typeface="Arial"/>
              </a:rPr>
              <a:t>Prérequis:</a:t>
            </a:r>
            <a:endParaRPr b="0" lang="fr-FR" sz="1800" spc="-1" strike="noStrike">
              <a:latin typeface="Arial"/>
            </a:endParaRPr>
          </a:p>
          <a:p>
            <a:pPr marL="216000" indent="-216000">
              <a:lnSpc>
                <a:spcPct val="100000"/>
              </a:lnSpc>
              <a:buNone/>
            </a:pPr>
            <a:endParaRPr b="0" lang="fr-FR" sz="1800" spc="-1" strike="noStrike">
              <a:latin typeface="Arial"/>
            </a:endParaRPr>
          </a:p>
          <a:p>
            <a:pPr marL="216000" indent="-216000">
              <a:lnSpc>
                <a:spcPct val="100000"/>
              </a:lnSpc>
              <a:buNone/>
            </a:pPr>
            <a:r>
              <a:rPr b="0" lang="fr-FR" sz="1800" spc="-1" strike="noStrike">
                <a:latin typeface="Arial"/>
              </a:rPr>
              <a:t>avoir de bonnes bases sur Docker</a:t>
            </a:r>
            <a:endParaRPr b="0" lang="fr-FR" sz="1800" spc="-1" strike="noStrike">
              <a:latin typeface="Arial"/>
            </a:endParaRPr>
          </a:p>
          <a:p>
            <a:pPr marL="216000" indent="-216000">
              <a:lnSpc>
                <a:spcPct val="100000"/>
              </a:lnSpc>
              <a:buNone/>
            </a:pPr>
            <a:r>
              <a:rPr b="0" lang="fr-FR" sz="1800" spc="-1" strike="noStrike">
                <a:latin typeface="Arial"/>
              </a:rPr>
              <a:t>avoir de bonnes bases sur kubernetes</a:t>
            </a:r>
            <a:endParaRPr b="0" lang="fr-FR" sz="1800" spc="-1" strike="noStrike">
              <a:latin typeface="Arial"/>
            </a:endParaRPr>
          </a:p>
        </p:txBody>
      </p:sp>
      <p:sp>
        <p:nvSpPr>
          <p:cNvPr id="301" name="PlaceHolder 3"/>
          <p:cNvSpPr>
            <a:spLocks noGrp="1"/>
          </p:cNvSpPr>
          <p:nvPr>
            <p:ph type="sldNum" idx="10"/>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B6559247-0C4E-426D-8667-50668BDCAA13}" type="slidenum">
              <a:rPr b="0" lang="en-US" sz="1200" spc="-1" strike="noStrike">
                <a:latin typeface="Times New Roman"/>
              </a:rPr>
              <a:t>2</a:t>
            </a:fld>
            <a:endParaRPr b="0" lang="fr-FR"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685800" y="1143000"/>
            <a:ext cx="5484960" cy="3084840"/>
          </a:xfrm>
          <a:prstGeom prst="rect">
            <a:avLst/>
          </a:prstGeom>
          <a:ln w="0">
            <a:noFill/>
          </a:ln>
        </p:spPr>
      </p:sp>
      <p:sp>
        <p:nvSpPr>
          <p:cNvPr id="303"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04" name="PlaceHolder 3"/>
          <p:cNvSpPr>
            <a:spLocks noGrp="1"/>
          </p:cNvSpPr>
          <p:nvPr>
            <p:ph type="sldNum" idx="11"/>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52A6C47C-4567-49F0-945B-CA4112BBE019}" type="slidenum">
              <a:rPr b="0" lang="en-US" sz="1200" spc="-1" strike="noStrike">
                <a:latin typeface="Times New Roman"/>
              </a:rPr>
              <a:t>2</a:t>
            </a:fld>
            <a:endParaRPr b="0" lang="fr-FR"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685800" y="1143000"/>
            <a:ext cx="5484960" cy="3084840"/>
          </a:xfrm>
          <a:prstGeom prst="rect">
            <a:avLst/>
          </a:prstGeom>
          <a:ln w="0">
            <a:noFill/>
          </a:ln>
        </p:spPr>
      </p:sp>
      <p:sp>
        <p:nvSpPr>
          <p:cNvPr id="306"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07" name="PlaceHolder 3"/>
          <p:cNvSpPr>
            <a:spLocks noGrp="1"/>
          </p:cNvSpPr>
          <p:nvPr>
            <p:ph type="sldNum" idx="12"/>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8CBA2904-220E-4052-9CB4-89978EA524AC}" type="slidenum">
              <a:rPr b="0" lang="en-US" sz="1200" spc="-1" strike="noStrike">
                <a:latin typeface="Times New Roman"/>
              </a:rPr>
              <a:t>2</a:t>
            </a:fld>
            <a:endParaRPr b="0" lang="fr-FR"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685800" y="1143000"/>
            <a:ext cx="5484960" cy="3084840"/>
          </a:xfrm>
          <a:prstGeom prst="rect">
            <a:avLst/>
          </a:prstGeom>
          <a:ln w="0">
            <a:noFill/>
          </a:ln>
        </p:spPr>
      </p:sp>
      <p:sp>
        <p:nvSpPr>
          <p:cNvPr id="309"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216000">
              <a:lnSpc>
                <a:spcPct val="100000"/>
              </a:lnSpc>
              <a:buNone/>
            </a:pPr>
            <a:r>
              <a:rPr b="0" lang="fr-FR" sz="1800" spc="-1" strike="noStrike">
                <a:latin typeface="Arial"/>
              </a:rPr>
              <a:t>Un exporteur dans Prometheus est un composant qui collecte des métriques d'une application, d'un service ou d'un système, puis les expose dans un format que Prometheus peut comprendre et récupérer. Les exporteurs sont essentiels pour surveiller des systèmes qui n'ont pas d'intégration native avec Prometheus.</a:t>
            </a:r>
            <a:endParaRPr b="0" lang="fr-FR" sz="1800" spc="-1" strike="noStrike">
              <a:latin typeface="Arial"/>
            </a:endParaRPr>
          </a:p>
          <a:p>
            <a:pPr marL="216000" indent="-216000">
              <a:lnSpc>
                <a:spcPct val="100000"/>
              </a:lnSpc>
              <a:buNone/>
            </a:pPr>
            <a:r>
              <a:rPr b="0" lang="fr-FR" sz="1800" spc="-1" strike="noStrike">
                <a:latin typeface="Arial"/>
              </a:rPr>
              <a:t>Prometheus Node Exporter</a:t>
            </a:r>
            <a:endParaRPr b="0" lang="fr-FR" sz="1800" spc="-1" strike="noStrike">
              <a:latin typeface="Arial"/>
            </a:endParaRPr>
          </a:p>
          <a:p>
            <a:pPr marL="216000" indent="-216000">
              <a:lnSpc>
                <a:spcPct val="100000"/>
              </a:lnSpc>
              <a:buNone/>
            </a:pPr>
            <a:r>
              <a:rPr b="0" lang="fr-FR" sz="1800" spc="-1" strike="noStrike">
                <a:latin typeface="Arial"/>
              </a:rPr>
              <a:t>Le Prometheus Node Exporter est un des exporteurs les plus couramment utilisés. Il est spécifiquement conçu pour collecter des métriques sur les ressources système d'un serveur, telles que :</a:t>
            </a:r>
            <a:endParaRPr b="0" lang="fr-FR" sz="1800" spc="-1" strike="noStrike">
              <a:latin typeface="Arial"/>
            </a:endParaRPr>
          </a:p>
          <a:p>
            <a:pPr marL="216000" indent="-216000">
              <a:lnSpc>
                <a:spcPct val="100000"/>
              </a:lnSpc>
              <a:buNone/>
            </a:pPr>
            <a:r>
              <a:rPr b="0" lang="fr-FR" sz="1800" spc="-1" strike="noStrike">
                <a:latin typeface="Arial"/>
              </a:rPr>
              <a:t>CPU : Utilisation du processeur, fréquence, etc.</a:t>
            </a:r>
            <a:endParaRPr b="0" lang="fr-FR" sz="1800" spc="-1" strike="noStrike">
              <a:latin typeface="Arial"/>
            </a:endParaRPr>
          </a:p>
          <a:p>
            <a:pPr marL="216000" indent="-216000">
              <a:lnSpc>
                <a:spcPct val="100000"/>
              </a:lnSpc>
              <a:buNone/>
            </a:pPr>
            <a:r>
              <a:rPr b="0" lang="fr-FR" sz="1800" spc="-1" strike="noStrike">
                <a:latin typeface="Arial"/>
              </a:rPr>
              <a:t>Mémoire : Utilisation de la mémoire, mémoire libre et utilisée, etc.</a:t>
            </a:r>
            <a:endParaRPr b="0" lang="fr-FR" sz="1800" spc="-1" strike="noStrike">
              <a:latin typeface="Arial"/>
            </a:endParaRPr>
          </a:p>
          <a:p>
            <a:pPr marL="216000" indent="-216000">
              <a:lnSpc>
                <a:spcPct val="100000"/>
              </a:lnSpc>
              <a:buNone/>
            </a:pPr>
            <a:r>
              <a:rPr b="0" lang="fr-FR" sz="1800" spc="-1" strike="noStrike">
                <a:latin typeface="Arial"/>
              </a:rPr>
              <a:t>Disque : Utilisation des disques, performance des entrées/sorties, etc.</a:t>
            </a:r>
            <a:endParaRPr b="0" lang="fr-FR" sz="1800" spc="-1" strike="noStrike">
              <a:latin typeface="Arial"/>
            </a:endParaRPr>
          </a:p>
          <a:p>
            <a:pPr marL="216000" indent="-216000">
              <a:lnSpc>
                <a:spcPct val="100000"/>
              </a:lnSpc>
              <a:buNone/>
            </a:pPr>
            <a:r>
              <a:rPr b="0" lang="fr-FR" sz="1800" spc="-1" strike="noStrike">
                <a:latin typeface="Arial"/>
              </a:rPr>
              <a:t>Réseau : Statistiques sur le trafic réseau, erreurs, etc.</a:t>
            </a:r>
            <a:endParaRPr b="0" lang="fr-FR" sz="1800" spc="-1" strike="noStrike">
              <a:latin typeface="Arial"/>
            </a:endParaRPr>
          </a:p>
        </p:txBody>
      </p:sp>
      <p:sp>
        <p:nvSpPr>
          <p:cNvPr id="310" name="PlaceHolder 3"/>
          <p:cNvSpPr>
            <a:spLocks noGrp="1"/>
          </p:cNvSpPr>
          <p:nvPr>
            <p:ph type="sldNum" idx="13"/>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48E97E5A-B85B-42EC-BEC1-A215E45437A9}" type="slidenum">
              <a:rPr b="0" lang="en-US" sz="1200" spc="-1" strike="noStrike">
                <a:latin typeface="Times New Roman"/>
              </a:rPr>
              <a:t>2</a:t>
            </a:fld>
            <a:endParaRPr b="0" lang="fr-FR"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685800" y="1143000"/>
            <a:ext cx="5484960" cy="3084840"/>
          </a:xfrm>
          <a:prstGeom prst="rect">
            <a:avLst/>
          </a:prstGeom>
          <a:ln w="0">
            <a:noFill/>
          </a:ln>
        </p:spPr>
      </p:sp>
      <p:sp>
        <p:nvSpPr>
          <p:cNvPr id="312"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13" name="PlaceHolder 3"/>
          <p:cNvSpPr>
            <a:spLocks noGrp="1"/>
          </p:cNvSpPr>
          <p:nvPr>
            <p:ph type="sldNum" idx="14"/>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CDB85079-68CD-4696-95A1-9864936B3B95}" type="slidenum">
              <a:rPr b="0" lang="en-US" sz="1200" spc="-1" strike="noStrike">
                <a:latin typeface="Times New Roman"/>
              </a:rPr>
              <a:t>2</a:t>
            </a:fld>
            <a:endParaRPr b="0" lang="fr-FR"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685800" y="1143000"/>
            <a:ext cx="5484960" cy="3084840"/>
          </a:xfrm>
          <a:prstGeom prst="rect">
            <a:avLst/>
          </a:prstGeom>
          <a:ln w="0">
            <a:noFill/>
          </a:ln>
        </p:spPr>
      </p:sp>
      <p:sp>
        <p:nvSpPr>
          <p:cNvPr id="315"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16" name="PlaceHolder 3"/>
          <p:cNvSpPr>
            <a:spLocks noGrp="1"/>
          </p:cNvSpPr>
          <p:nvPr>
            <p:ph type="sldNum" idx="15"/>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720135D2-58E2-472C-AA4A-E2AAB47DBB01}" type="slidenum">
              <a:rPr b="0" lang="en-US" sz="1200" spc="-1" strike="noStrike">
                <a:latin typeface="Times New Roman"/>
              </a:rPr>
              <a:t>2</a:t>
            </a:fld>
            <a:endParaRPr b="0" lang="fr-FR"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685800" y="1143000"/>
            <a:ext cx="5484960" cy="3084840"/>
          </a:xfrm>
          <a:prstGeom prst="rect">
            <a:avLst/>
          </a:prstGeom>
          <a:ln w="0">
            <a:noFill/>
          </a:ln>
        </p:spPr>
      </p:sp>
      <p:sp>
        <p:nvSpPr>
          <p:cNvPr id="318"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fr-FR" sz="2000" spc="-1" strike="noStrike">
              <a:latin typeface="Arial"/>
            </a:endParaRPr>
          </a:p>
        </p:txBody>
      </p:sp>
      <p:sp>
        <p:nvSpPr>
          <p:cNvPr id="319" name="PlaceHolder 3"/>
          <p:cNvSpPr>
            <a:spLocks noGrp="1"/>
          </p:cNvSpPr>
          <p:nvPr>
            <p:ph type="sldNum" idx="16"/>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05D38CCB-F1E6-4C80-BE8B-2B2161DBEB2C}" type="slidenum">
              <a:rPr b="0" lang="en-US" sz="1200" spc="-1" strike="noStrike">
                <a:latin typeface="Times New Roman"/>
              </a:rPr>
              <a:t>&lt;numéro&gt;</a:t>
            </a:fld>
            <a:endParaRPr b="0" lang="fr-FR"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0974032B-C9AD-415D-AA50-85E343A3CC81}" type="slidenum">
              <a:t>&lt;#&gt;</a:t>
            </a:fld>
          </a:p>
        </p:txBody>
      </p:sp>
      <p:sp>
        <p:nvSpPr>
          <p:cNvPr id="3" name="PlaceHolder 2"/>
          <p:cNvSpPr>
            <a:spLocks noGrp="1"/>
          </p:cNvSpPr>
          <p:nvPr>
            <p:ph type="dt" idx="2"/>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sldNum" idx="1"/>
          </p:nvPr>
        </p:nvSpPr>
        <p:spPr/>
        <p:txBody>
          <a:bodyPr/>
          <a:p>
            <a:fld id="{2750CFB4-DF80-4BAC-A759-8814EA3413EB}" type="slidenum">
              <a:t>&lt;#&gt;</a:t>
            </a:fld>
          </a:p>
        </p:txBody>
      </p:sp>
      <p:sp>
        <p:nvSpPr>
          <p:cNvPr id="5" name="PlaceHolder 4"/>
          <p:cNvSpPr>
            <a:spLocks noGrp="1"/>
          </p:cNvSpPr>
          <p:nvPr>
            <p:ph type="dt" idx="2"/>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fr-FR" sz="3200" spc="-1" strike="noStrike">
              <a:latin typeface="Arial"/>
            </a:endParaRPr>
          </a:p>
        </p:txBody>
      </p:sp>
      <p:sp>
        <p:nvSpPr>
          <p:cNvPr id="4" name="PlaceHolder 3"/>
          <p:cNvSpPr>
            <a:spLocks noGrp="1"/>
          </p:cNvSpPr>
          <p:nvPr>
            <p:ph type="sldNum" idx="1"/>
          </p:nvPr>
        </p:nvSpPr>
        <p:spPr/>
        <p:txBody>
          <a:bodyPr/>
          <a:p>
            <a:fld id="{5A70BA0E-4082-4F68-B874-CA8F3A6AA149}" type="slidenum">
              <a:t>&lt;#&gt;</a:t>
            </a:fld>
          </a:p>
        </p:txBody>
      </p:sp>
      <p:sp>
        <p:nvSpPr>
          <p:cNvPr id="5" name="PlaceHolder 4"/>
          <p:cNvSpPr>
            <a:spLocks noGrp="1"/>
          </p:cNvSpPr>
          <p:nvPr>
            <p:ph type="dt" idx="2"/>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sldNum" idx="1"/>
          </p:nvPr>
        </p:nvSpPr>
        <p:spPr/>
        <p:txBody>
          <a:bodyPr/>
          <a:p>
            <a:fld id="{9B1A0CD8-6911-4341-BF0A-580DFFB6507B}" type="slidenum">
              <a:t>&lt;#&gt;</a:t>
            </a:fld>
          </a:p>
        </p:txBody>
      </p:sp>
      <p:sp>
        <p:nvSpPr>
          <p:cNvPr id="6" name="PlaceHolder 5"/>
          <p:cNvSpPr>
            <a:spLocks noGrp="1"/>
          </p:cNvSpPr>
          <p:nvPr>
            <p:ph type="dt" idx="2"/>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 name="PlaceHolder 2"/>
          <p:cNvSpPr>
            <a:spLocks noGrp="1"/>
          </p:cNvSpPr>
          <p:nvPr>
            <p:ph type="sldNum" idx="1"/>
          </p:nvPr>
        </p:nvSpPr>
        <p:spPr/>
        <p:txBody>
          <a:bodyPr/>
          <a:p>
            <a:fld id="{3A7C91AF-C26B-43C8-9EE4-06EB2033332E}" type="slidenum">
              <a:t>&lt;#&gt;</a:t>
            </a:fld>
          </a:p>
        </p:txBody>
      </p:sp>
      <p:sp>
        <p:nvSpPr>
          <p:cNvPr id="4" name="PlaceHolder 3"/>
          <p:cNvSpPr>
            <a:spLocks noGrp="1"/>
          </p:cNvSpPr>
          <p:nvPr>
            <p:ph type="dt" idx="2"/>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sldNum" idx="1"/>
          </p:nvPr>
        </p:nvSpPr>
        <p:spPr/>
        <p:txBody>
          <a:bodyPr/>
          <a:p>
            <a:fld id="{59EDFD8C-1691-4913-86D7-D5CA581F012B}" type="slidenum">
              <a:t>&lt;#&gt;</a:t>
            </a:fld>
          </a:p>
        </p:txBody>
      </p:sp>
      <p:sp>
        <p:nvSpPr>
          <p:cNvPr id="4" name="PlaceHolder 3"/>
          <p:cNvSpPr>
            <a:spLocks noGrp="1"/>
          </p:cNvSpPr>
          <p:nvPr>
            <p:ph type="dt" idx="2"/>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6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sldNum" idx="1"/>
          </p:nvPr>
        </p:nvSpPr>
        <p:spPr/>
        <p:txBody>
          <a:bodyPr/>
          <a:p>
            <a:fld id="{F2BB50F2-BAF2-480F-86D1-9A183C555CFB}" type="slidenum">
              <a:t>&lt;#&gt;</a:t>
            </a:fld>
          </a:p>
        </p:txBody>
      </p:sp>
      <p:sp>
        <p:nvSpPr>
          <p:cNvPr id="7" name="PlaceHolder 6"/>
          <p:cNvSpPr>
            <a:spLocks noGrp="1"/>
          </p:cNvSpPr>
          <p:nvPr>
            <p:ph type="dt" idx="2"/>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sldNum" idx="1"/>
          </p:nvPr>
        </p:nvSpPr>
        <p:spPr/>
        <p:txBody>
          <a:bodyPr/>
          <a:p>
            <a:fld id="{D7EC5DE3-564B-42F0-93D6-B10DE14D4D51}" type="slidenum">
              <a:t>&lt;#&gt;</a:t>
            </a:fld>
          </a:p>
        </p:txBody>
      </p:sp>
      <p:sp>
        <p:nvSpPr>
          <p:cNvPr id="7" name="PlaceHolder 6"/>
          <p:cNvSpPr>
            <a:spLocks noGrp="1"/>
          </p:cNvSpPr>
          <p:nvPr>
            <p:ph type="dt" idx="2"/>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sldNum" idx="1"/>
          </p:nvPr>
        </p:nvSpPr>
        <p:spPr/>
        <p:txBody>
          <a:bodyPr/>
          <a:p>
            <a:fld id="{9E20A93E-F8AE-42C9-B549-FDFA8213C628}" type="slidenum">
              <a:t>&lt;#&gt;</a:t>
            </a:fld>
          </a:p>
        </p:txBody>
      </p:sp>
      <p:sp>
        <p:nvSpPr>
          <p:cNvPr id="7" name="PlaceHolder 6"/>
          <p:cNvSpPr>
            <a:spLocks noGrp="1"/>
          </p:cNvSpPr>
          <p:nvPr>
            <p:ph type="dt" idx="2"/>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7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sldNum" idx="1"/>
          </p:nvPr>
        </p:nvSpPr>
        <p:spPr/>
        <p:txBody>
          <a:bodyPr/>
          <a:p>
            <a:fld id="{EFD85405-E4DD-43C9-BE66-5066947B0805}" type="slidenum">
              <a:t>&lt;#&gt;</a:t>
            </a:fld>
          </a:p>
        </p:txBody>
      </p:sp>
      <p:sp>
        <p:nvSpPr>
          <p:cNvPr id="6" name="PlaceHolder 5"/>
          <p:cNvSpPr>
            <a:spLocks noGrp="1"/>
          </p:cNvSpPr>
          <p:nvPr>
            <p:ph type="dt" idx="2"/>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 name="PlaceHolder 6"/>
          <p:cNvSpPr>
            <a:spLocks noGrp="1"/>
          </p:cNvSpPr>
          <p:nvPr>
            <p:ph type="sldNum" idx="1"/>
          </p:nvPr>
        </p:nvSpPr>
        <p:spPr/>
        <p:txBody>
          <a:bodyPr/>
          <a:p>
            <a:fld id="{0DFEC4BC-3236-43CB-B6FC-50739B624764}" type="slidenum">
              <a:t>&lt;#&gt;</a:t>
            </a:fld>
          </a:p>
        </p:txBody>
      </p:sp>
      <p:sp>
        <p:nvSpPr>
          <p:cNvPr id="8" name="PlaceHolder 7"/>
          <p:cNvSpPr>
            <a:spLocks noGrp="1"/>
          </p:cNvSpPr>
          <p:nvPr>
            <p:ph type="dt" idx="2"/>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8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9" name="PlaceHolder 8"/>
          <p:cNvSpPr>
            <a:spLocks noGrp="1"/>
          </p:cNvSpPr>
          <p:nvPr>
            <p:ph type="sldNum" idx="1"/>
          </p:nvPr>
        </p:nvSpPr>
        <p:spPr/>
        <p:txBody>
          <a:bodyPr/>
          <a:p>
            <a:fld id="{7496BBB4-FF0E-4DC9-869E-502877090C7D}" type="slidenum">
              <a:t>&lt;#&gt;</a:t>
            </a:fld>
          </a:p>
        </p:txBody>
      </p:sp>
      <p:sp>
        <p:nvSpPr>
          <p:cNvPr id="10" name="PlaceHolder 9"/>
          <p:cNvSpPr>
            <a:spLocks noGrp="1"/>
          </p:cNvSpPr>
          <p:nvPr>
            <p:ph type="dt" idx="2"/>
          </p:nvPr>
        </p:nvSpPr>
        <p:spPr/>
        <p:txBody>
          <a:bodyPr/>
          <a:p>
            <a:r>
              <a:rPr lang="fr-F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DC18D270-17B6-4204-BAE2-14FECB537EE0}" type="slidenum">
              <a:t>&lt;#&gt;</a:t>
            </a:fld>
          </a:p>
        </p:txBody>
      </p:sp>
      <p:sp>
        <p:nvSpPr>
          <p:cNvPr id="3" name="PlaceHolder 2"/>
          <p:cNvSpPr>
            <a:spLocks noGrp="1"/>
          </p:cNvSpPr>
          <p:nvPr>
            <p:ph type="dt" idx="4"/>
          </p:nvPr>
        </p:nvSpPr>
        <p:spPr/>
        <p:txBody>
          <a:bodyPr/>
          <a:p>
            <a:r>
              <a:rPr lang="fr-F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0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sldNum" idx="3"/>
          </p:nvPr>
        </p:nvSpPr>
        <p:spPr/>
        <p:txBody>
          <a:bodyPr/>
          <a:p>
            <a:fld id="{6B27F77D-D10F-4EA7-B6B9-A60489829CD6}" type="slidenum">
              <a:t>&lt;#&gt;</a:t>
            </a:fld>
          </a:p>
        </p:txBody>
      </p:sp>
      <p:sp>
        <p:nvSpPr>
          <p:cNvPr id="5" name="PlaceHolder 4"/>
          <p:cNvSpPr>
            <a:spLocks noGrp="1"/>
          </p:cNvSpPr>
          <p:nvPr>
            <p:ph type="dt" idx="4"/>
          </p:nvPr>
        </p:nvSpPr>
        <p:spPr/>
        <p:txBody>
          <a:bodyPr/>
          <a:p>
            <a:r>
              <a:rPr lang="fr-F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0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fr-FR" sz="3200" spc="-1" strike="noStrike">
              <a:latin typeface="Arial"/>
            </a:endParaRPr>
          </a:p>
        </p:txBody>
      </p:sp>
      <p:sp>
        <p:nvSpPr>
          <p:cNvPr id="4" name="PlaceHolder 3"/>
          <p:cNvSpPr>
            <a:spLocks noGrp="1"/>
          </p:cNvSpPr>
          <p:nvPr>
            <p:ph type="sldNum" idx="3"/>
          </p:nvPr>
        </p:nvSpPr>
        <p:spPr/>
        <p:txBody>
          <a:bodyPr/>
          <a:p>
            <a:fld id="{0B19CC10-5E2A-4B06-ABDF-7B02D07D3774}" type="slidenum">
              <a:t>&lt;#&gt;</a:t>
            </a:fld>
          </a:p>
        </p:txBody>
      </p:sp>
      <p:sp>
        <p:nvSpPr>
          <p:cNvPr id="5" name="PlaceHolder 4"/>
          <p:cNvSpPr>
            <a:spLocks noGrp="1"/>
          </p:cNvSpPr>
          <p:nvPr>
            <p:ph type="dt" idx="4"/>
          </p:nvPr>
        </p:nvSpPr>
        <p:spPr/>
        <p:txBody>
          <a:bodyPr/>
          <a:p>
            <a:r>
              <a:rPr lang="fr-F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sldNum" idx="3"/>
          </p:nvPr>
        </p:nvSpPr>
        <p:spPr/>
        <p:txBody>
          <a:bodyPr/>
          <a:p>
            <a:fld id="{37B45961-562B-4935-86EC-ADA87216DF1C}" type="slidenum">
              <a:t>&lt;#&gt;</a:t>
            </a:fld>
          </a:p>
        </p:txBody>
      </p:sp>
      <p:sp>
        <p:nvSpPr>
          <p:cNvPr id="6" name="PlaceHolder 5"/>
          <p:cNvSpPr>
            <a:spLocks noGrp="1"/>
          </p:cNvSpPr>
          <p:nvPr>
            <p:ph type="dt" idx="4"/>
          </p:nvPr>
        </p:nvSpPr>
        <p:spPr/>
        <p:txBody>
          <a:bodyPr/>
          <a:p>
            <a:r>
              <a:rPr lang="fr-F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 name="PlaceHolder 2"/>
          <p:cNvSpPr>
            <a:spLocks noGrp="1"/>
          </p:cNvSpPr>
          <p:nvPr>
            <p:ph type="sldNum" idx="3"/>
          </p:nvPr>
        </p:nvSpPr>
        <p:spPr/>
        <p:txBody>
          <a:bodyPr/>
          <a:p>
            <a:fld id="{0BE9A154-C283-4C72-9DF0-5CB24C07C4A5}" type="slidenum">
              <a:t>&lt;#&gt;</a:t>
            </a:fld>
          </a:p>
        </p:txBody>
      </p:sp>
      <p:sp>
        <p:nvSpPr>
          <p:cNvPr id="4" name="PlaceHolder 3"/>
          <p:cNvSpPr>
            <a:spLocks noGrp="1"/>
          </p:cNvSpPr>
          <p:nvPr>
            <p:ph type="dt" idx="4"/>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sldNum" idx="3"/>
          </p:nvPr>
        </p:nvSpPr>
        <p:spPr/>
        <p:txBody>
          <a:bodyPr/>
          <a:p>
            <a:fld id="{C50EE3B3-3975-4AD7-AC59-1F304433B815}" type="slidenum">
              <a:t>&lt;#&gt;</a:t>
            </a:fld>
          </a:p>
        </p:txBody>
      </p:sp>
      <p:sp>
        <p:nvSpPr>
          <p:cNvPr id="4" name="PlaceHolder 3"/>
          <p:cNvSpPr>
            <a:spLocks noGrp="1"/>
          </p:cNvSpPr>
          <p:nvPr>
            <p:ph type="dt" idx="4"/>
          </p:nvPr>
        </p:nvSpPr>
        <p:spPr/>
        <p:txBody>
          <a:bodyPr/>
          <a:p>
            <a:r>
              <a:rPr lang="fr-F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sldNum" idx="3"/>
          </p:nvPr>
        </p:nvSpPr>
        <p:spPr/>
        <p:txBody>
          <a:bodyPr/>
          <a:p>
            <a:fld id="{64E808DA-E415-4CFB-9B89-2742CC43B205}" type="slidenum">
              <a:t>&lt;#&gt;</a:t>
            </a:fld>
          </a:p>
        </p:txBody>
      </p:sp>
      <p:sp>
        <p:nvSpPr>
          <p:cNvPr id="7" name="PlaceHolder 6"/>
          <p:cNvSpPr>
            <a:spLocks noGrp="1"/>
          </p:cNvSpPr>
          <p:nvPr>
            <p:ph type="dt" idx="4"/>
          </p:nvPr>
        </p:nvSpPr>
        <p:spPr/>
        <p:txBody>
          <a:bodyPr/>
          <a:p>
            <a:r>
              <a:rPr lang="fr-F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1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sldNum" idx="3"/>
          </p:nvPr>
        </p:nvSpPr>
        <p:spPr/>
        <p:txBody>
          <a:bodyPr/>
          <a:p>
            <a:fld id="{BD82BDF8-1460-49B3-B7EB-046D460A0A71}" type="slidenum">
              <a:t>&lt;#&gt;</a:t>
            </a:fld>
          </a:p>
        </p:txBody>
      </p:sp>
      <p:sp>
        <p:nvSpPr>
          <p:cNvPr id="7" name="PlaceHolder 6"/>
          <p:cNvSpPr>
            <a:spLocks noGrp="1"/>
          </p:cNvSpPr>
          <p:nvPr>
            <p:ph type="dt" idx="4"/>
          </p:nvPr>
        </p:nvSpPr>
        <p:spPr/>
        <p:txBody>
          <a:bodyPr/>
          <a:p>
            <a:r>
              <a:rPr lang="fr-F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1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sldNum" idx="3"/>
          </p:nvPr>
        </p:nvSpPr>
        <p:spPr/>
        <p:txBody>
          <a:bodyPr/>
          <a:p>
            <a:fld id="{167F9108-A2B7-4CFD-9570-57CD10900167}" type="slidenum">
              <a:t>&lt;#&gt;</a:t>
            </a:fld>
          </a:p>
        </p:txBody>
      </p:sp>
      <p:sp>
        <p:nvSpPr>
          <p:cNvPr id="7" name="PlaceHolder 6"/>
          <p:cNvSpPr>
            <a:spLocks noGrp="1"/>
          </p:cNvSpPr>
          <p:nvPr>
            <p:ph type="dt" idx="4"/>
          </p:nvPr>
        </p:nvSpPr>
        <p:spPr/>
        <p:txBody>
          <a:bodyPr/>
          <a:p>
            <a:r>
              <a:rPr lang="fr-F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2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2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sldNum" idx="3"/>
          </p:nvPr>
        </p:nvSpPr>
        <p:spPr/>
        <p:txBody>
          <a:bodyPr/>
          <a:p>
            <a:fld id="{8412B597-AE6A-474D-B874-B0FBAFABFE4C}" type="slidenum">
              <a:t>&lt;#&gt;</a:t>
            </a:fld>
          </a:p>
        </p:txBody>
      </p:sp>
      <p:sp>
        <p:nvSpPr>
          <p:cNvPr id="6" name="PlaceHolder 5"/>
          <p:cNvSpPr>
            <a:spLocks noGrp="1"/>
          </p:cNvSpPr>
          <p:nvPr>
            <p:ph type="dt" idx="4"/>
          </p:nvPr>
        </p:nvSpPr>
        <p:spPr/>
        <p:txBody>
          <a:bodyPr/>
          <a:p>
            <a:r>
              <a:rPr lang="fr-F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2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 name="PlaceHolder 6"/>
          <p:cNvSpPr>
            <a:spLocks noGrp="1"/>
          </p:cNvSpPr>
          <p:nvPr>
            <p:ph type="sldNum" idx="3"/>
          </p:nvPr>
        </p:nvSpPr>
        <p:spPr/>
        <p:txBody>
          <a:bodyPr/>
          <a:p>
            <a:fld id="{7F485910-1FB3-4094-9391-D1941DDE8C08}"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2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3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3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3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3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3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9" name="PlaceHolder 8"/>
          <p:cNvSpPr>
            <a:spLocks noGrp="1"/>
          </p:cNvSpPr>
          <p:nvPr>
            <p:ph type="sldNum" idx="3"/>
          </p:nvPr>
        </p:nvSpPr>
        <p:spPr/>
        <p:txBody>
          <a:bodyPr/>
          <a:p>
            <a:fld id="{47CD2A0B-9AFA-41CF-BE20-A1BB0081E374}" type="slidenum">
              <a:t>&lt;#&gt;</a:t>
            </a:fld>
          </a:p>
        </p:txBody>
      </p:sp>
      <p:sp>
        <p:nvSpPr>
          <p:cNvPr id="10" name="PlaceHolder 9"/>
          <p:cNvSpPr>
            <a:spLocks noGrp="1"/>
          </p:cNvSpPr>
          <p:nvPr>
            <p:ph type="dt" idx="4"/>
          </p:nvPr>
        </p:nvSpPr>
        <p:spPr/>
        <p:txBody>
          <a:bodyPr/>
          <a:p>
            <a:r>
              <a:rPr lang="fr-F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4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4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4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5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5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6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6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6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7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7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7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7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7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7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7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8"/>
          <p:cNvGrpSpPr/>
          <p:nvPr/>
        </p:nvGrpSpPr>
        <p:grpSpPr>
          <a:xfrm>
            <a:off x="0" y="758880"/>
            <a:ext cx="6097680" cy="6097680"/>
            <a:chOff x="0" y="758880"/>
            <a:chExt cx="6097680" cy="6097680"/>
          </a:xfrm>
        </p:grpSpPr>
        <p:sp>
          <p:nvSpPr>
            <p:cNvPr id="1" name="Freeform 9"/>
            <p:cNvSpPr/>
            <p:nvPr/>
          </p:nvSpPr>
          <p:spPr>
            <a:xfrm>
              <a:off x="0" y="758880"/>
              <a:ext cx="3072240" cy="4096800"/>
            </a:xfrm>
            <a:custGeom>
              <a:avLst/>
              <a:gdLst/>
              <a:ahLst/>
              <a:rect l="l" t="t" r="r" b="b"/>
              <a:pathLst>
                <a:path w="1789" h="2386">
                  <a:moveTo>
                    <a:pt x="0" y="0"/>
                  </a:moveTo>
                  <a:lnTo>
                    <a:pt x="0" y="1194"/>
                  </a:lnTo>
                  <a:lnTo>
                    <a:pt x="1192" y="2386"/>
                  </a:lnTo>
                  <a:lnTo>
                    <a:pt x="1789" y="1789"/>
                  </a:lnTo>
                  <a:lnTo>
                    <a:pt x="0" y="0"/>
                  </a:lnTo>
                  <a:close/>
                </a:path>
              </a:pathLst>
            </a:custGeom>
            <a:solidFill>
              <a:schemeClr val="accent3"/>
            </a:solidFill>
            <a:ln w="0">
              <a:noFill/>
            </a:ln>
          </p:spPr>
          <p:style>
            <a:lnRef idx="0"/>
            <a:fillRef idx="0"/>
            <a:effectRef idx="0"/>
            <a:fontRef idx="minor"/>
          </p:style>
        </p:sp>
        <p:sp>
          <p:nvSpPr>
            <p:cNvPr id="2" name="Freeform 10"/>
            <p:cNvSpPr/>
            <p:nvPr/>
          </p:nvSpPr>
          <p:spPr>
            <a:xfrm>
              <a:off x="0" y="4862160"/>
              <a:ext cx="1995120" cy="199440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3" name="Freeform 11"/>
            <p:cNvSpPr/>
            <p:nvPr/>
          </p:nvSpPr>
          <p:spPr>
            <a:xfrm>
              <a:off x="2097720" y="4857120"/>
              <a:ext cx="3999960" cy="1999440"/>
            </a:xfrm>
            <a:custGeom>
              <a:avLst/>
              <a:gdLst/>
              <a:ahLst/>
              <a:rect l="l" t="t" r="r" b="b"/>
              <a:pathLst>
                <a:path w="2329" h="1165">
                  <a:moveTo>
                    <a:pt x="2329" y="1164"/>
                  </a:moveTo>
                  <a:lnTo>
                    <a:pt x="1165" y="0"/>
                  </a:lnTo>
                  <a:lnTo>
                    <a:pt x="0" y="1164"/>
                  </a:lnTo>
                  <a:lnTo>
                    <a:pt x="2329" y="1164"/>
                  </a:lnTo>
                </a:path>
              </a:pathLst>
            </a:custGeom>
            <a:solidFill>
              <a:schemeClr val="accent6"/>
            </a:solidFill>
            <a:ln w="0">
              <a:noFill/>
            </a:ln>
          </p:spPr>
          <p:style>
            <a:lnRef idx="0"/>
            <a:fillRef idx="0"/>
            <a:effectRef idx="0"/>
            <a:fontRef idx="minor"/>
          </p:style>
        </p:sp>
      </p:grpSp>
      <p:sp>
        <p:nvSpPr>
          <p:cNvPr id="4" name="Straight Connector 12"/>
          <p:cNvSpPr/>
          <p:nvPr/>
        </p:nvSpPr>
        <p:spPr>
          <a:xfrm>
            <a:off x="6309360" y="3949920"/>
            <a:ext cx="2133360" cy="3960"/>
          </a:xfrm>
          <a:prstGeom prst="line">
            <a:avLst/>
          </a:prstGeom>
          <a:ln w="101600">
            <a:solidFill>
              <a:srgbClr val="5d7d40"/>
            </a:solidFill>
          </a:ln>
        </p:spPr>
        <p:style>
          <a:lnRef idx="1">
            <a:schemeClr val="dk1"/>
          </a:lnRef>
          <a:fillRef idx="0">
            <a:schemeClr val="dk1"/>
          </a:fillRef>
          <a:effectRef idx="0">
            <a:schemeClr val="dk1"/>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fr-FR" sz="4400" spc="-1" strike="noStrike">
                <a:latin typeface="Arial"/>
              </a:rPr>
              <a:t>Cliquez pour éditer le format du texte-titre</a:t>
            </a:r>
            <a:endParaRPr b="0" lang="fr-FR"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3" name="Group 5"/>
          <p:cNvGrpSpPr/>
          <p:nvPr/>
        </p:nvGrpSpPr>
        <p:grpSpPr>
          <a:xfrm>
            <a:off x="6362640" y="0"/>
            <a:ext cx="5828040" cy="3234240"/>
            <a:chOff x="6362640" y="0"/>
            <a:chExt cx="5828040" cy="3234240"/>
          </a:xfrm>
        </p:grpSpPr>
        <p:sp>
          <p:nvSpPr>
            <p:cNvPr id="44" name="AutoShape 24"/>
            <p:cNvSpPr/>
            <p:nvPr/>
          </p:nvSpPr>
          <p:spPr>
            <a:xfrm>
              <a:off x="6362640" y="0"/>
              <a:ext cx="3883320" cy="3234240"/>
            </a:xfrm>
            <a:custGeom>
              <a:avLst/>
              <a:gdLst/>
              <a:ahLst/>
              <a:rect l="l" t="t"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w="0">
              <a:noFill/>
            </a:ln>
          </p:spPr>
          <p:style>
            <a:lnRef idx="0"/>
            <a:fillRef idx="0"/>
            <a:effectRef idx="0"/>
            <a:fontRef idx="minor"/>
          </p:style>
        </p:sp>
        <p:sp>
          <p:nvSpPr>
            <p:cNvPr id="45" name="Freeform 7"/>
            <p:cNvSpPr/>
            <p:nvPr/>
          </p:nvSpPr>
          <p:spPr>
            <a:xfrm>
              <a:off x="7004520" y="1289880"/>
              <a:ext cx="1944360" cy="1944360"/>
            </a:xfrm>
            <a:custGeom>
              <a:avLst/>
              <a:gdLst/>
              <a:ahLst/>
              <a:rect l="l" t="t" r="r" b="b"/>
              <a:pathLst>
                <a:path w="1792" h="1792">
                  <a:moveTo>
                    <a:pt x="597" y="0"/>
                  </a:moveTo>
                  <a:lnTo>
                    <a:pt x="0" y="598"/>
                  </a:lnTo>
                  <a:lnTo>
                    <a:pt x="1195" y="1792"/>
                  </a:lnTo>
                  <a:lnTo>
                    <a:pt x="1792" y="1195"/>
                  </a:lnTo>
                  <a:lnTo>
                    <a:pt x="597" y="0"/>
                  </a:lnTo>
                  <a:close/>
                </a:path>
              </a:pathLst>
            </a:custGeom>
            <a:solidFill>
              <a:schemeClr val="accent6"/>
            </a:solidFill>
            <a:ln w="0">
              <a:noFill/>
            </a:ln>
          </p:spPr>
          <p:style>
            <a:lnRef idx="0"/>
            <a:fillRef idx="0"/>
            <a:effectRef idx="0"/>
            <a:fontRef idx="minor"/>
          </p:style>
        </p:sp>
        <p:sp>
          <p:nvSpPr>
            <p:cNvPr id="46" name="Freeform 8"/>
            <p:cNvSpPr/>
            <p:nvPr/>
          </p:nvSpPr>
          <p:spPr>
            <a:xfrm>
              <a:off x="8955360" y="0"/>
              <a:ext cx="1283040" cy="641160"/>
            </a:xfrm>
            <a:custGeom>
              <a:avLst/>
              <a:gdLst/>
              <a:ahLst/>
              <a:rect l="l" t="t" r="r" b="b"/>
              <a:pathLst>
                <a:path w="1183" h="592">
                  <a:moveTo>
                    <a:pt x="1183" y="0"/>
                  </a:moveTo>
                  <a:lnTo>
                    <a:pt x="0" y="0"/>
                  </a:lnTo>
                  <a:lnTo>
                    <a:pt x="591" y="591"/>
                  </a:lnTo>
                  <a:lnTo>
                    <a:pt x="1183" y="0"/>
                  </a:lnTo>
                  <a:close/>
                </a:path>
              </a:pathLst>
            </a:custGeom>
            <a:solidFill>
              <a:schemeClr val="accent3"/>
            </a:solidFill>
            <a:ln w="0">
              <a:noFill/>
            </a:ln>
          </p:spPr>
          <p:style>
            <a:lnRef idx="0"/>
            <a:fillRef idx="0"/>
            <a:effectRef idx="0"/>
            <a:fontRef idx="minor"/>
          </p:style>
        </p:sp>
        <p:sp>
          <p:nvSpPr>
            <p:cNvPr id="47" name="Freeform 9"/>
            <p:cNvSpPr/>
            <p:nvPr/>
          </p:nvSpPr>
          <p:spPr>
            <a:xfrm>
              <a:off x="7652520" y="641520"/>
              <a:ext cx="1944360" cy="1944360"/>
            </a:xfrm>
            <a:custGeom>
              <a:avLst/>
              <a:gdLst/>
              <a:ahLst/>
              <a:rect l="l" t="t" r="r" b="b"/>
              <a:pathLst>
                <a:path w="1792" h="1792">
                  <a:moveTo>
                    <a:pt x="598" y="0"/>
                  </a:moveTo>
                  <a:lnTo>
                    <a:pt x="0" y="597"/>
                  </a:lnTo>
                  <a:lnTo>
                    <a:pt x="1195" y="1792"/>
                  </a:lnTo>
                  <a:lnTo>
                    <a:pt x="1792" y="1195"/>
                  </a:lnTo>
                  <a:lnTo>
                    <a:pt x="598" y="0"/>
                  </a:lnTo>
                  <a:close/>
                </a:path>
              </a:pathLst>
            </a:custGeom>
            <a:solidFill>
              <a:schemeClr val="tx2"/>
            </a:solidFill>
            <a:ln w="0">
              <a:noFill/>
            </a:ln>
          </p:spPr>
          <p:style>
            <a:lnRef idx="0"/>
            <a:fillRef idx="0"/>
            <a:effectRef idx="0"/>
            <a:fontRef idx="minor"/>
          </p:style>
        </p:sp>
        <p:sp>
          <p:nvSpPr>
            <p:cNvPr id="48" name="Freeform 10"/>
            <p:cNvSpPr/>
            <p:nvPr/>
          </p:nvSpPr>
          <p:spPr>
            <a:xfrm>
              <a:off x="9598320" y="641520"/>
              <a:ext cx="2592360" cy="2592360"/>
            </a:xfrm>
            <a:custGeom>
              <a:avLst/>
              <a:gdLst/>
              <a:ahLst/>
              <a:rect l="l" t="t" r="r" b="b"/>
              <a:pathLst>
                <a:path w="2389" h="2389">
                  <a:moveTo>
                    <a:pt x="2389" y="1195"/>
                  </a:moveTo>
                  <a:lnTo>
                    <a:pt x="1194" y="0"/>
                  </a:lnTo>
                  <a:lnTo>
                    <a:pt x="0" y="1195"/>
                  </a:lnTo>
                  <a:lnTo>
                    <a:pt x="1194" y="2389"/>
                  </a:lnTo>
                  <a:lnTo>
                    <a:pt x="2389" y="1195"/>
                  </a:lnTo>
                </a:path>
              </a:pathLst>
            </a:custGeom>
            <a:solidFill>
              <a:schemeClr val="accent6"/>
            </a:solidFill>
            <a:ln w="0">
              <a:noFill/>
            </a:ln>
          </p:spPr>
          <p:style>
            <a:lnRef idx="0"/>
            <a:fillRef idx="0"/>
            <a:effectRef idx="0"/>
            <a:fontRef idx="minor"/>
          </p:style>
        </p:sp>
      </p:grpSp>
      <p:sp>
        <p:nvSpPr>
          <p:cNvPr id="49" name="Straight Connector 3"/>
          <p:cNvSpPr/>
          <p:nvPr/>
        </p:nvSpPr>
        <p:spPr>
          <a:xfrm>
            <a:off x="594360" y="2148840"/>
            <a:ext cx="2130480" cy="360"/>
          </a:xfrm>
          <a:prstGeom prst="line">
            <a:avLst/>
          </a:prstGeom>
          <a:ln w="101600">
            <a:solidFill>
              <a:srgbClr val="5d7d40"/>
            </a:solidFill>
          </a:ln>
        </p:spPr>
        <p:style>
          <a:lnRef idx="1">
            <a:schemeClr val="dk1"/>
          </a:lnRef>
          <a:fillRef idx="0">
            <a:schemeClr val="dk1"/>
          </a:fillRef>
          <a:effectRef idx="0">
            <a:schemeClr val="dk1"/>
          </a:effectRef>
          <a:fontRef idx="minor"/>
        </p:style>
      </p:sp>
      <p:sp>
        <p:nvSpPr>
          <p:cNvPr id="50" name="PlaceHolder 1"/>
          <p:cNvSpPr>
            <a:spLocks noGrp="1"/>
          </p:cNvSpPr>
          <p:nvPr>
            <p:ph type="sldNum" idx="1"/>
          </p:nvPr>
        </p:nvSpPr>
        <p:spPr>
          <a:xfrm>
            <a:off x="594360" y="6332400"/>
            <a:ext cx="521640" cy="246240"/>
          </a:xfrm>
          <a:prstGeom prst="rect">
            <a:avLst/>
          </a:prstGeom>
          <a:noFill/>
          <a:ln w="0">
            <a:noFill/>
          </a:ln>
        </p:spPr>
        <p:txBody>
          <a:bodyPr lIns="0" rIns="0" tIns="0" bIns="0" anchor="t">
            <a:noAutofit/>
          </a:bodyPr>
          <a:lstStyle>
            <a:lvl1pPr>
              <a:lnSpc>
                <a:spcPct val="100000"/>
              </a:lnSpc>
              <a:buNone/>
              <a:defRPr b="1" lang="en-US" sz="1100" spc="-1" strike="noStrike">
                <a:solidFill>
                  <a:srgbClr val="000000"/>
                </a:solidFill>
                <a:latin typeface="Franklin Gothic Book"/>
              </a:defRPr>
            </a:lvl1pPr>
          </a:lstStyle>
          <a:p>
            <a:pPr>
              <a:lnSpc>
                <a:spcPct val="100000"/>
              </a:lnSpc>
              <a:buNone/>
            </a:pPr>
            <a:fld id="{F3CF2576-48A2-489B-971C-26D7BB7177EF}" type="slidenum">
              <a:rPr b="1" lang="en-US" sz="1100" spc="-1" strike="noStrike">
                <a:solidFill>
                  <a:srgbClr val="000000"/>
                </a:solidFill>
                <a:latin typeface="Franklin Gothic Book"/>
              </a:rPr>
              <a:t>&lt;numéro&gt;</a:t>
            </a:fld>
            <a:endParaRPr b="0" lang="fr-FR" sz="1100" spc="-1" strike="noStrike">
              <a:latin typeface="Times New Roman"/>
            </a:endParaRPr>
          </a:p>
        </p:txBody>
      </p:sp>
      <p:sp>
        <p:nvSpPr>
          <p:cNvPr id="51" name="PlaceHolder 2"/>
          <p:cNvSpPr>
            <a:spLocks noGrp="1"/>
          </p:cNvSpPr>
          <p:nvPr>
            <p:ph type="dt" idx="2"/>
          </p:nvPr>
        </p:nvSpPr>
        <p:spPr>
          <a:xfrm>
            <a:off x="1133640" y="6332400"/>
            <a:ext cx="1311840" cy="246240"/>
          </a:xfrm>
          <a:prstGeom prst="rect">
            <a:avLst/>
          </a:prstGeom>
          <a:noFill/>
          <a:ln w="0">
            <a:noFill/>
          </a:ln>
        </p:spPr>
        <p:txBody>
          <a:bodyPr lIns="0" rIns="0" tIns="0" bIns="0" anchor="t">
            <a:noAutofit/>
          </a:bodyPr>
          <a:lstStyle>
            <a:lvl1pPr>
              <a:defRPr b="0" lang="fr-FR" sz="1400" spc="-1" strike="noStrike">
                <a:latin typeface="Times New Roman"/>
              </a:defRPr>
            </a:lvl1pPr>
          </a:lstStyle>
          <a:p>
            <a:r>
              <a:rPr b="0" lang="fr-FR" sz="1400" spc="-1" strike="noStrike">
                <a:latin typeface="Times New Roman"/>
              </a:rPr>
              <a:t>&lt;date/heure&gt;</a:t>
            </a:r>
            <a:endParaRPr b="0" lang="fr-FR" sz="1400" spc="-1" strike="noStrike">
              <a:latin typeface="Times New Roman"/>
            </a:endParaRPr>
          </a:p>
        </p:txBody>
      </p:sp>
      <p:sp>
        <p:nvSpPr>
          <p:cNvPr id="52"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fr-FR" sz="4400" spc="-1" strike="noStrike">
                <a:latin typeface="Arial"/>
              </a:rPr>
              <a:t>Cliquez pour éditer le format du texte-titre</a:t>
            </a:r>
            <a:endParaRPr b="0" lang="fr-FR" sz="4400" spc="-1" strike="noStrike">
              <a:latin typeface="Arial"/>
            </a:endParaRPr>
          </a:p>
        </p:txBody>
      </p:sp>
      <p:sp>
        <p:nvSpPr>
          <p:cNvPr id="53"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Straight Connector 8"/>
          <p:cNvSpPr/>
          <p:nvPr/>
        </p:nvSpPr>
        <p:spPr>
          <a:xfrm>
            <a:off x="594360" y="2148840"/>
            <a:ext cx="2133360" cy="3960"/>
          </a:xfrm>
          <a:prstGeom prst="line">
            <a:avLst/>
          </a:prstGeom>
          <a:ln w="101600">
            <a:solidFill>
              <a:srgbClr val="5d7d40"/>
            </a:solidFill>
          </a:ln>
        </p:spPr>
        <p:style>
          <a:lnRef idx="1">
            <a:schemeClr val="dk1"/>
          </a:lnRef>
          <a:fillRef idx="0">
            <a:schemeClr val="dk1"/>
          </a:fillRef>
          <a:effectRef idx="0">
            <a:schemeClr val="dk1"/>
          </a:effectRef>
          <a:fontRef idx="minor"/>
        </p:style>
      </p:sp>
      <p:grpSp>
        <p:nvGrpSpPr>
          <p:cNvPr id="91" name="Group 9"/>
          <p:cNvGrpSpPr/>
          <p:nvPr/>
        </p:nvGrpSpPr>
        <p:grpSpPr>
          <a:xfrm>
            <a:off x="1440" y="3899160"/>
            <a:ext cx="2957760" cy="2957760"/>
            <a:chOff x="1440" y="3899160"/>
            <a:chExt cx="2957760" cy="2957760"/>
          </a:xfrm>
        </p:grpSpPr>
        <p:sp>
          <p:nvSpPr>
            <p:cNvPr id="92" name="Freeform 19"/>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93" name="Freeform 20"/>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94" name="Freeform 21"/>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sp>
        <p:nvSpPr>
          <p:cNvPr id="95" name="PlaceHolder 1"/>
          <p:cNvSpPr>
            <a:spLocks noGrp="1"/>
          </p:cNvSpPr>
          <p:nvPr>
            <p:ph type="sldNum" idx="3"/>
          </p:nvPr>
        </p:nvSpPr>
        <p:spPr>
          <a:xfrm>
            <a:off x="594360" y="6332400"/>
            <a:ext cx="521640" cy="246240"/>
          </a:xfrm>
          <a:prstGeom prst="rect">
            <a:avLst/>
          </a:prstGeom>
          <a:noFill/>
          <a:ln w="0">
            <a:noFill/>
          </a:ln>
        </p:spPr>
        <p:txBody>
          <a:bodyPr lIns="0" rIns="0" tIns="0" bIns="0" anchor="t">
            <a:noAutofit/>
          </a:bodyPr>
          <a:lstStyle>
            <a:lvl1pPr>
              <a:lnSpc>
                <a:spcPct val="100000"/>
              </a:lnSpc>
              <a:buNone/>
              <a:defRPr b="1" lang="en-US" sz="1100" spc="-1" strike="noStrike">
                <a:solidFill>
                  <a:srgbClr val="000000"/>
                </a:solidFill>
                <a:latin typeface="Franklin Gothic Book"/>
              </a:defRPr>
            </a:lvl1pPr>
          </a:lstStyle>
          <a:p>
            <a:pPr>
              <a:lnSpc>
                <a:spcPct val="100000"/>
              </a:lnSpc>
              <a:buNone/>
            </a:pPr>
            <a:fld id="{C080A324-3016-47A3-8BB5-5F2530536EA1}" type="slidenum">
              <a:rPr b="1" lang="en-US" sz="1100" spc="-1" strike="noStrike">
                <a:solidFill>
                  <a:srgbClr val="000000"/>
                </a:solidFill>
                <a:latin typeface="Franklin Gothic Book"/>
              </a:rPr>
              <a:t>&lt;numéro&gt;</a:t>
            </a:fld>
            <a:endParaRPr b="0" lang="fr-FR" sz="1100" spc="-1" strike="noStrike">
              <a:latin typeface="Times New Roman"/>
            </a:endParaRPr>
          </a:p>
        </p:txBody>
      </p:sp>
      <p:sp>
        <p:nvSpPr>
          <p:cNvPr id="96" name="PlaceHolder 2"/>
          <p:cNvSpPr>
            <a:spLocks noGrp="1"/>
          </p:cNvSpPr>
          <p:nvPr>
            <p:ph type="dt" idx="4"/>
          </p:nvPr>
        </p:nvSpPr>
        <p:spPr>
          <a:xfrm>
            <a:off x="1133640" y="6332400"/>
            <a:ext cx="1311840" cy="246240"/>
          </a:xfrm>
          <a:prstGeom prst="rect">
            <a:avLst/>
          </a:prstGeom>
          <a:noFill/>
          <a:ln w="0">
            <a:noFill/>
          </a:ln>
        </p:spPr>
        <p:txBody>
          <a:bodyPr lIns="0" rIns="0" tIns="0" bIns="0" anchor="t">
            <a:noAutofit/>
          </a:bodyPr>
          <a:lstStyle>
            <a:lvl1pPr>
              <a:defRPr b="0" lang="fr-FR" sz="1400" spc="-1" strike="noStrike">
                <a:latin typeface="Times New Roman"/>
              </a:defRPr>
            </a:lvl1pPr>
          </a:lstStyle>
          <a:p>
            <a:r>
              <a:rPr b="0" lang="fr-FR" sz="1400" spc="-1" strike="noStrike">
                <a:latin typeface="Times New Roman"/>
              </a:rPr>
              <a:t>&lt;date/heure&gt;</a:t>
            </a:r>
            <a:endParaRPr b="0" lang="fr-FR" sz="1400" spc="-1" strike="noStrike">
              <a:latin typeface="Times New Roman"/>
            </a:endParaRPr>
          </a:p>
        </p:txBody>
      </p:sp>
      <p:sp>
        <p:nvSpPr>
          <p:cNvPr id="97"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fr-FR" sz="4400" spc="-1" strike="noStrike">
                <a:latin typeface="Arial"/>
              </a:rPr>
              <a:t>Cliquez pour éditer le format du texte-titre</a:t>
            </a:r>
            <a:endParaRPr b="0" lang="fr-FR" sz="4400" spc="-1" strike="noStrike">
              <a:latin typeface="Arial"/>
            </a:endParaRPr>
          </a:p>
        </p:txBody>
      </p:sp>
      <p:sp>
        <p:nvSpPr>
          <p:cNvPr id="98"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5" name="Group 8"/>
          <p:cNvGrpSpPr/>
          <p:nvPr/>
        </p:nvGrpSpPr>
        <p:grpSpPr>
          <a:xfrm>
            <a:off x="6094080" y="360"/>
            <a:ext cx="6098040" cy="6098760"/>
            <a:chOff x="6094080" y="360"/>
            <a:chExt cx="6098040" cy="6098760"/>
          </a:xfrm>
        </p:grpSpPr>
        <p:sp>
          <p:nvSpPr>
            <p:cNvPr id="136" name="Freeform 9"/>
            <p:cNvSpPr/>
            <p:nvPr/>
          </p:nvSpPr>
          <p:spPr>
            <a:xfrm rot="10800000">
              <a:off x="9119880" y="2002320"/>
              <a:ext cx="3072240" cy="4096800"/>
            </a:xfrm>
            <a:custGeom>
              <a:avLst/>
              <a:gdLst/>
              <a:ahLst/>
              <a:rect l="l" t="t" r="r" b="b"/>
              <a:pathLst>
                <a:path w="1789" h="2386">
                  <a:moveTo>
                    <a:pt x="0" y="0"/>
                  </a:moveTo>
                  <a:lnTo>
                    <a:pt x="0" y="1194"/>
                  </a:lnTo>
                  <a:lnTo>
                    <a:pt x="1192" y="2386"/>
                  </a:lnTo>
                  <a:lnTo>
                    <a:pt x="1789" y="1789"/>
                  </a:lnTo>
                  <a:lnTo>
                    <a:pt x="0" y="0"/>
                  </a:lnTo>
                  <a:close/>
                </a:path>
              </a:pathLst>
            </a:custGeom>
            <a:solidFill>
              <a:schemeClr val="accent3"/>
            </a:solidFill>
            <a:ln w="0">
              <a:noFill/>
            </a:ln>
          </p:spPr>
          <p:style>
            <a:lnRef idx="0"/>
            <a:fillRef idx="0"/>
            <a:effectRef idx="0"/>
            <a:fontRef idx="minor"/>
          </p:style>
        </p:sp>
        <p:sp>
          <p:nvSpPr>
            <p:cNvPr id="137" name="Freeform 10"/>
            <p:cNvSpPr/>
            <p:nvPr/>
          </p:nvSpPr>
          <p:spPr>
            <a:xfrm rot="10800000">
              <a:off x="10197000" y="1440"/>
              <a:ext cx="1995120" cy="199440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138" name="Freeform 11"/>
            <p:cNvSpPr/>
            <p:nvPr/>
          </p:nvSpPr>
          <p:spPr>
            <a:xfrm rot="10800000">
              <a:off x="6094080" y="0"/>
              <a:ext cx="3999960" cy="1999440"/>
            </a:xfrm>
            <a:custGeom>
              <a:avLst/>
              <a:gdLst/>
              <a:ahLst/>
              <a:rect l="l" t="t" r="r" b="b"/>
              <a:pathLst>
                <a:path w="2329" h="1165">
                  <a:moveTo>
                    <a:pt x="2329" y="1164"/>
                  </a:moveTo>
                  <a:lnTo>
                    <a:pt x="1165" y="0"/>
                  </a:lnTo>
                  <a:lnTo>
                    <a:pt x="0" y="1164"/>
                  </a:lnTo>
                  <a:lnTo>
                    <a:pt x="2329" y="1164"/>
                  </a:lnTo>
                </a:path>
              </a:pathLst>
            </a:custGeom>
            <a:solidFill>
              <a:schemeClr val="accent6"/>
            </a:solidFill>
            <a:ln w="0">
              <a:noFill/>
            </a:ln>
          </p:spPr>
          <p:style>
            <a:lnRef idx="0"/>
            <a:fillRef idx="0"/>
            <a:effectRef idx="0"/>
            <a:fontRef idx="minor"/>
          </p:style>
        </p:sp>
      </p:grpSp>
      <p:sp>
        <p:nvSpPr>
          <p:cNvPr id="139" name="Straight Connector 3"/>
          <p:cNvSpPr/>
          <p:nvPr/>
        </p:nvSpPr>
        <p:spPr>
          <a:xfrm>
            <a:off x="594360" y="3949920"/>
            <a:ext cx="2133360" cy="3960"/>
          </a:xfrm>
          <a:prstGeom prst="line">
            <a:avLst/>
          </a:prstGeom>
          <a:ln w="101600">
            <a:solidFill>
              <a:srgbClr val="5d7d40"/>
            </a:solidFill>
          </a:ln>
        </p:spPr>
        <p:style>
          <a:lnRef idx="1">
            <a:schemeClr val="dk1"/>
          </a:lnRef>
          <a:fillRef idx="0">
            <a:schemeClr val="dk1"/>
          </a:fillRef>
          <a:effectRef idx="0">
            <a:schemeClr val="dk1"/>
          </a:effectRef>
          <a:fontRef idx="minor"/>
        </p:style>
      </p:sp>
      <p:sp>
        <p:nvSpPr>
          <p:cNvPr id="1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fr-FR" sz="4400" spc="-1" strike="noStrike">
                <a:latin typeface="Arial"/>
              </a:rPr>
              <a:t>Cliquez pour éditer le format du texte-titre</a:t>
            </a:r>
            <a:endParaRPr b="0" lang="fr-FR" sz="4400" spc="-1" strike="noStrike">
              <a:latin typeface="Arial"/>
            </a:endParaRPr>
          </a:p>
        </p:txBody>
      </p:sp>
      <p:sp>
        <p:nvSpPr>
          <p:cNvPr id="14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5.xml"/><Relationship Id="rId5"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1808640" y="411480"/>
            <a:ext cx="9986400" cy="1436040"/>
          </a:xfrm>
          <a:prstGeom prst="rect">
            <a:avLst/>
          </a:prstGeom>
          <a:noFill/>
          <a:ln w="0">
            <a:noFill/>
          </a:ln>
        </p:spPr>
        <p:txBody>
          <a:bodyPr lIns="0" rIns="0" tIns="0" bIns="0" anchor="b">
            <a:noAutofit/>
          </a:bodyPr>
          <a:p>
            <a:pPr>
              <a:lnSpc>
                <a:spcPct val="80000"/>
              </a:lnSpc>
              <a:buNone/>
            </a:pPr>
            <a:r>
              <a:rPr b="1" lang="fr-FR" sz="6000" spc="89" strike="noStrike">
                <a:solidFill>
                  <a:srgbClr val="7ca655"/>
                </a:solidFill>
                <a:latin typeface="Franklin Gothic Demi"/>
              </a:rPr>
              <a:t>PROMETHEUS GRAFANA</a:t>
            </a:r>
            <a:endParaRPr b="0" lang="fr-FR" sz="6000" spc="-1" strike="noStrike">
              <a:latin typeface="Arial"/>
            </a:endParaRPr>
          </a:p>
        </p:txBody>
      </p:sp>
      <p:sp>
        <p:nvSpPr>
          <p:cNvPr id="185" name="TextBox 2"/>
          <p:cNvSpPr/>
          <p:nvPr/>
        </p:nvSpPr>
        <p:spPr>
          <a:xfrm>
            <a:off x="3603960" y="2541600"/>
            <a:ext cx="735732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fr-FR" sz="2000" spc="-1" strike="noStrike" u="sng">
                <a:solidFill>
                  <a:srgbClr val="7ca655"/>
                </a:solidFill>
                <a:uFillTx/>
                <a:latin typeface="Franklin Gothic Book"/>
                <a:ea typeface="DejaVu Sans"/>
              </a:rPr>
              <a:t>OBJECTIF:</a:t>
            </a:r>
            <a:r>
              <a:rPr b="0" lang="fr-FR" sz="2000" spc="-1" strike="noStrike">
                <a:solidFill>
                  <a:srgbClr val="000000"/>
                </a:solidFill>
                <a:latin typeface="Franklin Gothic Book"/>
                <a:ea typeface="DejaVu Sans"/>
              </a:rPr>
              <a:t> comprendre le monitoring applicatif et infrastructure avec prometheus et grafana</a:t>
            </a:r>
            <a:endParaRPr b="0" lang="fr-FR" sz="2000" spc="-1" strike="noStrike">
              <a:latin typeface="Arial"/>
            </a:endParaRPr>
          </a:p>
        </p:txBody>
      </p:sp>
      <p:sp>
        <p:nvSpPr>
          <p:cNvPr id="186" name="TextBox 3"/>
          <p:cNvSpPr/>
          <p:nvPr/>
        </p:nvSpPr>
        <p:spPr>
          <a:xfrm>
            <a:off x="6197760" y="4023360"/>
            <a:ext cx="574920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fr-FR" sz="1800" spc="-1" strike="noStrike" u="sng">
                <a:solidFill>
                  <a:srgbClr val="7ca655"/>
                </a:solidFill>
                <a:uFillTx/>
                <a:latin typeface="Franklin Gothic Book"/>
                <a:ea typeface="DejaVu Sans"/>
              </a:rPr>
              <a:t>Prérequis:</a:t>
            </a:r>
            <a:endParaRPr b="0" lang="fr-FR" sz="1800" spc="-1" strike="noStrike">
              <a:latin typeface="Arial"/>
            </a:endParaRPr>
          </a:p>
          <a:p>
            <a:pPr>
              <a:lnSpc>
                <a:spcPct val="100000"/>
              </a:lnSpc>
              <a:buNone/>
            </a:pPr>
            <a:endParaRPr b="0" lang="fr-FR" sz="1800" spc="-1" strike="noStrike">
              <a:latin typeface="Arial"/>
            </a:endParaRPr>
          </a:p>
          <a:p>
            <a:pPr marL="285840" indent="-285840">
              <a:lnSpc>
                <a:spcPct val="100000"/>
              </a:lnSpc>
              <a:buClr>
                <a:srgbClr val="000000"/>
              </a:buClr>
              <a:buFont typeface="Wingdings" charset="2"/>
              <a:buChar char=""/>
            </a:pPr>
            <a:r>
              <a:rPr b="1" lang="fr-FR" sz="1800" spc="-1" strike="noStrike">
                <a:solidFill>
                  <a:srgbClr val="000000"/>
                </a:solidFill>
                <a:latin typeface="Franklin Gothic Book"/>
                <a:ea typeface="DejaVu Sans"/>
              </a:rPr>
              <a:t>Avoir de bonnes bases sur docker</a:t>
            </a:r>
            <a:endParaRPr b="0" lang="fr-FR" sz="1800" spc="-1" strike="noStrike">
              <a:latin typeface="Arial"/>
            </a:endParaRPr>
          </a:p>
          <a:p>
            <a:pPr marL="285840" indent="-285840">
              <a:lnSpc>
                <a:spcPct val="100000"/>
              </a:lnSpc>
              <a:buClr>
                <a:srgbClr val="000000"/>
              </a:buClr>
              <a:buFont typeface="Wingdings" charset="2"/>
              <a:buChar char=""/>
            </a:pPr>
            <a:r>
              <a:rPr b="1" lang="fr-FR" sz="1800" spc="-1" strike="noStrike">
                <a:solidFill>
                  <a:srgbClr val="000000"/>
                </a:solidFill>
                <a:latin typeface="Franklin Gothic Book"/>
                <a:ea typeface="DejaVu Sans"/>
              </a:rPr>
              <a:t>Avoir de bonnes bases sur kubernetes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360000" y="360000"/>
            <a:ext cx="11832120" cy="180000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Lab5 : Monitoring du Cluster (2/2):</a:t>
            </a:r>
            <a:br>
              <a:rPr sz="4400"/>
            </a:br>
            <a:r>
              <a:rPr b="1" lang="fr-FR" sz="4400" spc="89" strike="noStrike">
                <a:solidFill>
                  <a:srgbClr val="7ca655"/>
                </a:solidFill>
                <a:latin typeface="Franklin Gothic Demi"/>
              </a:rPr>
              <a:t>Mise en place des métriques K8S</a:t>
            </a:r>
            <a:br>
              <a:rPr sz="4400"/>
            </a:br>
            <a:r>
              <a:rPr b="1" lang="fr-FR" sz="4400" spc="89" strike="noStrike">
                <a:solidFill>
                  <a:srgbClr val="7ca655"/>
                </a:solidFill>
                <a:latin typeface="Franklin Gothic Demi"/>
              </a:rPr>
              <a:t>State-metrics</a:t>
            </a:r>
            <a:endParaRPr b="0" lang="fr-FR" sz="4400" spc="-1" strike="noStrike">
              <a:latin typeface="Arial"/>
            </a:endParaRPr>
          </a:p>
        </p:txBody>
      </p:sp>
      <p:grpSp>
        <p:nvGrpSpPr>
          <p:cNvPr id="232" name="Group 8"/>
          <p:cNvGrpSpPr/>
          <p:nvPr/>
        </p:nvGrpSpPr>
        <p:grpSpPr>
          <a:xfrm>
            <a:off x="1440" y="3899160"/>
            <a:ext cx="2957760" cy="2957760"/>
            <a:chOff x="1440" y="3899160"/>
            <a:chExt cx="2957760" cy="2957760"/>
          </a:xfrm>
        </p:grpSpPr>
        <p:sp>
          <p:nvSpPr>
            <p:cNvPr id="233" name="Freeform 25"/>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234" name="Freeform 26"/>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235" name="Freeform 27"/>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sp>
        <p:nvSpPr>
          <p:cNvPr id="236" name=""/>
          <p:cNvSpPr txBox="1"/>
          <p:nvPr/>
        </p:nvSpPr>
        <p:spPr>
          <a:xfrm>
            <a:off x="360000" y="2273760"/>
            <a:ext cx="11832120" cy="4584240"/>
          </a:xfrm>
          <a:prstGeom prst="rect">
            <a:avLst/>
          </a:prstGeom>
          <a:noFill/>
          <a:ln w="0">
            <a:noFill/>
          </a:ln>
        </p:spPr>
        <p:txBody>
          <a:bodyPr lIns="90000" rIns="90000" tIns="45000" bIns="45000" anchor="t">
            <a:noAutofit/>
          </a:bodyPr>
          <a:p>
            <a:r>
              <a:rPr b="0" lang="fr-FR" sz="1800" spc="-1" strike="noStrike">
                <a:latin typeface="Arial"/>
              </a:rPr>
              <a:t>• </a:t>
            </a:r>
            <a:r>
              <a:rPr b="0" lang="fr-FR" sz="1800" spc="-1" strike="noStrike">
                <a:latin typeface="Arial"/>
              </a:rPr>
              <a:t>Déployez kube-state-metrics à l’aide de la documentation officielle en déployement l’ensemble</a:t>
            </a:r>
            <a:endParaRPr b="0" lang="fr-FR" sz="1800" spc="-1" strike="noStrike">
              <a:latin typeface="Arial"/>
            </a:endParaRPr>
          </a:p>
          <a:p>
            <a:r>
              <a:rPr b="0" lang="fr-FR" sz="1800" spc="-1" strike="noStrike">
                <a:latin typeface="Arial"/>
              </a:rPr>
              <a:t>des manifests présent</a:t>
            </a:r>
            <a:endParaRPr b="0" lang="fr-FR" sz="1800" spc="-1" strike="noStrike">
              <a:latin typeface="Arial"/>
            </a:endParaRPr>
          </a:p>
          <a:p>
            <a:r>
              <a:rPr b="0" lang="fr-FR" sz="1800" spc="-1" strike="noStrike">
                <a:latin typeface="Arial"/>
              </a:rPr>
              <a:t>• </a:t>
            </a:r>
            <a:r>
              <a:rPr b="0" lang="fr-FR" sz="1800" spc="-1" strike="noStrike">
                <a:latin typeface="Arial"/>
              </a:rPr>
              <a:t>Modifiez le configmap prometheus afin d’y intégrer le endpoint de kube-state-metrics</a:t>
            </a:r>
            <a:endParaRPr b="0" lang="fr-FR" sz="1800" spc="-1" strike="noStrike">
              <a:latin typeface="Arial"/>
            </a:endParaRPr>
          </a:p>
          <a:p>
            <a:r>
              <a:rPr b="0" lang="fr-FR" sz="1800" spc="-1" strike="noStrike">
                <a:latin typeface="Arial"/>
              </a:rPr>
              <a:t>précédement déployé (n’hésitez pas à regarder la Doc)</a:t>
            </a:r>
            <a:endParaRPr b="0" lang="fr-FR" sz="1800" spc="-1" strike="noStrike">
              <a:latin typeface="Arial"/>
            </a:endParaRPr>
          </a:p>
          <a:p>
            <a:r>
              <a:rPr b="0" lang="fr-FR" sz="1800" spc="-1" strike="noStrike">
                <a:latin typeface="Arial"/>
              </a:rPr>
              <a:t>• </a:t>
            </a:r>
            <a:r>
              <a:rPr b="0" lang="fr-FR" sz="1800" spc="-1" strike="noStrike">
                <a:latin typeface="Arial"/>
              </a:rPr>
              <a:t>Vous devez supprimer et recréer le configmap ainsi que le deployment de Prometheus pour</a:t>
            </a:r>
            <a:endParaRPr b="0" lang="fr-FR" sz="1800" spc="-1" strike="noStrike">
              <a:latin typeface="Arial"/>
            </a:endParaRPr>
          </a:p>
          <a:p>
            <a:r>
              <a:rPr b="0" lang="fr-FR" sz="1800" spc="-1" strike="noStrike">
                <a:latin typeface="Arial"/>
              </a:rPr>
              <a:t>appliquer les modifications</a:t>
            </a:r>
            <a:endParaRPr b="0" lang="fr-FR" sz="1800" spc="-1" strike="noStrike">
              <a:latin typeface="Arial"/>
            </a:endParaRPr>
          </a:p>
          <a:p>
            <a:r>
              <a:rPr b="0" lang="fr-FR" sz="1800" spc="-1" strike="noStrike">
                <a:latin typeface="Arial"/>
              </a:rPr>
              <a:t>• </a:t>
            </a:r>
            <a:r>
              <a:rPr b="0" lang="fr-FR" sz="1800" spc="-1" strike="noStrike">
                <a:latin typeface="Arial"/>
              </a:rPr>
              <a:t>Vérifiez sur l’interface de Prometheus que la target kube state est bien présente et up</a:t>
            </a:r>
            <a:endParaRPr b="0" lang="fr-FR" sz="1800" spc="-1" strike="noStrike">
              <a:latin typeface="Arial"/>
            </a:endParaRPr>
          </a:p>
          <a:p>
            <a:r>
              <a:rPr b="0" lang="fr-FR" sz="1800" spc="-1" strike="noStrike">
                <a:latin typeface="Arial"/>
              </a:rPr>
              <a:t>• </a:t>
            </a:r>
            <a:r>
              <a:rPr b="0" lang="fr-FR" sz="1800" spc="-1" strike="noStrike">
                <a:latin typeface="Arial"/>
              </a:rPr>
              <a:t>Toujours sur l’interface de Prometheus vous pouvez vous assurez que la métrique</a:t>
            </a:r>
            <a:endParaRPr b="0" lang="fr-FR" sz="1800" spc="-1" strike="noStrike">
              <a:latin typeface="Arial"/>
            </a:endParaRPr>
          </a:p>
          <a:p>
            <a:r>
              <a:rPr b="0" lang="fr-FR" sz="1800" spc="-1" strike="noStrike">
                <a:latin typeface="Arial"/>
              </a:rPr>
              <a:t>kube_deployment_status_replicas renvoie un resultat</a:t>
            </a:r>
            <a:endParaRPr b="0" lang="fr-FR" sz="1800" spc="-1" strike="noStrike">
              <a:latin typeface="Arial"/>
            </a:endParaRPr>
          </a:p>
          <a:p>
            <a:r>
              <a:rPr b="0" lang="fr-FR" sz="1800" spc="-1" strike="noStrike">
                <a:latin typeface="Arial"/>
              </a:rPr>
              <a:t>• </a:t>
            </a:r>
            <a:r>
              <a:rPr b="0" lang="fr-FR" sz="1800" spc="-1" strike="noStrike">
                <a:latin typeface="Arial"/>
              </a:rPr>
              <a:t>Pour terminer, importer le dashboard permettant de visualiser les métriques de kube-state</a:t>
            </a:r>
            <a:endParaRPr b="0" lang="fr-FR" sz="1800" spc="-1" strike="noStrike">
              <a:latin typeface="Arial"/>
            </a:endParaRPr>
          </a:p>
          <a:p>
            <a:r>
              <a:rPr b="0" lang="fr-FR" sz="1800" spc="-1" strike="noStrike">
                <a:latin typeface="Arial"/>
              </a:rPr>
              <a:t>• </a:t>
            </a:r>
            <a:r>
              <a:rPr b="0" lang="fr-FR" sz="1800" spc="-1" strike="noStrike">
                <a:latin typeface="Arial"/>
              </a:rPr>
              <a:t>Vérifiez que le dashboard nouvellement importé affiche des données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484200" y="1117440"/>
            <a:ext cx="11533680" cy="912240"/>
          </a:xfrm>
          <a:prstGeom prst="rect">
            <a:avLst/>
          </a:prstGeom>
          <a:noFill/>
          <a:ln w="0">
            <a:noFill/>
          </a:ln>
        </p:spPr>
        <p:txBody>
          <a:bodyPr lIns="0" rIns="0" tIns="0" bIns="0" anchor="b">
            <a:noAutofit/>
          </a:bodyPr>
          <a:p>
            <a:pPr>
              <a:lnSpc>
                <a:spcPct val="80000"/>
              </a:lnSpc>
              <a:buNone/>
            </a:pPr>
            <a:r>
              <a:rPr b="1" lang="fr-FR" sz="4000" spc="89" strike="noStrike">
                <a:solidFill>
                  <a:srgbClr val="7ca655"/>
                </a:solidFill>
                <a:latin typeface="Franklin Gothic Demi"/>
              </a:rPr>
              <a:t>LAB 1 : Composants kubernetes</a:t>
            </a:r>
            <a:endParaRPr b="0" lang="fr-FR" sz="4000" spc="-1" strike="noStrike">
              <a:latin typeface="Arial"/>
            </a:endParaRPr>
          </a:p>
        </p:txBody>
      </p:sp>
      <p:grpSp>
        <p:nvGrpSpPr>
          <p:cNvPr id="238" name="Group 18"/>
          <p:cNvGrpSpPr/>
          <p:nvPr/>
        </p:nvGrpSpPr>
        <p:grpSpPr>
          <a:xfrm>
            <a:off x="1440" y="3899160"/>
            <a:ext cx="2957760" cy="2957760"/>
            <a:chOff x="1440" y="3899160"/>
            <a:chExt cx="2957760" cy="2957760"/>
          </a:xfrm>
        </p:grpSpPr>
        <p:sp>
          <p:nvSpPr>
            <p:cNvPr id="239" name="Freeform 19"/>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240" name="Freeform 20"/>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241" name="Freeform 21"/>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sp>
        <p:nvSpPr>
          <p:cNvPr id="242" name="TextBox 8"/>
          <p:cNvSpPr/>
          <p:nvPr/>
        </p:nvSpPr>
        <p:spPr>
          <a:xfrm>
            <a:off x="1778040" y="2763360"/>
            <a:ext cx="10168560" cy="13694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fr-FR" sz="2800" spc="-1" strike="noStrike">
                <a:solidFill>
                  <a:srgbClr val="000000"/>
                </a:solidFill>
                <a:latin typeface="Franklin Gothic Book"/>
                <a:ea typeface="DejaVu Sans"/>
              </a:rPr>
              <a:t> </a:t>
            </a:r>
            <a:r>
              <a:rPr b="0" lang="fr-FR" sz="2800" spc="-1" strike="noStrike">
                <a:solidFill>
                  <a:srgbClr val="000000"/>
                </a:solidFill>
                <a:latin typeface="Franklin Gothic Book"/>
                <a:ea typeface="DejaVu Sans"/>
              </a:rPr>
              <a:t>Identification des composants vus précédemment</a:t>
            </a:r>
            <a:endParaRPr b="0" lang="fr-FR" sz="2800" spc="-1" strike="noStrike">
              <a:latin typeface="Arial"/>
            </a:endParaRPr>
          </a:p>
          <a:p>
            <a:pPr marL="285840" indent="-285840">
              <a:lnSpc>
                <a:spcPct val="100000"/>
              </a:lnSpc>
              <a:buClr>
                <a:srgbClr val="000000"/>
              </a:buClr>
              <a:buFont typeface="Wingdings" charset="2"/>
              <a:buChar char=""/>
            </a:pPr>
            <a:r>
              <a:rPr b="0" lang="fr-FR" sz="2800" spc="-1" strike="noStrike">
                <a:solidFill>
                  <a:srgbClr val="000000"/>
                </a:solidFill>
                <a:latin typeface="Franklin Gothic Book"/>
                <a:ea typeface="DejaVu Sans"/>
              </a:rPr>
              <a:t> </a:t>
            </a:r>
            <a:r>
              <a:rPr b="0" lang="fr-FR" sz="2800" spc="-1" strike="noStrike">
                <a:solidFill>
                  <a:srgbClr val="000000"/>
                </a:solidFill>
                <a:latin typeface="Franklin Gothic Book"/>
                <a:ea typeface="DejaVu Sans"/>
              </a:rPr>
              <a:t>Exploration des ces composants </a:t>
            </a:r>
            <a:endParaRPr b="0" lang="fr-FR" sz="2800" spc="-1" strike="noStrike">
              <a:latin typeface="Arial"/>
            </a:endParaRPr>
          </a:p>
          <a:p>
            <a:pPr marL="285840" indent="-285840">
              <a:lnSpc>
                <a:spcPct val="100000"/>
              </a:lnSpc>
              <a:buClr>
                <a:srgbClr val="000000"/>
              </a:buClr>
              <a:buFont typeface="Wingdings" charset="2"/>
              <a:buChar char=""/>
            </a:pPr>
            <a:r>
              <a:rPr b="0" lang="fr-FR" sz="2800" spc="-1" strike="noStrike">
                <a:solidFill>
                  <a:srgbClr val="000000"/>
                </a:solidFill>
                <a:latin typeface="Franklin Gothic Book"/>
                <a:ea typeface="DejaVu Sans"/>
              </a:rPr>
              <a:t> </a:t>
            </a:r>
            <a:r>
              <a:rPr b="0" lang="fr-FR" sz="2800" spc="-1" strike="noStrike">
                <a:solidFill>
                  <a:srgbClr val="000000"/>
                </a:solidFill>
                <a:latin typeface="Franklin Gothic Book"/>
                <a:ea typeface="DejaVu Sans"/>
              </a:rPr>
              <a:t>Analyse </a:t>
            </a:r>
            <a:endParaRPr b="0" lang="fr-FR"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484200" y="1091160"/>
            <a:ext cx="10872360" cy="91224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Mise en situation : odoo app</a:t>
            </a:r>
            <a:endParaRPr b="0" lang="fr-FR" sz="4400" spc="-1" strike="noStrike">
              <a:latin typeface="Arial"/>
            </a:endParaRPr>
          </a:p>
        </p:txBody>
      </p:sp>
      <p:grpSp>
        <p:nvGrpSpPr>
          <p:cNvPr id="244" name="Group 2"/>
          <p:cNvGrpSpPr/>
          <p:nvPr/>
        </p:nvGrpSpPr>
        <p:grpSpPr>
          <a:xfrm>
            <a:off x="1440" y="3899160"/>
            <a:ext cx="2957760" cy="2957760"/>
            <a:chOff x="1440" y="3899160"/>
            <a:chExt cx="2957760" cy="2957760"/>
          </a:xfrm>
        </p:grpSpPr>
        <p:sp>
          <p:nvSpPr>
            <p:cNvPr id="245" name="Freeform 4"/>
            <p:cNvSpPr/>
            <p:nvPr/>
          </p:nvSpPr>
          <p:spPr>
            <a:xfrm flipV="1" rot="16200000">
              <a:off x="1220760" y="511704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rgbClr val="f9d448"/>
            </a:solidFill>
            <a:ln w="0">
              <a:noFill/>
            </a:ln>
          </p:spPr>
          <p:style>
            <a:lnRef idx="0"/>
            <a:fillRef idx="0"/>
            <a:effectRef idx="0"/>
            <a:fontRef idx="minor"/>
          </p:style>
        </p:sp>
        <p:sp>
          <p:nvSpPr>
            <p:cNvPr id="246" name="Freeform 5"/>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rgbClr val="7ca655"/>
            </a:solidFill>
            <a:ln w="0">
              <a:noFill/>
            </a:ln>
          </p:spPr>
          <p:style>
            <a:lnRef idx="0"/>
            <a:fillRef idx="0"/>
            <a:effectRef idx="0"/>
            <a:fontRef idx="minor"/>
          </p:style>
        </p:sp>
        <p:sp>
          <p:nvSpPr>
            <p:cNvPr id="247" name="Freeform 6"/>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rgbClr val="4495a2"/>
            </a:solidFill>
            <a:ln w="0">
              <a:noFill/>
            </a:ln>
          </p:spPr>
          <p:style>
            <a:lnRef idx="0"/>
            <a:fillRef idx="0"/>
            <a:effectRef idx="0"/>
            <a:fontRef idx="minor"/>
          </p:style>
        </p:sp>
      </p:grpSp>
      <p:sp>
        <p:nvSpPr>
          <p:cNvPr id="248" name="Flowchart: Connector 2"/>
          <p:cNvSpPr/>
          <p:nvPr/>
        </p:nvSpPr>
        <p:spPr>
          <a:xfrm>
            <a:off x="5009040" y="3108960"/>
            <a:ext cx="821520" cy="789840"/>
          </a:xfrm>
          <a:prstGeom prst="flowChartConnector">
            <a:avLst/>
          </a:prstGeom>
          <a:solidFill>
            <a:srgbClr val="a9d4db"/>
          </a:solidFill>
          <a:ln w="12600">
            <a:solidFill>
              <a:srgbClr val="4a5c5f"/>
            </a:solidFill>
            <a:miter/>
          </a:ln>
        </p:spPr>
        <p:style>
          <a:lnRef idx="0"/>
          <a:fillRef idx="0"/>
          <a:effectRef idx="0"/>
          <a:fontRef idx="minor"/>
        </p:style>
      </p:sp>
      <p:pic>
        <p:nvPicPr>
          <p:cNvPr id="249" name="" descr=""/>
          <p:cNvPicPr/>
          <p:nvPr/>
        </p:nvPicPr>
        <p:blipFill>
          <a:blip r:embed="rId1"/>
          <a:stretch/>
        </p:blipFill>
        <p:spPr>
          <a:xfrm>
            <a:off x="2913840" y="2715120"/>
            <a:ext cx="7525080" cy="21438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484200" y="203040"/>
            <a:ext cx="10872360" cy="91224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GESTION D’UN CLUSTER 1</a:t>
            </a:r>
            <a:endParaRPr b="0" lang="fr-FR" sz="4400" spc="-1" strike="noStrike">
              <a:latin typeface="Arial"/>
            </a:endParaRPr>
          </a:p>
        </p:txBody>
      </p:sp>
      <p:grpSp>
        <p:nvGrpSpPr>
          <p:cNvPr id="251" name="Group 18"/>
          <p:cNvGrpSpPr/>
          <p:nvPr/>
        </p:nvGrpSpPr>
        <p:grpSpPr>
          <a:xfrm>
            <a:off x="1440" y="3899160"/>
            <a:ext cx="2957760" cy="2957760"/>
            <a:chOff x="1440" y="3899160"/>
            <a:chExt cx="2957760" cy="2957760"/>
          </a:xfrm>
        </p:grpSpPr>
        <p:sp>
          <p:nvSpPr>
            <p:cNvPr id="252" name="Freeform 19"/>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253" name="Freeform 20"/>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254" name="Freeform 21"/>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pic>
        <p:nvPicPr>
          <p:cNvPr id="255" name="Picture 3" descr=""/>
          <p:cNvPicPr/>
          <p:nvPr/>
        </p:nvPicPr>
        <p:blipFill>
          <a:blip r:embed="rId1"/>
          <a:stretch/>
        </p:blipFill>
        <p:spPr>
          <a:xfrm>
            <a:off x="0" y="1165680"/>
            <a:ext cx="6500880" cy="5690880"/>
          </a:xfrm>
          <a:prstGeom prst="rect">
            <a:avLst/>
          </a:prstGeom>
          <a:ln w="0">
            <a:noFill/>
          </a:ln>
        </p:spPr>
      </p:pic>
      <p:sp>
        <p:nvSpPr>
          <p:cNvPr id="256" name="Flowchart: Alternate Process 4"/>
          <p:cNvSpPr/>
          <p:nvPr/>
        </p:nvSpPr>
        <p:spPr>
          <a:xfrm>
            <a:off x="7058520" y="1016280"/>
            <a:ext cx="4418280" cy="2833200"/>
          </a:xfrm>
          <a:prstGeom prst="flowChartAlternateProcess">
            <a:avLst/>
          </a:prstGeom>
          <a:solidFill>
            <a:schemeClr val="tx1"/>
          </a:solidFill>
          <a:ln>
            <a:solidFill>
              <a:srgbClr val="7ca655"/>
            </a:solidFill>
          </a:ln>
          <a:effectLst>
            <a:glow rad="63360">
              <a:srgbClr val="96e1ee">
                <a:alpha val="40000"/>
              </a:srgbClr>
            </a:glow>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1" i="1" lang="en-US" sz="1800" spc="-1" strike="noStrike">
                <a:solidFill>
                  <a:srgbClr val="727272"/>
                </a:solidFill>
                <a:latin typeface="Franklin Gothic Book"/>
                <a:ea typeface="DejaVu Sans"/>
              </a:rPr>
              <a:t>apiVersion: v1</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kind: Pod</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metadata:</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        </a:t>
            </a:r>
            <a:r>
              <a:rPr b="1" i="1" lang="en-US" sz="1800" spc="-1" strike="noStrike">
                <a:solidFill>
                  <a:srgbClr val="727272"/>
                </a:solidFill>
                <a:latin typeface="Franklin Gothic Book"/>
                <a:ea typeface="DejaVu Sans"/>
              </a:rPr>
              <a:t>name: odoo</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spec:</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     </a:t>
            </a:r>
            <a:r>
              <a:rPr b="1" i="1" lang="en-US" sz="1800" spc="-1" strike="noStrike">
                <a:solidFill>
                  <a:srgbClr val="727272"/>
                </a:solidFill>
                <a:latin typeface="Franklin Gothic Book"/>
                <a:ea typeface="DejaVu Sans"/>
              </a:rPr>
              <a:t>nodeName: worker-1</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     </a:t>
            </a:r>
            <a:r>
              <a:rPr b="1" i="1" lang="en-US" sz="1800" spc="-1" strike="noStrike">
                <a:solidFill>
                  <a:srgbClr val="727272"/>
                </a:solidFill>
                <a:latin typeface="Franklin Gothic Book"/>
                <a:ea typeface="DejaVu Sans"/>
              </a:rPr>
              <a:t>containers:</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      </a:t>
            </a:r>
            <a:r>
              <a:rPr b="1" i="1" lang="en-US" sz="1800" spc="-1" strike="noStrike">
                <a:solidFill>
                  <a:srgbClr val="727272"/>
                </a:solidFill>
                <a:latin typeface="Franklin Gothic Book"/>
                <a:ea typeface="DejaVu Sans"/>
              </a:rPr>
              <a:t>- name: odoo</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         </a:t>
            </a:r>
            <a:r>
              <a:rPr b="1" i="1" lang="en-US" sz="1800" spc="-1" strike="noStrike">
                <a:solidFill>
                  <a:srgbClr val="727272"/>
                </a:solidFill>
                <a:latin typeface="Franklin Gothic Book"/>
                <a:ea typeface="DejaVu Sans"/>
              </a:rPr>
              <a:t>image: odoo:V17</a:t>
            </a:r>
            <a:endParaRPr b="0" lang="fr-FR" sz="1800" spc="-1" strike="noStrike">
              <a:latin typeface="Arial"/>
            </a:endParaRPr>
          </a:p>
        </p:txBody>
      </p:sp>
      <p:sp>
        <p:nvSpPr>
          <p:cNvPr id="257" name="Flowchart: Alternate Process 5"/>
          <p:cNvSpPr/>
          <p:nvPr/>
        </p:nvSpPr>
        <p:spPr>
          <a:xfrm>
            <a:off x="6938280" y="4023360"/>
            <a:ext cx="4418280" cy="2833200"/>
          </a:xfrm>
          <a:prstGeom prst="flowChartAlternateProcess">
            <a:avLst/>
          </a:prstGeom>
          <a:solidFill>
            <a:schemeClr val="tx1"/>
          </a:solidFill>
          <a:ln>
            <a:solidFill>
              <a:srgbClr val="7ca655"/>
            </a:solidFill>
          </a:ln>
          <a:effectLst>
            <a:glow rad="63360">
              <a:srgbClr val="96e1ee">
                <a:alpha val="40000"/>
              </a:srgbClr>
            </a:glow>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1" i="1" lang="en-US" sz="1800" spc="-1" strike="noStrike">
                <a:solidFill>
                  <a:srgbClr val="727272"/>
                </a:solidFill>
                <a:latin typeface="Franklin Gothic Book"/>
                <a:ea typeface="DejaVu Sans"/>
              </a:rPr>
              <a:t>apiVersion: v1</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kind: Pod</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metadata:</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        </a:t>
            </a:r>
            <a:r>
              <a:rPr b="1" i="1" lang="en-US" sz="1800" spc="-1" strike="noStrike">
                <a:solidFill>
                  <a:srgbClr val="727272"/>
                </a:solidFill>
                <a:latin typeface="Franklin Gothic Book"/>
                <a:ea typeface="DejaVu Sans"/>
              </a:rPr>
              <a:t>name: odoo</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spec:</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     </a:t>
            </a:r>
            <a:r>
              <a:rPr b="1" i="1" lang="en-US" sz="1800" spc="-1" strike="noStrike">
                <a:solidFill>
                  <a:srgbClr val="727272"/>
                </a:solidFill>
                <a:latin typeface="Franklin Gothic Book"/>
                <a:ea typeface="DejaVu Sans"/>
              </a:rPr>
              <a:t>nodeSelector:</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           </a:t>
            </a:r>
            <a:r>
              <a:rPr b="1" i="1" lang="en-US" sz="1800" spc="-1" strike="noStrike">
                <a:solidFill>
                  <a:srgbClr val="727272"/>
                </a:solidFill>
                <a:latin typeface="Franklin Gothic Book"/>
                <a:ea typeface="DejaVu Sans"/>
              </a:rPr>
              <a:t>myKey: label1</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     </a:t>
            </a:r>
            <a:r>
              <a:rPr b="1" i="1" lang="en-US" sz="1800" spc="-1" strike="noStrike">
                <a:solidFill>
                  <a:srgbClr val="727272"/>
                </a:solidFill>
                <a:latin typeface="Franklin Gothic Book"/>
                <a:ea typeface="DejaVu Sans"/>
              </a:rPr>
              <a:t>containers:</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      </a:t>
            </a:r>
            <a:r>
              <a:rPr b="1" i="1" lang="en-US" sz="1800" spc="-1" strike="noStrike">
                <a:solidFill>
                  <a:srgbClr val="727272"/>
                </a:solidFill>
                <a:latin typeface="Franklin Gothic Book"/>
                <a:ea typeface="DejaVu Sans"/>
              </a:rPr>
              <a:t>- name: odoo</a:t>
            </a:r>
            <a:endParaRPr b="0" lang="fr-FR" sz="1800" spc="-1" strike="noStrike">
              <a:latin typeface="Arial"/>
            </a:endParaRPr>
          </a:p>
          <a:p>
            <a:pPr>
              <a:lnSpc>
                <a:spcPct val="100000"/>
              </a:lnSpc>
              <a:buNone/>
            </a:pPr>
            <a:r>
              <a:rPr b="1" i="1" lang="en-US" sz="1800" spc="-1" strike="noStrike">
                <a:solidFill>
                  <a:srgbClr val="727272"/>
                </a:solidFill>
                <a:latin typeface="Franklin Gothic Book"/>
                <a:ea typeface="DejaVu Sans"/>
              </a:rPr>
              <a:t>         </a:t>
            </a:r>
            <a:r>
              <a:rPr b="1" i="1" lang="en-US" sz="1800" spc="-1" strike="noStrike">
                <a:solidFill>
                  <a:srgbClr val="727272"/>
                </a:solidFill>
                <a:latin typeface="Franklin Gothic Book"/>
                <a:ea typeface="DejaVu Sans"/>
              </a:rPr>
              <a:t>image: odoo:V17</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484200" y="203040"/>
            <a:ext cx="10872360" cy="91224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GESTION D’UN CLUSTER 2</a:t>
            </a:r>
            <a:endParaRPr b="0" lang="fr-FR" sz="4400" spc="-1" strike="noStrike">
              <a:latin typeface="Arial"/>
            </a:endParaRPr>
          </a:p>
        </p:txBody>
      </p:sp>
      <p:grpSp>
        <p:nvGrpSpPr>
          <p:cNvPr id="259" name="Group 18"/>
          <p:cNvGrpSpPr/>
          <p:nvPr/>
        </p:nvGrpSpPr>
        <p:grpSpPr>
          <a:xfrm>
            <a:off x="1440" y="3899160"/>
            <a:ext cx="2957760" cy="2957760"/>
            <a:chOff x="1440" y="3899160"/>
            <a:chExt cx="2957760" cy="2957760"/>
          </a:xfrm>
        </p:grpSpPr>
        <p:sp>
          <p:nvSpPr>
            <p:cNvPr id="260" name="Freeform 19"/>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261" name="Freeform 20"/>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262" name="Freeform 21"/>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pic>
        <p:nvPicPr>
          <p:cNvPr id="263" name="Picture 6" descr=""/>
          <p:cNvPicPr/>
          <p:nvPr/>
        </p:nvPicPr>
        <p:blipFill>
          <a:blip r:embed="rId1"/>
          <a:stretch/>
        </p:blipFill>
        <p:spPr>
          <a:xfrm>
            <a:off x="0" y="1473840"/>
            <a:ext cx="7313760" cy="5586120"/>
          </a:xfrm>
          <a:prstGeom prst="rect">
            <a:avLst/>
          </a:prstGeom>
          <a:ln w="0">
            <a:noFill/>
          </a:ln>
        </p:spPr>
      </p:pic>
      <p:pic>
        <p:nvPicPr>
          <p:cNvPr id="264" name="Picture 10" descr=""/>
          <p:cNvPicPr/>
          <p:nvPr/>
        </p:nvPicPr>
        <p:blipFill>
          <a:blip r:embed="rId2"/>
          <a:stretch/>
        </p:blipFill>
        <p:spPr>
          <a:xfrm>
            <a:off x="7397640" y="5839560"/>
            <a:ext cx="4607280" cy="902880"/>
          </a:xfrm>
          <a:prstGeom prst="rect">
            <a:avLst/>
          </a:prstGeom>
          <a:ln w="0">
            <a:noFill/>
          </a:ln>
        </p:spPr>
      </p:pic>
      <p:pic>
        <p:nvPicPr>
          <p:cNvPr id="265" name="Picture 14" descr=""/>
          <p:cNvPicPr/>
          <p:nvPr/>
        </p:nvPicPr>
        <p:blipFill>
          <a:blip r:embed="rId3"/>
          <a:stretch/>
        </p:blipFill>
        <p:spPr>
          <a:xfrm>
            <a:off x="7397640" y="1015920"/>
            <a:ext cx="4142520" cy="46620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484200" y="203040"/>
            <a:ext cx="10872360" cy="91224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GESTION D’UN CLUSTER 3: BACKUP</a:t>
            </a:r>
            <a:endParaRPr b="0" lang="fr-FR" sz="4400" spc="-1" strike="noStrike">
              <a:latin typeface="Arial"/>
            </a:endParaRPr>
          </a:p>
        </p:txBody>
      </p:sp>
      <p:grpSp>
        <p:nvGrpSpPr>
          <p:cNvPr id="267" name="Group 18"/>
          <p:cNvGrpSpPr/>
          <p:nvPr/>
        </p:nvGrpSpPr>
        <p:grpSpPr>
          <a:xfrm>
            <a:off x="1440" y="3899160"/>
            <a:ext cx="2957760" cy="2957760"/>
            <a:chOff x="1440" y="3899160"/>
            <a:chExt cx="2957760" cy="2957760"/>
          </a:xfrm>
        </p:grpSpPr>
        <p:sp>
          <p:nvSpPr>
            <p:cNvPr id="268" name="Freeform 19"/>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269" name="Freeform 20"/>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270" name="Freeform 21"/>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pic>
        <p:nvPicPr>
          <p:cNvPr id="271" name="Picture 3" descr=""/>
          <p:cNvPicPr/>
          <p:nvPr/>
        </p:nvPicPr>
        <p:blipFill>
          <a:blip r:embed="rId1"/>
          <a:stretch/>
        </p:blipFill>
        <p:spPr>
          <a:xfrm>
            <a:off x="0" y="1219320"/>
            <a:ext cx="11835000" cy="5789880"/>
          </a:xfrm>
          <a:prstGeom prst="rect">
            <a:avLst/>
          </a:prstGeom>
          <a:ln w="0">
            <a:noFill/>
          </a:ln>
        </p:spPr>
      </p:pic>
      <p:pic>
        <p:nvPicPr>
          <p:cNvPr id="272" name="Picture 4" descr=""/>
          <p:cNvPicPr/>
          <p:nvPr/>
        </p:nvPicPr>
        <p:blipFill>
          <a:blip r:embed="rId2"/>
          <a:stretch/>
        </p:blipFill>
        <p:spPr>
          <a:xfrm>
            <a:off x="152280" y="1371600"/>
            <a:ext cx="11835000" cy="57898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484200" y="1117440"/>
            <a:ext cx="11533680" cy="912240"/>
          </a:xfrm>
          <a:prstGeom prst="rect">
            <a:avLst/>
          </a:prstGeom>
          <a:noFill/>
          <a:ln w="0">
            <a:noFill/>
          </a:ln>
        </p:spPr>
        <p:txBody>
          <a:bodyPr lIns="0" rIns="0" tIns="0" bIns="0" anchor="b">
            <a:noAutofit/>
          </a:bodyPr>
          <a:p>
            <a:pPr>
              <a:lnSpc>
                <a:spcPct val="80000"/>
              </a:lnSpc>
              <a:buNone/>
            </a:pPr>
            <a:r>
              <a:rPr b="1" lang="fr-FR" sz="4000" spc="89" strike="noStrike">
                <a:solidFill>
                  <a:srgbClr val="7ca655"/>
                </a:solidFill>
                <a:latin typeface="Franklin Gothic Demi"/>
              </a:rPr>
              <a:t>GESTION D’UN CLUSTER 3: LAB 1(restaure etcd)</a:t>
            </a:r>
            <a:endParaRPr b="0" lang="fr-FR" sz="4000" spc="-1" strike="noStrike">
              <a:latin typeface="Arial"/>
            </a:endParaRPr>
          </a:p>
        </p:txBody>
      </p:sp>
      <p:grpSp>
        <p:nvGrpSpPr>
          <p:cNvPr id="274" name="Group 1"/>
          <p:cNvGrpSpPr/>
          <p:nvPr/>
        </p:nvGrpSpPr>
        <p:grpSpPr>
          <a:xfrm>
            <a:off x="1440" y="3899160"/>
            <a:ext cx="2957760" cy="2957760"/>
            <a:chOff x="1440" y="3899160"/>
            <a:chExt cx="2957760" cy="2957760"/>
          </a:xfrm>
        </p:grpSpPr>
        <p:sp>
          <p:nvSpPr>
            <p:cNvPr id="275" name="Freeform 1"/>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276" name="Freeform 2"/>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277" name="Freeform 3"/>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sp>
        <p:nvSpPr>
          <p:cNvPr id="278" name="TextBox 1"/>
          <p:cNvSpPr/>
          <p:nvPr/>
        </p:nvSpPr>
        <p:spPr>
          <a:xfrm>
            <a:off x="1778040" y="2763360"/>
            <a:ext cx="10168560" cy="30758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fr-FR" sz="2800" spc="-1" strike="noStrike">
                <a:solidFill>
                  <a:srgbClr val="000000"/>
                </a:solidFill>
                <a:latin typeface="Franklin Gothic Book"/>
                <a:ea typeface="DejaVu Sans"/>
              </a:rPr>
              <a:t> </a:t>
            </a:r>
            <a:r>
              <a:rPr b="0" lang="fr-FR" sz="2800" spc="-1" strike="noStrike">
                <a:solidFill>
                  <a:srgbClr val="000000"/>
                </a:solidFill>
                <a:latin typeface="Franklin Gothic Book"/>
                <a:ea typeface="DejaVu Sans"/>
              </a:rPr>
              <a:t>Déployer l’application web </a:t>
            </a:r>
            <a:endParaRPr b="0" lang="fr-FR" sz="2800" spc="-1" strike="noStrike">
              <a:latin typeface="Arial"/>
            </a:endParaRPr>
          </a:p>
          <a:p>
            <a:pPr marL="285840" indent="-285840">
              <a:lnSpc>
                <a:spcPct val="100000"/>
              </a:lnSpc>
              <a:buClr>
                <a:srgbClr val="000000"/>
              </a:buClr>
              <a:buFont typeface="Wingdings" charset="2"/>
              <a:buChar char=""/>
            </a:pPr>
            <a:r>
              <a:rPr b="0" lang="fr-FR" sz="2800" spc="-1" strike="noStrike">
                <a:solidFill>
                  <a:srgbClr val="000000"/>
                </a:solidFill>
                <a:latin typeface="Franklin Gothic Book"/>
                <a:ea typeface="DejaVu Sans"/>
              </a:rPr>
              <a:t> </a:t>
            </a:r>
            <a:r>
              <a:rPr b="0" lang="fr-FR" sz="2800" spc="-1" strike="noStrike">
                <a:solidFill>
                  <a:srgbClr val="000000"/>
                </a:solidFill>
                <a:latin typeface="Franklin Gothic Book"/>
                <a:ea typeface="DejaVu Sans"/>
              </a:rPr>
              <a:t>Installer ETCD cli = etcdctl</a:t>
            </a:r>
            <a:endParaRPr b="0" lang="fr-FR" sz="2800" spc="-1" strike="noStrike">
              <a:latin typeface="Arial"/>
            </a:endParaRPr>
          </a:p>
          <a:p>
            <a:pPr marL="285840" indent="-285840">
              <a:lnSpc>
                <a:spcPct val="100000"/>
              </a:lnSpc>
              <a:buClr>
                <a:srgbClr val="000000"/>
              </a:buClr>
              <a:buFont typeface="Wingdings" charset="2"/>
              <a:buChar char=""/>
            </a:pPr>
            <a:r>
              <a:rPr b="0" lang="fr-FR" sz="2800" spc="-1" strike="noStrike">
                <a:solidFill>
                  <a:srgbClr val="000000"/>
                </a:solidFill>
                <a:latin typeface="Franklin Gothic Book"/>
                <a:ea typeface="DejaVu Sans"/>
              </a:rPr>
              <a:t> </a:t>
            </a:r>
            <a:r>
              <a:rPr b="0" lang="fr-FR" sz="2800" spc="-1" strike="noStrike">
                <a:solidFill>
                  <a:srgbClr val="000000"/>
                </a:solidFill>
                <a:latin typeface="Franklin Gothic Book"/>
                <a:ea typeface="DejaVu Sans"/>
              </a:rPr>
              <a:t>Backuper la base de données ETCD</a:t>
            </a:r>
            <a:endParaRPr b="0" lang="fr-FR" sz="2800" spc="-1" strike="noStrike">
              <a:latin typeface="Arial"/>
            </a:endParaRPr>
          </a:p>
          <a:p>
            <a:pPr marL="285840" indent="-285840">
              <a:lnSpc>
                <a:spcPct val="100000"/>
              </a:lnSpc>
              <a:buClr>
                <a:srgbClr val="000000"/>
              </a:buClr>
              <a:buFont typeface="Wingdings" charset="2"/>
              <a:buChar char=""/>
            </a:pPr>
            <a:r>
              <a:rPr b="0" lang="fr-FR" sz="2800" spc="-1" strike="noStrike">
                <a:solidFill>
                  <a:srgbClr val="000000"/>
                </a:solidFill>
                <a:latin typeface="Franklin Gothic Book"/>
                <a:ea typeface="DejaVu Sans"/>
              </a:rPr>
              <a:t> </a:t>
            </a:r>
            <a:r>
              <a:rPr b="0" lang="fr-FR" sz="2800" spc="-1" strike="noStrike">
                <a:solidFill>
                  <a:srgbClr val="000000"/>
                </a:solidFill>
                <a:latin typeface="Franklin Gothic Book"/>
                <a:ea typeface="DejaVu Sans"/>
              </a:rPr>
              <a:t>Supprimer l’application </a:t>
            </a:r>
            <a:endParaRPr b="0" lang="fr-FR" sz="2800" spc="-1" strike="noStrike">
              <a:latin typeface="Arial"/>
            </a:endParaRPr>
          </a:p>
          <a:p>
            <a:pPr marL="285840" indent="-285840">
              <a:lnSpc>
                <a:spcPct val="100000"/>
              </a:lnSpc>
              <a:buClr>
                <a:srgbClr val="000000"/>
              </a:buClr>
              <a:buFont typeface="Wingdings" charset="2"/>
              <a:buChar char=""/>
            </a:pPr>
            <a:r>
              <a:rPr b="0" lang="fr-FR" sz="2800" spc="-1" strike="noStrike">
                <a:solidFill>
                  <a:srgbClr val="000000"/>
                </a:solidFill>
                <a:latin typeface="Franklin Gothic Book"/>
                <a:ea typeface="DejaVu Sans"/>
              </a:rPr>
              <a:t> </a:t>
            </a:r>
            <a:r>
              <a:rPr b="0" lang="fr-FR" sz="2800" spc="-1" strike="noStrike">
                <a:solidFill>
                  <a:srgbClr val="000000"/>
                </a:solidFill>
                <a:latin typeface="Franklin Gothic Book"/>
                <a:ea typeface="DejaVu Sans"/>
              </a:rPr>
              <a:t>Restaurer la base de données ETCD dans un répertoire séparé</a:t>
            </a:r>
            <a:endParaRPr b="0" lang="fr-FR" sz="2800" spc="-1" strike="noStrike">
              <a:latin typeface="Arial"/>
            </a:endParaRPr>
          </a:p>
          <a:p>
            <a:pPr marL="285840" indent="-285840">
              <a:lnSpc>
                <a:spcPct val="100000"/>
              </a:lnSpc>
              <a:buClr>
                <a:srgbClr val="000000"/>
              </a:buClr>
              <a:buFont typeface="Wingdings" charset="2"/>
              <a:buChar char=""/>
            </a:pPr>
            <a:r>
              <a:rPr b="0" lang="fr-FR" sz="2800" spc="-1" strike="noStrike">
                <a:solidFill>
                  <a:srgbClr val="000000"/>
                </a:solidFill>
                <a:latin typeface="Franklin Gothic Book"/>
                <a:ea typeface="DejaVu Sans"/>
              </a:rPr>
              <a:t> </a:t>
            </a:r>
            <a:r>
              <a:rPr b="0" lang="fr-FR" sz="2800" spc="-1" strike="noStrike">
                <a:solidFill>
                  <a:srgbClr val="000000"/>
                </a:solidFill>
                <a:latin typeface="Franklin Gothic Book"/>
                <a:ea typeface="DejaVu Sans"/>
              </a:rPr>
              <a:t>Vérifier que toute à été restauré</a:t>
            </a:r>
            <a:endParaRPr b="0" lang="fr-FR"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484200" y="203040"/>
            <a:ext cx="10872360" cy="91224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GESTION D’UN CLUSTER 3: BACKUP</a:t>
            </a:r>
            <a:endParaRPr b="0" lang="fr-FR" sz="4400" spc="-1" strike="noStrike">
              <a:latin typeface="Arial"/>
            </a:endParaRPr>
          </a:p>
        </p:txBody>
      </p:sp>
      <p:grpSp>
        <p:nvGrpSpPr>
          <p:cNvPr id="280" name="Group 18"/>
          <p:cNvGrpSpPr/>
          <p:nvPr/>
        </p:nvGrpSpPr>
        <p:grpSpPr>
          <a:xfrm>
            <a:off x="1440" y="3899160"/>
            <a:ext cx="2957760" cy="2957760"/>
            <a:chOff x="1440" y="3899160"/>
            <a:chExt cx="2957760" cy="2957760"/>
          </a:xfrm>
        </p:grpSpPr>
        <p:sp>
          <p:nvSpPr>
            <p:cNvPr id="281" name="Freeform 19"/>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282" name="Freeform 20"/>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283" name="Freeform 21"/>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pic>
        <p:nvPicPr>
          <p:cNvPr id="284" name="Picture 7" descr=""/>
          <p:cNvPicPr/>
          <p:nvPr/>
        </p:nvPicPr>
        <p:blipFill>
          <a:blip r:embed="rId1"/>
          <a:stretch/>
        </p:blipFill>
        <p:spPr>
          <a:xfrm>
            <a:off x="-2520" y="1361520"/>
            <a:ext cx="11949120" cy="55764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484200" y="203040"/>
            <a:ext cx="10872360" cy="91224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UPDATE CLUSTER</a:t>
            </a:r>
            <a:endParaRPr b="0" lang="fr-FR" sz="4400" spc="-1" strike="noStrike">
              <a:latin typeface="Arial"/>
            </a:endParaRPr>
          </a:p>
        </p:txBody>
      </p:sp>
      <p:grpSp>
        <p:nvGrpSpPr>
          <p:cNvPr id="286" name="Group 18"/>
          <p:cNvGrpSpPr/>
          <p:nvPr/>
        </p:nvGrpSpPr>
        <p:grpSpPr>
          <a:xfrm>
            <a:off x="1440" y="3899160"/>
            <a:ext cx="2957760" cy="2957760"/>
            <a:chOff x="1440" y="3899160"/>
            <a:chExt cx="2957760" cy="2957760"/>
          </a:xfrm>
        </p:grpSpPr>
        <p:sp>
          <p:nvSpPr>
            <p:cNvPr id="287" name="Freeform 19"/>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288" name="Freeform 20"/>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289" name="Freeform 21"/>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pic>
        <p:nvPicPr>
          <p:cNvPr id="290" name="Picture 2" descr=""/>
          <p:cNvPicPr/>
          <p:nvPr/>
        </p:nvPicPr>
        <p:blipFill>
          <a:blip r:embed="rId1"/>
          <a:stretch/>
        </p:blipFill>
        <p:spPr>
          <a:xfrm>
            <a:off x="0" y="1290240"/>
            <a:ext cx="12282120" cy="57999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594360" y="189720"/>
            <a:ext cx="6786360" cy="1591920"/>
          </a:xfrm>
          <a:prstGeom prst="rect">
            <a:avLst/>
          </a:prstGeom>
          <a:noFill/>
          <a:ln w="0">
            <a:noFill/>
          </a:ln>
        </p:spPr>
        <p:txBody>
          <a:bodyPr lIns="0" rIns="0" tIns="0" bIns="0" anchor="b">
            <a:noAutofit/>
          </a:bodyPr>
          <a:p>
            <a:pPr>
              <a:lnSpc>
                <a:spcPct val="80000"/>
              </a:lnSpc>
              <a:buNone/>
            </a:pPr>
            <a:r>
              <a:rPr b="1" lang="en-US" sz="4400" spc="41" strike="noStrike">
                <a:solidFill>
                  <a:srgbClr val="000000"/>
                </a:solidFill>
                <a:latin typeface="Franklin Gothic Demi"/>
              </a:rPr>
              <a:t>Plan</a:t>
            </a:r>
            <a:endParaRPr b="0" lang="fr-FR" sz="4400" spc="-1" strike="noStrike">
              <a:latin typeface="Arial"/>
            </a:endParaRPr>
          </a:p>
        </p:txBody>
      </p:sp>
      <p:sp>
        <p:nvSpPr>
          <p:cNvPr id="188" name="PlaceHolder 2"/>
          <p:cNvSpPr>
            <a:spLocks noGrp="1"/>
          </p:cNvSpPr>
          <p:nvPr>
            <p:ph/>
          </p:nvPr>
        </p:nvSpPr>
        <p:spPr>
          <a:xfrm>
            <a:off x="593640" y="2281320"/>
            <a:ext cx="9473400" cy="4198680"/>
          </a:xfrm>
          <a:prstGeom prst="rect">
            <a:avLst/>
          </a:prstGeom>
          <a:noFill/>
          <a:ln w="0">
            <a:noFill/>
          </a:ln>
        </p:spPr>
        <p:txBody>
          <a:bodyPr lIns="0" rIns="0" tIns="457200" bIns="0" anchor="t">
            <a:normAutofit fontScale="87000"/>
          </a:bodyPr>
          <a:p>
            <a:pPr marL="283320" indent="-283320">
              <a:lnSpc>
                <a:spcPct val="80000"/>
              </a:lnSpc>
              <a:spcBef>
                <a:spcPts val="2200"/>
              </a:spcBef>
              <a:buClr>
                <a:srgbClr val="5d7d40"/>
              </a:buClr>
              <a:buFont typeface="Arial"/>
              <a:buChar char="•"/>
            </a:pPr>
            <a:r>
              <a:rPr b="1" lang="fr-FR" sz="2400" spc="-1" strike="noStrike">
                <a:solidFill>
                  <a:srgbClr val="5d7d40"/>
                </a:solidFill>
                <a:latin typeface="Franklin Gothic Book"/>
              </a:rPr>
              <a:t>Introduction</a:t>
            </a:r>
            <a:endParaRPr b="0" lang="fr-FR" sz="2400" spc="-1" strike="noStrike">
              <a:latin typeface="Arial"/>
            </a:endParaRPr>
          </a:p>
          <a:p>
            <a:pPr marL="283320" indent="-283320">
              <a:lnSpc>
                <a:spcPct val="80000"/>
              </a:lnSpc>
              <a:spcBef>
                <a:spcPts val="2200"/>
              </a:spcBef>
              <a:buClr>
                <a:srgbClr val="5d7d40"/>
              </a:buClr>
              <a:buFont typeface="Arial"/>
              <a:buChar char="•"/>
            </a:pPr>
            <a:r>
              <a:rPr b="1" lang="fr-FR" sz="2400" spc="-1" strike="noStrike">
                <a:solidFill>
                  <a:srgbClr val="5d7d40"/>
                </a:solidFill>
                <a:latin typeface="Franklin Gothic Book"/>
              </a:rPr>
              <a:t>Installation prometheus et grafana</a:t>
            </a:r>
            <a:endParaRPr b="0" lang="fr-FR" sz="2400" spc="-1" strike="noStrike">
              <a:latin typeface="Arial"/>
            </a:endParaRPr>
          </a:p>
          <a:p>
            <a:pPr marL="283320" indent="-283320">
              <a:lnSpc>
                <a:spcPct val="80000"/>
              </a:lnSpc>
              <a:spcBef>
                <a:spcPts val="2200"/>
              </a:spcBef>
              <a:buClr>
                <a:srgbClr val="5d7d40"/>
              </a:buClr>
              <a:buFont typeface="Arial"/>
              <a:buChar char="•"/>
            </a:pPr>
            <a:r>
              <a:rPr b="1" lang="fr-FR" sz="2400" spc="-1" strike="noStrike">
                <a:solidFill>
                  <a:srgbClr val="5d7d40"/>
                </a:solidFill>
                <a:latin typeface="Franklin Gothic Book"/>
              </a:rPr>
              <a:t>Monitoring des hotes et des Os</a:t>
            </a:r>
            <a:endParaRPr b="0" lang="fr-FR" sz="2400" spc="-1" strike="noStrike">
              <a:latin typeface="Arial"/>
            </a:endParaRPr>
          </a:p>
          <a:p>
            <a:pPr marL="283320" indent="-283320">
              <a:lnSpc>
                <a:spcPct val="80000"/>
              </a:lnSpc>
              <a:spcBef>
                <a:spcPts val="2200"/>
              </a:spcBef>
              <a:buClr>
                <a:srgbClr val="5d7d40"/>
              </a:buClr>
              <a:buFont typeface="Arial"/>
              <a:buChar char="•"/>
            </a:pPr>
            <a:r>
              <a:rPr b="1" lang="fr-FR" sz="2400" spc="-1" strike="noStrike">
                <a:solidFill>
                  <a:srgbClr val="5d7d40"/>
                </a:solidFill>
                <a:latin typeface="Franklin Gothic Book"/>
              </a:rPr>
              <a:t>Monitoring du cluster</a:t>
            </a:r>
            <a:endParaRPr b="0" lang="fr-FR" sz="2400" spc="-1" strike="noStrike">
              <a:latin typeface="Arial"/>
            </a:endParaRPr>
          </a:p>
          <a:p>
            <a:pPr marL="283320" indent="-283320">
              <a:lnSpc>
                <a:spcPct val="80000"/>
              </a:lnSpc>
              <a:spcBef>
                <a:spcPts val="2200"/>
              </a:spcBef>
              <a:buClr>
                <a:srgbClr val="5d7d40"/>
              </a:buClr>
              <a:buFont typeface="Arial"/>
              <a:buChar char="•"/>
            </a:pPr>
            <a:r>
              <a:rPr b="1" lang="fr-FR" sz="2400" spc="-1" strike="noStrike">
                <a:solidFill>
                  <a:srgbClr val="5d7d40"/>
                </a:solidFill>
                <a:latin typeface="Franklin Gothic Book"/>
              </a:rPr>
              <a:t>Monitoring des conteneurs</a:t>
            </a:r>
            <a:endParaRPr b="0" lang="fr-FR" sz="2400" spc="-1" strike="noStrike">
              <a:latin typeface="Arial"/>
            </a:endParaRPr>
          </a:p>
          <a:p>
            <a:pPr marL="283320" indent="-283320">
              <a:lnSpc>
                <a:spcPct val="80000"/>
              </a:lnSpc>
              <a:spcBef>
                <a:spcPts val="2200"/>
              </a:spcBef>
              <a:buClr>
                <a:srgbClr val="5d7d40"/>
              </a:buClr>
              <a:buFont typeface="Arial"/>
              <a:buChar char="•"/>
            </a:pPr>
            <a:r>
              <a:rPr b="1" lang="fr-FR" sz="2400" spc="-1" strike="noStrike">
                <a:solidFill>
                  <a:srgbClr val="5d7d40"/>
                </a:solidFill>
                <a:latin typeface="Franklin Gothic Book"/>
              </a:rPr>
              <a:t>Monitoring des applications</a:t>
            </a:r>
            <a:endParaRPr b="0" lang="fr-FR" sz="2400" spc="-1" strike="noStrike">
              <a:latin typeface="Arial"/>
            </a:endParaRPr>
          </a:p>
          <a:p>
            <a:pPr marL="283320" indent="-283320">
              <a:lnSpc>
                <a:spcPct val="80000"/>
              </a:lnSpc>
              <a:spcBef>
                <a:spcPts val="2200"/>
              </a:spcBef>
              <a:buClr>
                <a:srgbClr val="5d7d40"/>
              </a:buClr>
              <a:buFont typeface="Arial"/>
              <a:buChar char="•"/>
            </a:pPr>
            <a:r>
              <a:rPr b="1" lang="fr-FR" sz="2400" spc="-1" strike="noStrike">
                <a:solidFill>
                  <a:srgbClr val="5d7d40"/>
                </a:solidFill>
                <a:latin typeface="Franklin Gothic Book"/>
              </a:rPr>
              <a:t>Alertes sur grafana</a:t>
            </a:r>
            <a:endParaRPr b="0" lang="fr-FR" sz="2400" spc="-1" strike="noStrike">
              <a:latin typeface="Arial"/>
            </a:endParaRPr>
          </a:p>
          <a:p>
            <a:pPr marL="283320" indent="-283320">
              <a:lnSpc>
                <a:spcPct val="80000"/>
              </a:lnSpc>
              <a:spcBef>
                <a:spcPts val="2200"/>
              </a:spcBef>
              <a:buClr>
                <a:srgbClr val="5d7d40"/>
              </a:buClr>
              <a:buFont typeface="Arial"/>
              <a:buChar char="•"/>
            </a:pPr>
            <a:r>
              <a:rPr b="1" lang="fr-FR" sz="2400" spc="-1" strike="noStrike">
                <a:solidFill>
                  <a:srgbClr val="5d7d40"/>
                </a:solidFill>
                <a:latin typeface="Franklin Gothic Book"/>
              </a:rPr>
              <a:t>Operators</a:t>
            </a:r>
            <a:endParaRPr b="0" lang="fr-FR" sz="2400" spc="-1" strike="noStrike">
              <a:latin typeface="Arial"/>
            </a:endParaRPr>
          </a:p>
          <a:p>
            <a:pPr>
              <a:lnSpc>
                <a:spcPct val="80000"/>
              </a:lnSpc>
              <a:spcBef>
                <a:spcPts val="2200"/>
              </a:spcBef>
              <a:buNone/>
            </a:pP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594360" y="411480"/>
            <a:ext cx="5484960" cy="3290400"/>
          </a:xfrm>
          <a:prstGeom prst="rect">
            <a:avLst/>
          </a:prstGeom>
          <a:noFill/>
          <a:ln w="0">
            <a:noFill/>
          </a:ln>
        </p:spPr>
        <p:txBody>
          <a:bodyPr lIns="0" rIns="0" tIns="0" bIns="0" anchor="b">
            <a:noAutofit/>
          </a:bodyPr>
          <a:p>
            <a:pPr>
              <a:lnSpc>
                <a:spcPct val="80000"/>
              </a:lnSpc>
              <a:buNone/>
            </a:pPr>
            <a:r>
              <a:rPr b="1" lang="en-US" sz="6000" spc="89" strike="noStrike">
                <a:solidFill>
                  <a:srgbClr val="000000"/>
                </a:solidFill>
                <a:latin typeface="Franklin Gothic Demi"/>
              </a:rPr>
              <a:t>Thank you</a:t>
            </a:r>
            <a:endParaRPr b="0" lang="fr-FR" sz="6000" spc="-1" strike="noStrike">
              <a:latin typeface="Arial"/>
            </a:endParaRPr>
          </a:p>
        </p:txBody>
      </p:sp>
      <p:sp>
        <p:nvSpPr>
          <p:cNvPr id="292" name="PlaceHolder 2"/>
          <p:cNvSpPr>
            <a:spLocks noGrp="1"/>
          </p:cNvSpPr>
          <p:nvPr>
            <p:ph/>
          </p:nvPr>
        </p:nvSpPr>
        <p:spPr>
          <a:xfrm>
            <a:off x="594360" y="4549680"/>
            <a:ext cx="5484960" cy="1644480"/>
          </a:xfrm>
          <a:prstGeom prst="rect">
            <a:avLst/>
          </a:prstGeom>
          <a:noFill/>
          <a:ln w="0">
            <a:noFill/>
          </a:ln>
        </p:spPr>
        <p:txBody>
          <a:bodyPr lIns="0" rIns="0" tIns="0" bIns="0" anchor="t">
            <a:noAutofit/>
          </a:bodyPr>
          <a:p>
            <a:pPr>
              <a:lnSpc>
                <a:spcPct val="90000"/>
              </a:lnSpc>
              <a:spcBef>
                <a:spcPts val="1001"/>
              </a:spcBef>
              <a:buNone/>
              <a:tabLst>
                <a:tab algn="l" pos="0"/>
              </a:tabLst>
            </a:pPr>
            <a:r>
              <a:rPr b="1" lang="en-US" sz="2400" spc="-1" strike="noStrike">
                <a:solidFill>
                  <a:srgbClr val="5d7d40"/>
                </a:solidFill>
                <a:latin typeface="Franklin Gothic Book"/>
              </a:rPr>
              <a:t>Nzapa narcisse</a:t>
            </a:r>
            <a:endParaRPr b="0" lang="fr-FR" sz="2400" spc="-1" strike="noStrike">
              <a:latin typeface="Arial"/>
            </a:endParaRPr>
          </a:p>
          <a:p>
            <a:pPr>
              <a:lnSpc>
                <a:spcPct val="90000"/>
              </a:lnSpc>
              <a:spcBef>
                <a:spcPts val="1001"/>
              </a:spcBef>
              <a:buNone/>
              <a:tabLst>
                <a:tab algn="l" pos="0"/>
              </a:tabLst>
            </a:pPr>
            <a:r>
              <a:rPr b="1" lang="en-US" sz="2400" spc="-1" strike="noStrike">
                <a:solidFill>
                  <a:srgbClr val="5d7d40"/>
                </a:solidFill>
                <a:latin typeface="Franklin Gothic Book"/>
              </a:rPr>
              <a:t>57316052</a:t>
            </a:r>
            <a:endParaRPr b="0" lang="fr-FR" sz="2400" spc="-1" strike="noStrike">
              <a:latin typeface="Arial"/>
            </a:endParaRPr>
          </a:p>
          <a:p>
            <a:pPr>
              <a:lnSpc>
                <a:spcPct val="90000"/>
              </a:lnSpc>
              <a:spcBef>
                <a:spcPts val="1001"/>
              </a:spcBef>
              <a:buNone/>
              <a:tabLst>
                <a:tab algn="l" pos="0"/>
              </a:tabLst>
            </a:pPr>
            <a:r>
              <a:rPr b="1" lang="en-US" sz="2400" spc="-1" strike="noStrike">
                <a:solidFill>
                  <a:srgbClr val="5d7d40"/>
                </a:solidFill>
                <a:latin typeface="Franklin Gothic Book"/>
              </a:rPr>
              <a:t>www.datascientest.com</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484200" y="1091160"/>
            <a:ext cx="10872360" cy="91224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Introduction</a:t>
            </a:r>
            <a:endParaRPr b="0" lang="fr-FR" sz="4400" spc="-1" strike="noStrike">
              <a:latin typeface="Arial"/>
            </a:endParaRPr>
          </a:p>
        </p:txBody>
      </p:sp>
      <p:grpSp>
        <p:nvGrpSpPr>
          <p:cNvPr id="190" name="Group 18"/>
          <p:cNvGrpSpPr/>
          <p:nvPr/>
        </p:nvGrpSpPr>
        <p:grpSpPr>
          <a:xfrm>
            <a:off x="1440" y="3899160"/>
            <a:ext cx="2957760" cy="2957760"/>
            <a:chOff x="1440" y="3899160"/>
            <a:chExt cx="2957760" cy="2957760"/>
          </a:xfrm>
        </p:grpSpPr>
        <p:sp>
          <p:nvSpPr>
            <p:cNvPr id="191" name="Freeform 19"/>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192" name="Freeform 20"/>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193" name="Freeform 21"/>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pic>
        <p:nvPicPr>
          <p:cNvPr id="194" name="" descr=""/>
          <p:cNvPicPr/>
          <p:nvPr/>
        </p:nvPicPr>
        <p:blipFill>
          <a:blip r:embed="rId1"/>
          <a:stretch/>
        </p:blipFill>
        <p:spPr>
          <a:xfrm>
            <a:off x="4680000" y="720000"/>
            <a:ext cx="7020000" cy="5220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540000" y="1083600"/>
            <a:ext cx="10872360" cy="89640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Lab1 : Installation prometheus</a:t>
            </a:r>
            <a:endParaRPr b="0" lang="fr-FR" sz="4400" spc="-1" strike="noStrike">
              <a:latin typeface="Arial"/>
            </a:endParaRPr>
          </a:p>
        </p:txBody>
      </p:sp>
      <p:grpSp>
        <p:nvGrpSpPr>
          <p:cNvPr id="196" name="Group 18"/>
          <p:cNvGrpSpPr/>
          <p:nvPr/>
        </p:nvGrpSpPr>
        <p:grpSpPr>
          <a:xfrm>
            <a:off x="1440" y="3899160"/>
            <a:ext cx="2957760" cy="2957760"/>
            <a:chOff x="1440" y="3899160"/>
            <a:chExt cx="2957760" cy="2957760"/>
          </a:xfrm>
        </p:grpSpPr>
        <p:sp>
          <p:nvSpPr>
            <p:cNvPr id="197" name="Freeform 19"/>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198" name="Freeform 20"/>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199" name="Freeform 21"/>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sp>
        <p:nvSpPr>
          <p:cNvPr id="200" name=""/>
          <p:cNvSpPr txBox="1"/>
          <p:nvPr/>
        </p:nvSpPr>
        <p:spPr>
          <a:xfrm>
            <a:off x="1080000" y="2633760"/>
            <a:ext cx="10440000" cy="3126240"/>
          </a:xfrm>
          <a:prstGeom prst="rect">
            <a:avLst/>
          </a:prstGeom>
          <a:noFill/>
          <a:ln w="0">
            <a:noFill/>
          </a:ln>
        </p:spPr>
        <p:txBody>
          <a:bodyPr lIns="90000" rIns="90000" tIns="45000" bIns="45000" anchor="t">
            <a:noAutofit/>
          </a:bodyPr>
          <a:p>
            <a:r>
              <a:rPr b="0" lang="fr-FR" sz="1800" spc="-1" strike="noStrike">
                <a:latin typeface="Arial"/>
              </a:rPr>
              <a:t>• </a:t>
            </a:r>
            <a:r>
              <a:rPr b="0" lang="fr-FR" sz="1800" spc="-1" strike="noStrike">
                <a:latin typeface="Arial"/>
              </a:rPr>
              <a:t>Créez un namespace monitoring</a:t>
            </a:r>
            <a:endParaRPr b="0" lang="fr-FR" sz="1800" spc="-1" strike="noStrike">
              <a:latin typeface="Arial"/>
            </a:endParaRPr>
          </a:p>
          <a:p>
            <a:r>
              <a:rPr b="0" lang="fr-FR" sz="1800" spc="-1" strike="noStrike">
                <a:latin typeface="Arial"/>
              </a:rPr>
              <a:t>• </a:t>
            </a:r>
            <a:r>
              <a:rPr b="0" lang="fr-FR" sz="1800" spc="-1" strike="noStrike">
                <a:latin typeface="Arial"/>
              </a:rPr>
              <a:t>Déployez Prometheus à l’aide des sources fournies</a:t>
            </a:r>
            <a:endParaRPr b="0" lang="fr-FR" sz="1800" spc="-1" strike="noStrike">
              <a:latin typeface="Arial"/>
            </a:endParaRPr>
          </a:p>
          <a:p>
            <a:r>
              <a:rPr b="0" lang="fr-FR" sz="1800" spc="-1" strike="noStrike">
                <a:latin typeface="Arial"/>
              </a:rPr>
              <a:t>• </a:t>
            </a:r>
            <a:r>
              <a:rPr b="0" lang="fr-FR" sz="1800" spc="-1" strike="noStrike">
                <a:latin typeface="Arial"/>
              </a:rPr>
              <a:t>Etudiez les fichiers et déduisez comment accéder à l’application via le nodeport</a:t>
            </a:r>
            <a:endParaRPr b="0" lang="fr-FR" sz="1800" spc="-1" strike="noStrike">
              <a:latin typeface="Arial"/>
            </a:endParaRPr>
          </a:p>
          <a:p>
            <a:r>
              <a:rPr b="0" lang="fr-FR" sz="1800" spc="-1" strike="noStrike">
                <a:latin typeface="Arial"/>
              </a:rPr>
              <a:t>• </a:t>
            </a:r>
            <a:r>
              <a:rPr b="0" lang="fr-FR" sz="1800" spc="-1" strike="noStrike">
                <a:latin typeface="Arial"/>
              </a:rPr>
              <a:t>Découvrez l’interface</a:t>
            </a:r>
            <a:endParaRPr b="0" lang="fr-FR" sz="1800" spc="-1" strike="noStrike">
              <a:latin typeface="Arial"/>
            </a:endParaRPr>
          </a:p>
          <a:p>
            <a:r>
              <a:rPr b="0" lang="fr-FR" sz="1800" spc="-1" strike="noStrike">
                <a:latin typeface="Arial"/>
              </a:rPr>
              <a:t>• </a:t>
            </a:r>
            <a:r>
              <a:rPr b="0" lang="fr-FR" sz="1800" spc="-1" strike="noStrike">
                <a:latin typeface="Arial"/>
              </a:rPr>
              <a:t>Allez dans les targets et verifiez que le target Prometheus est bien présente et up</a:t>
            </a:r>
            <a:endParaRPr b="0" lang="fr-FR" sz="1800" spc="-1" strike="noStrike">
              <a:latin typeface="Arial"/>
            </a:endParaRPr>
          </a:p>
          <a:p>
            <a:r>
              <a:rPr b="0" lang="fr-FR" sz="1800" spc="-1" strike="noStrike">
                <a:latin typeface="Arial"/>
              </a:rPr>
              <a:t>• </a:t>
            </a:r>
            <a:r>
              <a:rPr b="0" lang="fr-FR" sz="1800" spc="-1" strike="noStrike">
                <a:latin typeface="Arial"/>
              </a:rPr>
              <a:t>Félicitations ! Vous pouvez passer au lab-3</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540000" y="1083600"/>
            <a:ext cx="10872360" cy="89640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Lab2 : Installation grafana</a:t>
            </a:r>
            <a:endParaRPr b="0" lang="fr-FR" sz="4400" spc="-1" strike="noStrike">
              <a:latin typeface="Arial"/>
            </a:endParaRPr>
          </a:p>
        </p:txBody>
      </p:sp>
      <p:grpSp>
        <p:nvGrpSpPr>
          <p:cNvPr id="202" name="Group 3"/>
          <p:cNvGrpSpPr/>
          <p:nvPr/>
        </p:nvGrpSpPr>
        <p:grpSpPr>
          <a:xfrm>
            <a:off x="1440" y="3899160"/>
            <a:ext cx="2957760" cy="2957760"/>
            <a:chOff x="1440" y="3899160"/>
            <a:chExt cx="2957760" cy="2957760"/>
          </a:xfrm>
        </p:grpSpPr>
        <p:sp>
          <p:nvSpPr>
            <p:cNvPr id="203" name="Freeform 7"/>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204" name="Freeform 8"/>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205" name="Freeform 9"/>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sp>
        <p:nvSpPr>
          <p:cNvPr id="206" name=""/>
          <p:cNvSpPr txBox="1"/>
          <p:nvPr/>
        </p:nvSpPr>
        <p:spPr>
          <a:xfrm>
            <a:off x="360000" y="2273760"/>
            <a:ext cx="11832120" cy="3846240"/>
          </a:xfrm>
          <a:prstGeom prst="rect">
            <a:avLst/>
          </a:prstGeom>
          <a:noFill/>
          <a:ln w="0">
            <a:noFill/>
          </a:ln>
        </p:spPr>
        <p:txBody>
          <a:bodyPr lIns="90000" rIns="90000" tIns="45000" bIns="45000" anchor="t">
            <a:noAutofit/>
          </a:bodyPr>
          <a:p>
            <a:r>
              <a:rPr b="0" lang="fr-FR" sz="1800" spc="-1" strike="noStrike">
                <a:latin typeface="Arial"/>
              </a:rPr>
              <a:t>• </a:t>
            </a:r>
            <a:r>
              <a:rPr b="0" lang="fr-FR" sz="1800" spc="-1" strike="noStrike">
                <a:latin typeface="Arial"/>
              </a:rPr>
              <a:t>Déployez Grafana à l’aide du chart Grafana en version 3.12.1 disponible sur le helm Communautaire Surchargez les variables du chart en utilisant le fichier values.yaml fournies dans les sources</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A l’aide du fichier deduisez comment accéder au dashboard et recupérer le mot de passe comme précisé après le déploiement du chart</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Configurez la datasource pour qu’elle pointe sur la target de Prometheus</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Importez le dashboard Prometheus d’id 3662</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Que constatez-vous </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Si vous avez des métriques qui s’affichent, alors felicitation, votre installation de</a:t>
            </a:r>
            <a:endParaRPr b="0" lang="fr-FR" sz="1800" spc="-1" strike="noStrike">
              <a:latin typeface="Arial"/>
            </a:endParaRPr>
          </a:p>
          <a:p>
            <a:r>
              <a:rPr b="0" lang="fr-FR" sz="1800" spc="-1" strike="noStrike">
                <a:latin typeface="Arial"/>
              </a:rPr>
              <a:t>Prometheus et Grafana est terminée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180000" y="180000"/>
            <a:ext cx="10872360" cy="89640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 </a:t>
            </a:r>
            <a:r>
              <a:rPr b="1" lang="fr-FR" sz="4400" spc="89" strike="noStrike">
                <a:solidFill>
                  <a:srgbClr val="7ca655"/>
                </a:solidFill>
                <a:latin typeface="Franklin Gothic Demi"/>
              </a:rPr>
              <a:t>Monitoring des Hôtes/OS</a:t>
            </a:r>
            <a:endParaRPr b="0" lang="fr-FR" sz="4400" spc="-1" strike="noStrike">
              <a:latin typeface="Arial"/>
            </a:endParaRPr>
          </a:p>
        </p:txBody>
      </p:sp>
      <p:grpSp>
        <p:nvGrpSpPr>
          <p:cNvPr id="208" name="Group 4"/>
          <p:cNvGrpSpPr/>
          <p:nvPr/>
        </p:nvGrpSpPr>
        <p:grpSpPr>
          <a:xfrm>
            <a:off x="1440" y="3899160"/>
            <a:ext cx="2957760" cy="2957760"/>
            <a:chOff x="1440" y="3899160"/>
            <a:chExt cx="2957760" cy="2957760"/>
          </a:xfrm>
        </p:grpSpPr>
        <p:sp>
          <p:nvSpPr>
            <p:cNvPr id="209" name="Freeform 10"/>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210" name="Freeform 11"/>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211" name="Freeform 12"/>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pic>
        <p:nvPicPr>
          <p:cNvPr id="212" name="" descr=""/>
          <p:cNvPicPr/>
          <p:nvPr/>
        </p:nvPicPr>
        <p:blipFill>
          <a:blip r:embed="rId1"/>
          <a:stretch/>
        </p:blipFill>
        <p:spPr>
          <a:xfrm>
            <a:off x="2520" y="1076400"/>
            <a:ext cx="12189600" cy="59436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540000" y="1083600"/>
            <a:ext cx="11340000" cy="89640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Lab3 : Déploiement du node exporter</a:t>
            </a:r>
            <a:endParaRPr b="0" lang="fr-FR" sz="4400" spc="-1" strike="noStrike">
              <a:latin typeface="Arial"/>
            </a:endParaRPr>
          </a:p>
        </p:txBody>
      </p:sp>
      <p:grpSp>
        <p:nvGrpSpPr>
          <p:cNvPr id="214" name="Group 5"/>
          <p:cNvGrpSpPr/>
          <p:nvPr/>
        </p:nvGrpSpPr>
        <p:grpSpPr>
          <a:xfrm>
            <a:off x="1440" y="3899160"/>
            <a:ext cx="2957760" cy="2957760"/>
            <a:chOff x="1440" y="3899160"/>
            <a:chExt cx="2957760" cy="2957760"/>
          </a:xfrm>
        </p:grpSpPr>
        <p:sp>
          <p:nvSpPr>
            <p:cNvPr id="215" name="Freeform 13"/>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216" name="Freeform 14"/>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217" name="Freeform 15"/>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sp>
        <p:nvSpPr>
          <p:cNvPr id="218" name=""/>
          <p:cNvSpPr txBox="1"/>
          <p:nvPr/>
        </p:nvSpPr>
        <p:spPr>
          <a:xfrm>
            <a:off x="360000" y="2273760"/>
            <a:ext cx="11832120" cy="4584240"/>
          </a:xfrm>
          <a:prstGeom prst="rect">
            <a:avLst/>
          </a:prstGeom>
          <a:noFill/>
          <a:ln w="0">
            <a:noFill/>
          </a:ln>
        </p:spPr>
        <p:txBody>
          <a:bodyPr lIns="90000" rIns="90000" tIns="45000" bIns="45000" anchor="t">
            <a:noAutofit/>
          </a:bodyPr>
          <a:p>
            <a:r>
              <a:rPr b="0" lang="fr-FR" sz="1800" spc="-1" strike="noStrike">
                <a:latin typeface="Arial"/>
              </a:rPr>
              <a:t>• </a:t>
            </a:r>
            <a:r>
              <a:rPr b="0" lang="fr-FR" sz="1800" spc="-1" strike="noStrike">
                <a:latin typeface="Arial"/>
              </a:rPr>
              <a:t>Installez le node exporter Prometheus à l’aide du chart helm disponible sur le repo Prometheuscommunity</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Modifier la fichier config-map.yaml afin d’intégrer le node-exporter (un job si vous voulez)</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Vous devez supprimer et recréer le configmap ainsi que le deployment de Prometheus pour</a:t>
            </a:r>
            <a:endParaRPr b="0" lang="fr-FR" sz="1800" spc="-1" strike="noStrike">
              <a:latin typeface="Arial"/>
            </a:endParaRPr>
          </a:p>
          <a:p>
            <a:r>
              <a:rPr b="0" lang="fr-FR" sz="1800" spc="-1" strike="noStrike">
                <a:latin typeface="Arial"/>
              </a:rPr>
              <a:t>appliquer les modifications</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Vérifiez sur l’interface de Prometheus que la target node-exporter est bien présente et up</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Toujours sur l’interface de Prometheus vous pouvez vous assurez que les métriques node_load15,</a:t>
            </a:r>
            <a:endParaRPr b="0" lang="fr-FR" sz="1800" spc="-1" strike="noStrike">
              <a:latin typeface="Arial"/>
            </a:endParaRPr>
          </a:p>
          <a:p>
            <a:r>
              <a:rPr b="0" lang="fr-FR" sz="1800" spc="-1" strike="noStrike">
                <a:latin typeface="Arial"/>
              </a:rPr>
              <a:t>node_cpu_seconds_total renvoient des resultats</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Pour terminer, importer le dashboard Grafana par excellence pour le node-exporter</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Vérifiez que le dashboard nouvellement importé affiche des données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540000" y="1083600"/>
            <a:ext cx="11340000" cy="89640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Monitoring  du cluster</a:t>
            </a:r>
            <a:endParaRPr b="0" lang="fr-FR" sz="4400" spc="-1" strike="noStrike">
              <a:latin typeface="Arial"/>
            </a:endParaRPr>
          </a:p>
        </p:txBody>
      </p:sp>
      <p:grpSp>
        <p:nvGrpSpPr>
          <p:cNvPr id="220" name="Group 6"/>
          <p:cNvGrpSpPr/>
          <p:nvPr/>
        </p:nvGrpSpPr>
        <p:grpSpPr>
          <a:xfrm>
            <a:off x="1440" y="3899160"/>
            <a:ext cx="2957760" cy="2957760"/>
            <a:chOff x="1440" y="3899160"/>
            <a:chExt cx="2957760" cy="2957760"/>
          </a:xfrm>
        </p:grpSpPr>
        <p:sp>
          <p:nvSpPr>
            <p:cNvPr id="221" name="Freeform 16"/>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222" name="Freeform 17"/>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223" name="Freeform 18"/>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sp>
        <p:nvSpPr>
          <p:cNvPr id="224" name=""/>
          <p:cNvSpPr txBox="1"/>
          <p:nvPr/>
        </p:nvSpPr>
        <p:spPr>
          <a:xfrm>
            <a:off x="720000" y="2273760"/>
            <a:ext cx="10980000" cy="4584240"/>
          </a:xfrm>
          <a:prstGeom prst="rect">
            <a:avLst/>
          </a:prstGeom>
          <a:noFill/>
          <a:ln w="0">
            <a:noFill/>
          </a:ln>
        </p:spPr>
        <p:txBody>
          <a:bodyPr lIns="90000" rIns="90000" tIns="45000" bIns="45000" anchor="t">
            <a:noAutofit/>
          </a:bodyPr>
          <a:p>
            <a:r>
              <a:rPr b="0" lang="fr-FR" sz="1800" spc="-1" strike="noStrike">
                <a:latin typeface="Arial"/>
              </a:rPr>
              <a:t>1. Vérifier l'API de Kubernetes : Health et Metrics</a:t>
            </a:r>
            <a:endParaRPr b="0" lang="fr-FR" sz="1800" spc="-1" strike="noStrike">
              <a:latin typeface="Arial"/>
            </a:endParaRPr>
          </a:p>
          <a:p>
            <a:r>
              <a:rPr b="0" lang="fr-FR" sz="1800" spc="-1" strike="noStrike">
                <a:latin typeface="Arial"/>
              </a:rPr>
              <a:t>L'API de Kubernetes expose des points de terminaison qui vous permettent de vérifier l'état de santé du cluster.</a:t>
            </a:r>
            <a:endParaRPr b="0" lang="fr-FR" sz="1800" spc="-1" strike="noStrike">
              <a:latin typeface="Arial"/>
            </a:endParaRPr>
          </a:p>
          <a:p>
            <a:endParaRPr b="0" lang="fr-FR" sz="1800" spc="-1" strike="noStrike">
              <a:latin typeface="Arial"/>
            </a:endParaRPr>
          </a:p>
          <a:p>
            <a:r>
              <a:rPr b="0" lang="fr-FR" sz="1800" spc="-1" strike="noStrike">
                <a:latin typeface="Arial"/>
              </a:rPr>
              <a:t>2. Kube-State-Metrics</a:t>
            </a:r>
            <a:endParaRPr b="0" lang="fr-FR" sz="1800" spc="-1" strike="noStrike">
              <a:latin typeface="Arial"/>
            </a:endParaRPr>
          </a:p>
          <a:p>
            <a:endParaRPr b="0" lang="fr-FR" sz="1800" spc="-1" strike="noStrike">
              <a:latin typeface="Arial"/>
            </a:endParaRPr>
          </a:p>
          <a:p>
            <a:r>
              <a:rPr b="0" lang="fr-FR" sz="1800" spc="-1" strike="noStrike">
                <a:latin typeface="Arial"/>
              </a:rPr>
              <a:t>Kube-State-Metrics est un service qui génère des métriques à partir de l'état des objets Kubernetes. Contrairement à l'API Kubernetes qui fournit des métriques de performance, Kube-State-Metrics se concentre sur l'état des ressources.</a:t>
            </a:r>
            <a:endParaRPr b="0" lang="fr-FR" sz="1800" spc="-1" strike="noStrike">
              <a:latin typeface="Arial"/>
            </a:endParaRPr>
          </a:p>
          <a:p>
            <a:endParaRPr b="0" lang="fr-FR" sz="1800" spc="-1" strike="noStrike">
              <a:latin typeface="Arial"/>
            </a:endParaRPr>
          </a:p>
          <a:p>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60000" y="360000"/>
            <a:ext cx="11832120" cy="1620000"/>
          </a:xfrm>
          <a:prstGeom prst="rect">
            <a:avLst/>
          </a:prstGeom>
          <a:noFill/>
          <a:ln w="0">
            <a:noFill/>
          </a:ln>
        </p:spPr>
        <p:txBody>
          <a:bodyPr lIns="0" rIns="0" tIns="0" bIns="0" anchor="b">
            <a:noAutofit/>
          </a:bodyPr>
          <a:p>
            <a:pPr>
              <a:lnSpc>
                <a:spcPct val="80000"/>
              </a:lnSpc>
              <a:buNone/>
            </a:pPr>
            <a:r>
              <a:rPr b="1" lang="fr-FR" sz="4400" spc="89" strike="noStrike">
                <a:solidFill>
                  <a:srgbClr val="7ca655"/>
                </a:solidFill>
                <a:latin typeface="Franklin Gothic Demi"/>
              </a:rPr>
              <a:t>Lab4 : Monitoring du Cluster (1/2):</a:t>
            </a:r>
            <a:br>
              <a:rPr sz="4400"/>
            </a:br>
            <a:r>
              <a:rPr b="1" lang="fr-FR" sz="4400" spc="89" strike="noStrike">
                <a:solidFill>
                  <a:srgbClr val="7ca655"/>
                </a:solidFill>
                <a:latin typeface="Franklin Gothic Demi"/>
              </a:rPr>
              <a:t>Kubernetes API health and metrics</a:t>
            </a:r>
            <a:endParaRPr b="0" lang="fr-FR" sz="4400" spc="-1" strike="noStrike">
              <a:latin typeface="Arial"/>
            </a:endParaRPr>
          </a:p>
        </p:txBody>
      </p:sp>
      <p:grpSp>
        <p:nvGrpSpPr>
          <p:cNvPr id="226" name="Group 7"/>
          <p:cNvGrpSpPr/>
          <p:nvPr/>
        </p:nvGrpSpPr>
        <p:grpSpPr>
          <a:xfrm>
            <a:off x="1440" y="3899160"/>
            <a:ext cx="2957760" cy="2957760"/>
            <a:chOff x="1440" y="3899160"/>
            <a:chExt cx="2957760" cy="2957760"/>
          </a:xfrm>
        </p:grpSpPr>
        <p:sp>
          <p:nvSpPr>
            <p:cNvPr id="227" name="Freeform 22"/>
            <p:cNvSpPr/>
            <p:nvPr/>
          </p:nvSpPr>
          <p:spPr>
            <a:xfrm flipV="1" rot="16200000">
              <a:off x="1220760" y="5117760"/>
              <a:ext cx="1489680" cy="1986840"/>
            </a:xfrm>
            <a:custGeom>
              <a:avLst/>
              <a:gdLst/>
              <a:ahLst/>
              <a:rect l="l" t="t" r="r" b="b"/>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sp>
        <p:sp>
          <p:nvSpPr>
            <p:cNvPr id="228" name="Freeform 23"/>
            <p:cNvSpPr/>
            <p:nvPr/>
          </p:nvSpPr>
          <p:spPr>
            <a:xfrm flipV="1" rot="16200000">
              <a:off x="1080" y="5889240"/>
              <a:ext cx="967320" cy="966960"/>
            </a:xfrm>
            <a:custGeom>
              <a:avLst/>
              <a:gdLst/>
              <a:ahLst/>
              <a:rect l="l" t="t" r="r" b="b"/>
              <a:pathLst>
                <a:path w="1162" h="1162">
                  <a:moveTo>
                    <a:pt x="0" y="0"/>
                  </a:moveTo>
                  <a:lnTo>
                    <a:pt x="0" y="1161"/>
                  </a:lnTo>
                  <a:lnTo>
                    <a:pt x="1161" y="1161"/>
                  </a:lnTo>
                  <a:lnTo>
                    <a:pt x="0" y="0"/>
                  </a:lnTo>
                  <a:close/>
                </a:path>
              </a:pathLst>
            </a:custGeom>
            <a:solidFill>
              <a:schemeClr val="tx2"/>
            </a:solidFill>
            <a:ln w="0">
              <a:noFill/>
            </a:ln>
          </p:spPr>
          <p:style>
            <a:lnRef idx="0"/>
            <a:fillRef idx="0"/>
            <a:effectRef idx="0"/>
            <a:fontRef idx="minor"/>
          </p:style>
        </p:sp>
        <p:sp>
          <p:nvSpPr>
            <p:cNvPr id="229" name="Freeform 24"/>
            <p:cNvSpPr/>
            <p:nvPr/>
          </p:nvSpPr>
          <p:spPr>
            <a:xfrm flipV="1" rot="16200000">
              <a:off x="-482400" y="4384080"/>
              <a:ext cx="1940040" cy="969480"/>
            </a:xfrm>
            <a:custGeom>
              <a:avLst/>
              <a:gdLst/>
              <a:ahLst/>
              <a:rect l="l" t="t" r="r" b="b"/>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sp>
      </p:grpSp>
      <p:sp>
        <p:nvSpPr>
          <p:cNvPr id="230" name=""/>
          <p:cNvSpPr txBox="1"/>
          <p:nvPr/>
        </p:nvSpPr>
        <p:spPr>
          <a:xfrm>
            <a:off x="360000" y="2273760"/>
            <a:ext cx="11832120" cy="4584240"/>
          </a:xfrm>
          <a:prstGeom prst="rect">
            <a:avLst/>
          </a:prstGeom>
          <a:noFill/>
          <a:ln w="0">
            <a:noFill/>
          </a:ln>
        </p:spPr>
        <p:txBody>
          <a:bodyPr lIns="90000" rIns="90000" tIns="45000" bIns="45000" anchor="t">
            <a:noAutofit/>
          </a:bodyPr>
          <a:p>
            <a:r>
              <a:rPr b="0" lang="fr-FR" sz="1800" spc="-1" strike="noStrike">
                <a:latin typeface="Arial"/>
              </a:rPr>
              <a:t>•</a:t>
            </a:r>
            <a:r>
              <a:rPr b="0" lang="fr-FR" sz="1800" spc="-1" strike="noStrike">
                <a:latin typeface="Arial"/>
              </a:rPr>
              <a:t>modifier le config-map prometheus pour intégrer le endpoint de l’api kubernetes</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Vous devez supprimer et recréer le configmap ainsi que le deployment de Prometheus pour</a:t>
            </a:r>
            <a:endParaRPr b="0" lang="fr-FR" sz="1800" spc="-1" strike="noStrike">
              <a:latin typeface="Arial"/>
            </a:endParaRPr>
          </a:p>
          <a:p>
            <a:r>
              <a:rPr b="0" lang="fr-FR" sz="1800" spc="-1" strike="noStrike">
                <a:latin typeface="Arial"/>
              </a:rPr>
              <a:t>appliquer les modifications</a:t>
            </a:r>
            <a:endParaRPr b="0" lang="fr-FR" sz="1800" spc="-1" strike="noStrike">
              <a:latin typeface="Arial"/>
            </a:endParaRPr>
          </a:p>
          <a:p>
            <a:endParaRPr b="0" lang="fr-FR" sz="1800" spc="-1" strike="noStrike">
              <a:latin typeface="Arial"/>
            </a:endParaRPr>
          </a:p>
          <a:p>
            <a:r>
              <a:rPr b="0" lang="fr-FR" sz="1800" spc="-1" strike="noStrike">
                <a:latin typeface="Arial"/>
                <a:ea typeface="Noto Sans CJK SC"/>
              </a:rPr>
              <a:t>• </a:t>
            </a:r>
            <a:r>
              <a:rPr b="0" lang="fr-FR" sz="1800" spc="-1" strike="noStrike">
                <a:latin typeface="Arial"/>
                <a:ea typeface="Noto Sans CJK SC"/>
              </a:rPr>
              <a:t>Vérifiez sur l’interface de Prometheus que la target </a:t>
            </a:r>
            <a:r>
              <a:rPr b="0" lang="fr-FR" sz="1800" spc="-1" strike="noStrike">
                <a:latin typeface="Arial"/>
              </a:rPr>
              <a:t>endpoint de l’api kubernetes est bien présente et up</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Pour terminer, importer le dashboard Grafana par excellence pour l’apiserveur (id 12006)</a:t>
            </a:r>
            <a:endParaRPr b="0" lang="fr-FR" sz="1800" spc="-1" strike="noStrike">
              <a:latin typeface="Arial"/>
            </a:endParaRPr>
          </a:p>
          <a:p>
            <a:endParaRPr b="0" lang="fr-FR" sz="1800" spc="-1" strike="noStrike">
              <a:latin typeface="Arial"/>
            </a:endParaRPr>
          </a:p>
          <a:p>
            <a:r>
              <a:rPr b="0" lang="fr-FR" sz="1800" spc="-1" strike="noStrike">
                <a:latin typeface="Arial"/>
              </a:rPr>
              <a:t>• </a:t>
            </a:r>
            <a:r>
              <a:rPr b="0" lang="fr-FR" sz="1800" spc="-1" strike="noStrike">
                <a:latin typeface="Arial"/>
              </a:rPr>
              <a:t>Vérifiez que le dashboard nouvellement importé affiche des données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{ED0D2D5F-C33B-4FF0-B3FF-F5F12A5AAC10}tf78853419_win32</Template>
  <TotalTime>4023</TotalTime>
  <Application>LibreOffice/7.3.7.2$Linux_X86_64 LibreOffice_project/30$Build-2</Application>
  <AppVersion>15.0000</AppVersion>
  <Words>235</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2024-07-24T06:29:57Z</dcterms:created>
  <dc:creator>Tatsinda Nzapa, Narcisse</dc:creator>
  <dc:description/>
  <dc:language>fr-FR</dc:language>
  <cp:lastModifiedBy/>
  <dcterms:modified xsi:type="dcterms:W3CDTF">2025-01-07T19:52:24Z</dcterms:modified>
  <cp:revision>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12</vt:i4>
  </property>
  <property fmtid="{D5CDD505-2E9C-101B-9397-08002B2CF9AE}" pid="4" name="PresentationFormat">
    <vt:lpwstr>Widescreen</vt:lpwstr>
  </property>
  <property fmtid="{D5CDD505-2E9C-101B-9397-08002B2CF9AE}" pid="5" name="Slides">
    <vt:i4>12</vt:i4>
  </property>
</Properties>
</file>