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83" r:id="rId4"/>
    <p:sldId id="284" r:id="rId5"/>
    <p:sldId id="293" r:id="rId6"/>
    <p:sldId id="285" r:id="rId7"/>
    <p:sldId id="286" r:id="rId8"/>
    <p:sldId id="287" r:id="rId9"/>
    <p:sldId id="289" r:id="rId10"/>
    <p:sldId id="290" r:id="rId11"/>
    <p:sldId id="292" r:id="rId12"/>
    <p:sldId id="294" r:id="rId13"/>
    <p:sldId id="295" r:id="rId14"/>
    <p:sldId id="296" r:id="rId15"/>
    <p:sldId id="2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snapToGrid="0">
      <p:cViewPr varScale="1">
        <p:scale>
          <a:sx n="70" d="100"/>
          <a:sy n="70" d="100"/>
        </p:scale>
        <p:origin x="42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6CAB7-2B67-4C21-BB9C-29A7877D6D20}" type="datetimeFigureOut">
              <a:rPr lang="en-CA" smtClean="0"/>
              <a:t>2019-11-12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94BA0-9A66-485E-BA24-90893BDCE2FC}" type="slidenum">
              <a:rPr lang="en-CA" smtClean="0"/>
              <a:t>‹#›</a:t>
            </a:fld>
            <a:endParaRPr lang="en-CA"/>
          </a:p>
        </p:txBody>
      </p:sp>
    </p:spTree>
    <p:extLst>
      <p:ext uri="{BB962C8B-B14F-4D97-AF65-F5344CB8AC3E}">
        <p14:creationId xmlns:p14="http://schemas.microsoft.com/office/powerpoint/2010/main" val="366389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F214469-B1D5-48BC-8F82-9BCD50C34668}" type="datetime1">
              <a:rPr lang="en-CA" smtClean="0"/>
              <a:t>2019-11-12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775011-A4D0-4D5D-A999-B72CAC5DCD7A}" type="slidenum">
              <a:rPr lang="en-CA" smtClean="0"/>
              <a:t>‹#›</a:t>
            </a:fld>
            <a:endParaRPr lang="en-CA"/>
          </a:p>
        </p:txBody>
      </p:sp>
    </p:spTree>
    <p:extLst>
      <p:ext uri="{BB962C8B-B14F-4D97-AF65-F5344CB8AC3E}">
        <p14:creationId xmlns:p14="http://schemas.microsoft.com/office/powerpoint/2010/main" val="20888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7B925E6-7240-48C9-92B4-736100BE55EC}" type="datetime1">
              <a:rPr lang="en-CA" smtClean="0"/>
              <a:t>2019-11-12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775011-A4D0-4D5D-A999-B72CAC5DCD7A}" type="slidenum">
              <a:rPr lang="en-CA" smtClean="0"/>
              <a:t>‹#›</a:t>
            </a:fld>
            <a:endParaRPr lang="en-CA"/>
          </a:p>
        </p:txBody>
      </p:sp>
    </p:spTree>
    <p:extLst>
      <p:ext uri="{BB962C8B-B14F-4D97-AF65-F5344CB8AC3E}">
        <p14:creationId xmlns:p14="http://schemas.microsoft.com/office/powerpoint/2010/main" val="347966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394952C-7553-45D7-989E-0728EB2BCE60}" type="datetime1">
              <a:rPr lang="en-CA" smtClean="0"/>
              <a:t>2019-11-12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775011-A4D0-4D5D-A999-B72CAC5DCD7A}" type="slidenum">
              <a:rPr lang="en-CA" smtClean="0"/>
              <a:t>‹#›</a:t>
            </a:fld>
            <a:endParaRPr lang="en-CA"/>
          </a:p>
        </p:txBody>
      </p:sp>
    </p:spTree>
    <p:extLst>
      <p:ext uri="{BB962C8B-B14F-4D97-AF65-F5344CB8AC3E}">
        <p14:creationId xmlns:p14="http://schemas.microsoft.com/office/powerpoint/2010/main" val="256836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A225879-980D-428D-B403-A7A9D7A3F6D4}" type="datetime1">
              <a:rPr lang="en-CA" smtClean="0"/>
              <a:t>2019-11-12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775011-A4D0-4D5D-A999-B72CAC5DCD7A}" type="slidenum">
              <a:rPr lang="en-CA" smtClean="0"/>
              <a:t>‹#›</a:t>
            </a:fld>
            <a:endParaRPr lang="en-CA"/>
          </a:p>
        </p:txBody>
      </p:sp>
    </p:spTree>
    <p:extLst>
      <p:ext uri="{BB962C8B-B14F-4D97-AF65-F5344CB8AC3E}">
        <p14:creationId xmlns:p14="http://schemas.microsoft.com/office/powerpoint/2010/main" val="1793413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0BDF87-9CDA-49C2-A503-9BDAB3E0D2BA}" type="datetime1">
              <a:rPr lang="en-CA" smtClean="0"/>
              <a:t>2019-11-12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775011-A4D0-4D5D-A999-B72CAC5DCD7A}" type="slidenum">
              <a:rPr lang="en-CA" smtClean="0"/>
              <a:t>‹#›</a:t>
            </a:fld>
            <a:endParaRPr lang="en-CA"/>
          </a:p>
        </p:txBody>
      </p:sp>
    </p:spTree>
    <p:extLst>
      <p:ext uri="{BB962C8B-B14F-4D97-AF65-F5344CB8AC3E}">
        <p14:creationId xmlns:p14="http://schemas.microsoft.com/office/powerpoint/2010/main" val="861370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FBAC745-CF7C-4656-8877-CD8A5926C0F2}" type="datetime1">
              <a:rPr lang="en-CA" smtClean="0"/>
              <a:t>2019-11-12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0775011-A4D0-4D5D-A999-B72CAC5DCD7A}" type="slidenum">
              <a:rPr lang="en-CA" smtClean="0"/>
              <a:t>‹#›</a:t>
            </a:fld>
            <a:endParaRPr lang="en-CA"/>
          </a:p>
        </p:txBody>
      </p:sp>
    </p:spTree>
    <p:extLst>
      <p:ext uri="{BB962C8B-B14F-4D97-AF65-F5344CB8AC3E}">
        <p14:creationId xmlns:p14="http://schemas.microsoft.com/office/powerpoint/2010/main" val="71847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DF7B56B-B3BC-4F96-821A-E069E824FB25}" type="datetime1">
              <a:rPr lang="en-CA" smtClean="0"/>
              <a:t>2019-11-12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0775011-A4D0-4D5D-A999-B72CAC5DCD7A}" type="slidenum">
              <a:rPr lang="en-CA" smtClean="0"/>
              <a:t>‹#›</a:t>
            </a:fld>
            <a:endParaRPr lang="en-CA"/>
          </a:p>
        </p:txBody>
      </p:sp>
    </p:spTree>
    <p:extLst>
      <p:ext uri="{BB962C8B-B14F-4D97-AF65-F5344CB8AC3E}">
        <p14:creationId xmlns:p14="http://schemas.microsoft.com/office/powerpoint/2010/main" val="63940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4E5EAA0-F93E-42B6-B024-B35EC42CF591}" type="datetime1">
              <a:rPr lang="en-CA" smtClean="0"/>
              <a:t>2019-11-12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0775011-A4D0-4D5D-A999-B72CAC5DCD7A}" type="slidenum">
              <a:rPr lang="en-CA" smtClean="0"/>
              <a:t>‹#›</a:t>
            </a:fld>
            <a:endParaRPr lang="en-CA"/>
          </a:p>
        </p:txBody>
      </p:sp>
    </p:spTree>
    <p:extLst>
      <p:ext uri="{BB962C8B-B14F-4D97-AF65-F5344CB8AC3E}">
        <p14:creationId xmlns:p14="http://schemas.microsoft.com/office/powerpoint/2010/main" val="427600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76615-C782-46B8-A328-423640EFE423}" type="datetime1">
              <a:rPr lang="en-CA" smtClean="0"/>
              <a:t>2019-11-12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0775011-A4D0-4D5D-A999-B72CAC5DCD7A}" type="slidenum">
              <a:rPr lang="en-CA" smtClean="0"/>
              <a:t>‹#›</a:t>
            </a:fld>
            <a:endParaRPr lang="en-CA"/>
          </a:p>
        </p:txBody>
      </p:sp>
    </p:spTree>
    <p:extLst>
      <p:ext uri="{BB962C8B-B14F-4D97-AF65-F5344CB8AC3E}">
        <p14:creationId xmlns:p14="http://schemas.microsoft.com/office/powerpoint/2010/main" val="659306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54D0F6-F251-4455-ACC8-8ACCBA11A24C}" type="datetime1">
              <a:rPr lang="en-CA" smtClean="0"/>
              <a:t>2019-11-12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0775011-A4D0-4D5D-A999-B72CAC5DCD7A}" type="slidenum">
              <a:rPr lang="en-CA" smtClean="0"/>
              <a:t>‹#›</a:t>
            </a:fld>
            <a:endParaRPr lang="en-CA"/>
          </a:p>
        </p:txBody>
      </p:sp>
    </p:spTree>
    <p:extLst>
      <p:ext uri="{BB962C8B-B14F-4D97-AF65-F5344CB8AC3E}">
        <p14:creationId xmlns:p14="http://schemas.microsoft.com/office/powerpoint/2010/main" val="424785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9C222-A298-438B-B7A0-7F7B73EBDB02}" type="datetime1">
              <a:rPr lang="en-CA" smtClean="0"/>
              <a:t>2019-11-12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0775011-A4D0-4D5D-A999-B72CAC5DCD7A}" type="slidenum">
              <a:rPr lang="en-CA" smtClean="0"/>
              <a:t>‹#›</a:t>
            </a:fld>
            <a:endParaRPr lang="en-CA"/>
          </a:p>
        </p:txBody>
      </p:sp>
    </p:spTree>
    <p:extLst>
      <p:ext uri="{BB962C8B-B14F-4D97-AF65-F5344CB8AC3E}">
        <p14:creationId xmlns:p14="http://schemas.microsoft.com/office/powerpoint/2010/main" val="4166464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E2728-9192-4BDD-BD2D-984B8119D0A5}" type="datetime1">
              <a:rPr lang="en-CA" smtClean="0"/>
              <a:t>2019-11-12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75011-A4D0-4D5D-A999-B72CAC5DCD7A}" type="slidenum">
              <a:rPr lang="en-CA" smtClean="0"/>
              <a:t>‹#›</a:t>
            </a:fld>
            <a:endParaRPr lang="en-CA"/>
          </a:p>
        </p:txBody>
      </p:sp>
    </p:spTree>
    <p:extLst>
      <p:ext uri="{BB962C8B-B14F-4D97-AF65-F5344CB8AC3E}">
        <p14:creationId xmlns:p14="http://schemas.microsoft.com/office/powerpoint/2010/main" val="1603408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pythonhosted.org/mord/"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775011-A4D0-4D5D-A999-B72CAC5DCD7A}" type="slidenum">
              <a:rPr lang="en-CA" smtClean="0"/>
              <a:t>1</a:t>
            </a:fld>
            <a:endParaRPr lang="en-CA"/>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4391" y="5646751"/>
            <a:ext cx="4391025" cy="1038225"/>
          </a:xfrm>
          <a:prstGeom prst="rect">
            <a:avLst/>
          </a:prstGeom>
        </p:spPr>
      </p:pic>
      <p:sp>
        <p:nvSpPr>
          <p:cNvPr id="11" name="Rectangle 10"/>
          <p:cNvSpPr/>
          <p:nvPr/>
        </p:nvSpPr>
        <p:spPr>
          <a:xfrm>
            <a:off x="540864" y="4382517"/>
            <a:ext cx="5090264" cy="923330"/>
          </a:xfrm>
          <a:prstGeom prst="rect">
            <a:avLst/>
          </a:prstGeom>
        </p:spPr>
        <p:txBody>
          <a:bodyPr wrap="square">
            <a:spAutoFit/>
          </a:bodyPr>
          <a:lstStyle/>
          <a:p>
            <a:r>
              <a:rPr lang="en-CA" b="1" dirty="0" smtClean="0">
                <a:solidFill>
                  <a:srgbClr val="444444"/>
                </a:solidFill>
                <a:latin typeface="Lato"/>
              </a:rPr>
              <a:t>Presentation: Niloofar Zarifi</a:t>
            </a:r>
          </a:p>
          <a:p>
            <a:endParaRPr lang="en-CA" b="1" dirty="0">
              <a:solidFill>
                <a:srgbClr val="444444"/>
              </a:solidFill>
              <a:latin typeface="Lato"/>
            </a:endParaRPr>
          </a:p>
          <a:p>
            <a:endParaRPr lang="en-CA" b="1" dirty="0">
              <a:solidFill>
                <a:srgbClr val="444444"/>
              </a:solidFill>
              <a:latin typeface="Lato"/>
            </a:endParaRPr>
          </a:p>
        </p:txBody>
      </p:sp>
      <p:sp>
        <p:nvSpPr>
          <p:cNvPr id="13" name="Rectangle 12"/>
          <p:cNvSpPr/>
          <p:nvPr/>
        </p:nvSpPr>
        <p:spPr>
          <a:xfrm>
            <a:off x="430076" y="5701795"/>
            <a:ext cx="4031681" cy="369332"/>
          </a:xfrm>
          <a:prstGeom prst="rect">
            <a:avLst/>
          </a:prstGeom>
        </p:spPr>
        <p:txBody>
          <a:bodyPr wrap="none">
            <a:spAutoFit/>
          </a:bodyPr>
          <a:lstStyle/>
          <a:p>
            <a:pPr algn="ctr">
              <a:spcBef>
                <a:spcPct val="50000"/>
              </a:spcBef>
            </a:pPr>
            <a:r>
              <a:rPr lang="en-US" altLang="zh-CN" b="1" dirty="0">
                <a:solidFill>
                  <a:srgbClr val="444444"/>
                </a:solidFill>
                <a:latin typeface="Lato"/>
              </a:rPr>
              <a:t>DATA SCIENCE AND APPLICATION</a:t>
            </a:r>
          </a:p>
        </p:txBody>
      </p:sp>
      <p:sp>
        <p:nvSpPr>
          <p:cNvPr id="14" name="Text Box 6"/>
          <p:cNvSpPr txBox="1">
            <a:spLocks noChangeArrowheads="1"/>
          </p:cNvSpPr>
          <p:nvPr/>
        </p:nvSpPr>
        <p:spPr bwMode="auto">
          <a:xfrm>
            <a:off x="368704" y="6283396"/>
            <a:ext cx="3919832" cy="400110"/>
          </a:xfrm>
          <a:prstGeom prst="rect">
            <a:avLst/>
          </a:prstGeom>
          <a:noFill/>
          <a:ln w="9525">
            <a:noFill/>
            <a:miter lim="800000"/>
            <a:headEnd/>
            <a:tailEnd/>
          </a:ln>
        </p:spPr>
        <p:txBody>
          <a:bodyPr wrap="square">
            <a:spAutoFit/>
          </a:bodyPr>
          <a:lstStyle/>
          <a:p>
            <a:pPr algn="ctr">
              <a:spcBef>
                <a:spcPct val="50000"/>
              </a:spcBef>
            </a:pPr>
            <a:r>
              <a:rPr lang="en-US" altLang="zh-CN" sz="2000" b="1" dirty="0" smtClean="0">
                <a:solidFill>
                  <a:schemeClr val="tx1">
                    <a:lumMod val="75000"/>
                    <a:lumOff val="25000"/>
                  </a:schemeClr>
                </a:solidFill>
                <a:latin typeface="Times New Roman" pitchFamily="18" charset="0"/>
                <a:cs typeface="Times New Roman" pitchFamily="18" charset="0"/>
              </a:rPr>
              <a:t> </a:t>
            </a:r>
            <a:r>
              <a:rPr lang="en-US" b="1" dirty="0">
                <a:solidFill>
                  <a:srgbClr val="444444"/>
                </a:solidFill>
                <a:latin typeface="Lato"/>
              </a:rPr>
              <a:t>Data Prepared: October </a:t>
            </a:r>
            <a:r>
              <a:rPr lang="en-US" b="1" dirty="0" smtClean="0">
                <a:solidFill>
                  <a:srgbClr val="444444"/>
                </a:solidFill>
                <a:latin typeface="Lato"/>
              </a:rPr>
              <a:t>05, </a:t>
            </a:r>
            <a:r>
              <a:rPr lang="en-US" b="1" dirty="0">
                <a:solidFill>
                  <a:srgbClr val="444444"/>
                </a:solidFill>
                <a:latin typeface="Lato"/>
              </a:rPr>
              <a:t>2019</a:t>
            </a:r>
            <a:endParaRPr lang="en-US" altLang="zh-CN" b="1" dirty="0">
              <a:solidFill>
                <a:srgbClr val="444444"/>
              </a:solidFill>
              <a:latin typeface="Lato"/>
            </a:endParaRPr>
          </a:p>
        </p:txBody>
      </p:sp>
      <p:sp>
        <p:nvSpPr>
          <p:cNvPr id="12" name="Rectangle 11"/>
          <p:cNvSpPr/>
          <p:nvPr/>
        </p:nvSpPr>
        <p:spPr>
          <a:xfrm>
            <a:off x="1680048" y="1817870"/>
            <a:ext cx="6245364" cy="830997"/>
          </a:xfrm>
          <a:prstGeom prst="rect">
            <a:avLst/>
          </a:prstGeom>
        </p:spPr>
        <p:txBody>
          <a:bodyPr wrap="none">
            <a:spAutoFit/>
          </a:bodyPr>
          <a:lstStyle/>
          <a:p>
            <a:r>
              <a:rPr lang="en-US" sz="4800" b="1" dirty="0" smtClean="0">
                <a:solidFill>
                  <a:srgbClr val="444444"/>
                </a:solidFill>
                <a:latin typeface="Lato"/>
              </a:rPr>
              <a:t>Tim Horton’s Review</a:t>
            </a:r>
            <a:endParaRPr lang="en-CA" sz="4800" b="1" dirty="0">
              <a:solidFill>
                <a:srgbClr val="444444"/>
              </a:solidFill>
              <a:latin typeface="Lato"/>
            </a:endParaRPr>
          </a:p>
        </p:txBody>
      </p:sp>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6775" y="3137027"/>
            <a:ext cx="1704975" cy="2676525"/>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Image result for tim hort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740" y="3823127"/>
            <a:ext cx="2801079" cy="186738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im hort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90185" y="183743"/>
            <a:ext cx="3896756" cy="2681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989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sp>
        <p:nvSpPr>
          <p:cNvPr id="2" name="Title 1"/>
          <p:cNvSpPr>
            <a:spLocks noGrp="1"/>
          </p:cNvSpPr>
          <p:nvPr>
            <p:ph type="title"/>
          </p:nvPr>
        </p:nvSpPr>
        <p:spPr/>
        <p:txBody>
          <a:bodyPr>
            <a:normAutofit/>
          </a:bodyPr>
          <a:lstStyle/>
          <a:p>
            <a:r>
              <a:rPr lang="en-CA" dirty="0" smtClean="0">
                <a:solidFill>
                  <a:srgbClr val="0000FF"/>
                </a:solidFill>
                <a:latin typeface="Arial" panose="020B0604020202020204" pitchFamily="34" charset="0"/>
                <a:cs typeface="Arial" panose="020B0604020202020204" pitchFamily="34" charset="0"/>
              </a:rPr>
              <a:t>Rating </a:t>
            </a:r>
            <a:r>
              <a:rPr lang="en-CA" dirty="0">
                <a:solidFill>
                  <a:srgbClr val="0000FF"/>
                </a:solidFill>
                <a:latin typeface="Arial" panose="020B0604020202020204" pitchFamily="34" charset="0"/>
                <a:cs typeface="Arial" panose="020B0604020202020204" pitchFamily="34" charset="0"/>
              </a:rPr>
              <a:t>explained by categorical ratings</a:t>
            </a:r>
          </a:p>
        </p:txBody>
      </p:sp>
      <p:sp>
        <p:nvSpPr>
          <p:cNvPr id="4" name="Slide Number Placeholder 3"/>
          <p:cNvSpPr>
            <a:spLocks noGrp="1"/>
          </p:cNvSpPr>
          <p:nvPr>
            <p:ph type="sldNum" sz="quarter" idx="12"/>
          </p:nvPr>
        </p:nvSpPr>
        <p:spPr/>
        <p:txBody>
          <a:bodyPr/>
          <a:lstStyle/>
          <a:p>
            <a:fld id="{E0775011-A4D0-4D5D-A999-B72CAC5DCD7A}" type="slidenum">
              <a:rPr lang="en-CA" smtClean="0"/>
              <a:t>10</a:t>
            </a:fld>
            <a:endParaRPr lang="en-CA"/>
          </a:p>
        </p:txBody>
      </p:sp>
      <p:pic>
        <p:nvPicPr>
          <p:cNvPr id="3" name="Picture 2"/>
          <p:cNvPicPr>
            <a:picLocks noChangeAspect="1"/>
          </p:cNvPicPr>
          <p:nvPr/>
        </p:nvPicPr>
        <p:blipFill>
          <a:blip r:embed="rId3"/>
          <a:stretch>
            <a:fillRect/>
          </a:stretch>
        </p:blipFill>
        <p:spPr>
          <a:xfrm>
            <a:off x="8047481" y="4191000"/>
            <a:ext cx="4114800" cy="2552700"/>
          </a:xfrm>
          <a:prstGeom prst="rect">
            <a:avLst/>
          </a:prstGeom>
        </p:spPr>
      </p:pic>
      <p:sp>
        <p:nvSpPr>
          <p:cNvPr id="8" name="Rectangle 7"/>
          <p:cNvSpPr/>
          <p:nvPr/>
        </p:nvSpPr>
        <p:spPr>
          <a:xfrm>
            <a:off x="9062157" y="3873802"/>
            <a:ext cx="2480166" cy="369332"/>
          </a:xfrm>
          <a:prstGeom prst="rect">
            <a:avLst/>
          </a:prstGeom>
        </p:spPr>
        <p:txBody>
          <a:bodyPr wrap="none">
            <a:spAutoFit/>
          </a:bodyPr>
          <a:lstStyle/>
          <a:p>
            <a:r>
              <a:rPr lang="en-CA" dirty="0">
                <a:solidFill>
                  <a:srgbClr val="0000FF"/>
                </a:solidFill>
                <a:latin typeface="Arial" panose="020B0604020202020204" pitchFamily="34" charset="0"/>
                <a:cs typeface="Arial" panose="020B0604020202020204" pitchFamily="34" charset="0"/>
              </a:rPr>
              <a:t>All former </a:t>
            </a:r>
            <a:r>
              <a:rPr lang="en-CA" dirty="0" smtClean="0">
                <a:solidFill>
                  <a:srgbClr val="0000FF"/>
                </a:solidFill>
                <a:latin typeface="Arial" panose="020B0604020202020204" pitchFamily="34" charset="0"/>
                <a:cs typeface="Arial" panose="020B0604020202020204" pitchFamily="34" charset="0"/>
              </a:rPr>
              <a:t>employees </a:t>
            </a:r>
            <a:endParaRPr lang="en-CA" dirty="0"/>
          </a:p>
        </p:txBody>
      </p:sp>
      <p:pic>
        <p:nvPicPr>
          <p:cNvPr id="10" name="Picture 9"/>
          <p:cNvPicPr>
            <a:picLocks noChangeAspect="1"/>
          </p:cNvPicPr>
          <p:nvPr/>
        </p:nvPicPr>
        <p:blipFill>
          <a:blip r:embed="rId4"/>
          <a:stretch>
            <a:fillRect/>
          </a:stretch>
        </p:blipFill>
        <p:spPr>
          <a:xfrm>
            <a:off x="0" y="1466849"/>
            <a:ext cx="6229350" cy="4000500"/>
          </a:xfrm>
          <a:prstGeom prst="rect">
            <a:avLst/>
          </a:prstGeom>
        </p:spPr>
      </p:pic>
      <p:pic>
        <p:nvPicPr>
          <p:cNvPr id="6" name="Picture 5"/>
          <p:cNvPicPr>
            <a:picLocks noChangeAspect="1"/>
          </p:cNvPicPr>
          <p:nvPr/>
        </p:nvPicPr>
        <p:blipFill>
          <a:blip r:embed="rId5"/>
          <a:stretch>
            <a:fillRect/>
          </a:stretch>
        </p:blipFill>
        <p:spPr>
          <a:xfrm>
            <a:off x="3815604" y="4266082"/>
            <a:ext cx="4000500" cy="2352675"/>
          </a:xfrm>
          <a:prstGeom prst="rect">
            <a:avLst/>
          </a:prstGeom>
        </p:spPr>
      </p:pic>
      <p:sp>
        <p:nvSpPr>
          <p:cNvPr id="12" name="Rectangle 11"/>
          <p:cNvSpPr/>
          <p:nvPr/>
        </p:nvSpPr>
        <p:spPr>
          <a:xfrm>
            <a:off x="617021" y="5489055"/>
            <a:ext cx="3018775" cy="646331"/>
          </a:xfrm>
          <a:prstGeom prst="rect">
            <a:avLst/>
          </a:prstGeom>
        </p:spPr>
        <p:txBody>
          <a:bodyPr wrap="none">
            <a:spAutoFit/>
          </a:bodyPr>
          <a:lstStyle/>
          <a:p>
            <a:r>
              <a:rPr lang="en-CA" dirty="0" smtClean="0">
                <a:solidFill>
                  <a:srgbClr val="0000FF"/>
                </a:solidFill>
                <a:latin typeface="Arial" panose="020B0604020202020204" pitchFamily="34" charset="0"/>
                <a:cs typeface="Arial" panose="020B0604020202020204" pitchFamily="34" charset="0"/>
              </a:rPr>
              <a:t>Unhappy </a:t>
            </a:r>
            <a:r>
              <a:rPr lang="en-CA" dirty="0">
                <a:solidFill>
                  <a:srgbClr val="0000FF"/>
                </a:solidFill>
                <a:latin typeface="Arial" panose="020B0604020202020204" pitchFamily="34" charset="0"/>
                <a:cs typeface="Arial" panose="020B0604020202020204" pitchFamily="34" charset="0"/>
              </a:rPr>
              <a:t>former </a:t>
            </a:r>
            <a:r>
              <a:rPr lang="en-CA" dirty="0" smtClean="0">
                <a:solidFill>
                  <a:srgbClr val="0000FF"/>
                </a:solidFill>
                <a:latin typeface="Arial" panose="020B0604020202020204" pitchFamily="34" charset="0"/>
                <a:cs typeface="Arial" panose="020B0604020202020204" pitchFamily="34" charset="0"/>
              </a:rPr>
              <a:t>employees</a:t>
            </a:r>
          </a:p>
          <a:p>
            <a:r>
              <a:rPr lang="en-CA" dirty="0">
                <a:solidFill>
                  <a:srgbClr val="0000FF"/>
                </a:solidFill>
                <a:latin typeface="Arial" panose="020B0604020202020204" pitchFamily="34" charset="0"/>
                <a:cs typeface="Arial" panose="020B0604020202020204" pitchFamily="34" charset="0"/>
              </a:rPr>
              <a:t>data['Rating']&lt;3 </a:t>
            </a:r>
          </a:p>
        </p:txBody>
      </p:sp>
      <p:cxnSp>
        <p:nvCxnSpPr>
          <p:cNvPr id="14" name="Straight Connector 13"/>
          <p:cNvCxnSpPr/>
          <p:nvPr/>
        </p:nvCxnSpPr>
        <p:spPr>
          <a:xfrm flipH="1">
            <a:off x="7786385" y="3610099"/>
            <a:ext cx="4375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816104" y="3584448"/>
            <a:ext cx="0" cy="321964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536955" y="2204259"/>
            <a:ext cx="4147289" cy="646331"/>
          </a:xfrm>
          <a:prstGeom prst="rect">
            <a:avLst/>
          </a:prstGeom>
        </p:spPr>
        <p:txBody>
          <a:bodyPr wrap="none">
            <a:spAutoFit/>
          </a:bodyPr>
          <a:lstStyle/>
          <a:p>
            <a:r>
              <a:rPr lang="en-CA" b="1" dirty="0" err="1">
                <a:solidFill>
                  <a:srgbClr val="11557C"/>
                </a:solidFill>
                <a:latin typeface="Lucida Grande"/>
              </a:rPr>
              <a:t>mord</a:t>
            </a:r>
            <a:r>
              <a:rPr lang="en-CA" b="1" dirty="0">
                <a:solidFill>
                  <a:srgbClr val="11557C"/>
                </a:solidFill>
                <a:latin typeface="Lucida Grande"/>
              </a:rPr>
              <a:t>: Ordinal Regression in </a:t>
            </a:r>
            <a:r>
              <a:rPr lang="en-CA" b="1" dirty="0" smtClean="0">
                <a:solidFill>
                  <a:srgbClr val="11557C"/>
                </a:solidFill>
                <a:latin typeface="Lucida Grande"/>
              </a:rPr>
              <a:t>Python</a:t>
            </a:r>
          </a:p>
          <a:p>
            <a:r>
              <a:rPr lang="en-CA" dirty="0">
                <a:hlinkClick r:id="rId6"/>
              </a:rPr>
              <a:t>https://pythonhosted.org/mord/</a:t>
            </a:r>
            <a:endParaRPr lang="en-CA" b="1" i="0" dirty="0">
              <a:solidFill>
                <a:srgbClr val="11557C"/>
              </a:solidFill>
              <a:effectLst/>
              <a:latin typeface="Lucida Grande"/>
            </a:endParaRPr>
          </a:p>
        </p:txBody>
      </p:sp>
    </p:spTree>
    <p:extLst>
      <p:ext uri="{BB962C8B-B14F-4D97-AF65-F5344CB8AC3E}">
        <p14:creationId xmlns:p14="http://schemas.microsoft.com/office/powerpoint/2010/main" val="3375965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856" y="365125"/>
            <a:ext cx="4511040" cy="1325563"/>
          </a:xfrm>
        </p:spPr>
        <p:txBody>
          <a:bodyPr>
            <a:normAutofit/>
          </a:bodyPr>
          <a:lstStyle/>
          <a:p>
            <a:r>
              <a:rPr lang="en-CA" sz="3200" dirty="0" smtClean="0">
                <a:solidFill>
                  <a:srgbClr val="0000FF"/>
                </a:solidFill>
                <a:latin typeface="Arial" panose="020B0604020202020204" pitchFamily="34" charset="0"/>
                <a:cs typeface="Arial" panose="020B0604020202020204" pitchFamily="34" charset="0"/>
              </a:rPr>
              <a:t>Average Rating Over Years</a:t>
            </a:r>
            <a:endParaRPr lang="en-CA" sz="3200" dirty="0">
              <a:solidFill>
                <a:srgbClr val="0000FF"/>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0775011-A4D0-4D5D-A999-B72CAC5DCD7A}" type="slidenum">
              <a:rPr lang="en-CA" smtClean="0"/>
              <a:t>11</a:t>
            </a:fld>
            <a:endParaRPr lang="en-CA"/>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53" y="118872"/>
            <a:ext cx="6922093" cy="6858000"/>
          </a:xfrm>
          <a:prstGeom prst="rect">
            <a:avLst/>
          </a:prstGeom>
        </p:spPr>
      </p:pic>
      <p:sp>
        <p:nvSpPr>
          <p:cNvPr id="7" name="Rectangle 6"/>
          <p:cNvSpPr/>
          <p:nvPr/>
        </p:nvSpPr>
        <p:spPr>
          <a:xfrm>
            <a:off x="121920" y="2118051"/>
            <a:ext cx="4660392" cy="3139321"/>
          </a:xfrm>
          <a:prstGeom prst="rect">
            <a:avLst/>
          </a:prstGeom>
        </p:spPr>
        <p:txBody>
          <a:bodyPr wrap="square">
            <a:spAutoFit/>
          </a:bodyPr>
          <a:lstStyle/>
          <a:p>
            <a:pPr marL="285750" indent="-285750">
              <a:buFont typeface="Wingdings" panose="05000000000000000000" pitchFamily="2" charset="2"/>
              <a:buChar char="Ø"/>
            </a:pPr>
            <a:r>
              <a:rPr lang="en-CA" dirty="0">
                <a:solidFill>
                  <a:srgbClr val="000000"/>
                </a:solidFill>
                <a:latin typeface="Helvetica Neue"/>
              </a:rPr>
              <a:t>Former employee's review in 2013 was not great but significantly was improved in 2014 and 2015</a:t>
            </a:r>
          </a:p>
          <a:p>
            <a:pPr marL="285750" indent="-285750">
              <a:buFont typeface="Wingdings" panose="05000000000000000000" pitchFamily="2" charset="2"/>
              <a:buChar char="Ø"/>
            </a:pPr>
            <a:r>
              <a:rPr lang="en-CA" dirty="0">
                <a:solidFill>
                  <a:srgbClr val="000000"/>
                </a:solidFill>
                <a:latin typeface="Helvetica Neue"/>
              </a:rPr>
              <a:t>Generally speaking, rating scores are declining over years</a:t>
            </a:r>
          </a:p>
          <a:p>
            <a:pPr marL="285750" indent="-285750">
              <a:buFont typeface="Wingdings" panose="05000000000000000000" pitchFamily="2" charset="2"/>
              <a:buChar char="Ø"/>
            </a:pPr>
            <a:r>
              <a:rPr lang="en-CA" dirty="0">
                <a:solidFill>
                  <a:srgbClr val="000000"/>
                </a:solidFill>
                <a:latin typeface="Helvetica Neue"/>
              </a:rPr>
              <a:t>The rate of decline for Management and job security seems to be more than others</a:t>
            </a:r>
          </a:p>
          <a:p>
            <a:pPr marL="285750" indent="-285750">
              <a:buFont typeface="Wingdings" panose="05000000000000000000" pitchFamily="2" charset="2"/>
              <a:buChar char="Ø"/>
            </a:pPr>
            <a:r>
              <a:rPr lang="en-CA" dirty="0">
                <a:solidFill>
                  <a:srgbClr val="000000"/>
                </a:solidFill>
                <a:latin typeface="Helvetica Neue"/>
              </a:rPr>
              <a:t>Both groups are unhappy with their salary and benefit and </a:t>
            </a:r>
            <a:r>
              <a:rPr lang="en-CA" dirty="0" smtClean="0">
                <a:solidFill>
                  <a:srgbClr val="000000"/>
                </a:solidFill>
                <a:latin typeface="Helvetica Neue"/>
              </a:rPr>
              <a:t>unfortunately </a:t>
            </a:r>
            <a:r>
              <a:rPr lang="en-CA" dirty="0">
                <a:solidFill>
                  <a:srgbClr val="000000"/>
                </a:solidFill>
                <a:latin typeface="Helvetica Neue"/>
              </a:rPr>
              <a:t>it is </a:t>
            </a:r>
            <a:r>
              <a:rPr lang="en-CA" dirty="0" smtClean="0">
                <a:solidFill>
                  <a:srgbClr val="000000"/>
                </a:solidFill>
                <a:latin typeface="Helvetica Neue"/>
              </a:rPr>
              <a:t>declined </a:t>
            </a:r>
            <a:r>
              <a:rPr lang="en-CA" dirty="0">
                <a:solidFill>
                  <a:srgbClr val="000000"/>
                </a:solidFill>
                <a:latin typeface="Helvetica Neue"/>
              </a:rPr>
              <a:t>for current employees in 2019</a:t>
            </a:r>
            <a:endParaRPr lang="en-CA" b="0" i="0" dirty="0">
              <a:solidFill>
                <a:srgbClr val="000000"/>
              </a:solidFill>
              <a:effectLst/>
              <a:latin typeface="Helvetica Neue"/>
            </a:endParaRPr>
          </a:p>
        </p:txBody>
      </p:sp>
    </p:spTree>
    <p:extLst>
      <p:ext uri="{BB962C8B-B14F-4D97-AF65-F5344CB8AC3E}">
        <p14:creationId xmlns:p14="http://schemas.microsoft.com/office/powerpoint/2010/main" val="3624421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smtClean="0">
                <a:solidFill>
                  <a:srgbClr val="0000FF"/>
                </a:solidFill>
                <a:latin typeface="Arial" panose="020B0604020202020204" pitchFamily="34" charset="0"/>
                <a:cs typeface="Arial" panose="020B0604020202020204" pitchFamily="34" charset="0"/>
              </a:rPr>
              <a:t>Single </a:t>
            </a:r>
            <a:r>
              <a:rPr lang="en-CA" sz="3200" dirty="0">
                <a:solidFill>
                  <a:srgbClr val="0000FF"/>
                </a:solidFill>
                <a:latin typeface="Arial" panose="020B0604020202020204" pitchFamily="34" charset="0"/>
                <a:cs typeface="Arial" panose="020B0604020202020204" pitchFamily="34" charset="0"/>
              </a:rPr>
              <a:t>W</a:t>
            </a:r>
            <a:r>
              <a:rPr lang="en-CA" sz="3200" dirty="0" smtClean="0">
                <a:solidFill>
                  <a:srgbClr val="0000FF"/>
                </a:solidFill>
                <a:latin typeface="Arial" panose="020B0604020202020204" pitchFamily="34" charset="0"/>
                <a:cs typeface="Arial" panose="020B0604020202020204" pitchFamily="34" charset="0"/>
              </a:rPr>
              <a:t>ord </a:t>
            </a:r>
            <a:r>
              <a:rPr lang="en-CA" sz="3200" dirty="0">
                <a:solidFill>
                  <a:srgbClr val="0000FF"/>
                </a:solidFill>
                <a:latin typeface="Arial" panose="020B0604020202020204" pitchFamily="34" charset="0"/>
                <a:cs typeface="Arial" panose="020B0604020202020204" pitchFamily="34" charset="0"/>
              </a:rPr>
              <a:t>C</a:t>
            </a:r>
            <a:r>
              <a:rPr lang="en-CA" sz="3200" dirty="0" smtClean="0">
                <a:solidFill>
                  <a:srgbClr val="0000FF"/>
                </a:solidFill>
                <a:latin typeface="Arial" panose="020B0604020202020204" pitchFamily="34" charset="0"/>
                <a:cs typeface="Arial" panose="020B0604020202020204" pitchFamily="34" charset="0"/>
              </a:rPr>
              <a:t>loud</a:t>
            </a:r>
            <a:endParaRPr lang="en-CA" sz="3200" dirty="0">
              <a:solidFill>
                <a:srgbClr val="0000FF"/>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0775011-A4D0-4D5D-A999-B72CAC5DCD7A}" type="slidenum">
              <a:rPr lang="en-CA" smtClean="0"/>
              <a:t>12</a:t>
            </a:fld>
            <a:endParaRPr lang="en-CA"/>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519" y="1575184"/>
            <a:ext cx="9441187" cy="4781166"/>
          </a:xfrm>
          <a:prstGeom prst="rect">
            <a:avLst/>
          </a:prstGeom>
        </p:spPr>
      </p:pic>
    </p:spTree>
    <p:extLst>
      <p:ext uri="{BB962C8B-B14F-4D97-AF65-F5344CB8AC3E}">
        <p14:creationId xmlns:p14="http://schemas.microsoft.com/office/powerpoint/2010/main" val="929230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smtClean="0">
                <a:solidFill>
                  <a:srgbClr val="0000FF"/>
                </a:solidFill>
                <a:latin typeface="Arial" panose="020B0604020202020204" pitchFamily="34" charset="0"/>
                <a:cs typeface="Arial" panose="020B0604020202020204" pitchFamily="34" charset="0"/>
              </a:rPr>
              <a:t>Bigram Word Cloud</a:t>
            </a:r>
            <a:endParaRPr lang="en-CA" sz="3200" dirty="0">
              <a:solidFill>
                <a:srgbClr val="0000FF"/>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0775011-A4D0-4D5D-A999-B72CAC5DCD7A}" type="slidenum">
              <a:rPr lang="en-CA" smtClean="0"/>
              <a:t>13</a:t>
            </a:fld>
            <a:endParaRPr lang="en-CA"/>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058" y="1814368"/>
            <a:ext cx="7647142" cy="3976006"/>
          </a:xfrm>
          <a:prstGeom prst="rect">
            <a:avLst/>
          </a:prstGeom>
        </p:spPr>
      </p:pic>
    </p:spTree>
    <p:extLst>
      <p:ext uri="{BB962C8B-B14F-4D97-AF65-F5344CB8AC3E}">
        <p14:creationId xmlns:p14="http://schemas.microsoft.com/office/powerpoint/2010/main" val="1803725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smtClean="0">
                <a:solidFill>
                  <a:srgbClr val="0000FF"/>
                </a:solidFill>
                <a:latin typeface="Arial" panose="020B0604020202020204" pitchFamily="34" charset="0"/>
                <a:cs typeface="Arial" panose="020B0604020202020204" pitchFamily="34" charset="0"/>
              </a:rPr>
              <a:t>Frequency of Bigrams</a:t>
            </a:r>
            <a:endParaRPr lang="en-CA" sz="3200" dirty="0">
              <a:solidFill>
                <a:srgbClr val="0000FF"/>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0775011-A4D0-4D5D-A999-B72CAC5DCD7A}" type="slidenum">
              <a:rPr lang="en-CA" smtClean="0"/>
              <a:t>14</a:t>
            </a:fld>
            <a:endParaRPr lang="en-CA"/>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613" y="1574738"/>
            <a:ext cx="6075758" cy="5030985"/>
          </a:xfrm>
          <a:prstGeom prst="rect">
            <a:avLst/>
          </a:prstGeom>
        </p:spPr>
      </p:pic>
      <p:pic>
        <p:nvPicPr>
          <p:cNvPr id="5" name="Picture 4"/>
          <p:cNvPicPr>
            <a:picLocks noChangeAspect="1"/>
          </p:cNvPicPr>
          <p:nvPr/>
        </p:nvPicPr>
        <p:blipFill>
          <a:blip r:embed="rId4"/>
          <a:stretch>
            <a:fillRect/>
          </a:stretch>
        </p:blipFill>
        <p:spPr>
          <a:xfrm>
            <a:off x="517588" y="2492311"/>
            <a:ext cx="3914775" cy="3629025"/>
          </a:xfrm>
          <a:prstGeom prst="rect">
            <a:avLst/>
          </a:prstGeom>
        </p:spPr>
      </p:pic>
      <p:sp>
        <p:nvSpPr>
          <p:cNvPr id="7" name="Rectangle 6"/>
          <p:cNvSpPr/>
          <p:nvPr/>
        </p:nvSpPr>
        <p:spPr>
          <a:xfrm>
            <a:off x="518405" y="2026889"/>
            <a:ext cx="2839239" cy="369332"/>
          </a:xfrm>
          <a:prstGeom prst="rect">
            <a:avLst/>
          </a:prstGeom>
        </p:spPr>
        <p:txBody>
          <a:bodyPr wrap="none">
            <a:spAutoFit/>
          </a:bodyPr>
          <a:lstStyle/>
          <a:p>
            <a:r>
              <a:rPr lang="en-CA" b="1" dirty="0" smtClean="0">
                <a:solidFill>
                  <a:srgbClr val="000000"/>
                </a:solidFill>
                <a:latin typeface="Helvetica Neue"/>
              </a:rPr>
              <a:t>Function makes </a:t>
            </a:r>
            <a:r>
              <a:rPr lang="en-CA" b="1" dirty="0" err="1">
                <a:solidFill>
                  <a:srgbClr val="000000"/>
                </a:solidFill>
                <a:latin typeface="Helvetica Neue"/>
              </a:rPr>
              <a:t>ngrams</a:t>
            </a:r>
            <a:endParaRPr lang="en-CA" dirty="0"/>
          </a:p>
        </p:txBody>
      </p:sp>
      <p:sp>
        <p:nvSpPr>
          <p:cNvPr id="8" name="Rectangle 7"/>
          <p:cNvSpPr/>
          <p:nvPr/>
        </p:nvSpPr>
        <p:spPr>
          <a:xfrm>
            <a:off x="6778752" y="2073055"/>
            <a:ext cx="3718560" cy="646331"/>
          </a:xfrm>
          <a:prstGeom prst="rect">
            <a:avLst/>
          </a:prstGeom>
        </p:spPr>
        <p:txBody>
          <a:bodyPr wrap="square">
            <a:spAutoFit/>
          </a:bodyPr>
          <a:lstStyle/>
          <a:p>
            <a:r>
              <a:rPr lang="en-CA" b="1" dirty="0">
                <a:solidFill>
                  <a:srgbClr val="000000"/>
                </a:solidFill>
                <a:latin typeface="Helvetica Neue"/>
              </a:rPr>
              <a:t>Fast-paced </a:t>
            </a:r>
          </a:p>
          <a:p>
            <a:r>
              <a:rPr lang="en-CA" b="1" dirty="0" smtClean="0">
                <a:solidFill>
                  <a:srgbClr val="000000"/>
                </a:solidFill>
                <a:latin typeface="Helvetica Neue"/>
              </a:rPr>
              <a:t> poor/bad/terrible </a:t>
            </a:r>
            <a:r>
              <a:rPr lang="en-CA" b="1" dirty="0">
                <a:solidFill>
                  <a:srgbClr val="000000"/>
                </a:solidFill>
                <a:latin typeface="Helvetica Neue"/>
              </a:rPr>
              <a:t>management </a:t>
            </a:r>
            <a:r>
              <a:rPr lang="en-CA" b="1" dirty="0" smtClean="0">
                <a:solidFill>
                  <a:srgbClr val="000000"/>
                </a:solidFill>
                <a:latin typeface="Helvetica Neue"/>
              </a:rPr>
              <a:t> </a:t>
            </a:r>
            <a:endParaRPr lang="en-CA" b="1" i="0" dirty="0">
              <a:solidFill>
                <a:srgbClr val="000000"/>
              </a:solidFill>
              <a:effectLst/>
              <a:latin typeface="Helvetica Neue"/>
            </a:endParaRPr>
          </a:p>
        </p:txBody>
      </p:sp>
    </p:spTree>
    <p:extLst>
      <p:ext uri="{BB962C8B-B14F-4D97-AF65-F5344CB8AC3E}">
        <p14:creationId xmlns:p14="http://schemas.microsoft.com/office/powerpoint/2010/main" val="718105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err="1">
                <a:solidFill>
                  <a:srgbClr val="0000FF"/>
                </a:solidFill>
                <a:latin typeface="Arial" panose="020B0604020202020204" pitchFamily="34" charset="0"/>
                <a:cs typeface="Arial" panose="020B0604020202020204" pitchFamily="34" charset="0"/>
              </a:rPr>
              <a:t>RandomForestClassifier</a:t>
            </a:r>
            <a:r>
              <a:rPr lang="en-CA" sz="3200" dirty="0">
                <a:solidFill>
                  <a:srgbClr val="0000FF"/>
                </a:solidFill>
                <a:latin typeface="Arial" panose="020B0604020202020204" pitchFamily="34" charset="0"/>
                <a:cs typeface="Arial" panose="020B0604020202020204" pitchFamily="34" charset="0"/>
              </a:rPr>
              <a:t> &amp; </a:t>
            </a:r>
            <a:r>
              <a:rPr lang="en-CA" sz="3200" dirty="0" err="1">
                <a:solidFill>
                  <a:srgbClr val="0000FF"/>
                </a:solidFill>
                <a:latin typeface="Arial" panose="020B0604020202020204" pitchFamily="34" charset="0"/>
                <a:cs typeface="Arial" panose="020B0604020202020204" pitchFamily="34" charset="0"/>
              </a:rPr>
              <a:t>LogisticRegression</a:t>
            </a:r>
            <a:endParaRPr lang="en-CA" sz="3200" dirty="0">
              <a:solidFill>
                <a:srgbClr val="0000FF"/>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0775011-A4D0-4D5D-A999-B72CAC5DCD7A}" type="slidenum">
              <a:rPr lang="en-CA" smtClean="0"/>
              <a:t>15</a:t>
            </a:fld>
            <a:endParaRPr lang="en-CA"/>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sp>
        <p:nvSpPr>
          <p:cNvPr id="3" name="TextBox 2"/>
          <p:cNvSpPr txBox="1"/>
          <p:nvPr/>
        </p:nvSpPr>
        <p:spPr>
          <a:xfrm>
            <a:off x="1106424" y="1690688"/>
            <a:ext cx="7735824" cy="584775"/>
          </a:xfrm>
          <a:prstGeom prst="rect">
            <a:avLst/>
          </a:prstGeom>
          <a:noFill/>
        </p:spPr>
        <p:txBody>
          <a:bodyPr wrap="square" rtlCol="0">
            <a:spAutoFit/>
          </a:bodyPr>
          <a:lstStyle/>
          <a:p>
            <a:r>
              <a:rPr lang="en-CA" sz="3200" dirty="0" smtClean="0"/>
              <a:t>Split Rating to  Rating &lt;3 : 0     Rating &gt; 3: 1</a:t>
            </a:r>
            <a:endParaRPr lang="en-CA" sz="3200" dirty="0"/>
          </a:p>
        </p:txBody>
      </p:sp>
      <p:sp>
        <p:nvSpPr>
          <p:cNvPr id="5" name="TextBox 4"/>
          <p:cNvSpPr txBox="1"/>
          <p:nvPr/>
        </p:nvSpPr>
        <p:spPr>
          <a:xfrm>
            <a:off x="1106424" y="2633472"/>
            <a:ext cx="8156448" cy="584775"/>
          </a:xfrm>
          <a:prstGeom prst="rect">
            <a:avLst/>
          </a:prstGeom>
          <a:noFill/>
        </p:spPr>
        <p:txBody>
          <a:bodyPr wrap="square" rtlCol="0">
            <a:spAutoFit/>
          </a:bodyPr>
          <a:lstStyle/>
          <a:p>
            <a:r>
              <a:rPr lang="en-CA" sz="3200" dirty="0" smtClean="0"/>
              <a:t>Concatenate  ‘Title’ </a:t>
            </a:r>
            <a:r>
              <a:rPr lang="en-CA" sz="3200" dirty="0"/>
              <a:t>and </a:t>
            </a:r>
            <a:r>
              <a:rPr lang="en-CA" sz="3200" dirty="0" smtClean="0"/>
              <a:t>‘Body’ to </a:t>
            </a:r>
            <a:r>
              <a:rPr lang="en-CA" sz="3200" dirty="0" err="1" smtClean="0"/>
              <a:t>Title_Body</a:t>
            </a:r>
            <a:endParaRPr lang="en-CA" sz="3200" dirty="0"/>
          </a:p>
        </p:txBody>
      </p:sp>
      <p:sp>
        <p:nvSpPr>
          <p:cNvPr id="7" name="TextBox 6"/>
          <p:cNvSpPr txBox="1"/>
          <p:nvPr/>
        </p:nvSpPr>
        <p:spPr>
          <a:xfrm>
            <a:off x="1106424" y="3576256"/>
            <a:ext cx="4443984" cy="1077218"/>
          </a:xfrm>
          <a:prstGeom prst="rect">
            <a:avLst/>
          </a:prstGeom>
          <a:noFill/>
        </p:spPr>
        <p:txBody>
          <a:bodyPr wrap="square" rtlCol="0">
            <a:spAutoFit/>
          </a:bodyPr>
          <a:lstStyle/>
          <a:p>
            <a:r>
              <a:rPr lang="en-CA" sz="3200" dirty="0" err="1"/>
              <a:t>RF_score</a:t>
            </a:r>
            <a:r>
              <a:rPr lang="en-CA" sz="3200" dirty="0"/>
              <a:t>: 87 %</a:t>
            </a:r>
          </a:p>
          <a:p>
            <a:r>
              <a:rPr lang="en-CA" sz="3200" dirty="0" err="1"/>
              <a:t>LogR</a:t>
            </a:r>
            <a:r>
              <a:rPr lang="en-CA" sz="3200" dirty="0"/>
              <a:t>: 87 %</a:t>
            </a:r>
          </a:p>
        </p:txBody>
      </p:sp>
      <p:sp>
        <p:nvSpPr>
          <p:cNvPr id="8" name="TextBox 7"/>
          <p:cNvSpPr txBox="1"/>
          <p:nvPr/>
        </p:nvSpPr>
        <p:spPr>
          <a:xfrm>
            <a:off x="1106424" y="5294376"/>
            <a:ext cx="7863840" cy="584775"/>
          </a:xfrm>
          <a:prstGeom prst="rect">
            <a:avLst/>
          </a:prstGeom>
          <a:noFill/>
        </p:spPr>
        <p:txBody>
          <a:bodyPr wrap="square" rtlCol="0">
            <a:spAutoFit/>
          </a:bodyPr>
          <a:lstStyle/>
          <a:p>
            <a:r>
              <a:rPr lang="en-CA" sz="3200" dirty="0"/>
              <a:t>This prediction has value to business </a:t>
            </a:r>
            <a:r>
              <a:rPr lang="en-CA" sz="3200" dirty="0" smtClean="0"/>
              <a:t>???</a:t>
            </a:r>
            <a:endParaRPr lang="en-CA" sz="3200" dirty="0"/>
          </a:p>
        </p:txBody>
      </p:sp>
    </p:spTree>
    <p:extLst>
      <p:ext uri="{BB962C8B-B14F-4D97-AF65-F5344CB8AC3E}">
        <p14:creationId xmlns:p14="http://schemas.microsoft.com/office/powerpoint/2010/main" val="1309428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sp>
        <p:nvSpPr>
          <p:cNvPr id="2" name="Title 1"/>
          <p:cNvSpPr>
            <a:spLocks noGrp="1"/>
          </p:cNvSpPr>
          <p:nvPr>
            <p:ph type="title"/>
          </p:nvPr>
        </p:nvSpPr>
        <p:spPr>
          <a:xfrm>
            <a:off x="243840" y="1245107"/>
            <a:ext cx="10472928" cy="1325563"/>
          </a:xfrm>
        </p:spPr>
        <p:txBody>
          <a:bodyPr>
            <a:normAutofit fontScale="90000"/>
          </a:bodyPr>
          <a:lstStyle/>
          <a:p>
            <a:r>
              <a:rPr lang="en-CA" sz="2700" dirty="0" smtClean="0"/>
              <a:t>A </a:t>
            </a:r>
            <a:r>
              <a:rPr lang="en-CA" sz="2700" dirty="0"/>
              <a:t>client has come to you with a data file containing workplace reviews by </a:t>
            </a:r>
            <a:r>
              <a:rPr lang="en-CA" sz="2700" b="1" dirty="0"/>
              <a:t>current </a:t>
            </a:r>
            <a:r>
              <a:rPr lang="en-CA" sz="2700" dirty="0"/>
              <a:t>and </a:t>
            </a:r>
            <a:r>
              <a:rPr lang="en-CA" sz="2700" b="1" dirty="0"/>
              <a:t>former</a:t>
            </a:r>
            <a:r>
              <a:rPr lang="en-CA" sz="2700" dirty="0"/>
              <a:t> employees. T</a:t>
            </a:r>
            <a:r>
              <a:rPr lang="en-CA" sz="2700" dirty="0" smtClean="0"/>
              <a:t>hey </a:t>
            </a:r>
            <a:r>
              <a:rPr lang="en-CA" sz="2700" dirty="0"/>
              <a:t>don’t know what value they can derive from it. </a:t>
            </a:r>
            <a:r>
              <a:rPr lang="en-CA" sz="2700" dirty="0" smtClean="0"/>
              <a:t/>
            </a:r>
            <a:br>
              <a:rPr lang="en-CA" sz="2700" dirty="0" smtClean="0"/>
            </a:br>
            <a:r>
              <a:rPr lang="en-CA" sz="2700" dirty="0" smtClean="0"/>
              <a:t>It’s </a:t>
            </a:r>
            <a:r>
              <a:rPr lang="en-CA" sz="2700" dirty="0"/>
              <a:t>your job </a:t>
            </a:r>
            <a:r>
              <a:rPr lang="en-CA" sz="2700" dirty="0" smtClean="0"/>
              <a:t>to garner </a:t>
            </a:r>
            <a:r>
              <a:rPr lang="en-CA" sz="2700" dirty="0"/>
              <a:t>business value from the given information and pose the findings </a:t>
            </a:r>
            <a:r>
              <a:rPr lang="en-CA" sz="2700" dirty="0" smtClean="0"/>
              <a:t>to  </a:t>
            </a:r>
            <a:r>
              <a:rPr lang="en-CA" sz="2700" dirty="0"/>
              <a:t>the client</a:t>
            </a:r>
            <a:r>
              <a:rPr lang="en-CA" dirty="0"/>
              <a:t>.</a:t>
            </a:r>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0775011-A4D0-4D5D-A999-B72CAC5DCD7A}" type="slidenum">
              <a:rPr lang="en-CA" smtClean="0"/>
              <a:t>2</a:t>
            </a:fld>
            <a:endParaRPr lang="en-CA"/>
          </a:p>
        </p:txBody>
      </p:sp>
      <p:sp>
        <p:nvSpPr>
          <p:cNvPr id="7" name="Rectangle 6"/>
          <p:cNvSpPr/>
          <p:nvPr/>
        </p:nvSpPr>
        <p:spPr>
          <a:xfrm>
            <a:off x="79248" y="3417508"/>
            <a:ext cx="5090160" cy="2677656"/>
          </a:xfrm>
          <a:prstGeom prst="rect">
            <a:avLst/>
          </a:prstGeom>
        </p:spPr>
        <p:txBody>
          <a:bodyPr wrap="square">
            <a:spAutoFit/>
          </a:bodyPr>
          <a:lstStyle/>
          <a:p>
            <a:pPr>
              <a:buClr>
                <a:srgbClr val="FF0000"/>
              </a:buClr>
              <a:buFont typeface="Wingdings" panose="05000000000000000000" pitchFamily="2" charset="2"/>
              <a:buChar char="ü"/>
            </a:pPr>
            <a:r>
              <a:rPr lang="en-CA" sz="2800" dirty="0">
                <a:solidFill>
                  <a:srgbClr val="000000"/>
                </a:solidFill>
                <a:latin typeface="Arial" panose="020B0604020202020204" pitchFamily="34" charset="0"/>
                <a:cs typeface="Arial" panose="020B0604020202020204" pitchFamily="34" charset="0"/>
              </a:rPr>
              <a:t>Introduction to data </a:t>
            </a:r>
            <a:r>
              <a:rPr lang="en-CA" sz="2800" dirty="0" smtClean="0">
                <a:solidFill>
                  <a:srgbClr val="000000"/>
                </a:solidFill>
                <a:latin typeface="Arial" panose="020B0604020202020204" pitchFamily="34" charset="0"/>
                <a:cs typeface="Arial" panose="020B0604020202020204" pitchFamily="34" charset="0"/>
              </a:rPr>
              <a:t>set</a:t>
            </a:r>
          </a:p>
          <a:p>
            <a:pPr>
              <a:buClr>
                <a:srgbClr val="FF0000"/>
              </a:buClr>
              <a:buFont typeface="Wingdings" panose="05000000000000000000" pitchFamily="2" charset="2"/>
              <a:buChar char="ü"/>
            </a:pPr>
            <a:r>
              <a:rPr lang="en-CA" sz="2800" dirty="0" smtClean="0">
                <a:solidFill>
                  <a:srgbClr val="000000"/>
                </a:solidFill>
                <a:latin typeface="Arial" panose="020B0604020202020204" pitchFamily="34" charset="0"/>
                <a:cs typeface="Arial" panose="020B0604020202020204" pitchFamily="34" charset="0"/>
              </a:rPr>
              <a:t>Hypothesis Generation</a:t>
            </a:r>
            <a:endParaRPr lang="en-CA" sz="1100" dirty="0">
              <a:solidFill>
                <a:srgbClr val="000000"/>
              </a:solidFill>
              <a:latin typeface="Arial" panose="020B0604020202020204" pitchFamily="34" charset="0"/>
              <a:cs typeface="Arial" panose="020B0604020202020204" pitchFamily="34" charset="0"/>
            </a:endParaRPr>
          </a:p>
          <a:p>
            <a:pPr>
              <a:buClr>
                <a:srgbClr val="FF0000"/>
              </a:buClr>
              <a:buFont typeface="Wingdings" panose="05000000000000000000" pitchFamily="2" charset="2"/>
              <a:buChar char="ü"/>
            </a:pPr>
            <a:r>
              <a:rPr lang="en-CA" sz="2800" dirty="0" smtClean="0">
                <a:solidFill>
                  <a:srgbClr val="000000"/>
                </a:solidFill>
                <a:latin typeface="Arial" panose="020B0604020202020204" pitchFamily="34" charset="0"/>
                <a:cs typeface="Arial" panose="020B0604020202020204" pitchFamily="34" charset="0"/>
              </a:rPr>
              <a:t>Exploratory Data Analysis</a:t>
            </a:r>
            <a:endParaRPr lang="en-CA" sz="1100" dirty="0">
              <a:solidFill>
                <a:srgbClr val="000000"/>
              </a:solidFill>
              <a:latin typeface="Arial" panose="020B0604020202020204" pitchFamily="34" charset="0"/>
              <a:cs typeface="Arial" panose="020B0604020202020204" pitchFamily="34" charset="0"/>
            </a:endParaRPr>
          </a:p>
          <a:p>
            <a:pPr>
              <a:buClr>
                <a:srgbClr val="FF0000"/>
              </a:buClr>
              <a:buFont typeface="Wingdings" panose="05000000000000000000" pitchFamily="2" charset="2"/>
              <a:buChar char="ü"/>
            </a:pPr>
            <a:r>
              <a:rPr lang="en-CA" sz="2800" dirty="0">
                <a:solidFill>
                  <a:srgbClr val="000000"/>
                </a:solidFill>
                <a:latin typeface="Arial" panose="020B0604020202020204" pitchFamily="34" charset="0"/>
                <a:cs typeface="Arial" panose="020B0604020202020204" pitchFamily="34" charset="0"/>
              </a:rPr>
              <a:t>Input Data </a:t>
            </a:r>
            <a:r>
              <a:rPr lang="en-CA" sz="2800" dirty="0" smtClean="0">
                <a:solidFill>
                  <a:srgbClr val="000000"/>
                </a:solidFill>
                <a:latin typeface="Arial" panose="020B0604020202020204" pitchFamily="34" charset="0"/>
                <a:cs typeface="Arial" panose="020B0604020202020204" pitchFamily="34" charset="0"/>
              </a:rPr>
              <a:t>Relationship</a:t>
            </a:r>
            <a:endParaRPr lang="en-CA" sz="1100" dirty="0">
              <a:solidFill>
                <a:srgbClr val="000000"/>
              </a:solidFill>
              <a:latin typeface="Arial" panose="020B0604020202020204" pitchFamily="34" charset="0"/>
              <a:cs typeface="Arial" panose="020B0604020202020204" pitchFamily="34" charset="0"/>
            </a:endParaRPr>
          </a:p>
          <a:p>
            <a:pPr>
              <a:buClr>
                <a:srgbClr val="FF0000"/>
              </a:buClr>
              <a:buFont typeface="Wingdings" panose="05000000000000000000" pitchFamily="2" charset="2"/>
              <a:buChar char="ü"/>
            </a:pPr>
            <a:r>
              <a:rPr lang="en-CA" sz="2800" dirty="0" smtClean="0">
                <a:solidFill>
                  <a:srgbClr val="000000"/>
                </a:solidFill>
                <a:latin typeface="Arial" panose="020B0604020202020204" pitchFamily="34" charset="0"/>
                <a:cs typeface="Arial" panose="020B0604020202020204" pitchFamily="34" charset="0"/>
              </a:rPr>
              <a:t>LR and NLP</a:t>
            </a:r>
            <a:endParaRPr lang="en-CA" sz="1100" dirty="0">
              <a:solidFill>
                <a:srgbClr val="000000"/>
              </a:solidFill>
              <a:latin typeface="Arial" panose="020B0604020202020204" pitchFamily="34" charset="0"/>
              <a:cs typeface="Arial" panose="020B0604020202020204" pitchFamily="34" charset="0"/>
            </a:endParaRPr>
          </a:p>
          <a:p>
            <a:pPr>
              <a:buClr>
                <a:srgbClr val="FF0000"/>
              </a:buClr>
              <a:buFont typeface="Wingdings" panose="05000000000000000000" pitchFamily="2" charset="2"/>
              <a:buChar char="ü"/>
            </a:pPr>
            <a:r>
              <a:rPr lang="en-CA" sz="2800" dirty="0">
                <a:solidFill>
                  <a:srgbClr val="000000"/>
                </a:solidFill>
                <a:latin typeface="Arial" panose="020B0604020202020204" pitchFamily="34" charset="0"/>
                <a:cs typeface="Arial" panose="020B0604020202020204" pitchFamily="34" charset="0"/>
              </a:rPr>
              <a:t>Conclusion</a:t>
            </a:r>
          </a:p>
        </p:txBody>
      </p:sp>
      <p:pic>
        <p:nvPicPr>
          <p:cNvPr id="2050" name="Picture 2" descr="Image result for tim hortons custom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5493" y="2601622"/>
            <a:ext cx="39243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m hortons customers drive throug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166" y="3667220"/>
            <a:ext cx="4342542" cy="305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82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rgbClr val="0000FF"/>
                </a:solidFill>
                <a:latin typeface="Arial" panose="020B0604020202020204" pitchFamily="34" charset="0"/>
                <a:cs typeface="Arial" panose="020B0604020202020204" pitchFamily="34" charset="0"/>
              </a:rPr>
              <a:t>Introduction </a:t>
            </a:r>
            <a:r>
              <a:rPr lang="en-CA" dirty="0">
                <a:solidFill>
                  <a:srgbClr val="0000FF"/>
                </a:solidFill>
                <a:latin typeface="Arial" panose="020B0604020202020204" pitchFamily="34" charset="0"/>
                <a:cs typeface="Arial" panose="020B0604020202020204" pitchFamily="34" charset="0"/>
              </a:rPr>
              <a:t>to </a:t>
            </a:r>
            <a:r>
              <a:rPr lang="en-CA" dirty="0" smtClean="0">
                <a:solidFill>
                  <a:srgbClr val="0000FF"/>
                </a:solidFill>
                <a:latin typeface="Arial" panose="020B0604020202020204" pitchFamily="34" charset="0"/>
                <a:cs typeface="Arial" panose="020B0604020202020204" pitchFamily="34" charset="0"/>
              </a:rPr>
              <a:t>Data </a:t>
            </a:r>
            <a:r>
              <a:rPr lang="en-CA" dirty="0">
                <a:solidFill>
                  <a:srgbClr val="0000FF"/>
                </a:solidFill>
                <a:latin typeface="Arial" panose="020B0604020202020204" pitchFamily="34" charset="0"/>
                <a:cs typeface="Arial" panose="020B0604020202020204" pitchFamily="34" charset="0"/>
              </a:rPr>
              <a:t>S</a:t>
            </a:r>
            <a:r>
              <a:rPr lang="en-CA" dirty="0" smtClean="0">
                <a:solidFill>
                  <a:srgbClr val="0000FF"/>
                </a:solidFill>
                <a:latin typeface="Arial" panose="020B0604020202020204" pitchFamily="34" charset="0"/>
                <a:cs typeface="Arial" panose="020B0604020202020204" pitchFamily="34" charset="0"/>
              </a:rPr>
              <a:t>et</a:t>
            </a:r>
            <a:r>
              <a:rPr lang="en-CA" dirty="0">
                <a:solidFill>
                  <a:srgbClr val="0000FF"/>
                </a:solidFill>
                <a:latin typeface="Arial" panose="020B0604020202020204" pitchFamily="34" charset="0"/>
                <a:cs typeface="Arial" panose="020B0604020202020204" pitchFamily="34" charset="0"/>
              </a:rPr>
              <a:t/>
            </a:r>
            <a:br>
              <a:rPr lang="en-CA" dirty="0">
                <a:solidFill>
                  <a:srgbClr val="0000FF"/>
                </a:solidFill>
                <a:latin typeface="Arial" panose="020B0604020202020204" pitchFamily="34" charset="0"/>
                <a:cs typeface="Arial" panose="020B0604020202020204" pitchFamily="34" charset="0"/>
              </a:rPr>
            </a:br>
            <a:endParaRPr lang="en-CA" dirty="0">
              <a:solidFill>
                <a:srgbClr val="0000FF"/>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0775011-A4D0-4D5D-A999-B72CAC5DCD7A}" type="slidenum">
              <a:rPr lang="en-CA" smtClean="0"/>
              <a:t>3</a:t>
            </a:fld>
            <a:endParaRPr lang="en-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72011832"/>
              </p:ext>
            </p:extLst>
          </p:nvPr>
        </p:nvGraphicFramePr>
        <p:xfrm>
          <a:off x="5209032" y="1568831"/>
          <a:ext cx="6422136" cy="4416552"/>
        </p:xfrm>
        <a:graphic>
          <a:graphicData uri="http://schemas.openxmlformats.org/drawingml/2006/table">
            <a:tbl>
              <a:tblPr firstRow="1" firstCol="1" bandRow="1">
                <a:tableStyleId>{5C22544A-7EE6-4342-B048-85BDC9FD1C3A}</a:tableStyleId>
              </a:tblPr>
              <a:tblGrid>
                <a:gridCol w="3066288"/>
                <a:gridCol w="3355848"/>
              </a:tblGrid>
              <a:tr h="0">
                <a:tc>
                  <a:txBody>
                    <a:bodyPr/>
                    <a:lstStyle/>
                    <a:p>
                      <a:pPr algn="l">
                        <a:lnSpc>
                          <a:spcPct val="115000"/>
                        </a:lnSpc>
                        <a:spcAft>
                          <a:spcPts val="0"/>
                        </a:spcAft>
                      </a:pPr>
                      <a:r>
                        <a:rPr lang="en-US" sz="1400" dirty="0" smtClean="0">
                          <a:solidFill>
                            <a:schemeClr val="tx1"/>
                          </a:solidFill>
                          <a:effectLst/>
                          <a:latin typeface="+mn-lt"/>
                          <a:ea typeface="+mn-ea"/>
                          <a:cs typeface="+mn-cs"/>
                        </a:rPr>
                        <a:t>Rating</a:t>
                      </a:r>
                      <a:endParaRPr lang="en-CA" sz="14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CA" sz="1400" b="1" dirty="0" smtClean="0">
                          <a:solidFill>
                            <a:schemeClr val="tx1"/>
                          </a:solidFill>
                          <a:effectLst/>
                        </a:rPr>
                        <a:t>1-5</a:t>
                      </a:r>
                      <a:endParaRPr lang="en-CA" sz="1400" b="1" dirty="0">
                        <a:solidFill>
                          <a:schemeClr val="tx1"/>
                        </a:solidFill>
                        <a:effectLst/>
                      </a:endParaRPr>
                    </a:p>
                    <a:p>
                      <a:pPr algn="ctr">
                        <a:lnSpc>
                          <a:spcPct val="115000"/>
                        </a:lnSpc>
                        <a:spcAft>
                          <a:spcPts val="0"/>
                        </a:spcAft>
                      </a:pPr>
                      <a:r>
                        <a:rPr lang="en-US" sz="1400" b="1" dirty="0">
                          <a:solidFill>
                            <a:schemeClr val="tx1"/>
                          </a:solidFill>
                          <a:effectLst/>
                        </a:rPr>
                        <a:t> </a:t>
                      </a:r>
                      <a:endParaRPr lang="en-CA" sz="1400" b="1"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0">
                <a:tc>
                  <a:txBody>
                    <a:bodyPr/>
                    <a:lstStyle/>
                    <a:p>
                      <a:pPr algn="l">
                        <a:lnSpc>
                          <a:spcPct val="115000"/>
                        </a:lnSpc>
                        <a:spcAft>
                          <a:spcPts val="0"/>
                        </a:spcAft>
                      </a:pPr>
                      <a:r>
                        <a:rPr lang="en-CA" sz="1400" b="1" kern="1200" dirty="0" smtClean="0">
                          <a:solidFill>
                            <a:schemeClr val="tx1"/>
                          </a:solidFill>
                          <a:effectLst/>
                          <a:latin typeface="+mn-lt"/>
                          <a:ea typeface="+mn-ea"/>
                          <a:cs typeface="+mn-cs"/>
                        </a:rPr>
                        <a:t>Title</a:t>
                      </a:r>
                      <a:endParaRPr lang="en-CA" sz="1400" b="1" kern="1200" dirty="0">
                        <a:solidFill>
                          <a:schemeClr val="tx1"/>
                        </a:solidFill>
                        <a:effectLst/>
                        <a:latin typeface="+mn-lt"/>
                        <a:ea typeface="+mn-ea"/>
                        <a:cs typeface="+mn-cs"/>
                      </a:endParaRPr>
                    </a:p>
                  </a:txBody>
                  <a:tcPr marL="68580" marR="68580" marT="0" marB="0"/>
                </a:tc>
                <a:tc>
                  <a:txBody>
                    <a:bodyPr/>
                    <a:lstStyle/>
                    <a:p>
                      <a:pPr algn="ctr">
                        <a:lnSpc>
                          <a:spcPct val="115000"/>
                        </a:lnSpc>
                        <a:spcAft>
                          <a:spcPts val="0"/>
                        </a:spcAft>
                      </a:pPr>
                      <a:r>
                        <a:rPr lang="en-CA" sz="1400" b="1" dirty="0" smtClean="0">
                          <a:solidFill>
                            <a:schemeClr val="tx1"/>
                          </a:solidFill>
                          <a:effectLst/>
                        </a:rPr>
                        <a:t>String</a:t>
                      </a:r>
                      <a:endParaRPr lang="en-CA" sz="1400" b="1" dirty="0">
                        <a:solidFill>
                          <a:schemeClr val="tx1"/>
                        </a:solidFill>
                        <a:effectLst/>
                      </a:endParaRPr>
                    </a:p>
                    <a:p>
                      <a:pPr algn="ctr">
                        <a:lnSpc>
                          <a:spcPct val="115000"/>
                        </a:lnSpc>
                        <a:spcAft>
                          <a:spcPts val="0"/>
                        </a:spcAft>
                      </a:pPr>
                      <a:r>
                        <a:rPr lang="en-US" sz="1400" b="1" dirty="0">
                          <a:solidFill>
                            <a:schemeClr val="tx1"/>
                          </a:solidFill>
                          <a:effectLst/>
                        </a:rPr>
                        <a:t> </a:t>
                      </a:r>
                      <a:endParaRPr lang="en-CA" sz="1400" b="1"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0">
                <a:tc>
                  <a:txBody>
                    <a:bodyPr/>
                    <a:lstStyle/>
                    <a:p>
                      <a:pPr algn="l">
                        <a:lnSpc>
                          <a:spcPct val="115000"/>
                        </a:lnSpc>
                        <a:spcAft>
                          <a:spcPts val="0"/>
                        </a:spcAft>
                      </a:pPr>
                      <a:r>
                        <a:rPr lang="en-US" sz="1400" dirty="0" smtClean="0">
                          <a:solidFill>
                            <a:schemeClr val="tx1"/>
                          </a:solidFill>
                          <a:effectLst/>
                        </a:rPr>
                        <a:t>Body</a:t>
                      </a:r>
                      <a:endParaRPr lang="en-CA" sz="14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b="1" dirty="0" smtClean="0">
                          <a:solidFill>
                            <a:schemeClr val="tx1"/>
                          </a:solidFill>
                          <a:effectLst/>
                        </a:rPr>
                        <a:t>text</a:t>
                      </a:r>
                      <a:r>
                        <a:rPr lang="en-US" sz="1400" b="1" dirty="0">
                          <a:solidFill>
                            <a:schemeClr val="tx1"/>
                          </a:solidFill>
                          <a:effectLst/>
                        </a:rPr>
                        <a:t> </a:t>
                      </a:r>
                      <a:endParaRPr lang="en-CA" sz="1400" b="1"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0">
                <a:tc>
                  <a:txBody>
                    <a:bodyPr/>
                    <a:lstStyle/>
                    <a:p>
                      <a:pPr algn="l">
                        <a:lnSpc>
                          <a:spcPct val="115000"/>
                        </a:lnSpc>
                        <a:spcAft>
                          <a:spcPts val="0"/>
                        </a:spcAft>
                      </a:pPr>
                      <a:r>
                        <a:rPr lang="en-US" sz="1400" dirty="0" smtClean="0">
                          <a:solidFill>
                            <a:schemeClr val="tx1"/>
                          </a:solidFill>
                          <a:effectLst/>
                          <a:latin typeface="+mn-lt"/>
                          <a:ea typeface="+mn-ea"/>
                          <a:cs typeface="+mn-cs"/>
                        </a:rPr>
                        <a:t>Job</a:t>
                      </a:r>
                      <a:r>
                        <a:rPr lang="en-US" sz="1400" baseline="0" dirty="0" smtClean="0">
                          <a:solidFill>
                            <a:schemeClr val="tx1"/>
                          </a:solidFill>
                          <a:effectLst/>
                          <a:latin typeface="+mn-lt"/>
                          <a:ea typeface="+mn-ea"/>
                          <a:cs typeface="+mn-cs"/>
                        </a:rPr>
                        <a:t> Title</a:t>
                      </a:r>
                      <a:endParaRPr lang="en-CA" sz="14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b="1" dirty="0" smtClean="0">
                          <a:solidFill>
                            <a:schemeClr val="tx1"/>
                          </a:solidFill>
                          <a:effectLst/>
                        </a:rPr>
                        <a:t>String</a:t>
                      </a:r>
                      <a:endParaRPr lang="en-CA" sz="1400" b="1" dirty="0">
                        <a:solidFill>
                          <a:schemeClr val="tx1"/>
                        </a:solidFill>
                        <a:effectLst/>
                      </a:endParaRPr>
                    </a:p>
                    <a:p>
                      <a:pPr algn="ctr">
                        <a:lnSpc>
                          <a:spcPct val="115000"/>
                        </a:lnSpc>
                        <a:spcAft>
                          <a:spcPts val="0"/>
                        </a:spcAft>
                      </a:pPr>
                      <a:r>
                        <a:rPr lang="en-US" sz="1400" b="1" dirty="0">
                          <a:solidFill>
                            <a:schemeClr val="tx1"/>
                          </a:solidFill>
                          <a:effectLst/>
                        </a:rPr>
                        <a:t> </a:t>
                      </a:r>
                      <a:endParaRPr lang="en-CA" sz="1400" b="1"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0">
                <a:tc>
                  <a:txBody>
                    <a:bodyPr/>
                    <a:lstStyle/>
                    <a:p>
                      <a:pPr algn="l">
                        <a:lnSpc>
                          <a:spcPct val="115000"/>
                        </a:lnSpc>
                        <a:spcAft>
                          <a:spcPts val="0"/>
                        </a:spcAft>
                      </a:pPr>
                      <a:r>
                        <a:rPr lang="en-US" sz="1400" dirty="0" smtClean="0">
                          <a:solidFill>
                            <a:schemeClr val="tx1"/>
                          </a:solidFill>
                          <a:effectLst/>
                          <a:latin typeface="+mn-lt"/>
                          <a:ea typeface="+mn-ea"/>
                          <a:cs typeface="+mn-cs"/>
                        </a:rPr>
                        <a:t>Location</a:t>
                      </a:r>
                      <a:endParaRPr lang="en-CA" sz="14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b="1" dirty="0" smtClean="0">
                          <a:solidFill>
                            <a:schemeClr val="tx1"/>
                          </a:solidFill>
                          <a:effectLst/>
                        </a:rPr>
                        <a:t>String</a:t>
                      </a:r>
                      <a:r>
                        <a:rPr lang="en-US" sz="1400" b="1" dirty="0">
                          <a:solidFill>
                            <a:schemeClr val="tx1"/>
                          </a:solidFill>
                          <a:effectLst/>
                        </a:rPr>
                        <a:t> </a:t>
                      </a:r>
                      <a:endParaRPr lang="en-CA" sz="1400" b="1"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0">
                <a:tc>
                  <a:txBody>
                    <a:bodyPr/>
                    <a:lstStyle/>
                    <a:p>
                      <a:pPr algn="l">
                        <a:lnSpc>
                          <a:spcPct val="115000"/>
                        </a:lnSpc>
                        <a:spcAft>
                          <a:spcPts val="0"/>
                        </a:spcAft>
                      </a:pPr>
                      <a:r>
                        <a:rPr lang="en-US" sz="1400" dirty="0" smtClean="0">
                          <a:solidFill>
                            <a:schemeClr val="tx1"/>
                          </a:solidFill>
                          <a:effectLst/>
                        </a:rPr>
                        <a:t>Date</a:t>
                      </a:r>
                      <a:endParaRPr lang="en-CA" sz="14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b="1" dirty="0" smtClean="0">
                          <a:solidFill>
                            <a:schemeClr val="tx1"/>
                          </a:solidFill>
                          <a:effectLst/>
                        </a:rPr>
                        <a:t>Day</a:t>
                      </a:r>
                      <a:r>
                        <a:rPr lang="en-US" sz="1400" b="1" baseline="0" dirty="0" smtClean="0">
                          <a:solidFill>
                            <a:schemeClr val="tx1"/>
                          </a:solidFill>
                          <a:effectLst/>
                        </a:rPr>
                        <a:t> month year</a:t>
                      </a:r>
                      <a:endParaRPr lang="en-CA" sz="1400" b="1" dirty="0">
                        <a:solidFill>
                          <a:schemeClr val="tx1"/>
                        </a:solidFill>
                        <a:effectLst/>
                      </a:endParaRPr>
                    </a:p>
                    <a:p>
                      <a:pPr algn="ctr">
                        <a:lnSpc>
                          <a:spcPct val="115000"/>
                        </a:lnSpc>
                        <a:spcAft>
                          <a:spcPts val="0"/>
                        </a:spcAft>
                      </a:pPr>
                      <a:r>
                        <a:rPr lang="en-US" sz="1400" b="1" dirty="0">
                          <a:solidFill>
                            <a:schemeClr val="tx1"/>
                          </a:solidFill>
                          <a:effectLst/>
                        </a:rPr>
                        <a:t> </a:t>
                      </a:r>
                      <a:endParaRPr lang="en-CA" sz="1400" b="1"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0">
                <a:tc>
                  <a:txBody>
                    <a:bodyPr/>
                    <a:lstStyle/>
                    <a:p>
                      <a:pPr algn="l">
                        <a:lnSpc>
                          <a:spcPct val="115000"/>
                        </a:lnSpc>
                        <a:spcAft>
                          <a:spcPts val="0"/>
                        </a:spcAft>
                      </a:pPr>
                      <a:r>
                        <a:rPr lang="en-CA" sz="1400" b="1" dirty="0" smtClean="0">
                          <a:solidFill>
                            <a:schemeClr val="tx1"/>
                          </a:solidFill>
                        </a:rPr>
                        <a:t>Rating - Job Work/Life Balance</a:t>
                      </a:r>
                      <a:r>
                        <a:rPr lang="en-CA" sz="1400" dirty="0" smtClean="0">
                          <a:solidFill>
                            <a:schemeClr val="tx1"/>
                          </a:solidFill>
                        </a:rPr>
                        <a:t> </a:t>
                      </a:r>
                      <a:endParaRPr lang="en-CA" sz="14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CA" sz="1400" b="1" dirty="0" smtClean="0">
                          <a:solidFill>
                            <a:schemeClr val="tx1"/>
                          </a:solidFill>
                          <a:effectLst/>
                        </a:rPr>
                        <a:t>1-5</a:t>
                      </a:r>
                      <a:r>
                        <a:rPr lang="en-US" sz="1400" b="1" dirty="0">
                          <a:solidFill>
                            <a:schemeClr val="tx1"/>
                          </a:solidFill>
                          <a:effectLst/>
                        </a:rPr>
                        <a:t> </a:t>
                      </a:r>
                      <a:endParaRPr lang="en-CA" sz="1400" b="1"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0">
                <a:tc>
                  <a:txBody>
                    <a:bodyPr/>
                    <a:lstStyle/>
                    <a:p>
                      <a:pPr algn="l">
                        <a:lnSpc>
                          <a:spcPct val="115000"/>
                        </a:lnSpc>
                        <a:spcAft>
                          <a:spcPts val="0"/>
                        </a:spcAft>
                      </a:pPr>
                      <a:r>
                        <a:rPr lang="en-CA" sz="1400" b="1" dirty="0" smtClean="0">
                          <a:solidFill>
                            <a:schemeClr val="tx1"/>
                          </a:solidFill>
                        </a:rPr>
                        <a:t>Rating - Salary/Benefits</a:t>
                      </a:r>
                      <a:r>
                        <a:rPr lang="en-CA" sz="1400" dirty="0" smtClean="0">
                          <a:solidFill>
                            <a:schemeClr val="tx1"/>
                          </a:solidFill>
                        </a:rPr>
                        <a:t> </a:t>
                      </a:r>
                      <a:r>
                        <a:rPr lang="en-CA" sz="1400" b="1" dirty="0" smtClean="0">
                          <a:solidFill>
                            <a:schemeClr val="tx1"/>
                          </a:solidFill>
                        </a:rPr>
                        <a:t>Rating </a:t>
                      </a:r>
                      <a:endParaRPr lang="en-CA" sz="14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CA" sz="1400" b="1" dirty="0" smtClean="0">
                          <a:solidFill>
                            <a:schemeClr val="tx1"/>
                          </a:solidFill>
                          <a:effectLst/>
                        </a:rPr>
                        <a:t>1-5</a:t>
                      </a:r>
                      <a:r>
                        <a:rPr lang="en-US" sz="1400" b="1" dirty="0">
                          <a:solidFill>
                            <a:schemeClr val="tx1"/>
                          </a:solidFill>
                          <a:effectLst/>
                        </a:rPr>
                        <a:t> </a:t>
                      </a:r>
                      <a:endParaRPr lang="en-CA" sz="1400" b="1"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368046">
                <a:tc>
                  <a:txBody>
                    <a:bodyPr/>
                    <a:lstStyle/>
                    <a:p>
                      <a:pPr algn="l">
                        <a:lnSpc>
                          <a:spcPct val="115000"/>
                        </a:lnSpc>
                        <a:spcAft>
                          <a:spcPts val="0"/>
                        </a:spcAft>
                      </a:pPr>
                      <a:r>
                        <a:rPr lang="en-CA" sz="1400" b="1" dirty="0" smtClean="0">
                          <a:solidFill>
                            <a:schemeClr val="tx1"/>
                          </a:solidFill>
                        </a:rPr>
                        <a:t>Rating - Job Security/Advancement</a:t>
                      </a:r>
                      <a:endParaRPr lang="en-CA" sz="14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1400" b="1" dirty="0" smtClean="0">
                          <a:solidFill>
                            <a:schemeClr val="tx1"/>
                          </a:solidFill>
                          <a:effectLst/>
                        </a:rPr>
                        <a:t>1-5</a:t>
                      </a:r>
                    </a:p>
                  </a:txBody>
                  <a:tcPr marL="68580" marR="68580" marT="0" marB="0"/>
                </a:tc>
              </a:tr>
              <a:tr h="368046">
                <a:tc>
                  <a:txBody>
                    <a:bodyPr/>
                    <a:lstStyle/>
                    <a:p>
                      <a:pPr algn="l">
                        <a:lnSpc>
                          <a:spcPct val="115000"/>
                        </a:lnSpc>
                        <a:spcAft>
                          <a:spcPts val="0"/>
                        </a:spcAft>
                      </a:pPr>
                      <a:r>
                        <a:rPr lang="en-CA" sz="1400" b="1" dirty="0" smtClean="0">
                          <a:solidFill>
                            <a:schemeClr val="tx1"/>
                          </a:solidFill>
                        </a:rPr>
                        <a:t>Rating - Management</a:t>
                      </a:r>
                      <a:r>
                        <a:rPr lang="en-CA" sz="1400" dirty="0" smtClean="0">
                          <a:solidFill>
                            <a:schemeClr val="tx1"/>
                          </a:solidFill>
                        </a:rPr>
                        <a:t> </a:t>
                      </a:r>
                      <a:endParaRPr lang="en-CA" sz="14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1400" b="1" dirty="0" smtClean="0">
                          <a:solidFill>
                            <a:schemeClr val="tx1"/>
                          </a:solidFill>
                          <a:effectLst/>
                        </a:rPr>
                        <a:t>1-5</a:t>
                      </a:r>
                    </a:p>
                  </a:txBody>
                  <a:tcPr marL="68580" marR="68580" marT="0" marB="0"/>
                </a:tc>
              </a:tr>
              <a:tr h="368046">
                <a:tc>
                  <a:txBody>
                    <a:bodyPr/>
                    <a:lstStyle/>
                    <a:p>
                      <a:pPr marL="0" indent="0" algn="l">
                        <a:buFont typeface="Arial" panose="020B0604020202020204" pitchFamily="34" charset="0"/>
                        <a:buNone/>
                      </a:pPr>
                      <a:r>
                        <a:rPr lang="en-CA" sz="1400" b="1" dirty="0" smtClean="0">
                          <a:solidFill>
                            <a:schemeClr val="tx1"/>
                          </a:solidFill>
                        </a:rPr>
                        <a:t>Rating - Job Culture</a:t>
                      </a:r>
                      <a:r>
                        <a:rPr lang="en-CA" sz="1400" dirty="0" smtClean="0">
                          <a:solidFill>
                            <a:schemeClr val="tx1"/>
                          </a:solidFill>
                        </a:rPr>
                        <a:t> </a:t>
                      </a:r>
                      <a:endParaRPr lang="en-CA" sz="1400" dirty="0">
                        <a:solidFill>
                          <a:schemeClr val="tx1"/>
                        </a:solidFill>
                        <a:latin typeface="Arial" panose="020B0604020202020204" pitchFamily="34" charset="0"/>
                        <a:cs typeface="Arial" panose="020B0604020202020204" pitchFamily="34"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b="1" dirty="0">
                          <a:solidFill>
                            <a:schemeClr val="tx1"/>
                          </a:solidFill>
                          <a:effectLst/>
                        </a:rPr>
                        <a:t> </a:t>
                      </a:r>
                      <a:r>
                        <a:rPr lang="en-CA" sz="1400" b="1" dirty="0" smtClean="0">
                          <a:solidFill>
                            <a:schemeClr val="tx1"/>
                          </a:solidFill>
                          <a:effectLst/>
                        </a:rPr>
                        <a:t>1-5</a:t>
                      </a:r>
                    </a:p>
                  </a:txBody>
                  <a:tcPr marL="68580" marR="68580" marT="0" marB="0"/>
                </a:tc>
              </a:tr>
              <a:tr h="368046">
                <a:tc>
                  <a:txBody>
                    <a:bodyPr/>
                    <a:lstStyle/>
                    <a:p>
                      <a:pPr marL="0" indent="0" algn="l">
                        <a:buFont typeface="Arial" panose="020B0604020202020204" pitchFamily="34" charset="0"/>
                        <a:buNone/>
                      </a:pPr>
                      <a:r>
                        <a:rPr lang="en-CA" sz="1400" b="1" dirty="0" smtClean="0">
                          <a:solidFill>
                            <a:schemeClr val="tx1"/>
                          </a:solidFill>
                        </a:rPr>
                        <a:t>Employment Status</a:t>
                      </a:r>
                      <a:r>
                        <a:rPr lang="en-CA" sz="1400" dirty="0" smtClean="0">
                          <a:solidFill>
                            <a:schemeClr val="tx1"/>
                          </a:solidFill>
                        </a:rPr>
                        <a:t> </a:t>
                      </a:r>
                      <a:endParaRPr lang="en-CA" sz="1400" dirty="0">
                        <a:solidFill>
                          <a:schemeClr val="tx1"/>
                        </a:solidFill>
                        <a:latin typeface="Arial" panose="020B060402020202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CA" sz="1400" b="1" dirty="0" smtClean="0">
                          <a:solidFill>
                            <a:schemeClr val="tx1"/>
                          </a:solidFill>
                          <a:effectLst/>
                          <a:latin typeface="Calibri" panose="020F0502020204030204" pitchFamily="34" charset="0"/>
                          <a:ea typeface="Calibri" panose="020F0502020204030204" pitchFamily="34" charset="0"/>
                          <a:cs typeface="Cordia New" panose="020B0304020202020204" pitchFamily="34" charset="-34"/>
                        </a:rPr>
                        <a:t>String</a:t>
                      </a:r>
                      <a:endParaRPr lang="en-CA" sz="1400" b="1"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bl>
          </a:graphicData>
        </a:graphic>
      </p:graphicFrame>
      <p:sp>
        <p:nvSpPr>
          <p:cNvPr id="5" name="TextBox 4"/>
          <p:cNvSpPr txBox="1"/>
          <p:nvPr/>
        </p:nvSpPr>
        <p:spPr>
          <a:xfrm>
            <a:off x="100584" y="2359152"/>
            <a:ext cx="4718304" cy="2554545"/>
          </a:xfrm>
          <a:prstGeom prst="rect">
            <a:avLst/>
          </a:prstGeom>
          <a:noFill/>
        </p:spPr>
        <p:txBody>
          <a:bodyPr wrap="square" rtlCol="0">
            <a:spAutoFit/>
          </a:bodyPr>
          <a:lstStyle/>
          <a:p>
            <a:pPr marL="342900" indent="-342900">
              <a:buFont typeface="Arial" panose="020B0604020202020204" pitchFamily="34" charset="0"/>
              <a:buChar char="•"/>
            </a:pPr>
            <a:r>
              <a:rPr lang="en-CA" sz="2000" dirty="0">
                <a:solidFill>
                  <a:srgbClr val="000000"/>
                </a:solidFill>
                <a:latin typeface="Arial" panose="020B0604020202020204" pitchFamily="34" charset="0"/>
                <a:cs typeface="Arial" panose="020B0604020202020204" pitchFamily="34" charset="0"/>
              </a:rPr>
              <a:t>Original Dataset: </a:t>
            </a:r>
            <a:r>
              <a:rPr lang="en-CA" sz="2000" dirty="0" smtClean="0">
                <a:solidFill>
                  <a:srgbClr val="000000"/>
                </a:solidFill>
                <a:latin typeface="Arial" panose="020B0604020202020204" pitchFamily="34" charset="0"/>
                <a:cs typeface="Arial" panose="020B0604020202020204" pitchFamily="34" charset="0"/>
              </a:rPr>
              <a:t>13020 observations</a:t>
            </a:r>
          </a:p>
          <a:p>
            <a:pPr marL="342900" indent="-342900">
              <a:buFont typeface="Arial" panose="020B0604020202020204" pitchFamily="34" charset="0"/>
              <a:buChar char="•"/>
            </a:pPr>
            <a:endParaRPr lang="en-CA" sz="2000" dirty="0" smtClean="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A" sz="2000" dirty="0" smtClean="0">
                <a:solidFill>
                  <a:srgbClr val="000000"/>
                </a:solidFill>
                <a:latin typeface="Arial" panose="020B0604020202020204" pitchFamily="34" charset="0"/>
                <a:cs typeface="Arial" panose="020B0604020202020204" pitchFamily="34" charset="0"/>
              </a:rPr>
              <a:t>Rating * are ordinal numbers</a:t>
            </a:r>
          </a:p>
          <a:p>
            <a:pPr marL="342900" indent="-342900">
              <a:buFont typeface="Arial" panose="020B0604020202020204" pitchFamily="34" charset="0"/>
              <a:buChar char="•"/>
            </a:pPr>
            <a:endParaRPr lang="en-CA" sz="2000" dirty="0" smtClean="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A" sz="2000" dirty="0" smtClean="0">
                <a:solidFill>
                  <a:srgbClr val="000000"/>
                </a:solidFill>
                <a:latin typeface="Arial" panose="020B0604020202020204" pitchFamily="34" charset="0"/>
                <a:cs typeface="Arial" panose="020B0604020202020204" pitchFamily="34" charset="0"/>
              </a:rPr>
              <a:t>Body contains long/short texts</a:t>
            </a:r>
          </a:p>
          <a:p>
            <a:pPr marL="342900" indent="-342900">
              <a:buFont typeface="Arial" panose="020B0604020202020204" pitchFamily="34" charset="0"/>
              <a:buChar char="•"/>
            </a:pPr>
            <a:endParaRPr lang="en-CA" sz="20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A" sz="2000" dirty="0" smtClean="0">
                <a:solidFill>
                  <a:srgbClr val="000000"/>
                </a:solidFill>
                <a:latin typeface="Arial" panose="020B0604020202020204" pitchFamily="34" charset="0"/>
                <a:cs typeface="Arial" panose="020B0604020202020204" pitchFamily="34" charset="0"/>
              </a:rPr>
              <a:t>Location :City and Province</a:t>
            </a:r>
          </a:p>
          <a:p>
            <a:pPr marL="342900" indent="-342900">
              <a:buFont typeface="Arial" panose="020B0604020202020204" pitchFamily="34" charset="0"/>
              <a:buChar char="•"/>
            </a:pPr>
            <a:endParaRPr lang="en-CA" sz="2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1648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rgbClr val="0000FF"/>
                </a:solidFill>
                <a:latin typeface="Arial" panose="020B0604020202020204" pitchFamily="34" charset="0"/>
                <a:cs typeface="Arial" panose="020B0604020202020204" pitchFamily="34" charset="0"/>
              </a:rPr>
              <a:t>Cleaning Data</a:t>
            </a:r>
            <a:endParaRPr lang="en-CA" dirty="0">
              <a:solidFill>
                <a:srgbClr val="0000FF"/>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0775011-A4D0-4D5D-A999-B72CAC5DCD7A}" type="slidenum">
              <a:rPr lang="en-CA" smtClean="0"/>
              <a:t>4</a:t>
            </a:fld>
            <a:endParaRPr lang="en-CA"/>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pic>
        <p:nvPicPr>
          <p:cNvPr id="8" name="Picture 7"/>
          <p:cNvPicPr>
            <a:picLocks noChangeAspect="1"/>
          </p:cNvPicPr>
          <p:nvPr/>
        </p:nvPicPr>
        <p:blipFill>
          <a:blip r:embed="rId3"/>
          <a:stretch>
            <a:fillRect/>
          </a:stretch>
        </p:blipFill>
        <p:spPr>
          <a:xfrm>
            <a:off x="2963144" y="2867022"/>
            <a:ext cx="9199137" cy="3489328"/>
          </a:xfrm>
          <a:prstGeom prst="rect">
            <a:avLst/>
          </a:prstGeom>
        </p:spPr>
      </p:pic>
      <p:sp>
        <p:nvSpPr>
          <p:cNvPr id="10" name="Right Arrow 9"/>
          <p:cNvSpPr/>
          <p:nvPr/>
        </p:nvSpPr>
        <p:spPr>
          <a:xfrm>
            <a:off x="1780520" y="3886200"/>
            <a:ext cx="1182624" cy="1524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ight Arrow 10"/>
          <p:cNvSpPr/>
          <p:nvPr/>
        </p:nvSpPr>
        <p:spPr>
          <a:xfrm>
            <a:off x="1780520" y="5355336"/>
            <a:ext cx="1182624" cy="1524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100" name="Picture 4" descr="Image result for check mark emo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7879" y="3485959"/>
            <a:ext cx="552641" cy="55264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check mark emo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7878" y="4955095"/>
            <a:ext cx="552641" cy="55264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259055" y="4332338"/>
            <a:ext cx="704088" cy="769441"/>
          </a:xfrm>
          <a:prstGeom prst="rect">
            <a:avLst/>
          </a:prstGeom>
          <a:noFill/>
        </p:spPr>
        <p:txBody>
          <a:bodyPr wrap="square" rtlCol="0">
            <a:spAutoFit/>
          </a:bodyPr>
          <a:lstStyle/>
          <a:p>
            <a:r>
              <a:rPr lang="en-CA" sz="4400" dirty="0" smtClean="0"/>
              <a:t>?</a:t>
            </a:r>
            <a:endParaRPr lang="en-CA" sz="4400" dirty="0"/>
          </a:p>
        </p:txBody>
      </p:sp>
      <p:sp>
        <p:nvSpPr>
          <p:cNvPr id="18" name="TextBox 17"/>
          <p:cNvSpPr txBox="1"/>
          <p:nvPr/>
        </p:nvSpPr>
        <p:spPr>
          <a:xfrm>
            <a:off x="2611099" y="4676877"/>
            <a:ext cx="704088" cy="769441"/>
          </a:xfrm>
          <a:prstGeom prst="rect">
            <a:avLst/>
          </a:prstGeom>
          <a:noFill/>
        </p:spPr>
        <p:txBody>
          <a:bodyPr wrap="square" rtlCol="0">
            <a:spAutoFit/>
          </a:bodyPr>
          <a:lstStyle/>
          <a:p>
            <a:r>
              <a:rPr lang="en-CA" sz="4400" dirty="0" smtClean="0"/>
              <a:t>?</a:t>
            </a:r>
            <a:endParaRPr lang="en-CA" sz="4400" dirty="0"/>
          </a:p>
        </p:txBody>
      </p:sp>
      <p:sp>
        <p:nvSpPr>
          <p:cNvPr id="19" name="TextBox 18"/>
          <p:cNvSpPr txBox="1"/>
          <p:nvPr/>
        </p:nvSpPr>
        <p:spPr>
          <a:xfrm>
            <a:off x="2611099" y="3940261"/>
            <a:ext cx="704088" cy="769441"/>
          </a:xfrm>
          <a:prstGeom prst="rect">
            <a:avLst/>
          </a:prstGeom>
          <a:noFill/>
        </p:spPr>
        <p:txBody>
          <a:bodyPr wrap="square" rtlCol="0">
            <a:spAutoFit/>
          </a:bodyPr>
          <a:lstStyle/>
          <a:p>
            <a:r>
              <a:rPr lang="en-CA" sz="4400" dirty="0" smtClean="0"/>
              <a:t>?</a:t>
            </a:r>
            <a:endParaRPr lang="en-CA" sz="4400" dirty="0"/>
          </a:p>
        </p:txBody>
      </p:sp>
      <p:sp>
        <p:nvSpPr>
          <p:cNvPr id="14" name="TextBox 13"/>
          <p:cNvSpPr txBox="1"/>
          <p:nvPr/>
        </p:nvSpPr>
        <p:spPr>
          <a:xfrm>
            <a:off x="838200" y="1825836"/>
            <a:ext cx="7245096" cy="523220"/>
          </a:xfrm>
          <a:prstGeom prst="rect">
            <a:avLst/>
          </a:prstGeom>
          <a:noFill/>
        </p:spPr>
        <p:txBody>
          <a:bodyPr wrap="square" rtlCol="0">
            <a:spAutoFit/>
          </a:bodyPr>
          <a:lstStyle/>
          <a:p>
            <a:r>
              <a:rPr lang="en-CA" sz="2800" dirty="0" smtClean="0"/>
              <a:t>What we are looking for??? And So what!</a:t>
            </a:r>
            <a:endParaRPr lang="en-CA" sz="2800" dirty="0"/>
          </a:p>
        </p:txBody>
      </p:sp>
    </p:spTree>
    <p:extLst>
      <p:ext uri="{BB962C8B-B14F-4D97-AF65-F5344CB8AC3E}">
        <p14:creationId xmlns:p14="http://schemas.microsoft.com/office/powerpoint/2010/main" val="2891626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19903247">
            <a:off x="589883" y="1649526"/>
            <a:ext cx="4355201" cy="3016139"/>
          </a:xfrm>
          <a:prstGeom prst="rect">
            <a:avLst/>
          </a:prstGeom>
        </p:spPr>
      </p:pic>
      <p:sp>
        <p:nvSpPr>
          <p:cNvPr id="2" name="Title 1"/>
          <p:cNvSpPr>
            <a:spLocks noGrp="1"/>
          </p:cNvSpPr>
          <p:nvPr>
            <p:ph type="title"/>
          </p:nvPr>
        </p:nvSpPr>
        <p:spPr/>
        <p:txBody>
          <a:bodyPr/>
          <a:lstStyle/>
          <a:p>
            <a:r>
              <a:rPr lang="en-CA" dirty="0" smtClean="0">
                <a:solidFill>
                  <a:srgbClr val="0000FF"/>
                </a:solidFill>
                <a:latin typeface="Arial" panose="020B0604020202020204" pitchFamily="34" charset="0"/>
                <a:cs typeface="Arial" panose="020B0604020202020204" pitchFamily="34" charset="0"/>
              </a:rPr>
              <a:t>Priority of Cleaning </a:t>
            </a:r>
            <a:r>
              <a:rPr lang="en-CA" dirty="0">
                <a:solidFill>
                  <a:srgbClr val="0000FF"/>
                </a:solidFill>
                <a:latin typeface="Arial" panose="020B0604020202020204" pitchFamily="34" charset="0"/>
                <a:cs typeface="Arial" panose="020B0604020202020204" pitchFamily="34" charset="0"/>
              </a:rPr>
              <a:t>Data</a:t>
            </a:r>
            <a:endParaRPr lang="en-CA" dirty="0"/>
          </a:p>
        </p:txBody>
      </p:sp>
      <p:sp>
        <p:nvSpPr>
          <p:cNvPr id="4" name="Slide Number Placeholder 3"/>
          <p:cNvSpPr>
            <a:spLocks noGrp="1"/>
          </p:cNvSpPr>
          <p:nvPr>
            <p:ph type="sldNum" sz="quarter" idx="12"/>
          </p:nvPr>
        </p:nvSpPr>
        <p:spPr/>
        <p:txBody>
          <a:bodyPr/>
          <a:lstStyle/>
          <a:p>
            <a:fld id="{E0775011-A4D0-4D5D-A999-B72CAC5DCD7A}" type="slidenum">
              <a:rPr lang="en-CA" smtClean="0"/>
              <a:t>5</a:t>
            </a:fld>
            <a:endParaRPr lang="en-CA"/>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pic>
        <p:nvPicPr>
          <p:cNvPr id="5" name="Picture 4"/>
          <p:cNvPicPr>
            <a:picLocks noChangeAspect="1"/>
          </p:cNvPicPr>
          <p:nvPr/>
        </p:nvPicPr>
        <p:blipFill>
          <a:blip r:embed="rId4"/>
          <a:stretch>
            <a:fillRect/>
          </a:stretch>
        </p:blipFill>
        <p:spPr>
          <a:xfrm rot="1940176">
            <a:off x="6049900" y="1460913"/>
            <a:ext cx="5419725" cy="3486150"/>
          </a:xfrm>
          <a:prstGeom prst="rect">
            <a:avLst/>
          </a:prstGeom>
        </p:spPr>
      </p:pic>
      <p:pic>
        <p:nvPicPr>
          <p:cNvPr id="6" name="Picture 5"/>
          <p:cNvPicPr>
            <a:picLocks noChangeAspect="1"/>
          </p:cNvPicPr>
          <p:nvPr/>
        </p:nvPicPr>
        <p:blipFill>
          <a:blip r:embed="rId5"/>
          <a:stretch>
            <a:fillRect/>
          </a:stretch>
        </p:blipFill>
        <p:spPr>
          <a:xfrm>
            <a:off x="3124888" y="2999232"/>
            <a:ext cx="5634874" cy="3139789"/>
          </a:xfrm>
          <a:prstGeom prst="rect">
            <a:avLst/>
          </a:prstGeom>
        </p:spPr>
      </p:pic>
    </p:spTree>
    <p:extLst>
      <p:ext uri="{BB962C8B-B14F-4D97-AF65-F5344CB8AC3E}">
        <p14:creationId xmlns:p14="http://schemas.microsoft.com/office/powerpoint/2010/main" val="2300885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Callout 13"/>
          <p:cNvSpPr/>
          <p:nvPr/>
        </p:nvSpPr>
        <p:spPr>
          <a:xfrm>
            <a:off x="5175504" y="2836840"/>
            <a:ext cx="7159204" cy="3343349"/>
          </a:xfrm>
          <a:prstGeom prst="wedgeEllipse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p:txBody>
          <a:bodyPr>
            <a:normAutofit/>
          </a:bodyPr>
          <a:lstStyle/>
          <a:p>
            <a:r>
              <a:rPr lang="en-CA" dirty="0" smtClean="0">
                <a:solidFill>
                  <a:srgbClr val="0000FF"/>
                </a:solidFill>
                <a:latin typeface="Arial" panose="020B0604020202020204" pitchFamily="34" charset="0"/>
                <a:cs typeface="Arial" panose="020B0604020202020204" pitchFamily="34" charset="0"/>
              </a:rPr>
              <a:t>Hypothesis Generation</a:t>
            </a:r>
            <a:endParaRPr lang="en-CA" dirty="0">
              <a:solidFill>
                <a:srgbClr val="0000FF"/>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sp>
        <p:nvSpPr>
          <p:cNvPr id="8" name="Rectangle 7"/>
          <p:cNvSpPr/>
          <p:nvPr/>
        </p:nvSpPr>
        <p:spPr>
          <a:xfrm rot="551885">
            <a:off x="6941272" y="4823076"/>
            <a:ext cx="3965448" cy="369332"/>
          </a:xfrm>
          <a:prstGeom prst="rect">
            <a:avLst/>
          </a:prstGeom>
        </p:spPr>
        <p:txBody>
          <a:bodyPr wrap="square">
            <a:spAutoFit/>
          </a:bodyPr>
          <a:lstStyle/>
          <a:p>
            <a:pPr>
              <a:buClr>
                <a:srgbClr val="FF0000"/>
              </a:buClr>
            </a:pPr>
            <a:r>
              <a:rPr lang="en-CA" dirty="0" smtClean="0">
                <a:solidFill>
                  <a:srgbClr val="000000"/>
                </a:solidFill>
                <a:latin typeface="Arial" panose="020B0604020202020204" pitchFamily="34" charset="0"/>
                <a:cs typeface="Arial" panose="020B0604020202020204" pitchFamily="34" charset="0"/>
              </a:rPr>
              <a:t>Location : grouping provinces or city</a:t>
            </a:r>
            <a:endParaRPr lang="en-CA" dirty="0">
              <a:solidFill>
                <a:srgbClr val="000000"/>
              </a:solidFill>
              <a:latin typeface="Arial" panose="020B0604020202020204" pitchFamily="34" charset="0"/>
              <a:cs typeface="Arial" panose="020B0604020202020204" pitchFamily="34" charset="0"/>
            </a:endParaRPr>
          </a:p>
        </p:txBody>
      </p:sp>
      <p:sp>
        <p:nvSpPr>
          <p:cNvPr id="10" name="Rectangle 9"/>
          <p:cNvSpPr/>
          <p:nvPr/>
        </p:nvSpPr>
        <p:spPr>
          <a:xfrm>
            <a:off x="838200" y="1853107"/>
            <a:ext cx="8964168" cy="2492990"/>
          </a:xfrm>
          <a:prstGeom prst="rect">
            <a:avLst/>
          </a:prstGeom>
        </p:spPr>
        <p:txBody>
          <a:bodyPr wrap="square">
            <a:spAutoFit/>
          </a:bodyPr>
          <a:lstStyle/>
          <a:p>
            <a:r>
              <a:rPr lang="en-GB" sz="2400" dirty="0" smtClean="0">
                <a:solidFill>
                  <a:srgbClr val="080E14"/>
                </a:solidFill>
                <a:latin typeface="Arial" panose="020B0604020202020204" pitchFamily="34" charset="0"/>
                <a:ea typeface="Arial Unicode MS" panose="020B0604020202020204" pitchFamily="34" charset="-128"/>
              </a:rPr>
              <a:t>Brainstorming </a:t>
            </a:r>
            <a:r>
              <a:rPr lang="en-GB" sz="2400" dirty="0">
                <a:solidFill>
                  <a:srgbClr val="080E14"/>
                </a:solidFill>
                <a:latin typeface="Arial" panose="020B0604020202020204" pitchFamily="34" charset="0"/>
                <a:ea typeface="Arial Unicode MS" panose="020B0604020202020204" pitchFamily="34" charset="-128"/>
              </a:rPr>
              <a:t>possible factors that can impact the </a:t>
            </a:r>
            <a:r>
              <a:rPr lang="en-GB" sz="2400" dirty="0" smtClean="0">
                <a:solidFill>
                  <a:srgbClr val="080E14"/>
                </a:solidFill>
                <a:latin typeface="Arial" panose="020B0604020202020204" pitchFamily="34" charset="0"/>
                <a:ea typeface="Arial Unicode MS" panose="020B0604020202020204" pitchFamily="34" charset="-128"/>
              </a:rPr>
              <a:t>outcome</a:t>
            </a:r>
          </a:p>
          <a:p>
            <a:endParaRPr lang="en-GB" sz="2400" dirty="0" smtClean="0">
              <a:solidFill>
                <a:srgbClr val="080E14"/>
              </a:solidFill>
              <a:latin typeface="Arial" panose="020B0604020202020204" pitchFamily="34" charset="0"/>
              <a:ea typeface="Arial Unicode MS" panose="020B0604020202020204" pitchFamily="34" charset="-128"/>
            </a:endParaRPr>
          </a:p>
          <a:p>
            <a:pPr marL="285750" lvl="0" indent="-285750" fontAlgn="base">
              <a:buFont typeface="Wingdings" panose="05000000000000000000" pitchFamily="2" charset="2"/>
              <a:buChar char="Ø"/>
            </a:pPr>
            <a:r>
              <a:rPr lang="en-GB" dirty="0" smtClean="0"/>
              <a:t>Demographics          </a:t>
            </a:r>
            <a:r>
              <a:rPr lang="en-GB" dirty="0" smtClean="0">
                <a:solidFill>
                  <a:srgbClr val="002060"/>
                </a:solidFill>
              </a:rPr>
              <a:t>Former and current employees</a:t>
            </a:r>
          </a:p>
          <a:p>
            <a:pPr marL="285750" lvl="0" indent="-285750" fontAlgn="base">
              <a:buFont typeface="Wingdings" panose="05000000000000000000" pitchFamily="2" charset="2"/>
              <a:buChar char="Ø"/>
            </a:pPr>
            <a:endParaRPr lang="en-CA" dirty="0"/>
          </a:p>
          <a:p>
            <a:pPr marL="285750" lvl="0" indent="-285750" fontAlgn="base">
              <a:buFont typeface="Wingdings" panose="05000000000000000000" pitchFamily="2" charset="2"/>
              <a:buChar char="Ø"/>
            </a:pPr>
            <a:r>
              <a:rPr lang="en-GB" dirty="0"/>
              <a:t> </a:t>
            </a:r>
            <a:r>
              <a:rPr lang="en-GB" dirty="0" smtClean="0"/>
              <a:t>Product/Service      </a:t>
            </a:r>
            <a:r>
              <a:rPr lang="en-GB" dirty="0" smtClean="0">
                <a:solidFill>
                  <a:srgbClr val="002060"/>
                </a:solidFill>
              </a:rPr>
              <a:t>how to analyse their review</a:t>
            </a:r>
            <a:endParaRPr lang="en-GB" dirty="0">
              <a:solidFill>
                <a:srgbClr val="002060"/>
              </a:solidFill>
            </a:endParaRPr>
          </a:p>
          <a:p>
            <a:pPr lvl="0" fontAlgn="base"/>
            <a:endParaRPr lang="en-CA" dirty="0"/>
          </a:p>
          <a:p>
            <a:pPr marL="285750" lvl="0" indent="-285750" fontAlgn="base">
              <a:buFont typeface="Wingdings" panose="05000000000000000000" pitchFamily="2" charset="2"/>
              <a:buChar char="Ø"/>
            </a:pPr>
            <a:r>
              <a:rPr lang="en-GB" dirty="0"/>
              <a:t>Possible </a:t>
            </a:r>
            <a:r>
              <a:rPr lang="en-GB" dirty="0" smtClean="0"/>
              <a:t>Outcomes    </a:t>
            </a:r>
            <a:r>
              <a:rPr lang="en-GB" dirty="0">
                <a:solidFill>
                  <a:srgbClr val="002060"/>
                </a:solidFill>
              </a:rPr>
              <a:t>why positive/ negative review</a:t>
            </a:r>
            <a:endParaRPr lang="en-CA" dirty="0">
              <a:solidFill>
                <a:srgbClr val="002060"/>
              </a:solidFill>
            </a:endParaRPr>
          </a:p>
          <a:p>
            <a:endParaRPr lang="en-CA" dirty="0"/>
          </a:p>
        </p:txBody>
      </p:sp>
      <p:sp>
        <p:nvSpPr>
          <p:cNvPr id="11" name="TextBox 10"/>
          <p:cNvSpPr txBox="1"/>
          <p:nvPr/>
        </p:nvSpPr>
        <p:spPr>
          <a:xfrm rot="20798828">
            <a:off x="7799832" y="3550185"/>
            <a:ext cx="3737406" cy="369332"/>
          </a:xfrm>
          <a:prstGeom prst="rect">
            <a:avLst/>
          </a:prstGeom>
          <a:noFill/>
        </p:spPr>
        <p:txBody>
          <a:bodyPr wrap="square" rtlCol="0">
            <a:spAutoFit/>
          </a:bodyPr>
          <a:lstStyle/>
          <a:p>
            <a:r>
              <a:rPr lang="en-CA" dirty="0" smtClean="0"/>
              <a:t>Cleaning and categorize job Title </a:t>
            </a:r>
            <a:endParaRPr lang="en-CA" dirty="0"/>
          </a:p>
        </p:txBody>
      </p:sp>
      <p:sp>
        <p:nvSpPr>
          <p:cNvPr id="12" name="TextBox 11"/>
          <p:cNvSpPr txBox="1"/>
          <p:nvPr/>
        </p:nvSpPr>
        <p:spPr>
          <a:xfrm>
            <a:off x="9467747" y="4264854"/>
            <a:ext cx="1563624" cy="369332"/>
          </a:xfrm>
          <a:prstGeom prst="rect">
            <a:avLst/>
          </a:prstGeom>
          <a:noFill/>
        </p:spPr>
        <p:txBody>
          <a:bodyPr wrap="square" rtlCol="0">
            <a:spAutoFit/>
          </a:bodyPr>
          <a:lstStyle/>
          <a:p>
            <a:r>
              <a:rPr lang="en-CA" dirty="0" smtClean="0"/>
              <a:t>Grouping Date </a:t>
            </a:r>
            <a:endParaRPr lang="en-CA" dirty="0"/>
          </a:p>
        </p:txBody>
      </p:sp>
      <p:sp>
        <p:nvSpPr>
          <p:cNvPr id="13" name="TextBox 12"/>
          <p:cNvSpPr txBox="1"/>
          <p:nvPr/>
        </p:nvSpPr>
        <p:spPr>
          <a:xfrm>
            <a:off x="7149743" y="5590770"/>
            <a:ext cx="3099816" cy="369332"/>
          </a:xfrm>
          <a:prstGeom prst="rect">
            <a:avLst/>
          </a:prstGeom>
          <a:noFill/>
        </p:spPr>
        <p:txBody>
          <a:bodyPr wrap="square" rtlCol="0">
            <a:spAutoFit/>
          </a:bodyPr>
          <a:lstStyle/>
          <a:p>
            <a:r>
              <a:rPr lang="en-CA" dirty="0" smtClean="0"/>
              <a:t>Employment Status and Rating </a:t>
            </a:r>
            <a:endParaRPr lang="en-CA" dirty="0"/>
          </a:p>
        </p:txBody>
      </p:sp>
      <p:sp>
        <p:nvSpPr>
          <p:cNvPr id="15" name="TextBox 14"/>
          <p:cNvSpPr txBox="1"/>
          <p:nvPr/>
        </p:nvSpPr>
        <p:spPr>
          <a:xfrm>
            <a:off x="12672129" y="12812245"/>
            <a:ext cx="573660" cy="1477328"/>
          </a:xfrm>
          <a:prstGeom prst="rect">
            <a:avLst/>
          </a:prstGeom>
          <a:noFill/>
        </p:spPr>
        <p:txBody>
          <a:bodyPr wrap="square" rtlCol="0">
            <a:spAutoFit/>
          </a:bodyPr>
          <a:lstStyle/>
          <a:p>
            <a:r>
              <a:rPr lang="en-CA" dirty="0" smtClean="0"/>
              <a:t>Niloofar is thinking</a:t>
            </a:r>
            <a:endParaRPr lang="en-CA" dirty="0"/>
          </a:p>
        </p:txBody>
      </p:sp>
      <p:pic>
        <p:nvPicPr>
          <p:cNvPr id="5122" name="Picture 2" descr="Image result for emoji girl think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3292" y="5960102"/>
            <a:ext cx="777313" cy="86216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119372" y="6206518"/>
            <a:ext cx="2112264" cy="369332"/>
          </a:xfrm>
          <a:prstGeom prst="rect">
            <a:avLst/>
          </a:prstGeom>
          <a:noFill/>
        </p:spPr>
        <p:txBody>
          <a:bodyPr wrap="square" rtlCol="0">
            <a:spAutoFit/>
          </a:bodyPr>
          <a:lstStyle/>
          <a:p>
            <a:r>
              <a:rPr lang="en-CA" dirty="0" smtClean="0"/>
              <a:t>Niloofar is thinking</a:t>
            </a:r>
            <a:endParaRPr lang="en-CA" dirty="0"/>
          </a:p>
        </p:txBody>
      </p:sp>
      <p:pic>
        <p:nvPicPr>
          <p:cNvPr id="19" name="Picture 4" descr="Image result for check mark emo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2096" y="5506969"/>
            <a:ext cx="552641" cy="55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0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solidFill>
                  <a:srgbClr val="0000FF"/>
                </a:solidFill>
                <a:latin typeface="Arial" panose="020B0604020202020204" pitchFamily="34" charset="0"/>
                <a:cs typeface="Arial" panose="020B0604020202020204" pitchFamily="34" charset="0"/>
              </a:rPr>
              <a:t>Spearman </a:t>
            </a:r>
            <a:r>
              <a:rPr lang="en-CA" dirty="0" smtClean="0">
                <a:solidFill>
                  <a:srgbClr val="0000FF"/>
                </a:solidFill>
                <a:latin typeface="Arial" panose="020B0604020202020204" pitchFamily="34" charset="0"/>
                <a:cs typeface="Arial" panose="020B0604020202020204" pitchFamily="34" charset="0"/>
              </a:rPr>
              <a:t>Rank-Order</a:t>
            </a:r>
            <a:r>
              <a:rPr lang="en-CA" dirty="0">
                <a:solidFill>
                  <a:srgbClr val="0000FF"/>
                </a:solidFill>
                <a:latin typeface="Arial" panose="020B0604020202020204" pitchFamily="34" charset="0"/>
                <a:cs typeface="Arial" panose="020B0604020202020204" pitchFamily="34" charset="0"/>
              </a:rPr>
              <a:t/>
            </a:r>
            <a:br>
              <a:rPr lang="en-CA" dirty="0">
                <a:solidFill>
                  <a:srgbClr val="0000FF"/>
                </a:solidFill>
                <a:latin typeface="Arial" panose="020B0604020202020204" pitchFamily="34" charset="0"/>
                <a:cs typeface="Arial" panose="020B0604020202020204" pitchFamily="34" charset="0"/>
              </a:rPr>
            </a:br>
            <a:r>
              <a:rPr lang="en-CA" dirty="0">
                <a:solidFill>
                  <a:srgbClr val="0000FF"/>
                </a:solidFill>
                <a:latin typeface="Arial" panose="020B0604020202020204" pitchFamily="34" charset="0"/>
                <a:cs typeface="Arial" panose="020B0604020202020204" pitchFamily="34" charset="0"/>
              </a:rPr>
              <a:t> correlation</a:t>
            </a:r>
          </a:p>
        </p:txBody>
      </p:sp>
      <p:sp>
        <p:nvSpPr>
          <p:cNvPr id="4" name="Slide Number Placeholder 3"/>
          <p:cNvSpPr>
            <a:spLocks noGrp="1"/>
          </p:cNvSpPr>
          <p:nvPr>
            <p:ph type="sldNum" sz="quarter" idx="12"/>
          </p:nvPr>
        </p:nvSpPr>
        <p:spPr/>
        <p:txBody>
          <a:bodyPr/>
          <a:lstStyle/>
          <a:p>
            <a:fld id="{E0775011-A4D0-4D5D-A999-B72CAC5DCD7A}" type="slidenum">
              <a:rPr lang="en-CA" smtClean="0"/>
              <a:t>7</a:t>
            </a:fld>
            <a:endParaRPr lang="en-CA"/>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881" y="0"/>
            <a:ext cx="6710119" cy="6858000"/>
          </a:xfrm>
          <a:prstGeom prst="rect">
            <a:avLst/>
          </a:prstGeom>
        </p:spPr>
      </p:pic>
      <p:sp>
        <p:nvSpPr>
          <p:cNvPr id="12" name="TextBox 11"/>
          <p:cNvSpPr txBox="1"/>
          <p:nvPr/>
        </p:nvSpPr>
        <p:spPr>
          <a:xfrm>
            <a:off x="838200" y="2453859"/>
            <a:ext cx="3840480" cy="1569660"/>
          </a:xfrm>
          <a:prstGeom prst="rect">
            <a:avLst/>
          </a:prstGeom>
          <a:noFill/>
        </p:spPr>
        <p:txBody>
          <a:bodyPr wrap="square" rtlCol="0">
            <a:spAutoFit/>
          </a:bodyPr>
          <a:lstStyle/>
          <a:p>
            <a:r>
              <a:rPr lang="en-CA" sz="2400" dirty="0" smtClean="0"/>
              <a:t>For all employees </a:t>
            </a:r>
          </a:p>
          <a:p>
            <a:endParaRPr lang="en-CA" sz="2400" dirty="0" smtClean="0"/>
          </a:p>
          <a:p>
            <a:pPr marL="342900" indent="-342900">
              <a:buFont typeface="Wingdings" panose="05000000000000000000" pitchFamily="2" charset="2"/>
              <a:buChar char="Ø"/>
            </a:pPr>
            <a:r>
              <a:rPr lang="en-CA" sz="2400" dirty="0" smtClean="0"/>
              <a:t>Job Culture 0.74 </a:t>
            </a:r>
          </a:p>
          <a:p>
            <a:pPr marL="342900" indent="-342900">
              <a:buFont typeface="Wingdings" panose="05000000000000000000" pitchFamily="2" charset="2"/>
              <a:buChar char="Ø"/>
            </a:pPr>
            <a:r>
              <a:rPr lang="en-CA" sz="2400" dirty="0" smtClean="0"/>
              <a:t>Management  074</a:t>
            </a:r>
            <a:endParaRPr lang="en-CA" sz="2400" dirty="0"/>
          </a:p>
        </p:txBody>
      </p:sp>
      <p:sp>
        <p:nvSpPr>
          <p:cNvPr id="13" name="TextBox 12"/>
          <p:cNvSpPr txBox="1"/>
          <p:nvPr/>
        </p:nvSpPr>
        <p:spPr>
          <a:xfrm>
            <a:off x="621792" y="4663440"/>
            <a:ext cx="4736592" cy="830997"/>
          </a:xfrm>
          <a:prstGeom prst="rect">
            <a:avLst/>
          </a:prstGeom>
          <a:noFill/>
        </p:spPr>
        <p:txBody>
          <a:bodyPr wrap="square" rtlCol="0">
            <a:spAutoFit/>
          </a:bodyPr>
          <a:lstStyle/>
          <a:p>
            <a:r>
              <a:rPr lang="en-CA" sz="2400" dirty="0"/>
              <a:t>Initial guess is these two factors have main impact on the final rating</a:t>
            </a:r>
          </a:p>
        </p:txBody>
      </p:sp>
    </p:spTree>
    <p:extLst>
      <p:ext uri="{BB962C8B-B14F-4D97-AF65-F5344CB8AC3E}">
        <p14:creationId xmlns:p14="http://schemas.microsoft.com/office/powerpoint/2010/main" val="3949316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rgbClr val="0000FF"/>
                </a:solidFill>
                <a:latin typeface="Arial" panose="020B0604020202020204" pitchFamily="34" charset="0"/>
                <a:cs typeface="Arial" panose="020B0604020202020204" pitchFamily="34" charset="0"/>
              </a:rPr>
              <a:t>Rating vs Rating -Management</a:t>
            </a:r>
            <a:endParaRPr lang="en-CA" dirty="0">
              <a:solidFill>
                <a:srgbClr val="0000FF"/>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0775011-A4D0-4D5D-A999-B72CAC5DCD7A}" type="slidenum">
              <a:rPr lang="en-CA" smtClean="0"/>
              <a:t>8</a:t>
            </a:fld>
            <a:endParaRPr lang="en-CA"/>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62" y="28924"/>
            <a:ext cx="2261819" cy="10957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93" y="2171696"/>
            <a:ext cx="11183134" cy="4270256"/>
          </a:xfrm>
          <a:prstGeom prst="rect">
            <a:avLst/>
          </a:prstGeom>
        </p:spPr>
      </p:pic>
    </p:spTree>
    <p:extLst>
      <p:ext uri="{BB962C8B-B14F-4D97-AF65-F5344CB8AC3E}">
        <p14:creationId xmlns:p14="http://schemas.microsoft.com/office/powerpoint/2010/main" val="3616500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775011-A4D0-4D5D-A999-B72CAC5DCD7A}" type="slidenum">
              <a:rPr lang="en-CA" smtClean="0"/>
              <a:t>9</a:t>
            </a:fld>
            <a:endParaRPr lang="en-CA"/>
          </a:p>
        </p:txBody>
      </p:sp>
      <p:pic>
        <p:nvPicPr>
          <p:cNvPr id="2" name="Picture 1"/>
          <p:cNvPicPr>
            <a:picLocks noChangeAspect="1"/>
          </p:cNvPicPr>
          <p:nvPr/>
        </p:nvPicPr>
        <p:blipFill>
          <a:blip r:embed="rId2"/>
          <a:stretch>
            <a:fillRect/>
          </a:stretch>
        </p:blipFill>
        <p:spPr>
          <a:xfrm>
            <a:off x="8039948" y="1249686"/>
            <a:ext cx="3884504" cy="193890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25" y="3504274"/>
            <a:ext cx="8144075" cy="3034638"/>
          </a:xfrm>
          <a:prstGeom prst="rect">
            <a:avLst/>
          </a:prstGeom>
        </p:spPr>
      </p:pic>
      <p:sp>
        <p:nvSpPr>
          <p:cNvPr id="9" name="Rectangle 8"/>
          <p:cNvSpPr/>
          <p:nvPr/>
        </p:nvSpPr>
        <p:spPr>
          <a:xfrm>
            <a:off x="1045540" y="400550"/>
            <a:ext cx="8028160" cy="769441"/>
          </a:xfrm>
          <a:prstGeom prst="rect">
            <a:avLst/>
          </a:prstGeom>
        </p:spPr>
        <p:txBody>
          <a:bodyPr wrap="none">
            <a:spAutoFit/>
          </a:bodyPr>
          <a:lstStyle/>
          <a:p>
            <a:r>
              <a:rPr lang="en-CA" sz="4400" dirty="0">
                <a:solidFill>
                  <a:srgbClr val="0000FF"/>
                </a:solidFill>
                <a:latin typeface="Arial" panose="020B0604020202020204" pitchFamily="34" charset="0"/>
                <a:ea typeface="+mj-ea"/>
                <a:cs typeface="Arial" panose="020B0604020202020204" pitchFamily="34" charset="0"/>
              </a:rPr>
              <a:t>Current and Former employees</a:t>
            </a:r>
          </a:p>
        </p:txBody>
      </p:sp>
      <p:sp>
        <p:nvSpPr>
          <p:cNvPr id="10" name="Rectangle 9"/>
          <p:cNvSpPr/>
          <p:nvPr/>
        </p:nvSpPr>
        <p:spPr>
          <a:xfrm>
            <a:off x="929625" y="1572809"/>
            <a:ext cx="6096000" cy="646331"/>
          </a:xfrm>
          <a:prstGeom prst="rect">
            <a:avLst/>
          </a:prstGeom>
        </p:spPr>
        <p:txBody>
          <a:bodyPr>
            <a:spAutoFit/>
          </a:bodyPr>
          <a:lstStyle/>
          <a:p>
            <a:r>
              <a:rPr lang="en-CA" dirty="0">
                <a:solidFill>
                  <a:srgbClr val="000000"/>
                </a:solidFill>
                <a:latin typeface="Helvetica Neue"/>
              </a:rPr>
              <a:t>From general rating we can see that current employees are slightly happier</a:t>
            </a:r>
            <a:endParaRPr lang="en-CA" dirty="0"/>
          </a:p>
        </p:txBody>
      </p:sp>
    </p:spTree>
    <p:extLst>
      <p:ext uri="{BB962C8B-B14F-4D97-AF65-F5344CB8AC3E}">
        <p14:creationId xmlns:p14="http://schemas.microsoft.com/office/powerpoint/2010/main" val="745810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13286</TotalTime>
  <Words>405</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 Unicode MS</vt:lpstr>
      <vt:lpstr>宋体</vt:lpstr>
      <vt:lpstr>Arial</vt:lpstr>
      <vt:lpstr>Calibri</vt:lpstr>
      <vt:lpstr>Calibri Light</vt:lpstr>
      <vt:lpstr>Cordia New</vt:lpstr>
      <vt:lpstr>Helvetica Neue</vt:lpstr>
      <vt:lpstr>Lato</vt:lpstr>
      <vt:lpstr>Lucida Grande</vt:lpstr>
      <vt:lpstr>Times New Roman</vt:lpstr>
      <vt:lpstr>Wingdings</vt:lpstr>
      <vt:lpstr>Office Theme</vt:lpstr>
      <vt:lpstr>PowerPoint Presentation</vt:lpstr>
      <vt:lpstr>A client has come to you with a data file containing workplace reviews by current and former employees. They don’t know what value they can derive from it.  It’s your job to garner business value from the given information and pose the findings to  the client.</vt:lpstr>
      <vt:lpstr>Introduction to Data Set </vt:lpstr>
      <vt:lpstr>Cleaning Data</vt:lpstr>
      <vt:lpstr>Priority of Cleaning Data</vt:lpstr>
      <vt:lpstr>Hypothesis Generation</vt:lpstr>
      <vt:lpstr>Spearman Rank-Order  correlation</vt:lpstr>
      <vt:lpstr>Rating vs Rating -Management</vt:lpstr>
      <vt:lpstr>PowerPoint Presentation</vt:lpstr>
      <vt:lpstr>Rating explained by categorical ratings</vt:lpstr>
      <vt:lpstr>Average Rating Over Years</vt:lpstr>
      <vt:lpstr>Single Word Cloud</vt:lpstr>
      <vt:lpstr>Bigram Word Cloud</vt:lpstr>
      <vt:lpstr>Frequency of Bigrams</vt:lpstr>
      <vt:lpstr>RandomForestClassifier &amp; LogisticRegression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niloofar zarifi</dc:creator>
  <cp:lastModifiedBy>NZarifi</cp:lastModifiedBy>
  <cp:revision>154</cp:revision>
  <dcterms:created xsi:type="dcterms:W3CDTF">2019-03-28T19:35:23Z</dcterms:created>
  <dcterms:modified xsi:type="dcterms:W3CDTF">2019-11-12T19:35:00Z</dcterms:modified>
</cp:coreProperties>
</file>