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70" r:id="rId4"/>
    <p:sldId id="283" r:id="rId5"/>
    <p:sldId id="284" r:id="rId6"/>
    <p:sldId id="285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125" autoAdjust="0"/>
  </p:normalViewPr>
  <p:slideViewPr>
    <p:cSldViewPr snapToGrid="0">
      <p:cViewPr varScale="1">
        <p:scale>
          <a:sx n="40" d="100"/>
          <a:sy n="40" d="100"/>
        </p:scale>
        <p:origin x="19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86570-4970-4D0C-A311-53FF8C634847}" type="datetimeFigureOut">
              <a:rPr lang="en-CA" smtClean="0"/>
              <a:t>2019-11-13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4CD1E-C1D7-417B-A1FB-65B6EDD6B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0084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6CAB7-2B67-4C21-BB9C-29A7877D6D20}" type="datetimeFigureOut">
              <a:rPr lang="en-CA" smtClean="0"/>
              <a:t>2019-11-13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4BA0-9A66-485E-BA24-90893BDCE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8923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vizcatalogue.com/methods/histogram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hape_of_the_distribution" TargetMode="External"/><Relationship Id="rId4" Type="http://schemas.openxmlformats.org/officeDocument/2006/relationships/hyperlink" Target="https://en.wikipedia.org/wiki/Kernel_smoother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vizcatalogue.com/methods/histogram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hape_of_the_distribution" TargetMode="External"/><Relationship Id="rId4" Type="http://schemas.openxmlformats.org/officeDocument/2006/relationships/hyperlink" Target="https://en.wikipedia.org/wiki/Kernel_smoother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4BA0-9A66-485E-BA24-90893BDCE2FC}" type="slidenum">
              <a:rPr lang="en-CA" smtClean="0"/>
              <a:t>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45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A Density Plot visualises the distribution of data over a continuous interval or time period. This chart is a variation of a </a:t>
            </a:r>
            <a:r>
              <a:rPr lang="en-CA" sz="800" dirty="0" smtClean="0">
                <a:solidFill>
                  <a:srgbClr val="767676"/>
                </a:solidFill>
                <a:latin typeface="Helvetica" panose="020B0604020202020204" pitchFamily="34" charset="0"/>
                <a:hlinkClick r:id="rId3"/>
              </a:rPr>
              <a:t>Histogram</a:t>
            </a: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 that uses </a:t>
            </a:r>
            <a:r>
              <a:rPr lang="en-CA" sz="800" dirty="0" smtClean="0">
                <a:solidFill>
                  <a:srgbClr val="767676"/>
                </a:solidFill>
                <a:latin typeface="Helvetica" panose="020B0604020202020204" pitchFamily="34" charset="0"/>
                <a:hlinkClick r:id="rId4"/>
              </a:rPr>
              <a:t>kernel smoothing</a:t>
            </a: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 to plot values, allowing for smoother distributions by smoothing out the noise. The peaks of a Density Plot help display where values are concentrated over the interval.</a:t>
            </a:r>
          </a:p>
          <a:p>
            <a:pPr>
              <a:lnSpc>
                <a:spcPts val="1500"/>
              </a:lnSpc>
            </a:pP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An advantage Density Plots have over Histograms is that they're better at determining the </a:t>
            </a:r>
            <a:r>
              <a:rPr lang="en-CA" sz="800" dirty="0" smtClean="0">
                <a:solidFill>
                  <a:srgbClr val="767676"/>
                </a:solidFill>
                <a:latin typeface="Helvetica" panose="020B0604020202020204" pitchFamily="34" charset="0"/>
                <a:hlinkClick r:id="rId5"/>
              </a:rPr>
              <a:t>distribution </a:t>
            </a:r>
            <a:r>
              <a:rPr lang="en-CA" sz="800" dirty="0" err="1" smtClean="0">
                <a:solidFill>
                  <a:srgbClr val="767676"/>
                </a:solidFill>
                <a:latin typeface="Helvetica" panose="020B0604020202020204" pitchFamily="34" charset="0"/>
                <a:hlinkClick r:id="rId5"/>
              </a:rPr>
              <a:t>shape</a:t>
            </a:r>
            <a:r>
              <a:rPr lang="en-CA" dirty="0" err="1" smtClean="0">
                <a:solidFill>
                  <a:srgbClr val="5C5C5C"/>
                </a:solidFill>
                <a:latin typeface="Helvetica" panose="020B0604020202020204" pitchFamily="34" charset="0"/>
              </a:rPr>
              <a:t>because</a:t>
            </a: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 they're not affected by the number of bins used (each bar used in a typical histogram). A Histogram comprising of only 4 bins wouldn't produce a distinguishable enough shape of distribution as a 20-bin Histogram would. However, with Density Plots, this isn't an issue.</a:t>
            </a:r>
            <a:endParaRPr lang="en-CA" b="0" i="0" dirty="0" smtClean="0">
              <a:solidFill>
                <a:srgbClr val="5C5C5C"/>
              </a:solidFill>
              <a:effectLst/>
              <a:latin typeface="Helvetica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4BA0-9A66-485E-BA24-90893BDCE2FC}" type="slidenum">
              <a:rPr lang="en-CA" smtClean="0"/>
              <a:t>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45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A Density Plot visualises the distribution of data over a continuous interval or time period. This chart is a variation of a </a:t>
            </a:r>
            <a:r>
              <a:rPr lang="en-CA" sz="800" dirty="0" smtClean="0">
                <a:solidFill>
                  <a:srgbClr val="767676"/>
                </a:solidFill>
                <a:latin typeface="Helvetica" panose="020B0604020202020204" pitchFamily="34" charset="0"/>
                <a:hlinkClick r:id="rId3"/>
              </a:rPr>
              <a:t>Histogram</a:t>
            </a: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 that uses </a:t>
            </a:r>
            <a:r>
              <a:rPr lang="en-CA" sz="800" dirty="0" smtClean="0">
                <a:solidFill>
                  <a:srgbClr val="767676"/>
                </a:solidFill>
                <a:latin typeface="Helvetica" panose="020B0604020202020204" pitchFamily="34" charset="0"/>
                <a:hlinkClick r:id="rId4"/>
              </a:rPr>
              <a:t>kernel smoothing</a:t>
            </a: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 to plot values, allowing for smoother distributions by smoothing out the noise. The peaks of a Density Plot help display where values are concentrated over the interval.</a:t>
            </a:r>
          </a:p>
          <a:p>
            <a:pPr>
              <a:lnSpc>
                <a:spcPts val="1500"/>
              </a:lnSpc>
            </a:pP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An advantage Density Plots have over Histograms is that they're better at determining the </a:t>
            </a:r>
            <a:r>
              <a:rPr lang="en-CA" sz="800" dirty="0" smtClean="0">
                <a:solidFill>
                  <a:srgbClr val="767676"/>
                </a:solidFill>
                <a:latin typeface="Helvetica" panose="020B0604020202020204" pitchFamily="34" charset="0"/>
                <a:hlinkClick r:id="rId5"/>
              </a:rPr>
              <a:t>distribution </a:t>
            </a:r>
            <a:r>
              <a:rPr lang="en-CA" sz="800" dirty="0" err="1" smtClean="0">
                <a:solidFill>
                  <a:srgbClr val="767676"/>
                </a:solidFill>
                <a:latin typeface="Helvetica" panose="020B0604020202020204" pitchFamily="34" charset="0"/>
                <a:hlinkClick r:id="rId5"/>
              </a:rPr>
              <a:t>shape</a:t>
            </a:r>
            <a:r>
              <a:rPr lang="en-CA" dirty="0" err="1" smtClean="0">
                <a:solidFill>
                  <a:srgbClr val="5C5C5C"/>
                </a:solidFill>
                <a:latin typeface="Helvetica" panose="020B0604020202020204" pitchFamily="34" charset="0"/>
              </a:rPr>
              <a:t>because</a:t>
            </a:r>
            <a:r>
              <a:rPr lang="en-CA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 they're not affected by the number of bins used (each bar used in a typical histogram). A Histogram comprising of only 4 bins wouldn't produce a distinguishable enough shape of distribution as a 20-bin Histogram would. However, with Density Plots, this isn't an issue.</a:t>
            </a:r>
            <a:endParaRPr lang="en-CA" b="0" i="0" dirty="0" smtClean="0">
              <a:solidFill>
                <a:srgbClr val="5C5C5C"/>
              </a:solidFill>
              <a:effectLst/>
              <a:latin typeface="Helvetica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4BA0-9A66-485E-BA24-90893BDCE2FC}" type="slidenum">
              <a:rPr lang="en-CA" smtClean="0"/>
              <a:t>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77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4BA0-9A66-485E-BA24-90893BDCE2FC}" type="slidenum">
              <a:rPr lang="en-CA" smtClean="0"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94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4BA0-9A66-485E-BA24-90893BDCE2FC}" type="slidenum">
              <a:rPr lang="en-CA" smtClean="0"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00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4469-B1D5-48BC-8F82-9BCD50C34668}" type="datetime1">
              <a:rPr lang="en-CA" smtClean="0"/>
              <a:t>2019-11-13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8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25E6-7240-48C9-92B4-736100BE55EC}" type="datetime1">
              <a:rPr lang="en-CA" smtClean="0"/>
              <a:t>2019-11-13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66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952C-7553-45D7-989E-0728EB2BCE60}" type="datetime1">
              <a:rPr lang="en-CA" smtClean="0"/>
              <a:t>2019-11-13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6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5879-980D-428D-B403-A7A9D7A3F6D4}" type="datetime1">
              <a:rPr lang="en-CA" smtClean="0"/>
              <a:t>2019-11-13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4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DF87-9CDA-49C2-A503-9BDAB3E0D2BA}" type="datetime1">
              <a:rPr lang="en-CA" smtClean="0"/>
              <a:t>2019-11-13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37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C745-CF7C-4656-8877-CD8A5926C0F2}" type="datetime1">
              <a:rPr lang="en-CA" smtClean="0"/>
              <a:t>2019-11-13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47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56B-B3BC-4F96-821A-E069E824FB25}" type="datetime1">
              <a:rPr lang="en-CA" smtClean="0"/>
              <a:t>2019-11-13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4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AA0-F93E-42B6-B024-B35EC42CF591}" type="datetime1">
              <a:rPr lang="en-CA" smtClean="0"/>
              <a:t>2019-11-13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00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6615-C782-46B8-A328-423640EFE423}" type="datetime1">
              <a:rPr lang="en-CA" smtClean="0"/>
              <a:t>2019-11-13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3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D0F6-F251-4455-ACC8-8ACCBA11A24C}" type="datetime1">
              <a:rPr lang="en-CA" smtClean="0"/>
              <a:t>2019-11-13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222-A298-438B-B7A0-7F7B73EBDB02}" type="datetime1">
              <a:rPr lang="en-CA" smtClean="0"/>
              <a:t>2019-11-13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46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2728-9192-4BDD-BD2D-984B8119D0A5}" type="datetime1">
              <a:rPr lang="en-CA" smtClean="0"/>
              <a:t>2019-11-13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40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91" y="5646751"/>
            <a:ext cx="4391025" cy="1038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6240" y="4843195"/>
            <a:ext cx="2584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444444"/>
                </a:solidFill>
                <a:latin typeface="Lato"/>
              </a:rPr>
              <a:t>Niloofar Zarifi</a:t>
            </a:r>
          </a:p>
          <a:p>
            <a:pPr algn="ctr"/>
            <a:endParaRPr lang="en-CA" b="1" dirty="0">
              <a:solidFill>
                <a:srgbClr val="444444"/>
              </a:solidFill>
              <a:latin typeface="Lat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0076" y="5701795"/>
            <a:ext cx="403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444444"/>
                </a:solidFill>
                <a:latin typeface="Lato"/>
              </a:rPr>
              <a:t>DATA SCIENCE AND APPLICATION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68704" y="6283396"/>
            <a:ext cx="2077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444444"/>
                </a:solidFill>
                <a:latin typeface="Lato"/>
              </a:rPr>
              <a:t>May 22, </a:t>
            </a:r>
            <a:r>
              <a:rPr lang="en-US" altLang="zh-CN" b="1" dirty="0">
                <a:solidFill>
                  <a:srgbClr val="444444"/>
                </a:solidFill>
                <a:latin typeface="Lato"/>
              </a:rPr>
              <a:t>2019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0048" y="1817870"/>
            <a:ext cx="799225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4800" dirty="0"/>
          </a:p>
          <a:p>
            <a:r>
              <a:rPr lang="en-CA" sz="4800" dirty="0"/>
              <a:t> </a:t>
            </a:r>
            <a:r>
              <a:rPr lang="en-CA" sz="4800" dirty="0" smtClean="0"/>
              <a:t>Advanced </a:t>
            </a:r>
            <a:r>
              <a:rPr lang="en-CA" sz="4800" dirty="0"/>
              <a:t>Statistical </a:t>
            </a:r>
            <a:r>
              <a:rPr lang="en-CA" sz="4800" dirty="0" smtClean="0"/>
              <a:t>Modeling:</a:t>
            </a:r>
          </a:p>
          <a:p>
            <a:r>
              <a:rPr lang="en-CA" sz="4800" dirty="0" smtClean="0"/>
              <a:t>Regression Models 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60798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444444"/>
                </a:solidFill>
                <a:latin typeface="Lato"/>
              </a:rPr>
              <a:t>Women and Men athletes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10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1" y="2625477"/>
            <a:ext cx="5723284" cy="3730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584291"/>
            <a:ext cx="5786465" cy="377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444444"/>
                </a:solidFill>
                <a:latin typeface="Lato"/>
              </a:rPr>
              <a:t>Multiple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11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8107" y="2641753"/>
            <a:ext cx="62973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 </a:t>
            </a:r>
            <a:r>
              <a:rPr lang="en-CA" sz="2800" dirty="0"/>
              <a:t>Year         F        M</a:t>
            </a:r>
          </a:p>
          <a:p>
            <a:r>
              <a:rPr lang="en-CA" sz="2800" dirty="0"/>
              <a:t>Year  1.000000  0.920937  0.88966</a:t>
            </a:r>
          </a:p>
          <a:p>
            <a:r>
              <a:rPr lang="en-CA" sz="2800" dirty="0"/>
              <a:t>F     </a:t>
            </a:r>
            <a:r>
              <a:rPr lang="en-CA" sz="2800" dirty="0" smtClean="0"/>
              <a:t>  0.920937  </a:t>
            </a:r>
            <a:r>
              <a:rPr lang="en-CA" sz="2800" dirty="0"/>
              <a:t>1.000000  0.77499</a:t>
            </a:r>
          </a:p>
          <a:p>
            <a:r>
              <a:rPr lang="en-CA" sz="2800" dirty="0"/>
              <a:t>M     0.889660  0.774990  1.00000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984" y="5453582"/>
            <a:ext cx="6872138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err="1">
                <a:solidFill>
                  <a:srgbClr val="FF0000"/>
                </a:solidFill>
              </a:rPr>
              <a:t>predicted_year</a:t>
            </a:r>
            <a:r>
              <a:rPr lang="en-CA" sz="2800" dirty="0"/>
              <a:t>=1897+0.01</a:t>
            </a:r>
            <a:r>
              <a:rPr lang="en-CA" sz="2800" dirty="0">
                <a:solidFill>
                  <a:srgbClr val="FF0000"/>
                </a:solidFill>
              </a:rPr>
              <a:t>women</a:t>
            </a:r>
            <a:r>
              <a:rPr lang="en-CA" sz="2800" dirty="0"/>
              <a:t>+0.006</a:t>
            </a:r>
            <a:r>
              <a:rPr lang="en-CA" sz="2800" dirty="0">
                <a:solidFill>
                  <a:srgbClr val="FF0000"/>
                </a:solidFill>
              </a:rPr>
              <a:t>men</a:t>
            </a:r>
          </a:p>
          <a:p>
            <a:r>
              <a:rPr lang="en-CA" sz="2800" dirty="0"/>
              <a:t>Score: 0.96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95" y="1853961"/>
            <a:ext cx="5438388" cy="35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b="1" dirty="0" smtClean="0">
                <a:solidFill>
                  <a:srgbClr val="444444"/>
                </a:solidFill>
                <a:latin typeface="Lato"/>
              </a:rPr>
              <a:t/>
            </a:r>
            <a:br>
              <a:rPr lang="en-CA" sz="3200" b="1" dirty="0" smtClean="0">
                <a:solidFill>
                  <a:srgbClr val="444444"/>
                </a:solidFill>
                <a:latin typeface="Lato"/>
              </a:rPr>
            </a:br>
            <a:r>
              <a:rPr lang="en-CA" sz="3200" b="1" dirty="0" smtClean="0">
                <a:solidFill>
                  <a:srgbClr val="444444"/>
                </a:solidFill>
                <a:latin typeface="Lato"/>
              </a:rPr>
              <a:t>Linear Regression</a:t>
            </a:r>
            <a:r>
              <a:rPr lang="en-CA" sz="3200" b="1" dirty="0">
                <a:solidFill>
                  <a:srgbClr val="444444"/>
                </a:solidFill>
                <a:latin typeface="Lato"/>
              </a:rPr>
              <a:t/>
            </a:r>
            <a:br>
              <a:rPr lang="en-CA" sz="3200" b="1" dirty="0">
                <a:solidFill>
                  <a:srgbClr val="444444"/>
                </a:solidFill>
                <a:latin typeface="Lato"/>
              </a:rPr>
            </a:br>
            <a:r>
              <a:rPr lang="en-CA" sz="3200" b="1" dirty="0" smtClean="0">
                <a:solidFill>
                  <a:srgbClr val="444444"/>
                </a:solidFill>
                <a:latin typeface="Lato"/>
              </a:rPr>
              <a:t>120 Years of Olympic History: Athletes and Results</a:t>
            </a:r>
            <a:r>
              <a:rPr lang="en-CA" sz="3200" b="1" dirty="0">
                <a:solidFill>
                  <a:srgbClr val="444444"/>
                </a:solidFill>
                <a:latin typeface="Lato"/>
              </a:rPr>
              <a:t/>
            </a:r>
            <a:br>
              <a:rPr lang="en-CA" sz="3200" b="1" dirty="0">
                <a:solidFill>
                  <a:srgbClr val="444444"/>
                </a:solidFill>
                <a:latin typeface="Lato"/>
              </a:rPr>
            </a:br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2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77297" y="1887618"/>
            <a:ext cx="83800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rgbClr val="444444"/>
                </a:solidFill>
                <a:latin typeface="Lato"/>
              </a:rPr>
              <a:t>Available at </a:t>
            </a: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www.kaggle.com/</a:t>
            </a:r>
            <a:endParaRPr lang="en-CA" dirty="0"/>
          </a:p>
          <a:p>
            <a:endParaRPr lang="en-CA" dirty="0" smtClean="0">
              <a:solidFill>
                <a:srgbClr val="444444"/>
              </a:solidFill>
              <a:latin typeface="Lato"/>
            </a:endParaRPr>
          </a:p>
          <a:p>
            <a:endParaRPr lang="en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rgbClr val="FF0000"/>
                </a:solidFill>
              </a:rPr>
              <a:t>Numerical</a:t>
            </a:r>
            <a:r>
              <a:rPr lang="en-CA" dirty="0" smtClean="0"/>
              <a:t>: ID, Age,</a:t>
            </a:r>
            <a:r>
              <a:rPr lang="en-CA" dirty="0"/>
              <a:t> </a:t>
            </a:r>
            <a:r>
              <a:rPr lang="en-CA" dirty="0" smtClean="0"/>
              <a:t>Height,</a:t>
            </a:r>
            <a:r>
              <a:rPr lang="en-CA" dirty="0"/>
              <a:t> </a:t>
            </a:r>
            <a:r>
              <a:rPr lang="en-CA" dirty="0" smtClean="0"/>
              <a:t>Weight,</a:t>
            </a:r>
            <a:r>
              <a:rPr lang="en-CA" dirty="0"/>
              <a:t> Year</a:t>
            </a:r>
            <a:endParaRPr lang="en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rgbClr val="FF0000"/>
                </a:solidFill>
              </a:rPr>
              <a:t>Categorical</a:t>
            </a:r>
            <a:r>
              <a:rPr lang="en-CA" dirty="0" smtClean="0"/>
              <a:t>:</a:t>
            </a:r>
            <a:r>
              <a:rPr lang="en-CA" dirty="0"/>
              <a:t> </a:t>
            </a:r>
            <a:r>
              <a:rPr lang="en-CA" dirty="0" smtClean="0"/>
              <a:t>Name, Sex , Team,</a:t>
            </a:r>
            <a:r>
              <a:rPr lang="en-CA" dirty="0"/>
              <a:t> NOC </a:t>
            </a:r>
            <a:r>
              <a:rPr lang="en-CA" dirty="0" smtClean="0"/>
              <a:t>,</a:t>
            </a:r>
            <a:r>
              <a:rPr lang="en-CA" dirty="0"/>
              <a:t> </a:t>
            </a:r>
            <a:r>
              <a:rPr lang="en-CA" dirty="0" smtClean="0"/>
              <a:t>Games,</a:t>
            </a:r>
            <a:r>
              <a:rPr lang="en-CA" dirty="0"/>
              <a:t> </a:t>
            </a:r>
            <a:r>
              <a:rPr lang="en-CA" dirty="0" smtClean="0"/>
              <a:t>City,</a:t>
            </a:r>
            <a:r>
              <a:rPr lang="en-CA" dirty="0"/>
              <a:t> </a:t>
            </a:r>
            <a:r>
              <a:rPr lang="en-CA" dirty="0" smtClean="0"/>
              <a:t>Sport, Event,</a:t>
            </a:r>
            <a:r>
              <a:rPr lang="en-CA" dirty="0"/>
              <a:t> </a:t>
            </a:r>
            <a:r>
              <a:rPr lang="en-CA" dirty="0" smtClean="0"/>
              <a:t>Season,</a:t>
            </a:r>
            <a:r>
              <a:rPr lang="en-CA" dirty="0"/>
              <a:t> </a:t>
            </a:r>
            <a:r>
              <a:rPr lang="en-CA" dirty="0" smtClean="0"/>
              <a:t>Medal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Definitions</a:t>
            </a:r>
            <a:r>
              <a:rPr lang="en-CA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CA" dirty="0" smtClean="0"/>
              <a:t>Team: full name of country</a:t>
            </a:r>
          </a:p>
          <a:p>
            <a:r>
              <a:rPr lang="en-CA" dirty="0" smtClean="0"/>
              <a:t>NOC: country abbreviations  </a:t>
            </a:r>
          </a:p>
          <a:p>
            <a:r>
              <a:rPr lang="en-CA" dirty="0" smtClean="0"/>
              <a:t>Games: year plus season</a:t>
            </a:r>
          </a:p>
          <a:p>
            <a:r>
              <a:rPr lang="en-CA" dirty="0" smtClean="0"/>
              <a:t>Sport: name of sports</a:t>
            </a:r>
          </a:p>
          <a:p>
            <a:r>
              <a:rPr lang="en-CA" dirty="0" smtClean="0"/>
              <a:t>Event: description of sports</a:t>
            </a:r>
          </a:p>
          <a:p>
            <a:r>
              <a:rPr lang="en-CA" dirty="0" smtClean="0"/>
              <a:t>Season: summer/winter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370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444444"/>
                </a:solidFill>
                <a:latin typeface="Lato"/>
              </a:rPr>
              <a:t>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3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1398" y="2253893"/>
            <a:ext cx="18473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000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156" y="3238689"/>
            <a:ext cx="3973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Helvetica" panose="020B0604020202020204" pitchFamily="34" charset="0"/>
              </a:rPr>
              <a:t>The peaks of a Density </a:t>
            </a:r>
            <a:r>
              <a:rPr lang="en-CA" sz="2400" dirty="0" smtClean="0">
                <a:latin typeface="Helvetica" panose="020B0604020202020204" pitchFamily="34" charset="0"/>
              </a:rPr>
              <a:t>Plot displays </a:t>
            </a:r>
            <a:r>
              <a:rPr lang="en-CA" sz="2400" dirty="0">
                <a:latin typeface="Helvetica" panose="020B0604020202020204" pitchFamily="34" charset="0"/>
              </a:rPr>
              <a:t>where values are concentrated over the interval.</a:t>
            </a:r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86" y="1690687"/>
            <a:ext cx="6598053" cy="47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444444"/>
                </a:solidFill>
                <a:latin typeface="Lato"/>
              </a:rPr>
              <a:t>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4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1398" y="2253893"/>
            <a:ext cx="18473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000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86108" y="4989717"/>
            <a:ext cx="462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Helvetica" panose="020B0604020202020204" pitchFamily="34" charset="0"/>
              </a:rPr>
              <a:t>Oldest :97      Youngest : 10</a:t>
            </a:r>
          </a:p>
          <a:p>
            <a:r>
              <a:rPr lang="en-CA" sz="2400" dirty="0">
                <a:latin typeface="Helvetica" panose="020B0604020202020204" pitchFamily="34" charset="0"/>
              </a:rPr>
              <a:t>Heaviest:214      lightest:25</a:t>
            </a:r>
          </a:p>
          <a:p>
            <a:r>
              <a:rPr lang="en-CA" sz="2400" dirty="0">
                <a:latin typeface="Helvetica" panose="020B0604020202020204" pitchFamily="34" charset="0"/>
              </a:rPr>
              <a:t>Tallest: 226     shortest:127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0" y="1852098"/>
            <a:ext cx="7288931" cy="48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444444"/>
                </a:solidFill>
                <a:latin typeface="Lato"/>
              </a:rPr>
              <a:t>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5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1398" y="2253893"/>
            <a:ext cx="18473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000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68" y="1460913"/>
            <a:ext cx="5082664" cy="52934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649" y="2652881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>
                <a:latin typeface="Helvetica" panose="020B0604020202020204" pitchFamily="34" charset="0"/>
              </a:rPr>
              <a:t>Weight and height are reasonably </a:t>
            </a:r>
            <a:r>
              <a:rPr lang="en-CA" sz="2400" dirty="0" smtClean="0">
                <a:latin typeface="Helvetica" panose="020B0604020202020204" pitchFamily="34" charset="0"/>
              </a:rPr>
              <a:t>correlated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400" dirty="0">
              <a:latin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400" dirty="0">
              <a:latin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>
                <a:latin typeface="Helvetica" panose="020B0604020202020204" pitchFamily="34" charset="0"/>
              </a:rPr>
              <a:t>Year and age are negatively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14609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444444"/>
                </a:solidFill>
                <a:latin typeface="Lato"/>
              </a:rPr>
              <a:t>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6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1398" y="2253893"/>
            <a:ext cx="18473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000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85" y="2494022"/>
            <a:ext cx="4960630" cy="3470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29" y="2374086"/>
            <a:ext cx="5012446" cy="33482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0783" y="1901210"/>
            <a:ext cx="862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latin typeface="Helvetica" panose="020B0604020202020204" pitchFamily="34" charset="0"/>
              </a:rPr>
              <a:t>Histogram                        </a:t>
            </a:r>
            <a:r>
              <a:rPr lang="en-CA" dirty="0" smtClean="0"/>
              <a:t>                                                         </a:t>
            </a:r>
            <a:r>
              <a:rPr lang="en-CA" sz="2400" dirty="0" err="1">
                <a:latin typeface="Helvetica" panose="020B0604020202020204" pitchFamily="34" charset="0"/>
              </a:rPr>
              <a:t>scatter_matrix</a:t>
            </a:r>
            <a:endParaRPr lang="en-CA" sz="24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444444"/>
                </a:solidFill>
                <a:latin typeface="Lato"/>
              </a:rPr>
              <a:t>Cleaning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5695" y="2298069"/>
            <a:ext cx="44749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Size of data :</a:t>
            </a:r>
            <a:r>
              <a:rPr lang="en-CA" sz="2800" dirty="0"/>
              <a:t>(271116, 14)</a:t>
            </a:r>
          </a:p>
          <a:p>
            <a:r>
              <a:rPr lang="en-CA" sz="2800" dirty="0" smtClean="0"/>
              <a:t>                 missing    </a:t>
            </a:r>
            <a:r>
              <a:rPr lang="en-CA" sz="2800" dirty="0" err="1" smtClean="0"/>
              <a:t>missing</a:t>
            </a:r>
            <a:r>
              <a:rPr lang="en-CA" sz="2800" dirty="0" smtClean="0"/>
              <a:t>%</a:t>
            </a:r>
          </a:p>
          <a:p>
            <a:r>
              <a:rPr lang="en-CA" sz="2800" dirty="0" smtClean="0"/>
              <a:t>Age          9474         3.4</a:t>
            </a:r>
            <a:r>
              <a:rPr lang="en-CA" sz="2800" dirty="0"/>
              <a:t>%</a:t>
            </a:r>
          </a:p>
          <a:p>
            <a:r>
              <a:rPr lang="en-CA" sz="2800" dirty="0"/>
              <a:t>Height     60171  </a:t>
            </a:r>
            <a:r>
              <a:rPr lang="en-CA" sz="2800" dirty="0" smtClean="0"/>
              <a:t>     22.2</a:t>
            </a:r>
            <a:r>
              <a:rPr lang="en-CA" sz="2800" dirty="0"/>
              <a:t>%</a:t>
            </a:r>
          </a:p>
          <a:p>
            <a:r>
              <a:rPr lang="en-CA" sz="2800" dirty="0"/>
              <a:t>Weight     62875  </a:t>
            </a:r>
            <a:r>
              <a:rPr lang="en-CA" sz="2800" dirty="0" smtClean="0"/>
              <a:t>    23.2</a:t>
            </a:r>
            <a:r>
              <a:rPr lang="en-CA" sz="2800" dirty="0"/>
              <a:t>%</a:t>
            </a:r>
          </a:p>
          <a:p>
            <a:r>
              <a:rPr lang="en-CA" sz="2800" dirty="0"/>
              <a:t>Medal     </a:t>
            </a:r>
            <a:r>
              <a:rPr lang="en-CA" sz="2800" dirty="0" smtClean="0"/>
              <a:t> 231333     85%</a:t>
            </a:r>
          </a:p>
          <a:p>
            <a:endParaRPr lang="en-CA" sz="2800" dirty="0"/>
          </a:p>
          <a:p>
            <a:r>
              <a:rPr lang="en-CA" sz="2800" dirty="0" smtClean="0">
                <a:solidFill>
                  <a:srgbClr val="FF0000"/>
                </a:solidFill>
              </a:rPr>
              <a:t>Target: Height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Features: Weight, Age, Year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303520" y="3532472"/>
            <a:ext cx="1087655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344076" y="3263477"/>
            <a:ext cx="3801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Replace missing data with mean value</a:t>
            </a:r>
          </a:p>
        </p:txBody>
      </p:sp>
    </p:spTree>
    <p:extLst>
      <p:ext uri="{BB962C8B-B14F-4D97-AF65-F5344CB8AC3E}">
        <p14:creationId xmlns:p14="http://schemas.microsoft.com/office/powerpoint/2010/main" val="19402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 smtClean="0">
                <a:solidFill>
                  <a:srgbClr val="444444"/>
                </a:solidFill>
                <a:latin typeface="Lato"/>
              </a:rPr>
              <a:t>Regression Model</a:t>
            </a:r>
            <a:endParaRPr lang="en-CA" sz="3200" b="1" dirty="0">
              <a:solidFill>
                <a:srgbClr val="444444"/>
              </a:solidFill>
              <a:latin typeface="La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8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497" y="3553073"/>
            <a:ext cx="29998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err="1"/>
              <a:t>Model.score</a:t>
            </a:r>
            <a:r>
              <a:rPr lang="en-CA" sz="2800" dirty="0"/>
              <a:t>: 0.618</a:t>
            </a:r>
          </a:p>
          <a:p>
            <a:r>
              <a:rPr lang="en-CA" sz="2800" dirty="0"/>
              <a:t>RMSE: 5.734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1" y="2668993"/>
            <a:ext cx="6887678" cy="40524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1702787"/>
            <a:ext cx="80591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Training set:70%</a:t>
            </a:r>
          </a:p>
          <a:p>
            <a:r>
              <a:rPr lang="en-CA" sz="2800" dirty="0">
                <a:solidFill>
                  <a:srgbClr val="FF0000"/>
                </a:solidFill>
              </a:rPr>
              <a:t>height</a:t>
            </a:r>
            <a:r>
              <a:rPr lang="en-CA" sz="2800" dirty="0"/>
              <a:t>=-0.0009-0.0194</a:t>
            </a:r>
            <a:r>
              <a:rPr lang="en-CA" sz="2800" dirty="0">
                <a:solidFill>
                  <a:srgbClr val="FF0000"/>
                </a:solidFill>
              </a:rPr>
              <a:t>Age</a:t>
            </a:r>
            <a:r>
              <a:rPr lang="en-CA" sz="2800" dirty="0"/>
              <a:t>+0.7909</a:t>
            </a:r>
            <a:r>
              <a:rPr lang="en-CA" sz="2800" dirty="0">
                <a:solidFill>
                  <a:srgbClr val="FF0000"/>
                </a:solidFill>
              </a:rPr>
              <a:t>weight</a:t>
            </a:r>
            <a:r>
              <a:rPr lang="en-CA" sz="2800" dirty="0"/>
              <a:t>+0.0169</a:t>
            </a:r>
            <a:r>
              <a:rPr lang="en-CA" sz="2800" dirty="0">
                <a:solidFill>
                  <a:srgbClr val="FF0000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8453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44444"/>
                </a:solidFill>
                <a:latin typeface="Lato"/>
              </a:rPr>
              <a:t>Regression Model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9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54" y="2860376"/>
            <a:ext cx="5050546" cy="33360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72781" y="4971355"/>
            <a:ext cx="364215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/>
              <a:t>Final model:</a:t>
            </a:r>
          </a:p>
          <a:p>
            <a:r>
              <a:rPr lang="en-CA" sz="2800" dirty="0" smtClean="0"/>
              <a:t>height=0.58weight+134</a:t>
            </a:r>
          </a:p>
          <a:p>
            <a:r>
              <a:rPr lang="en-CA" sz="2800" dirty="0" smtClean="0"/>
              <a:t>Score:0.617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72781" y="2026889"/>
            <a:ext cx="3237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10-kfold</a:t>
            </a:r>
            <a:r>
              <a:rPr lang="en-CA" sz="2800" dirty="0" smtClean="0"/>
              <a:t>:</a:t>
            </a:r>
          </a:p>
          <a:p>
            <a:r>
              <a:rPr lang="en-CA" sz="2800" dirty="0" smtClean="0"/>
              <a:t>mean </a:t>
            </a:r>
            <a:r>
              <a:rPr lang="en-CA" sz="2800" dirty="0"/>
              <a:t>score: </a:t>
            </a:r>
            <a:r>
              <a:rPr lang="en-CA" sz="2800" dirty="0" smtClean="0"/>
              <a:t>0.619</a:t>
            </a:r>
          </a:p>
          <a:p>
            <a:r>
              <a:rPr lang="en-CA" sz="2800" dirty="0" smtClean="0"/>
              <a:t>RFE:</a:t>
            </a:r>
          </a:p>
          <a:p>
            <a:r>
              <a:rPr lang="en-CA" sz="2800" dirty="0" smtClean="0"/>
              <a:t>adj_R2:0.619</a:t>
            </a:r>
          </a:p>
          <a:p>
            <a:r>
              <a:rPr lang="en-CA" sz="2800" dirty="0"/>
              <a:t>[ True,  True,  True</a:t>
            </a:r>
            <a:r>
              <a:rPr lang="en-CA" sz="2800" dirty="0" smtClean="0"/>
              <a:t>]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932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14566</TotalTime>
  <Words>311</Words>
  <Application>Microsoft Office PowerPoint</Application>
  <PresentationFormat>Widescreen</PresentationFormat>
  <Paragraphs>95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Helvetica</vt:lpstr>
      <vt:lpstr>Lato</vt:lpstr>
      <vt:lpstr>Times New Roman</vt:lpstr>
      <vt:lpstr>Wingdings</vt:lpstr>
      <vt:lpstr>Office Theme</vt:lpstr>
      <vt:lpstr>PowerPoint Presentation</vt:lpstr>
      <vt:lpstr> Linear Regression 120 Years of Olympic History: Athletes and Results </vt:lpstr>
      <vt:lpstr>Exploratory data analysis</vt:lpstr>
      <vt:lpstr>Exploratory data analysis</vt:lpstr>
      <vt:lpstr>Exploratory data analysis</vt:lpstr>
      <vt:lpstr>Exploratory data analysis</vt:lpstr>
      <vt:lpstr>Cleaning Data</vt:lpstr>
      <vt:lpstr>Regression Model</vt:lpstr>
      <vt:lpstr>Regression Model</vt:lpstr>
      <vt:lpstr>Women and Men athletes </vt:lpstr>
      <vt:lpstr>Multiple Linear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niloofar zarifi</dc:creator>
  <cp:lastModifiedBy>NZarifi</cp:lastModifiedBy>
  <cp:revision>124</cp:revision>
  <dcterms:created xsi:type="dcterms:W3CDTF">2019-03-28T19:35:23Z</dcterms:created>
  <dcterms:modified xsi:type="dcterms:W3CDTF">2019-11-13T22:00:50Z</dcterms:modified>
</cp:coreProperties>
</file>