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6CAB7-2B67-4C21-BB9C-29A7877D6D20}" type="datetimeFigureOut">
              <a:rPr lang="en-CA" smtClean="0"/>
              <a:t>2019-11-12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94BA0-9A66-485E-BA24-90893BDCE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89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4BA0-9A66-485E-BA24-90893BDCE2F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45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4469-B1D5-48BC-8F82-9BCD50C34668}" type="datetime1">
              <a:rPr lang="en-CA" smtClean="0"/>
              <a:t>2019-11-12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8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25E6-7240-48C9-92B4-736100BE55EC}" type="datetime1">
              <a:rPr lang="en-CA" smtClean="0"/>
              <a:t>2019-11-12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66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952C-7553-45D7-989E-0728EB2BCE60}" type="datetime1">
              <a:rPr lang="en-CA" smtClean="0"/>
              <a:t>2019-11-12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36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5879-980D-428D-B403-A7A9D7A3F6D4}" type="datetime1">
              <a:rPr lang="en-CA" smtClean="0"/>
              <a:t>2019-11-12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41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DF87-9CDA-49C2-A503-9BDAB3E0D2BA}" type="datetime1">
              <a:rPr lang="en-CA" smtClean="0"/>
              <a:t>2019-11-12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37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C745-CF7C-4656-8877-CD8A5926C0F2}" type="datetime1">
              <a:rPr lang="en-CA" smtClean="0"/>
              <a:t>2019-11-12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47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B56B-B3BC-4F96-821A-E069E824FB25}" type="datetime1">
              <a:rPr lang="en-CA" smtClean="0"/>
              <a:t>2019-11-12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40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EAA0-F93E-42B6-B024-B35EC42CF591}" type="datetime1">
              <a:rPr lang="en-CA" smtClean="0"/>
              <a:t>2019-11-12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00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6615-C782-46B8-A328-423640EFE423}" type="datetime1">
              <a:rPr lang="en-CA" smtClean="0"/>
              <a:t>2019-11-12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30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D0F6-F251-4455-ACC8-8ACCBA11A24C}" type="datetime1">
              <a:rPr lang="en-CA" smtClean="0"/>
              <a:t>2019-11-12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85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C222-A298-438B-B7A0-7F7B73EBDB02}" type="datetime1">
              <a:rPr lang="en-CA" smtClean="0"/>
              <a:t>2019-11-12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46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2728-9192-4BDD-BD2D-984B8119D0A5}" type="datetime1">
              <a:rPr lang="en-CA" smtClean="0"/>
              <a:t>2019-11-12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75011-A4D0-4D5D-A999-B72CAC5DC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40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ov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1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91" y="5646751"/>
            <a:ext cx="4391025" cy="10382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6240" y="4843195"/>
            <a:ext cx="2584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 err="1">
                <a:solidFill>
                  <a:srgbClr val="444444"/>
                </a:solidFill>
                <a:latin typeface="Lato"/>
              </a:rPr>
              <a:t>Niloofar</a:t>
            </a:r>
            <a:r>
              <a:rPr lang="en-CA" b="1" dirty="0">
                <a:solidFill>
                  <a:srgbClr val="444444"/>
                </a:solidFill>
                <a:latin typeface="Lato"/>
              </a:rPr>
              <a:t> </a:t>
            </a:r>
            <a:r>
              <a:rPr lang="en-CA" b="1" dirty="0" err="1" smtClean="0">
                <a:solidFill>
                  <a:srgbClr val="444444"/>
                </a:solidFill>
                <a:latin typeface="Lato"/>
              </a:rPr>
              <a:t>Zarifi</a:t>
            </a:r>
            <a:endParaRPr lang="en-CA" b="1" dirty="0">
              <a:solidFill>
                <a:srgbClr val="444444"/>
              </a:solidFill>
              <a:latin typeface="Lat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0076" y="5701795"/>
            <a:ext cx="4031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444444"/>
                </a:solidFill>
                <a:latin typeface="Lato"/>
              </a:rPr>
              <a:t>DATA SCIENCE AND APPLICATION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68704" y="6283396"/>
            <a:ext cx="20772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444444"/>
                </a:solidFill>
                <a:latin typeface="Lato"/>
              </a:rPr>
              <a:t>April 08, 2019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80048" y="1817870"/>
            <a:ext cx="87218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800" b="1" dirty="0">
                <a:solidFill>
                  <a:srgbClr val="444444"/>
                </a:solidFill>
                <a:latin typeface="Lato"/>
              </a:rPr>
              <a:t>Pittsburgh Police Arrest Data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60798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10</a:t>
            </a:fld>
            <a:endParaRPr lang="en-CA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805" y="837755"/>
            <a:ext cx="6898243" cy="5518595"/>
          </a:xfrm>
        </p:spPr>
      </p:pic>
      <p:sp>
        <p:nvSpPr>
          <p:cNvPr id="6" name="Rectangle 5"/>
          <p:cNvSpPr/>
          <p:nvPr/>
        </p:nvSpPr>
        <p:spPr>
          <a:xfrm>
            <a:off x="838200" y="1580126"/>
            <a:ext cx="385394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Q11: age vs year vs gender?</a:t>
            </a:r>
          </a:p>
          <a:p>
            <a:endParaRPr lang="en-CA" dirty="0" smtClean="0"/>
          </a:p>
          <a:p>
            <a:r>
              <a:rPr lang="en-CA" dirty="0" smtClean="0"/>
              <a:t>Median values is almost 30 for all years</a:t>
            </a:r>
          </a:p>
          <a:p>
            <a:r>
              <a:rPr lang="en-CA" dirty="0" smtClean="0"/>
              <a:t>Outliers are +60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The python boxplot default is 1.5IQR  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  <p:pic>
        <p:nvPicPr>
          <p:cNvPr id="8" name="Picture 4" descr="ox plot with outliers detection rangeÂ 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" y="3900983"/>
            <a:ext cx="4594309" cy="236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95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11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2293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Q12: Create age group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1" y="2510604"/>
            <a:ext cx="5233053" cy="3916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21" y="2510604"/>
            <a:ext cx="5138032" cy="3845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3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12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8" y="1588766"/>
            <a:ext cx="5801830" cy="4226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79" y="1588766"/>
            <a:ext cx="5564397" cy="4226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6199632"/>
            <a:ext cx="352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The challenge</a:t>
            </a:r>
            <a:r>
              <a:rPr lang="en-CA" dirty="0" smtClean="0"/>
              <a:t>: correct the format!!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8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08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COUNCIL_DISTRICT, </a:t>
            </a:r>
            <a:r>
              <a:rPr lang="en-CA" dirty="0"/>
              <a:t>PUBLIC_WORKS_DIVISION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13</a:t>
            </a:fld>
            <a:endParaRPr lang="en-CA"/>
          </a:p>
        </p:txBody>
      </p:sp>
      <p:pic>
        <p:nvPicPr>
          <p:cNvPr id="5" name="Picture 6" descr="PPS Board District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83" y="2680190"/>
            <a:ext cx="4270121" cy="345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062216" y="1756860"/>
            <a:ext cx="3691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Total rows:29369</a:t>
            </a:r>
          </a:p>
          <a:p>
            <a:r>
              <a:rPr lang="en-CA" dirty="0" smtClean="0"/>
              <a:t>Missing data in two columns</a:t>
            </a:r>
          </a:p>
          <a:p>
            <a:r>
              <a:rPr lang="en-CA" dirty="0" smtClean="0"/>
              <a:t>COUNCIL_DISTRICT         </a:t>
            </a:r>
            <a:r>
              <a:rPr lang="en-CA" dirty="0"/>
              <a:t>26062</a:t>
            </a:r>
          </a:p>
          <a:p>
            <a:r>
              <a:rPr lang="en-CA" dirty="0"/>
              <a:t>PUBLIC_WORKS_DIVISION    26060</a:t>
            </a:r>
          </a:p>
        </p:txBody>
      </p:sp>
      <p:sp>
        <p:nvSpPr>
          <p:cNvPr id="7" name="Rectangle 6"/>
          <p:cNvSpPr/>
          <p:nvPr/>
        </p:nvSpPr>
        <p:spPr>
          <a:xfrm>
            <a:off x="5846064" y="3162490"/>
            <a:ext cx="25755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 COUNCIL_DISTRICT</a:t>
            </a:r>
            <a:endParaRPr lang="en-CA" dirty="0" smtClean="0"/>
          </a:p>
          <a:p>
            <a:r>
              <a:rPr lang="en-CA" dirty="0" smtClean="0"/>
              <a:t>counts          </a:t>
            </a:r>
            <a:r>
              <a:rPr lang="en-CA" dirty="0"/>
              <a:t>%</a:t>
            </a:r>
          </a:p>
          <a:p>
            <a:r>
              <a:rPr lang="en-CA" dirty="0"/>
              <a:t>6.0    4988  19.138976</a:t>
            </a:r>
          </a:p>
          <a:p>
            <a:r>
              <a:rPr lang="en-CA" dirty="0"/>
              <a:t>1.0    4563  17.508250</a:t>
            </a:r>
          </a:p>
          <a:p>
            <a:r>
              <a:rPr lang="en-CA" dirty="0"/>
              <a:t>9.0    4476  17.174430</a:t>
            </a:r>
          </a:p>
          <a:p>
            <a:r>
              <a:rPr lang="en-CA" dirty="0"/>
              <a:t>3.0    3977  15.259765</a:t>
            </a:r>
          </a:p>
          <a:p>
            <a:r>
              <a:rPr lang="en-CA" dirty="0"/>
              <a:t>4.0    2290   8.786739</a:t>
            </a:r>
          </a:p>
          <a:p>
            <a:r>
              <a:rPr lang="en-CA" dirty="0"/>
              <a:t>2.0    2129   8.168982</a:t>
            </a:r>
          </a:p>
          <a:p>
            <a:r>
              <a:rPr lang="en-CA" dirty="0"/>
              <a:t>7.0    1556   5.970378</a:t>
            </a:r>
          </a:p>
          <a:p>
            <a:r>
              <a:rPr lang="en-CA" dirty="0"/>
              <a:t>5.0    1340   5.141585</a:t>
            </a:r>
          </a:p>
          <a:p>
            <a:r>
              <a:rPr lang="en-CA" dirty="0"/>
              <a:t>8.0     743   2.850894</a:t>
            </a:r>
          </a:p>
        </p:txBody>
      </p:sp>
      <p:sp>
        <p:nvSpPr>
          <p:cNvPr id="8" name="Rectangle 7"/>
          <p:cNvSpPr/>
          <p:nvPr/>
        </p:nvSpPr>
        <p:spPr>
          <a:xfrm>
            <a:off x="8610600" y="3161156"/>
            <a:ext cx="30587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 PUBLIC_WORKS_DIVISION</a:t>
            </a:r>
            <a:endParaRPr lang="en-CA" dirty="0" smtClean="0"/>
          </a:p>
          <a:p>
            <a:r>
              <a:rPr lang="en-CA" dirty="0" smtClean="0"/>
              <a:t>counts          </a:t>
            </a:r>
            <a:r>
              <a:rPr lang="en-CA" dirty="0"/>
              <a:t>%</a:t>
            </a:r>
          </a:p>
          <a:p>
            <a:r>
              <a:rPr lang="en-CA" dirty="0"/>
              <a:t>3.0    7267  27.885649</a:t>
            </a:r>
          </a:p>
          <a:p>
            <a:r>
              <a:rPr lang="en-CA" dirty="0"/>
              <a:t>2.0    6053  23.227168</a:t>
            </a:r>
          </a:p>
          <a:p>
            <a:r>
              <a:rPr lang="en-CA" dirty="0"/>
              <a:t>1.0    5688  21.826554</a:t>
            </a:r>
          </a:p>
          <a:p>
            <a:r>
              <a:rPr lang="en-CA" dirty="0"/>
              <a:t>5.0    4902  18.810437</a:t>
            </a:r>
          </a:p>
          <a:p>
            <a:r>
              <a:rPr lang="en-CA" dirty="0"/>
              <a:t>6.0    2150   8.250192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814321"/>
            <a:ext cx="2953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Q13: busiest </a:t>
            </a:r>
            <a:r>
              <a:rPr lang="en-CA" dirty="0" err="1" smtClean="0"/>
              <a:t>council_dictrict</a:t>
            </a:r>
            <a:r>
              <a:rPr lang="en-CA" dirty="0" smtClean="0"/>
              <a:t>?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0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INCIDENTNEIGHBORHOOD </a:t>
            </a: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14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838200" y="1814321"/>
            <a:ext cx="371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Q14: safest and worst neighborhood?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716280" y="2437859"/>
            <a:ext cx="49438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INCIDENTNEIGHBORHOOD </a:t>
            </a:r>
            <a:endParaRPr lang="en-CA" dirty="0" smtClean="0"/>
          </a:p>
          <a:p>
            <a:r>
              <a:rPr lang="en-CA" dirty="0" smtClean="0">
                <a:solidFill>
                  <a:srgbClr val="FF0000"/>
                </a:solidFill>
              </a:rPr>
              <a:t>Head of the list</a:t>
            </a:r>
          </a:p>
          <a:p>
            <a:r>
              <a:rPr lang="en-CA" dirty="0" smtClean="0"/>
              <a:t>Central </a:t>
            </a:r>
            <a:r>
              <a:rPr lang="en-CA" dirty="0"/>
              <a:t>Business District    1682</a:t>
            </a:r>
          </a:p>
          <a:p>
            <a:r>
              <a:rPr lang="en-CA" dirty="0"/>
              <a:t>South Side Flats            </a:t>
            </a:r>
            <a:r>
              <a:rPr lang="en-CA" dirty="0" smtClean="0"/>
              <a:t>       </a:t>
            </a:r>
            <a:r>
              <a:rPr lang="en-CA" dirty="0"/>
              <a:t>1675</a:t>
            </a:r>
          </a:p>
          <a:p>
            <a:r>
              <a:rPr lang="en-CA" dirty="0"/>
              <a:t>Carrick                      </a:t>
            </a:r>
            <a:r>
              <a:rPr lang="en-CA" dirty="0" smtClean="0"/>
              <a:t>             1036</a:t>
            </a:r>
            <a:endParaRPr lang="en-CA" dirty="0"/>
          </a:p>
          <a:p>
            <a:r>
              <a:rPr lang="en-CA" dirty="0"/>
              <a:t>East Allegheny               </a:t>
            </a:r>
            <a:r>
              <a:rPr lang="en-CA" dirty="0" smtClean="0"/>
              <a:t>      1017</a:t>
            </a:r>
            <a:endParaRPr lang="en-CA" dirty="0"/>
          </a:p>
          <a:p>
            <a:r>
              <a:rPr lang="en-CA" dirty="0"/>
              <a:t>Homewood South                910</a:t>
            </a:r>
          </a:p>
          <a:p>
            <a:endParaRPr lang="en-CA" dirty="0"/>
          </a:p>
          <a:p>
            <a:r>
              <a:rPr lang="en-CA" dirty="0" smtClean="0">
                <a:solidFill>
                  <a:srgbClr val="FF0000"/>
                </a:solidFill>
              </a:rPr>
              <a:t>Tail of the list</a:t>
            </a:r>
            <a:endParaRPr lang="en-CA" dirty="0">
              <a:solidFill>
                <a:srgbClr val="FF0000"/>
              </a:solidFill>
            </a:endParaRPr>
          </a:p>
          <a:p>
            <a:r>
              <a:rPr lang="en-CA" dirty="0" smtClean="0"/>
              <a:t>New </a:t>
            </a:r>
            <a:r>
              <a:rPr lang="en-CA" dirty="0"/>
              <a:t>Homestead              </a:t>
            </a:r>
            <a:r>
              <a:rPr lang="en-CA" dirty="0" smtClean="0"/>
              <a:t>   18</a:t>
            </a:r>
            <a:endParaRPr lang="en-CA" dirty="0"/>
          </a:p>
          <a:p>
            <a:r>
              <a:rPr lang="en-CA" dirty="0"/>
              <a:t>Mt. Oliver </a:t>
            </a:r>
            <a:r>
              <a:rPr lang="en-CA" dirty="0" err="1"/>
              <a:t>Boro</a:t>
            </a:r>
            <a:r>
              <a:rPr lang="en-CA" dirty="0"/>
              <a:t>            </a:t>
            </a:r>
            <a:r>
              <a:rPr lang="en-CA" dirty="0" smtClean="0"/>
              <a:t>       10</a:t>
            </a:r>
            <a:endParaRPr lang="en-CA" dirty="0"/>
          </a:p>
          <a:p>
            <a:r>
              <a:rPr lang="en-CA" dirty="0" err="1"/>
              <a:t>Ridgemont</a:t>
            </a:r>
            <a:r>
              <a:rPr lang="en-CA" dirty="0"/>
              <a:t>                  </a:t>
            </a:r>
            <a:r>
              <a:rPr lang="en-CA" dirty="0" smtClean="0"/>
              <a:t>        10</a:t>
            </a:r>
            <a:endParaRPr lang="en-CA" dirty="0"/>
          </a:p>
          <a:p>
            <a:r>
              <a:rPr lang="en-CA" dirty="0"/>
              <a:t>Troy Hill-</a:t>
            </a:r>
            <a:r>
              <a:rPr lang="en-CA" dirty="0" err="1"/>
              <a:t>Herrs</a:t>
            </a:r>
            <a:r>
              <a:rPr lang="en-CA" dirty="0"/>
              <a:t> Island      </a:t>
            </a:r>
            <a:r>
              <a:rPr lang="en-CA" dirty="0" smtClean="0"/>
              <a:t>    6</a:t>
            </a:r>
            <a:endParaRPr lang="en-CA" dirty="0"/>
          </a:p>
          <a:p>
            <a:r>
              <a:rPr lang="en-CA" dirty="0"/>
              <a:t>Mt. Oliver Neighborhood    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20840" y="1814321"/>
            <a:ext cx="4965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Q15: incident location and arrestment?</a:t>
            </a:r>
          </a:p>
          <a:p>
            <a:endParaRPr lang="en-CA" dirty="0" smtClean="0"/>
          </a:p>
          <a:p>
            <a:r>
              <a:rPr lang="en-CA" dirty="0" smtClean="0"/>
              <a:t>Sol: take care of missing data</a:t>
            </a:r>
          </a:p>
          <a:p>
            <a:r>
              <a:rPr lang="en-CA" dirty="0" smtClean="0"/>
              <a:t>        create two lists of incident and arrest</a:t>
            </a:r>
          </a:p>
          <a:p>
            <a:r>
              <a:rPr lang="en-CA" dirty="0"/>
              <a:t> </a:t>
            </a:r>
            <a:r>
              <a:rPr lang="en-CA" dirty="0" smtClean="0"/>
              <a:t>       compare two lists and count same </a:t>
            </a:r>
            <a:r>
              <a:rPr lang="en-CA" dirty="0" err="1" smtClean="0"/>
              <a:t>zipecodes</a:t>
            </a:r>
            <a:endParaRPr lang="en-CA" dirty="0" smtClean="0"/>
          </a:p>
          <a:p>
            <a:r>
              <a:rPr lang="en-CA" dirty="0" smtClean="0"/>
              <a:t> </a:t>
            </a:r>
          </a:p>
          <a:p>
            <a:r>
              <a:rPr lang="en-CA" dirty="0" smtClean="0"/>
              <a:t>INCIDENTLOCATION </a:t>
            </a:r>
            <a:r>
              <a:rPr lang="en-CA" dirty="0"/>
              <a:t>and ARRESTLOCATION</a:t>
            </a:r>
          </a:p>
          <a:p>
            <a:r>
              <a:rPr lang="en-CA" dirty="0">
                <a:solidFill>
                  <a:srgbClr val="FF0000"/>
                </a:solidFill>
              </a:rPr>
              <a:t>68% </a:t>
            </a:r>
            <a:r>
              <a:rPr lang="en-CA" dirty="0"/>
              <a:t>same </a:t>
            </a:r>
            <a:r>
              <a:rPr lang="en-CA" dirty="0" smtClean="0"/>
              <a:t>places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32% </a:t>
            </a:r>
            <a:r>
              <a:rPr lang="en-CA" dirty="0" smtClean="0"/>
              <a:t>different places</a:t>
            </a:r>
            <a:endParaRPr lang="en-CA" dirty="0"/>
          </a:p>
          <a:p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48856" y="5312664"/>
            <a:ext cx="270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Advanced Q: correlation of type of the crime and location of arrestment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9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OFFENSES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15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00328" y="263852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 smtClean="0"/>
              <a:t>Top 5 records:</a:t>
            </a:r>
          </a:p>
          <a:p>
            <a:r>
              <a:rPr lang="en-CA" dirty="0" smtClean="0"/>
              <a:t>'2701</a:t>
            </a:r>
            <a:r>
              <a:rPr lang="en-CA" dirty="0"/>
              <a:t>': </a:t>
            </a:r>
            <a:r>
              <a:rPr lang="en-CA" dirty="0" smtClean="0"/>
              <a:t>        3956</a:t>
            </a:r>
            <a:r>
              <a:rPr lang="en-CA" dirty="0"/>
              <a:t>, </a:t>
            </a:r>
            <a:r>
              <a:rPr lang="en-CA" dirty="0" smtClean="0"/>
              <a:t>       Simple </a:t>
            </a:r>
            <a:r>
              <a:rPr lang="en-CA" dirty="0"/>
              <a:t>Assault          </a:t>
            </a:r>
            <a:endParaRPr lang="en-CA" dirty="0" smtClean="0"/>
          </a:p>
          <a:p>
            <a:r>
              <a:rPr lang="en-CA" dirty="0" smtClean="0"/>
              <a:t>'13(a</a:t>
            </a:r>
            <a:r>
              <a:rPr lang="en-CA" dirty="0"/>
              <a:t>)(16) ': 2085, </a:t>
            </a:r>
            <a:r>
              <a:rPr lang="en-CA" dirty="0" smtClean="0"/>
              <a:t>       Possession </a:t>
            </a:r>
            <a:r>
              <a:rPr lang="en-CA" dirty="0"/>
              <a:t>of Controlled Substance</a:t>
            </a:r>
            <a:endParaRPr lang="en-CA" dirty="0" smtClean="0"/>
          </a:p>
          <a:p>
            <a:r>
              <a:rPr lang="en-CA" dirty="0" smtClean="0"/>
              <a:t>'9501</a:t>
            </a:r>
            <a:r>
              <a:rPr lang="en-CA" dirty="0"/>
              <a:t>': </a:t>
            </a:r>
            <a:r>
              <a:rPr lang="en-CA" dirty="0" smtClean="0"/>
              <a:t>        1653</a:t>
            </a:r>
            <a:r>
              <a:rPr lang="en-CA" dirty="0"/>
              <a:t>, </a:t>
            </a:r>
            <a:r>
              <a:rPr lang="en-CA" dirty="0" smtClean="0"/>
              <a:t>       Bench </a:t>
            </a:r>
            <a:r>
              <a:rPr lang="en-CA" dirty="0"/>
              <a:t>Warrant</a:t>
            </a:r>
            <a:endParaRPr lang="en-CA" dirty="0" smtClean="0"/>
          </a:p>
          <a:p>
            <a:r>
              <a:rPr lang="en-CA" dirty="0" smtClean="0"/>
              <a:t>'903 </a:t>
            </a:r>
            <a:r>
              <a:rPr lang="en-CA" dirty="0"/>
              <a:t>': </a:t>
            </a:r>
            <a:r>
              <a:rPr lang="en-CA" dirty="0" smtClean="0"/>
              <a:t>         1619</a:t>
            </a:r>
            <a:r>
              <a:rPr lang="en-CA" dirty="0"/>
              <a:t>, </a:t>
            </a:r>
            <a:r>
              <a:rPr lang="en-CA" dirty="0" smtClean="0"/>
              <a:t>       Criminal </a:t>
            </a:r>
            <a:r>
              <a:rPr lang="en-CA" dirty="0"/>
              <a:t>Conspiracy</a:t>
            </a:r>
            <a:endParaRPr lang="en-CA" dirty="0" smtClean="0"/>
          </a:p>
          <a:p>
            <a:r>
              <a:rPr lang="en-CA" dirty="0" smtClean="0"/>
              <a:t>'2702</a:t>
            </a:r>
            <a:r>
              <a:rPr lang="en-CA" dirty="0"/>
              <a:t>': </a:t>
            </a:r>
            <a:r>
              <a:rPr lang="en-CA" dirty="0" smtClean="0"/>
              <a:t>        1481</a:t>
            </a:r>
            <a:r>
              <a:rPr lang="en-CA" dirty="0"/>
              <a:t>, </a:t>
            </a:r>
            <a:r>
              <a:rPr lang="en-CA" dirty="0" smtClean="0"/>
              <a:t>       Aggravated </a:t>
            </a:r>
            <a:r>
              <a:rPr lang="en-CA" dirty="0"/>
              <a:t>Assault </a:t>
            </a:r>
          </a:p>
        </p:txBody>
      </p:sp>
      <p:sp>
        <p:nvSpPr>
          <p:cNvPr id="6" name="Rectangle 5"/>
          <p:cNvSpPr/>
          <p:nvPr/>
        </p:nvSpPr>
        <p:spPr>
          <a:xfrm>
            <a:off x="944443" y="1690688"/>
            <a:ext cx="76397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Q16: Find the most common offense in dataset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The challenge</a:t>
            </a:r>
            <a:r>
              <a:rPr lang="en-CA" dirty="0" smtClean="0"/>
              <a:t>: offense codes have several formats which require a real cleaning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2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444444"/>
                </a:solidFill>
                <a:latin typeface="Lato"/>
              </a:rPr>
              <a:t>Pittsburgh Police Arrest Data</a:t>
            </a:r>
            <a:br>
              <a:rPr lang="en-CA" b="1" dirty="0">
                <a:solidFill>
                  <a:srgbClr val="444444"/>
                </a:solidFill>
                <a:latin typeface="Lato"/>
              </a:rPr>
            </a:br>
            <a:endParaRPr lang="en-CA" dirty="0"/>
          </a:p>
        </p:txBody>
      </p:sp>
      <p:pic>
        <p:nvPicPr>
          <p:cNvPr id="4" name="Picture 2" descr="Image result for pittsburgh city brid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943" y="2653546"/>
            <a:ext cx="5248529" cy="348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2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08304" y="2330380"/>
            <a:ext cx="5519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>
                <a:solidFill>
                  <a:srgbClr val="444444"/>
                </a:solidFill>
                <a:latin typeface="Lato"/>
              </a:rPr>
              <a:t>Available at </a:t>
            </a:r>
            <a:r>
              <a:rPr lang="en-CA" dirty="0">
                <a:hlinkClick r:id="rId4"/>
              </a:rPr>
              <a:t>https://www.data.gov/</a:t>
            </a:r>
            <a:endParaRPr lang="en-CA" dirty="0"/>
          </a:p>
          <a:p>
            <a:endParaRPr lang="en-CA" dirty="0" smtClean="0">
              <a:solidFill>
                <a:srgbClr val="444444"/>
              </a:solidFill>
              <a:latin typeface="La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444444"/>
                </a:solidFill>
                <a:latin typeface="Lato"/>
              </a:rPr>
              <a:t>C</a:t>
            </a:r>
            <a:r>
              <a:rPr lang="en-CA" dirty="0" smtClean="0">
                <a:solidFill>
                  <a:srgbClr val="444444"/>
                </a:solidFill>
                <a:latin typeface="Lato"/>
              </a:rPr>
              <a:t>ontains </a:t>
            </a:r>
            <a:r>
              <a:rPr lang="en-CA" dirty="0">
                <a:solidFill>
                  <a:srgbClr val="444444"/>
                </a:solidFill>
                <a:latin typeface="Lato"/>
              </a:rPr>
              <a:t>information on people taken into custody by City of Pittsburgh police </a:t>
            </a:r>
            <a:r>
              <a:rPr lang="en-CA" dirty="0" smtClean="0">
                <a:solidFill>
                  <a:srgbClr val="444444"/>
                </a:solidFill>
                <a:latin typeface="Lato"/>
              </a:rPr>
              <a:t>officers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444444"/>
                </a:solidFill>
                <a:latin typeface="Lato"/>
              </a:rPr>
              <a:t>All data is </a:t>
            </a:r>
            <a:r>
              <a:rPr lang="en-CA" dirty="0" smtClean="0">
                <a:solidFill>
                  <a:srgbClr val="444444"/>
                </a:solidFill>
                <a:latin typeface="Lato"/>
              </a:rPr>
              <a:t>reported </a:t>
            </a:r>
            <a:r>
              <a:rPr lang="en-CA" dirty="0">
                <a:solidFill>
                  <a:srgbClr val="444444"/>
                </a:solidFill>
                <a:latin typeface="Lato"/>
              </a:rPr>
              <a:t>with the exception of sex </a:t>
            </a:r>
            <a:r>
              <a:rPr lang="en-CA" dirty="0" smtClean="0">
                <a:solidFill>
                  <a:srgbClr val="444444"/>
                </a:solidFill>
                <a:latin typeface="Lato"/>
              </a:rPr>
              <a:t>crimes.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>
                <a:solidFill>
                  <a:srgbClr val="444444"/>
                </a:solidFill>
                <a:latin typeface="Lato"/>
              </a:rPr>
              <a:t>Indexes: 'AGE</a:t>
            </a:r>
            <a:r>
              <a:rPr lang="en-CA" dirty="0">
                <a:solidFill>
                  <a:srgbClr val="444444"/>
                </a:solidFill>
                <a:latin typeface="Lato"/>
              </a:rPr>
              <a:t>', '</a:t>
            </a:r>
            <a:r>
              <a:rPr lang="en-CA" dirty="0">
                <a:solidFill>
                  <a:srgbClr val="00B050"/>
                </a:solidFill>
                <a:latin typeface="Lato"/>
              </a:rPr>
              <a:t>GENDER</a:t>
            </a:r>
            <a:r>
              <a:rPr lang="en-CA" dirty="0">
                <a:solidFill>
                  <a:srgbClr val="444444"/>
                </a:solidFill>
                <a:latin typeface="Lato"/>
              </a:rPr>
              <a:t>', 'RACE', '</a:t>
            </a:r>
            <a:r>
              <a:rPr lang="en-CA" dirty="0">
                <a:solidFill>
                  <a:srgbClr val="00B050"/>
                </a:solidFill>
                <a:latin typeface="Lato"/>
              </a:rPr>
              <a:t>ARRESTTIME</a:t>
            </a:r>
            <a:r>
              <a:rPr lang="en-CA" dirty="0">
                <a:solidFill>
                  <a:srgbClr val="444444"/>
                </a:solidFill>
                <a:latin typeface="Lato"/>
              </a:rPr>
              <a:t>', 'ARRESTLOCATION</a:t>
            </a:r>
            <a:r>
              <a:rPr lang="en-CA" dirty="0" smtClean="0">
                <a:solidFill>
                  <a:srgbClr val="444444"/>
                </a:solidFill>
                <a:latin typeface="Lato"/>
              </a:rPr>
              <a:t>',   '</a:t>
            </a:r>
            <a:r>
              <a:rPr lang="en-CA" dirty="0" smtClean="0">
                <a:solidFill>
                  <a:srgbClr val="00B050"/>
                </a:solidFill>
                <a:latin typeface="Lato"/>
              </a:rPr>
              <a:t>OFFENSES</a:t>
            </a:r>
            <a:r>
              <a:rPr lang="en-CA" dirty="0">
                <a:solidFill>
                  <a:srgbClr val="444444"/>
                </a:solidFill>
                <a:latin typeface="Lato"/>
              </a:rPr>
              <a:t>', 'INCIDENTLOCATION', 'INCIDENTNEIGHBORHOOD', '</a:t>
            </a:r>
            <a:r>
              <a:rPr lang="en-CA" dirty="0">
                <a:solidFill>
                  <a:srgbClr val="00B050"/>
                </a:solidFill>
                <a:latin typeface="Lato"/>
              </a:rPr>
              <a:t>INCIDENTZONE</a:t>
            </a:r>
            <a:r>
              <a:rPr lang="en-CA" dirty="0" smtClean="0">
                <a:solidFill>
                  <a:srgbClr val="444444"/>
                </a:solidFill>
                <a:latin typeface="Lato"/>
              </a:rPr>
              <a:t>', 'INCIDENTTRACT</a:t>
            </a:r>
            <a:r>
              <a:rPr lang="en-CA" dirty="0">
                <a:solidFill>
                  <a:srgbClr val="444444"/>
                </a:solidFill>
                <a:latin typeface="Lato"/>
              </a:rPr>
              <a:t>', 'COUNCIL_DISTRICT', 'PUBLIC_WORKS_DIVISION</a:t>
            </a:r>
            <a:r>
              <a:rPr lang="en-CA" dirty="0" smtClean="0">
                <a:solidFill>
                  <a:srgbClr val="444444"/>
                </a:solidFill>
                <a:latin typeface="Lato"/>
              </a:rPr>
              <a:t>'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03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ARRESTTIME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3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81" y="2992557"/>
            <a:ext cx="5131318" cy="3546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9160" y="4887353"/>
            <a:ext cx="1706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Year      Count</a:t>
            </a:r>
          </a:p>
          <a:p>
            <a:r>
              <a:rPr lang="en-CA" dirty="0" smtClean="0"/>
              <a:t>2017    12175</a:t>
            </a:r>
          </a:p>
          <a:p>
            <a:r>
              <a:rPr lang="en-CA" dirty="0" smtClean="0"/>
              <a:t>2018    10832</a:t>
            </a:r>
          </a:p>
          <a:p>
            <a:r>
              <a:rPr lang="en-CA" dirty="0" smtClean="0"/>
              <a:t>2016     4144</a:t>
            </a:r>
          </a:p>
          <a:p>
            <a:r>
              <a:rPr lang="en-CA" dirty="0" smtClean="0"/>
              <a:t>2019     2218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761398" y="2253893"/>
            <a:ext cx="5897577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Descriptions</a:t>
            </a:r>
            <a:r>
              <a:rPr lang="en-CA" sz="2000" dirty="0" smtClean="0"/>
              <a:t>:</a:t>
            </a:r>
          </a:p>
          <a:p>
            <a:r>
              <a:rPr lang="en-CA" sz="2000" dirty="0" smtClean="0"/>
              <a:t>ARRESTTIME format: 2016-08-24T12:20:00</a:t>
            </a:r>
          </a:p>
          <a:p>
            <a:r>
              <a:rPr lang="en-CA" sz="2000" dirty="0"/>
              <a:t>Few data points belong to years between 2005 to 2015</a:t>
            </a:r>
          </a:p>
          <a:p>
            <a:r>
              <a:rPr lang="en-CA" sz="2000" dirty="0" smtClean="0">
                <a:solidFill>
                  <a:srgbClr val="FF0000"/>
                </a:solidFill>
              </a:rPr>
              <a:t>Preprocessing:</a:t>
            </a:r>
          </a:p>
          <a:p>
            <a:r>
              <a:rPr lang="en-CA" sz="2000" dirty="0" smtClean="0"/>
              <a:t>Create new columns of year, month, day, hours</a:t>
            </a:r>
          </a:p>
          <a:p>
            <a:r>
              <a:rPr lang="en-CA" sz="2000" dirty="0"/>
              <a:t>Keep the data from 2016 to </a:t>
            </a:r>
            <a:r>
              <a:rPr lang="en-CA" sz="2000" dirty="0" smtClean="0"/>
              <a:t>2019</a:t>
            </a:r>
          </a:p>
          <a:p>
            <a:endParaRPr lang="en-CA" sz="2000" dirty="0"/>
          </a:p>
          <a:p>
            <a:r>
              <a:rPr lang="en-CA" sz="2000" dirty="0" smtClean="0"/>
              <a:t>Q1: Which year has the most arrestment?</a:t>
            </a:r>
          </a:p>
          <a:p>
            <a:endParaRPr lang="en-CA" sz="2000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ARRESTTIME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4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9902"/>
            <a:ext cx="6063710" cy="42490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1605" y="2171444"/>
            <a:ext cx="55928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Q2: </a:t>
            </a:r>
            <a:r>
              <a:rPr lang="en-CA" dirty="0"/>
              <a:t>Which </a:t>
            </a:r>
            <a:r>
              <a:rPr lang="en-CA" dirty="0" smtClean="0"/>
              <a:t>months police </a:t>
            </a:r>
            <a:r>
              <a:rPr lang="en-CA" dirty="0"/>
              <a:t>has the most arrestment</a:t>
            </a:r>
            <a:r>
              <a:rPr lang="en-CA" dirty="0" smtClean="0"/>
              <a:t>?</a:t>
            </a:r>
          </a:p>
          <a:p>
            <a:r>
              <a:rPr lang="en-CA" dirty="0" smtClean="0"/>
              <a:t>Sol: create dictionary to change number </a:t>
            </a:r>
            <a:r>
              <a:rPr lang="en-CA" dirty="0"/>
              <a:t>to month abbreviation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/>
              <a:t>{'Aug': 2685</a:t>
            </a:r>
            <a:r>
              <a:rPr lang="en-CA" dirty="0" smtClean="0"/>
              <a:t>, </a:t>
            </a:r>
            <a:r>
              <a:rPr lang="en-CA" dirty="0"/>
              <a:t>'Sep': 2847</a:t>
            </a:r>
            <a:r>
              <a:rPr lang="en-CA" dirty="0" smtClean="0"/>
              <a:t>, 'Jul</a:t>
            </a:r>
            <a:r>
              <a:rPr lang="en-CA" dirty="0"/>
              <a:t>': 2032</a:t>
            </a:r>
            <a:r>
              <a:rPr lang="en-CA" dirty="0" smtClean="0"/>
              <a:t>, 'Jun</a:t>
            </a:r>
            <a:r>
              <a:rPr lang="en-CA" dirty="0"/>
              <a:t>': 2006,</a:t>
            </a:r>
          </a:p>
          <a:p>
            <a:r>
              <a:rPr lang="en-CA" dirty="0"/>
              <a:t> 'Feb': 2569</a:t>
            </a:r>
            <a:r>
              <a:rPr lang="en-CA" dirty="0" smtClean="0"/>
              <a:t>, </a:t>
            </a:r>
            <a:r>
              <a:rPr lang="en-CA" dirty="0"/>
              <a:t>'Apr': 1922</a:t>
            </a:r>
            <a:r>
              <a:rPr lang="en-CA" dirty="0" smtClean="0"/>
              <a:t>, 'Oct</a:t>
            </a:r>
            <a:r>
              <a:rPr lang="en-CA" dirty="0"/>
              <a:t>': 2779</a:t>
            </a:r>
            <a:r>
              <a:rPr lang="en-CA" dirty="0" smtClean="0"/>
              <a:t>, 'Nov</a:t>
            </a:r>
            <a:r>
              <a:rPr lang="en-CA" dirty="0"/>
              <a:t>': 2620,</a:t>
            </a:r>
          </a:p>
          <a:p>
            <a:r>
              <a:rPr lang="en-CA" dirty="0"/>
              <a:t> 'Dec': 2469</a:t>
            </a:r>
            <a:r>
              <a:rPr lang="en-CA" dirty="0" smtClean="0"/>
              <a:t>, 'Mar</a:t>
            </a:r>
            <a:r>
              <a:rPr lang="en-CA" dirty="0"/>
              <a:t>': 2548</a:t>
            </a:r>
            <a:r>
              <a:rPr lang="en-CA" dirty="0" smtClean="0"/>
              <a:t>, 'Jan</a:t>
            </a:r>
            <a:r>
              <a:rPr lang="en-CA" dirty="0"/>
              <a:t>': 2790</a:t>
            </a:r>
            <a:r>
              <a:rPr lang="en-CA" dirty="0" smtClean="0"/>
              <a:t>, 'May</a:t>
            </a:r>
            <a:r>
              <a:rPr lang="en-CA" dirty="0"/>
              <a:t>': 2102</a:t>
            </a:r>
            <a:r>
              <a:rPr lang="en-CA" dirty="0" smtClean="0"/>
              <a:t>}</a:t>
            </a:r>
          </a:p>
          <a:p>
            <a:endParaRPr lang="en-CA" dirty="0"/>
          </a:p>
          <a:p>
            <a:r>
              <a:rPr lang="en-CA" dirty="0" smtClean="0"/>
              <a:t>Q3:Which season is busy ?</a:t>
            </a:r>
          </a:p>
          <a:p>
            <a:r>
              <a:rPr lang="en-CA" dirty="0" smtClean="0"/>
              <a:t>Sol: define a function to convert months to four seasons</a:t>
            </a:r>
          </a:p>
          <a:p>
            <a:endParaRPr lang="en-CA" dirty="0"/>
          </a:p>
          <a:p>
            <a:r>
              <a:rPr lang="en-CA" dirty="0"/>
              <a:t>Winter    7907</a:t>
            </a:r>
          </a:p>
          <a:p>
            <a:r>
              <a:rPr lang="en-CA" dirty="0"/>
              <a:t>Fall      7868</a:t>
            </a:r>
          </a:p>
          <a:p>
            <a:r>
              <a:rPr lang="en-CA" dirty="0"/>
              <a:t>Summer    7564</a:t>
            </a:r>
          </a:p>
          <a:p>
            <a:r>
              <a:rPr lang="en-CA" dirty="0"/>
              <a:t>Spring    </a:t>
            </a:r>
            <a:r>
              <a:rPr lang="en-CA" dirty="0" smtClean="0"/>
              <a:t>6030</a:t>
            </a:r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2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ARRESTTIME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5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22" y="1903345"/>
            <a:ext cx="6938356" cy="48181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0781" y="1903345"/>
            <a:ext cx="454246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Q4: What hours police does more </a:t>
            </a:r>
            <a:r>
              <a:rPr lang="en-CA" dirty="0"/>
              <a:t>arrestment</a:t>
            </a:r>
            <a:r>
              <a:rPr lang="en-CA" dirty="0" smtClean="0"/>
              <a:t>?</a:t>
            </a:r>
          </a:p>
          <a:p>
            <a:endParaRPr lang="en-CA" i="1" dirty="0" smtClean="0"/>
          </a:p>
          <a:p>
            <a:r>
              <a:rPr lang="en-CA" i="1" dirty="0" smtClean="0"/>
              <a:t>Apparently the rush hour for Pittsburgh police</a:t>
            </a:r>
          </a:p>
          <a:p>
            <a:r>
              <a:rPr lang="en-CA" i="1" dirty="0" smtClean="0"/>
              <a:t>at the street starts after </a:t>
            </a:r>
            <a:r>
              <a:rPr lang="en-CA" i="1" dirty="0" smtClean="0">
                <a:solidFill>
                  <a:srgbClr val="FF0000"/>
                </a:solidFill>
              </a:rPr>
              <a:t>5 pm</a:t>
            </a:r>
            <a:r>
              <a:rPr lang="en-CA" i="1" dirty="0" smtClean="0"/>
              <a:t>!</a:t>
            </a:r>
          </a:p>
          <a:p>
            <a:r>
              <a:rPr lang="en-CA" i="1" dirty="0" smtClean="0"/>
              <a:t>The most arrestment records from </a:t>
            </a:r>
          </a:p>
          <a:p>
            <a:r>
              <a:rPr lang="en-CA" i="1" dirty="0" smtClean="0">
                <a:solidFill>
                  <a:srgbClr val="FF0000"/>
                </a:solidFill>
              </a:rPr>
              <a:t>6 to 9 pm </a:t>
            </a:r>
          </a:p>
          <a:p>
            <a:endParaRPr lang="en-CA" i="1" dirty="0">
              <a:solidFill>
                <a:srgbClr val="FF0000"/>
              </a:solidFill>
            </a:endParaRPr>
          </a:p>
          <a:p>
            <a:r>
              <a:rPr lang="en-CA" dirty="0"/>
              <a:t>Q5:Does police rest on </a:t>
            </a:r>
            <a:r>
              <a:rPr lang="en-CA" dirty="0" smtClean="0"/>
              <a:t>weekends? 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838200" y="431241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 </a:t>
            </a:r>
            <a:r>
              <a:rPr lang="en-CA" dirty="0" smtClean="0"/>
              <a:t>                         counts          </a:t>
            </a:r>
            <a:r>
              <a:rPr lang="en-CA" dirty="0"/>
              <a:t>%</a:t>
            </a:r>
          </a:p>
          <a:p>
            <a:r>
              <a:rPr lang="en-CA" dirty="0"/>
              <a:t>Wednesday    4614  15.697615</a:t>
            </a:r>
          </a:p>
          <a:p>
            <a:r>
              <a:rPr lang="en-CA" dirty="0"/>
              <a:t>Tuesday      </a:t>
            </a:r>
            <a:r>
              <a:rPr lang="en-CA" dirty="0" smtClean="0"/>
              <a:t>    4607  </a:t>
            </a:r>
            <a:r>
              <a:rPr lang="en-CA" dirty="0"/>
              <a:t>15.673800</a:t>
            </a:r>
          </a:p>
          <a:p>
            <a:r>
              <a:rPr lang="en-CA" dirty="0"/>
              <a:t>Thursday     </a:t>
            </a:r>
            <a:r>
              <a:rPr lang="en-CA" dirty="0" smtClean="0"/>
              <a:t>   4578  </a:t>
            </a:r>
            <a:r>
              <a:rPr lang="en-CA" dirty="0"/>
              <a:t>15.575137</a:t>
            </a:r>
          </a:p>
          <a:p>
            <a:r>
              <a:rPr lang="en-CA" dirty="0"/>
              <a:t>Friday       </a:t>
            </a:r>
            <a:r>
              <a:rPr lang="en-CA" dirty="0" smtClean="0"/>
              <a:t>      4549  </a:t>
            </a:r>
            <a:r>
              <a:rPr lang="en-CA" dirty="0"/>
              <a:t>15.476474</a:t>
            </a:r>
          </a:p>
          <a:p>
            <a:r>
              <a:rPr lang="en-CA" dirty="0"/>
              <a:t>Monday       </a:t>
            </a:r>
            <a:r>
              <a:rPr lang="en-CA" dirty="0" smtClean="0"/>
              <a:t>  4052  </a:t>
            </a:r>
            <a:r>
              <a:rPr lang="en-CA" dirty="0"/>
              <a:t>13.785595</a:t>
            </a:r>
          </a:p>
          <a:p>
            <a:r>
              <a:rPr lang="en-CA" dirty="0"/>
              <a:t>Saturday     </a:t>
            </a:r>
            <a:r>
              <a:rPr lang="en-CA" dirty="0" smtClean="0"/>
              <a:t>   3765  </a:t>
            </a:r>
            <a:r>
              <a:rPr lang="en-CA" dirty="0"/>
              <a:t>12.809172</a:t>
            </a:r>
          </a:p>
          <a:p>
            <a:r>
              <a:rPr lang="en-CA" dirty="0"/>
              <a:t>Sunday       </a:t>
            </a:r>
            <a:r>
              <a:rPr lang="en-CA" dirty="0" smtClean="0"/>
              <a:t>   3228  </a:t>
            </a:r>
            <a:r>
              <a:rPr lang="en-CA" dirty="0"/>
              <a:t>10.982207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0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ARRESTTIME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6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148" y="2423159"/>
            <a:ext cx="6486852" cy="42983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2752" y="1771673"/>
            <a:ext cx="659135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Q6: The records of last 4 years indicate that winter season in general</a:t>
            </a:r>
          </a:p>
          <a:p>
            <a:r>
              <a:rPr lang="en-CA" dirty="0" smtClean="0"/>
              <a:t>Is the busiest month for crime. Is it always true or the maximum</a:t>
            </a:r>
          </a:p>
          <a:p>
            <a:r>
              <a:rPr lang="en-CA" dirty="0" smtClean="0"/>
              <a:t> crime record differs for each year?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/>
              <a:t>The data set is incomplete for 2016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/>
              <a:t>Fall 2017 has the max record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/>
              <a:t>Spring 2018 </a:t>
            </a:r>
            <a:r>
              <a:rPr lang="en-CA" dirty="0"/>
              <a:t>has the max </a:t>
            </a:r>
            <a:r>
              <a:rPr lang="en-CA" dirty="0" smtClean="0"/>
              <a:t>record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dirty="0"/>
          </a:p>
          <a:p>
            <a:r>
              <a:rPr lang="en-CA" dirty="0" smtClean="0">
                <a:solidFill>
                  <a:srgbClr val="FF0000"/>
                </a:solidFill>
              </a:rPr>
              <a:t>The challenge </a:t>
            </a:r>
            <a:r>
              <a:rPr lang="en-CA" dirty="0" smtClean="0"/>
              <a:t>: I created the string of </a:t>
            </a:r>
          </a:p>
          <a:p>
            <a:r>
              <a:rPr lang="en-CA" dirty="0" smtClean="0"/>
              <a:t>2016_01 to 2019_3, then count the</a:t>
            </a:r>
          </a:p>
          <a:p>
            <a:r>
              <a:rPr lang="en-CA" dirty="0" err="1" smtClean="0"/>
              <a:t>year_month</a:t>
            </a:r>
            <a:r>
              <a:rPr lang="en-CA" dirty="0" smtClean="0"/>
              <a:t> columns. The problem was the dataset was</a:t>
            </a:r>
          </a:p>
          <a:p>
            <a:r>
              <a:rPr lang="en-CA" dirty="0"/>
              <a:t>n</a:t>
            </a:r>
            <a:r>
              <a:rPr lang="en-CA" dirty="0" smtClean="0"/>
              <a:t>ot fully in order for 2016.</a:t>
            </a:r>
          </a:p>
          <a:p>
            <a:r>
              <a:rPr lang="en-CA" dirty="0" smtClean="0"/>
              <a:t>To avoid sorting the ARRESTTIME I </a:t>
            </a:r>
            <a:r>
              <a:rPr lang="en-CA" dirty="0"/>
              <a:t>used </a:t>
            </a:r>
            <a:endParaRPr lang="en-CA" dirty="0" smtClean="0"/>
          </a:p>
          <a:p>
            <a:r>
              <a:rPr lang="en-CA" dirty="0" err="1" smtClean="0"/>
              <a:t>Matplotlib</a:t>
            </a:r>
            <a:r>
              <a:rPr lang="en-CA" dirty="0" smtClean="0"/>
              <a:t> format to deal with date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dirty="0" smtClean="0"/>
          </a:p>
          <a:p>
            <a:r>
              <a:rPr lang="en-CA" dirty="0" smtClean="0"/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8610600" y="2651760"/>
            <a:ext cx="569976" cy="539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9982200" y="2921508"/>
            <a:ext cx="569976" cy="539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4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664" y="2272108"/>
            <a:ext cx="7546848" cy="44256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7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027176" y="4191680"/>
            <a:ext cx="5474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 </a:t>
            </a:r>
            <a:r>
              <a:rPr lang="en-CA" dirty="0" smtClean="0"/>
              <a:t>                                          counts          </a:t>
            </a:r>
            <a:r>
              <a:rPr lang="en-CA" dirty="0"/>
              <a:t>%</a:t>
            </a:r>
          </a:p>
          <a:p>
            <a:r>
              <a:rPr lang="en-CA" dirty="0"/>
              <a:t>Black                 </a:t>
            </a:r>
            <a:r>
              <a:rPr lang="en-CA" dirty="0" smtClean="0"/>
              <a:t>                 17324    58.987368</a:t>
            </a:r>
            <a:endParaRPr lang="en-CA" dirty="0"/>
          </a:p>
          <a:p>
            <a:r>
              <a:rPr lang="en-CA" dirty="0"/>
              <a:t>White                 </a:t>
            </a:r>
            <a:r>
              <a:rPr lang="en-CA" dirty="0" smtClean="0"/>
              <a:t>                11087    37.750690</a:t>
            </a:r>
            <a:endParaRPr lang="en-CA" dirty="0"/>
          </a:p>
          <a:p>
            <a:r>
              <a:rPr lang="en-CA" dirty="0" smtClean="0"/>
              <a:t>Unknown                              332       1.130444</a:t>
            </a:r>
            <a:endParaRPr lang="en-CA" dirty="0"/>
          </a:p>
          <a:p>
            <a:r>
              <a:rPr lang="en-CA" dirty="0"/>
              <a:t>Hispanic or Latino      </a:t>
            </a:r>
            <a:r>
              <a:rPr lang="en-CA" dirty="0" smtClean="0"/>
              <a:t>       274       0.932957</a:t>
            </a:r>
            <a:endParaRPr lang="en-CA" dirty="0"/>
          </a:p>
          <a:p>
            <a:r>
              <a:rPr lang="en-CA" dirty="0"/>
              <a:t>Native Hawaiian         </a:t>
            </a:r>
            <a:r>
              <a:rPr lang="en-CA" dirty="0" smtClean="0"/>
              <a:t>       210       0.715040</a:t>
            </a:r>
            <a:endParaRPr lang="en-CA" dirty="0"/>
          </a:p>
          <a:p>
            <a:r>
              <a:rPr lang="en-CA" dirty="0"/>
              <a:t>American Native        </a:t>
            </a:r>
            <a:r>
              <a:rPr lang="en-CA" dirty="0" smtClean="0"/>
              <a:t>        </a:t>
            </a:r>
            <a:r>
              <a:rPr lang="en-CA" dirty="0"/>
              <a:t>134   </a:t>
            </a:r>
            <a:r>
              <a:rPr lang="en-CA" dirty="0" smtClean="0"/>
              <a:t>    0.456263</a:t>
            </a:r>
            <a:endParaRPr lang="en-CA" dirty="0"/>
          </a:p>
          <a:p>
            <a:r>
              <a:rPr lang="en-CA" dirty="0"/>
              <a:t>Vietnamese-American       8   </a:t>
            </a:r>
            <a:r>
              <a:rPr lang="en-CA" dirty="0" smtClean="0"/>
              <a:t>        0.027240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908304" y="13675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 smtClean="0"/>
              <a:t>Q7: Show the statistic of the RACE for crime?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The challenge</a:t>
            </a:r>
            <a:r>
              <a:rPr lang="en-CA" dirty="0" smtClean="0"/>
              <a:t>: overlapping of percentage with variables inside the pie chart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2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GENDER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8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956896" y="1690688"/>
            <a:ext cx="63140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Q8: </a:t>
            </a:r>
            <a:r>
              <a:rPr lang="en-CA" dirty="0"/>
              <a:t>Show the </a:t>
            </a:r>
            <a:r>
              <a:rPr lang="en-CA" dirty="0" smtClean="0"/>
              <a:t>rate of crime based on gender:</a:t>
            </a:r>
          </a:p>
          <a:p>
            <a:r>
              <a:rPr lang="en-CA" dirty="0" smtClean="0"/>
              <a:t>Q9: does the Crime rate increase or decrease from 2016 to 2019?</a:t>
            </a:r>
          </a:p>
          <a:p>
            <a:r>
              <a:rPr lang="en-CA" dirty="0" smtClean="0"/>
              <a:t>We could do the same comparison for race and gender and year </a:t>
            </a:r>
            <a:endParaRPr lang="en-CA" dirty="0"/>
          </a:p>
        </p:txBody>
      </p:sp>
      <p:pic>
        <p:nvPicPr>
          <p:cNvPr id="6" name="Picture 2" descr="C:\Users\nzarifi\Desktop\New folder\project\project\gender-cri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21" y="3504192"/>
            <a:ext cx="4428744" cy="319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91" y="3704491"/>
            <a:ext cx="3988313" cy="27947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8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5011-A4D0-4D5D-A999-B72CAC5DCD7A}" type="slidenum">
              <a:rPr lang="en-CA" smtClean="0"/>
              <a:t>9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926803" y="1881878"/>
            <a:ext cx="42282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Preprocessing:</a:t>
            </a:r>
          </a:p>
          <a:p>
            <a:r>
              <a:rPr lang="en-CA" dirty="0" smtClean="0"/>
              <a:t>There are missing, 0 and 999 values for age</a:t>
            </a:r>
          </a:p>
          <a:p>
            <a:r>
              <a:rPr lang="en-CA" dirty="0" smtClean="0"/>
              <a:t>Q10: investigate the age of crime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001" y="1157490"/>
            <a:ext cx="4272537" cy="2993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40" y="4067458"/>
            <a:ext cx="4234443" cy="27905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7618" y="3533839"/>
            <a:ext cx="62423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count    </a:t>
            </a:r>
            <a:r>
              <a:rPr lang="en-CA" dirty="0" smtClean="0"/>
              <a:t>29100.000000 total data was </a:t>
            </a:r>
            <a:endParaRPr lang="en-CA" dirty="0"/>
          </a:p>
          <a:p>
            <a:r>
              <a:rPr lang="en-CA" dirty="0"/>
              <a:t>mean        33.044124</a:t>
            </a:r>
          </a:p>
          <a:p>
            <a:r>
              <a:rPr lang="en-CA" dirty="0" err="1"/>
              <a:t>std</a:t>
            </a:r>
            <a:r>
              <a:rPr lang="en-CA" dirty="0"/>
              <a:t>        </a:t>
            </a:r>
            <a:r>
              <a:rPr lang="en-CA" dirty="0" smtClean="0"/>
              <a:t>  </a:t>
            </a:r>
            <a:r>
              <a:rPr lang="en-CA" dirty="0"/>
              <a:t>12.674671</a:t>
            </a:r>
          </a:p>
          <a:p>
            <a:r>
              <a:rPr lang="en-CA" dirty="0">
                <a:solidFill>
                  <a:srgbClr val="FF0000"/>
                </a:solidFill>
              </a:rPr>
              <a:t>min</a:t>
            </a:r>
            <a:r>
              <a:rPr lang="en-CA" dirty="0"/>
              <a:t>         10.000000 </a:t>
            </a:r>
            <a:r>
              <a:rPr lang="en-CA" dirty="0" smtClean="0"/>
              <a:t>   Aggravated </a:t>
            </a:r>
            <a:r>
              <a:rPr lang="en-CA" dirty="0"/>
              <a:t>Assault</a:t>
            </a:r>
          </a:p>
          <a:p>
            <a:r>
              <a:rPr lang="en-CA" dirty="0"/>
              <a:t>25%         24.000000</a:t>
            </a:r>
          </a:p>
          <a:p>
            <a:r>
              <a:rPr lang="en-CA" dirty="0"/>
              <a:t>50%         30.000000</a:t>
            </a:r>
          </a:p>
          <a:p>
            <a:r>
              <a:rPr lang="en-CA" dirty="0"/>
              <a:t>75%         41.000000</a:t>
            </a:r>
          </a:p>
          <a:p>
            <a:r>
              <a:rPr lang="en-CA" dirty="0">
                <a:solidFill>
                  <a:srgbClr val="FF0000"/>
                </a:solidFill>
              </a:rPr>
              <a:t>max</a:t>
            </a:r>
            <a:r>
              <a:rPr lang="en-CA" dirty="0"/>
              <a:t>        </a:t>
            </a:r>
            <a:r>
              <a:rPr lang="en-CA" dirty="0" smtClean="0"/>
              <a:t>117.000000  Disorderly </a:t>
            </a:r>
            <a:r>
              <a:rPr lang="en-CA" dirty="0"/>
              <a:t>Conduct. / 3926.C1 THEFT OF SERVICES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62" y="28924"/>
            <a:ext cx="2261819" cy="10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9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12725</TotalTime>
  <Words>829</Words>
  <Application>Microsoft Office PowerPoint</Application>
  <PresentationFormat>Widescreen</PresentationFormat>
  <Paragraphs>190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Lato</vt:lpstr>
      <vt:lpstr>Times New Roman</vt:lpstr>
      <vt:lpstr>Wingdings</vt:lpstr>
      <vt:lpstr>Office Theme</vt:lpstr>
      <vt:lpstr>PowerPoint Presentation</vt:lpstr>
      <vt:lpstr>Pittsburgh Police Arrest Data </vt:lpstr>
      <vt:lpstr>ARRESTTIME</vt:lpstr>
      <vt:lpstr>ARRESTTIME</vt:lpstr>
      <vt:lpstr>ARRESTTIME</vt:lpstr>
      <vt:lpstr>ARRESTTIME</vt:lpstr>
      <vt:lpstr>RACE</vt:lpstr>
      <vt:lpstr>GENDER</vt:lpstr>
      <vt:lpstr>AGE</vt:lpstr>
      <vt:lpstr>AGE</vt:lpstr>
      <vt:lpstr>AGE</vt:lpstr>
      <vt:lpstr>AGE</vt:lpstr>
      <vt:lpstr>COUNCIL_DISTRICT, PUBLIC_WORKS_DIVISION  </vt:lpstr>
      <vt:lpstr>INCIDENTNEIGHBORHOOD  </vt:lpstr>
      <vt:lpstr>OFFENSES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niloofar zarifi</dc:creator>
  <cp:lastModifiedBy>NZarifi</cp:lastModifiedBy>
  <cp:revision>81</cp:revision>
  <dcterms:created xsi:type="dcterms:W3CDTF">2019-03-28T19:35:23Z</dcterms:created>
  <dcterms:modified xsi:type="dcterms:W3CDTF">2019-11-12T19:22:21Z</dcterms:modified>
</cp:coreProperties>
</file>