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3" r:id="rId14"/>
    <p:sldId id="28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6CAB7-2B67-4C21-BB9C-29A7877D6D20}" type="datetimeFigureOut">
              <a:rPr lang="en-CA" smtClean="0"/>
              <a:t>2019-06-20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94BA0-9A66-485E-BA24-90893BDCE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89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94BA0-9A66-485E-BA24-90893BDCE2F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45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4469-B1D5-48BC-8F82-9BCD50C34668}" type="datetime1">
              <a:rPr lang="en-CA" smtClean="0"/>
              <a:t>2019-06-20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8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25E6-7240-48C9-92B4-736100BE55EC}" type="datetime1">
              <a:rPr lang="en-CA" smtClean="0"/>
              <a:t>2019-06-20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66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952C-7553-45D7-989E-0728EB2BCE60}" type="datetime1">
              <a:rPr lang="en-CA" smtClean="0"/>
              <a:t>2019-06-20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36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5879-980D-428D-B403-A7A9D7A3F6D4}" type="datetime1">
              <a:rPr lang="en-CA" smtClean="0"/>
              <a:t>2019-06-20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41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DF87-9CDA-49C2-A503-9BDAB3E0D2BA}" type="datetime1">
              <a:rPr lang="en-CA" smtClean="0"/>
              <a:t>2019-06-20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37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C745-CF7C-4656-8877-CD8A5926C0F2}" type="datetime1">
              <a:rPr lang="en-CA" smtClean="0"/>
              <a:t>2019-06-20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47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B56B-B3BC-4F96-821A-E069E824FB25}" type="datetime1">
              <a:rPr lang="en-CA" smtClean="0"/>
              <a:t>2019-06-20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40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EAA0-F93E-42B6-B024-B35EC42CF591}" type="datetime1">
              <a:rPr lang="en-CA" smtClean="0"/>
              <a:t>2019-06-20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00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6615-C782-46B8-A328-423640EFE423}" type="datetime1">
              <a:rPr lang="en-CA" smtClean="0"/>
              <a:t>2019-06-20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30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D0F6-F251-4455-ACC8-8ACCBA11A24C}" type="datetime1">
              <a:rPr lang="en-CA" smtClean="0"/>
              <a:t>2019-06-20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85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C222-A298-438B-B7A0-7F7B73EBDB02}" type="datetime1">
              <a:rPr lang="en-CA" smtClean="0"/>
              <a:t>2019-06-20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46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2728-9192-4BDD-BD2D-984B8119D0A5}" type="datetime1">
              <a:rPr lang="en-CA" smtClean="0"/>
              <a:t>2019-06-20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40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1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396240" y="4843195"/>
            <a:ext cx="2584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solidFill>
                  <a:srgbClr val="444444"/>
                </a:solidFill>
                <a:latin typeface="Lato"/>
              </a:rPr>
              <a:t>Niloofar Zarifi</a:t>
            </a:r>
          </a:p>
          <a:p>
            <a:pPr algn="ctr"/>
            <a:r>
              <a:rPr lang="en-CA" b="1" dirty="0" smtClean="0">
                <a:solidFill>
                  <a:srgbClr val="444444"/>
                </a:solidFill>
                <a:latin typeface="Lato"/>
              </a:rPr>
              <a:t> </a:t>
            </a:r>
            <a:endParaRPr lang="en-CA" b="1" dirty="0">
              <a:solidFill>
                <a:srgbClr val="444444"/>
              </a:solidFill>
              <a:latin typeface="Lat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0076" y="5701795"/>
            <a:ext cx="4031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444444"/>
                </a:solidFill>
                <a:latin typeface="Lato"/>
              </a:rPr>
              <a:t>DATA SCIENCE AND APPLICATION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68704" y="6283396"/>
            <a:ext cx="20772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444444"/>
                </a:solidFill>
                <a:latin typeface="Lato"/>
              </a:rPr>
              <a:t>June 20, </a:t>
            </a:r>
            <a:r>
              <a:rPr lang="en-US" altLang="zh-CN" b="1" dirty="0">
                <a:solidFill>
                  <a:srgbClr val="444444"/>
                </a:solidFill>
                <a:latin typeface="Lato"/>
              </a:rPr>
              <a:t>2019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4560" y="1845302"/>
            <a:ext cx="100708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800" b="1" dirty="0" smtClean="0">
                <a:solidFill>
                  <a:srgbClr val="444444"/>
                </a:solidFill>
                <a:latin typeface="Lato"/>
              </a:rPr>
              <a:t>Property Tax Report in Vancouver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360798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Neighbourhoods Code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10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54" y="1529144"/>
            <a:ext cx="5103114" cy="51031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96" y="1690688"/>
            <a:ext cx="4941570" cy="49415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5176" y="2103120"/>
            <a:ext cx="1690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Why </a:t>
            </a:r>
            <a:r>
              <a:rPr lang="en-CA" dirty="0" smtClean="0">
                <a:solidFill>
                  <a:srgbClr val="FF0000"/>
                </a:solidFill>
              </a:rPr>
              <a:t>Median value</a:t>
            </a:r>
          </a:p>
          <a:p>
            <a:r>
              <a:rPr lang="en-CA" dirty="0" err="1" smtClean="0"/>
              <a:t>Groupby</a:t>
            </a:r>
            <a:endParaRPr lang="en-CA" dirty="0" smtClean="0"/>
          </a:p>
          <a:p>
            <a:pPr marL="342900" indent="-342900">
              <a:buAutoNum type="arabicPeriod"/>
            </a:pPr>
            <a:r>
              <a:rPr lang="en-CA" dirty="0" smtClean="0"/>
              <a:t>Year</a:t>
            </a:r>
          </a:p>
          <a:p>
            <a:pPr marL="342900" indent="-342900">
              <a:buAutoNum type="arabicPeriod"/>
            </a:pPr>
            <a:r>
              <a:rPr lang="en-CA" dirty="0" err="1" smtClean="0"/>
              <a:t>Neighbour_code</a:t>
            </a:r>
            <a:endParaRPr lang="en-CA" dirty="0" smtClean="0"/>
          </a:p>
          <a:p>
            <a:r>
              <a:rPr lang="en-CA" dirty="0" smtClean="0"/>
              <a:t>Is different?</a:t>
            </a:r>
            <a:endParaRPr lang="en-CA" dirty="0"/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495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534" y="576818"/>
            <a:ext cx="5829300" cy="582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Correlation of data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11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704088" y="2112264"/>
            <a:ext cx="35935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 smtClean="0"/>
              <a:t>Industrial and Comprehensive Development  have more outliers </a:t>
            </a:r>
          </a:p>
          <a:p>
            <a:pPr marL="342900" indent="-342900">
              <a:buAutoNum type="arabicPeriod"/>
            </a:pPr>
            <a:r>
              <a:rPr lang="en-CA" dirty="0" smtClean="0"/>
              <a:t>Apparently </a:t>
            </a:r>
            <a:r>
              <a:rPr lang="en-CA" dirty="0" err="1" smtClean="0"/>
              <a:t>Neighbour_Code</a:t>
            </a:r>
            <a:r>
              <a:rPr lang="en-CA" dirty="0" smtClean="0"/>
              <a:t> between 26 to 30 show distinctive data points belongs to </a:t>
            </a:r>
            <a:r>
              <a:rPr lang="en-CA" dirty="0"/>
              <a:t>Comprehensive </a:t>
            </a:r>
            <a:r>
              <a:rPr lang="en-CA" dirty="0" smtClean="0"/>
              <a:t>Development</a:t>
            </a:r>
          </a:p>
          <a:p>
            <a:pPr marL="342900" indent="-342900">
              <a:buAutoNum type="arabicPeriod"/>
            </a:pPr>
            <a:r>
              <a:rPr lang="en-CA" dirty="0" smtClean="0"/>
              <a:t>Color dots overlap problem due to the size of data </a:t>
            </a:r>
            <a:r>
              <a:rPr lang="en-CA" dirty="0" err="1" smtClean="0"/>
              <a:t>ponit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833628" y="1460996"/>
            <a:ext cx="564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+mj-lt"/>
                <a:ea typeface="+mj-ea"/>
                <a:cs typeface="+mj-cs"/>
              </a:rPr>
              <a:t>YEAR_BUILT &gt;=2010</a:t>
            </a:r>
          </a:p>
        </p:txBody>
      </p:sp>
    </p:spTree>
    <p:extLst>
      <p:ext uri="{BB962C8B-B14F-4D97-AF65-F5344CB8AC3E}">
        <p14:creationId xmlns:p14="http://schemas.microsoft.com/office/powerpoint/2010/main" val="3406439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" y="1517517"/>
            <a:ext cx="5203957" cy="5203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Correlation of </a:t>
            </a:r>
            <a:r>
              <a:rPr lang="en-CA" dirty="0" smtClean="0"/>
              <a:t>data, YEAR_BUILT &gt;=2010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12</a:t>
            </a:fld>
            <a:endParaRPr lang="en-CA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36" y="1337902"/>
            <a:ext cx="5371235" cy="537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8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878" y="1124712"/>
            <a:ext cx="5829300" cy="582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Rate of Growth vs Zone Category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13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6" y="1378331"/>
            <a:ext cx="5514594" cy="55145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36592" y="4828032"/>
            <a:ext cx="18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Abline</a:t>
            </a:r>
            <a:r>
              <a:rPr lang="en-CA" dirty="0" smtClean="0"/>
              <a:t>=50%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411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08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Prediction: Number of Properties vs Year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14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" y="2377630"/>
            <a:ext cx="4161282" cy="41612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55" y="2666969"/>
            <a:ext cx="2378986" cy="16277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72" y="2539174"/>
            <a:ext cx="3999738" cy="39997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" y="1927526"/>
            <a:ext cx="1150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Linear Regression                                                                     Smooth                                                            Polynomial2</a:t>
            </a:r>
            <a:endParaRPr lang="en-CA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410" y="2539174"/>
            <a:ext cx="3928871" cy="39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09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15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3994108" y="2595110"/>
            <a:ext cx="32688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800" b="1" dirty="0">
                <a:solidFill>
                  <a:srgbClr val="444444"/>
                </a:solidFill>
                <a:latin typeface="Lato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5077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444444"/>
                </a:solidFill>
                <a:latin typeface="Lato"/>
              </a:rPr>
              <a:t>Property Tax Report </a:t>
            </a:r>
            <a:r>
              <a:rPr lang="en-CA" b="1" dirty="0" smtClean="0">
                <a:solidFill>
                  <a:srgbClr val="444444"/>
                </a:solidFill>
                <a:latin typeface="Lato"/>
              </a:rPr>
              <a:t>in 2018</a:t>
            </a:r>
            <a:r>
              <a:rPr lang="en-CA" b="1" dirty="0">
                <a:solidFill>
                  <a:srgbClr val="444444"/>
                </a:solidFill>
                <a:latin typeface="Lato"/>
              </a:rPr>
              <a:t/>
            </a:r>
            <a:br>
              <a:rPr lang="en-CA" b="1" dirty="0">
                <a:solidFill>
                  <a:srgbClr val="444444"/>
                </a:solidFill>
                <a:latin typeface="Lato"/>
              </a:rPr>
            </a:b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2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08304" y="2330380"/>
            <a:ext cx="5519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>
                <a:solidFill>
                  <a:srgbClr val="444444"/>
                </a:solidFill>
                <a:latin typeface="Lato"/>
              </a:rPr>
              <a:t>Available at </a:t>
            </a:r>
            <a:r>
              <a:rPr lang="en-CA" dirty="0">
                <a:solidFill>
                  <a:srgbClr val="444444"/>
                </a:solidFill>
                <a:latin typeface="Lato"/>
              </a:rPr>
              <a:t>https://data.vancouver.ca/datacatalogue/propertyTax.htm</a:t>
            </a:r>
            <a:endParaRPr lang="en-CA" dirty="0"/>
          </a:p>
          <a:p>
            <a:endParaRPr lang="en-CA" dirty="0" smtClean="0">
              <a:solidFill>
                <a:srgbClr val="444444"/>
              </a:solidFill>
              <a:latin typeface="La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444444"/>
                </a:solidFill>
                <a:latin typeface="Lato"/>
              </a:rPr>
              <a:t>C</a:t>
            </a:r>
            <a:r>
              <a:rPr lang="en-CA" dirty="0" smtClean="0">
                <a:solidFill>
                  <a:srgbClr val="444444"/>
                </a:solidFill>
                <a:latin typeface="Lato"/>
              </a:rPr>
              <a:t>ontains </a:t>
            </a:r>
            <a:r>
              <a:rPr lang="en-CA" dirty="0">
                <a:solidFill>
                  <a:srgbClr val="444444"/>
                </a:solidFill>
                <a:latin typeface="Lato"/>
              </a:rPr>
              <a:t>information on </a:t>
            </a:r>
            <a:r>
              <a:rPr lang="en-CA" dirty="0" smtClean="0">
                <a:solidFill>
                  <a:srgbClr val="444444"/>
                </a:solidFill>
                <a:latin typeface="Lato"/>
              </a:rPr>
              <a:t>properties from BC Assessment (BCA) and City Sources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>
                <a:solidFill>
                  <a:srgbClr val="444444"/>
                </a:solidFill>
                <a:latin typeface="Lato"/>
              </a:rPr>
              <a:t>28 </a:t>
            </a:r>
            <a:r>
              <a:rPr lang="en-CA" dirty="0">
                <a:solidFill>
                  <a:srgbClr val="444444"/>
                </a:solidFill>
                <a:latin typeface="Lato"/>
              </a:rPr>
              <a:t>attributes and 209649 </a:t>
            </a:r>
            <a:r>
              <a:rPr lang="en-CA" dirty="0" smtClean="0">
                <a:solidFill>
                  <a:srgbClr val="444444"/>
                </a:solidFill>
                <a:latin typeface="Lato"/>
              </a:rPr>
              <a:t>observations</a:t>
            </a:r>
          </a:p>
          <a:p>
            <a:endParaRPr lang="en-CA" dirty="0" smtClean="0">
              <a:solidFill>
                <a:srgbClr val="444444"/>
              </a:solidFill>
              <a:latin typeface="La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444444"/>
                </a:solidFill>
                <a:latin typeface="Lato"/>
              </a:rPr>
              <a:t>Accuracy is dependent on the matching of records between multiple agencies including non-City sources.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dirty="0" smtClean="0">
              <a:solidFill>
                <a:srgbClr val="444444"/>
              </a:solidFill>
              <a:latin typeface="La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dirty="0" smtClean="0">
              <a:solidFill>
                <a:srgbClr val="444444"/>
              </a:solidFill>
              <a:latin typeface="Lato"/>
            </a:endParaRPr>
          </a:p>
          <a:p>
            <a:pPr fontAlgn="base"/>
            <a:endParaRPr lang="en-CA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dirty="0" smtClean="0">
              <a:solidFill>
                <a:srgbClr val="444444"/>
              </a:solidFill>
              <a:latin typeface="La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0" y="2468880"/>
            <a:ext cx="4949952" cy="3712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79664" y="1919712"/>
            <a:ext cx="337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Beautiful Vancouver </a:t>
            </a:r>
            <a:endParaRPr lang="en-C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546592" y="6206738"/>
            <a:ext cx="254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Stanley Park</a:t>
            </a:r>
          </a:p>
        </p:txBody>
      </p:sp>
    </p:spTree>
    <p:extLst>
      <p:ext uri="{BB962C8B-B14F-4D97-AF65-F5344CB8AC3E}">
        <p14:creationId xmlns:p14="http://schemas.microsoft.com/office/powerpoint/2010/main" val="273703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813" y="2026889"/>
            <a:ext cx="4581779" cy="45817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Cleaning Data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3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838200" y="2026889"/>
            <a:ext cx="6505307" cy="3447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/>
              <a:t>Only # </a:t>
            </a:r>
            <a:r>
              <a:rPr lang="en-CA" sz="2000" dirty="0">
                <a:solidFill>
                  <a:srgbClr val="FF0000"/>
                </a:solidFill>
              </a:rPr>
              <a:t>2660</a:t>
            </a:r>
            <a:r>
              <a:rPr lang="en-CA" sz="2000" dirty="0"/>
              <a:t> rows </a:t>
            </a:r>
            <a:r>
              <a:rPr lang="en-CA" sz="2000" dirty="0" smtClean="0"/>
              <a:t>have no missing values </a:t>
            </a:r>
            <a:endParaRPr lang="en-CA" sz="2000" dirty="0"/>
          </a:p>
          <a:p>
            <a:r>
              <a:rPr lang="en-CA" sz="2000" dirty="0" smtClean="0"/>
              <a:t>#dataset without missing value/Total dataset =</a:t>
            </a:r>
            <a:r>
              <a:rPr lang="en-CA" sz="2000" dirty="0" smtClean="0">
                <a:solidFill>
                  <a:srgbClr val="FF0000"/>
                </a:solidFill>
              </a:rPr>
              <a:t>1%</a:t>
            </a:r>
          </a:p>
          <a:p>
            <a:endParaRPr lang="en-CA" sz="2000" dirty="0"/>
          </a:p>
          <a:p>
            <a:endParaRPr lang="en-CA" sz="2000" dirty="0" smtClean="0"/>
          </a:p>
          <a:p>
            <a:r>
              <a:rPr lang="en-CA" sz="2000" dirty="0" smtClean="0"/>
              <a:t>Should I ignore 99% of data!? </a:t>
            </a:r>
          </a:p>
          <a:p>
            <a:r>
              <a:rPr lang="en-CA" sz="2000" dirty="0" smtClean="0"/>
              <a:t>My answer: </a:t>
            </a:r>
            <a:r>
              <a:rPr lang="en-CA" sz="2000" dirty="0" smtClean="0">
                <a:solidFill>
                  <a:srgbClr val="FF0000"/>
                </a:solidFill>
              </a:rPr>
              <a:t>No</a:t>
            </a:r>
            <a:r>
              <a:rPr lang="en-CA" sz="2000" dirty="0" smtClean="0"/>
              <a:t>, deal with it</a:t>
            </a:r>
          </a:p>
          <a:p>
            <a:endParaRPr lang="en-CA" sz="2000" dirty="0"/>
          </a:p>
          <a:p>
            <a:r>
              <a:rPr lang="en-CA" sz="2000" dirty="0" smtClean="0"/>
              <a:t>In order to work on option 2, subset of data will be extracted</a:t>
            </a:r>
          </a:p>
          <a:p>
            <a:r>
              <a:rPr lang="en-CA" sz="2000" dirty="0" smtClean="0"/>
              <a:t>Based on type of questions </a:t>
            </a:r>
          </a:p>
          <a:p>
            <a:endParaRPr lang="en-CA" sz="2000" dirty="0" smtClean="0"/>
          </a:p>
          <a:p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8289036" y="4654296"/>
            <a:ext cx="6431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b="1" dirty="0" smtClean="0">
                <a:solidFill>
                  <a:srgbClr val="FF0000"/>
                </a:solidFill>
              </a:rPr>
              <a:t>?</a:t>
            </a:r>
            <a:endParaRPr lang="en-CA" sz="6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44612" y="2026889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option1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8963788" y="1175862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option2</a:t>
            </a:r>
            <a:endParaRPr lang="en-CA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8454245" y="1956476"/>
            <a:ext cx="223070" cy="1345571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4000" dirty="0"/>
          </a:p>
        </p:txBody>
      </p:sp>
      <p:sp>
        <p:nvSpPr>
          <p:cNvPr id="16" name="Right Brace 15"/>
          <p:cNvSpPr/>
          <p:nvPr/>
        </p:nvSpPr>
        <p:spPr>
          <a:xfrm rot="16200000">
            <a:off x="9347660" y="100257"/>
            <a:ext cx="207678" cy="3371792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39808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409" y="1097677"/>
            <a:ext cx="5064632" cy="3465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Number of properties built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4</a:t>
            </a:fld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40011"/>
            <a:ext cx="4849368" cy="33179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1288" y="1938528"/>
            <a:ext cx="3913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Cleaning data:</a:t>
            </a:r>
          </a:p>
          <a:p>
            <a:r>
              <a:rPr lang="en-CA" dirty="0" smtClean="0">
                <a:solidFill>
                  <a:srgbClr val="00B050"/>
                </a:solidFill>
              </a:rPr>
              <a:t>PROPERTY_POSTAL_CODE</a:t>
            </a:r>
            <a:r>
              <a:rPr lang="en-CA" dirty="0" smtClean="0"/>
              <a:t> </a:t>
            </a:r>
          </a:p>
          <a:p>
            <a:r>
              <a:rPr lang="en-CA" dirty="0" smtClean="0"/>
              <a:t>&amp; </a:t>
            </a:r>
            <a:r>
              <a:rPr lang="en-CA" dirty="0" smtClean="0">
                <a:solidFill>
                  <a:srgbClr val="00B050"/>
                </a:solidFill>
              </a:rPr>
              <a:t>YEAR_BUILT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68909" y="5170039"/>
            <a:ext cx="4489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 smtClean="0"/>
              <a:t>Year of 2018 may not be complete (#41)</a:t>
            </a:r>
          </a:p>
          <a:p>
            <a:pPr marL="342900" indent="-342900">
              <a:buAutoNum type="arabicPeriod"/>
            </a:pPr>
            <a:r>
              <a:rPr lang="en-CA" dirty="0" smtClean="0"/>
              <a:t>Only one data point before 1886</a:t>
            </a:r>
          </a:p>
          <a:p>
            <a:pPr marL="342900" indent="-342900">
              <a:buAutoNum type="arabicPeriod"/>
            </a:pPr>
            <a:r>
              <a:rPr lang="en-CA" dirty="0" smtClean="0"/>
              <a:t>As expected the :</a:t>
            </a:r>
          </a:p>
          <a:p>
            <a:r>
              <a:rPr lang="en-CA" dirty="0" smtClean="0"/>
              <a:t>       #Year                      #property built 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366760" y="6072886"/>
            <a:ext cx="0" cy="2834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0887456" y="6072886"/>
            <a:ext cx="0" cy="2834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8610600" y="6153912"/>
            <a:ext cx="633984" cy="147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22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Number of properties built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5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01" y="1690688"/>
            <a:ext cx="7170039" cy="490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0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Land and Improvement Value in Current Year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6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101" y="1326528"/>
            <a:ext cx="6393180" cy="27810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032" y="4132031"/>
            <a:ext cx="5952744" cy="258944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8848" y="2448824"/>
            <a:ext cx="376428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solidFill>
                  <a:srgbClr val="333333"/>
                </a:solidFill>
                <a:latin typeface="Verdana" panose="020B0604030504040204" pitchFamily="34" charset="0"/>
              </a:rPr>
              <a:t>CURRENT_LAND_VALUE, CURRENT_IMPROVEMENT_VALUE:</a:t>
            </a:r>
            <a:r>
              <a:rPr lang="en-CA" sz="1200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r>
              <a:rPr lang="en-CA" sz="1100" dirty="0">
                <a:solidFill>
                  <a:srgbClr val="333333"/>
                </a:solidFill>
                <a:latin typeface="Verdana" panose="020B0604030504040204" pitchFamily="34" charset="0"/>
              </a:rPr>
              <a:t>The market value of the fee simple interest in land and improvements (Assessment Act) provided by BCA for the </a:t>
            </a:r>
            <a:r>
              <a:rPr lang="en-CA" sz="1100" dirty="0" err="1">
                <a:solidFill>
                  <a:srgbClr val="333333"/>
                </a:solidFill>
                <a:latin typeface="Verdana" panose="020B0604030504040204" pitchFamily="34" charset="0"/>
              </a:rPr>
              <a:t>Tax_Assessment_Year</a:t>
            </a:r>
            <a:r>
              <a:rPr lang="en-CA" sz="1100" dirty="0">
                <a:solidFill>
                  <a:srgbClr val="333333"/>
                </a:solidFill>
                <a:latin typeface="Verdana" panose="020B0604030504040204" pitchFamily="34" charset="0"/>
              </a:rPr>
              <a:t>. The assessments are issued in the Completed Roll which is received in January and in the Revised Roll which is received mid-March. Amendments to values may be received for individual properties in Supplementary Rolls throughout the year. This is the actual value; it differs from taxable value which is net of exemptions and which may also be averaged.</a:t>
            </a:r>
            <a:endParaRPr lang="en-CA" sz="11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48" y="4772537"/>
            <a:ext cx="3685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Simple speaking:  when</a:t>
            </a:r>
            <a:r>
              <a:rPr lang="en-CA" dirty="0"/>
              <a:t> </a:t>
            </a:r>
            <a:r>
              <a:rPr lang="en-CA" b="1" dirty="0"/>
              <a:t>improvements</a:t>
            </a:r>
            <a:r>
              <a:rPr lang="en-CA" dirty="0"/>
              <a:t> are made to a </a:t>
            </a:r>
            <a:r>
              <a:rPr lang="en-CA" dirty="0" smtClean="0"/>
              <a:t>property which cause extra cost to owners </a:t>
            </a:r>
          </a:p>
          <a:p>
            <a:r>
              <a:rPr lang="en-CA" dirty="0" smtClean="0"/>
              <a:t>1.Abline is on $1 million </a:t>
            </a:r>
          </a:p>
          <a:p>
            <a:r>
              <a:rPr lang="en-CA" dirty="0" smtClean="0"/>
              <a:t>2. In general, land values are bigger than improvement  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688848" y="14245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Cleaning data</a:t>
            </a:r>
            <a:r>
              <a:rPr lang="en-CA" dirty="0" smtClean="0"/>
              <a:t>: remove NA, 0 and 1 values</a:t>
            </a:r>
            <a:endParaRPr lang="en-CA" dirty="0"/>
          </a:p>
          <a:p>
            <a:r>
              <a:rPr lang="en-CA" dirty="0" smtClean="0">
                <a:solidFill>
                  <a:srgbClr val="00B050"/>
                </a:solidFill>
              </a:rPr>
              <a:t>CURRENT_IMPROVEMENT_VALUE &amp;</a:t>
            </a:r>
          </a:p>
          <a:p>
            <a:r>
              <a:rPr lang="en-CA" dirty="0" smtClean="0">
                <a:solidFill>
                  <a:srgbClr val="00B050"/>
                </a:solidFill>
              </a:rPr>
              <a:t>IMPROVMENT_IMPROVEMENT_VALUE</a:t>
            </a: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4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Zone Categories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7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942" y="1941004"/>
            <a:ext cx="8572500" cy="46767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84480" y="1756338"/>
            <a:ext cx="346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Cleaning data: </a:t>
            </a:r>
            <a:r>
              <a:rPr lang="en-CA" dirty="0" smtClean="0">
                <a:solidFill>
                  <a:srgbClr val="00B050"/>
                </a:solidFill>
              </a:rPr>
              <a:t>ZONE_CATEGORY </a:t>
            </a:r>
            <a:r>
              <a:rPr lang="en-CA" dirty="0" smtClean="0"/>
              <a:t>&amp;</a:t>
            </a:r>
            <a:r>
              <a:rPr lang="en-CA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CA" dirty="0" smtClean="0">
                <a:solidFill>
                  <a:srgbClr val="00B050"/>
                </a:solidFill>
              </a:rPr>
              <a:t>PROPERTY_POSTAL_CODE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4480" y="2807208"/>
            <a:ext cx="3201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1.Four categories have contribution less than 1%</a:t>
            </a:r>
          </a:p>
          <a:p>
            <a:r>
              <a:rPr lang="en-CA" dirty="0" smtClean="0"/>
              <a:t>2.Merged minority groups to ‘Others’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202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Rate of Growth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8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344248" y="1697005"/>
            <a:ext cx="585564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Cleaning data</a:t>
            </a:r>
            <a:r>
              <a:rPr lang="en-CA" dirty="0" smtClean="0"/>
              <a:t>: remove NA and data points smaller than</a:t>
            </a:r>
          </a:p>
          <a:p>
            <a:r>
              <a:rPr lang="en-CA" dirty="0" smtClean="0"/>
              <a:t>1000. Can we buy a land in Vancouver less than $1000!!!??</a:t>
            </a:r>
          </a:p>
          <a:p>
            <a:r>
              <a:rPr lang="en-CA" dirty="0" smtClean="0">
                <a:solidFill>
                  <a:srgbClr val="00B050"/>
                </a:solidFill>
              </a:rPr>
              <a:t>PREVIOUS_LAND_VALUE</a:t>
            </a:r>
            <a:r>
              <a:rPr lang="en-CA" dirty="0"/>
              <a:t> </a:t>
            </a:r>
            <a:r>
              <a:rPr lang="en-CA" dirty="0" smtClean="0"/>
              <a:t> </a:t>
            </a:r>
            <a:r>
              <a:rPr lang="en-CA" dirty="0"/>
              <a:t>&amp; </a:t>
            </a:r>
            <a:r>
              <a:rPr lang="en-CA" dirty="0">
                <a:solidFill>
                  <a:srgbClr val="00B050"/>
                </a:solidFill>
              </a:rPr>
              <a:t>CURRENT_LAND_VALUE </a:t>
            </a:r>
            <a:endParaRPr lang="en-CA" dirty="0" smtClean="0">
              <a:solidFill>
                <a:srgbClr val="00B050"/>
              </a:solidFill>
            </a:endParaRPr>
          </a:p>
          <a:p>
            <a:r>
              <a:rPr lang="en-CA" dirty="0" smtClean="0"/>
              <a:t>Rate </a:t>
            </a:r>
            <a:r>
              <a:rPr lang="en-CA" dirty="0"/>
              <a:t>of Growth indicates that some lands have lost 99.999% </a:t>
            </a:r>
            <a:endParaRPr lang="en-CA" dirty="0" smtClean="0"/>
          </a:p>
          <a:p>
            <a:r>
              <a:rPr lang="en-CA" dirty="0" smtClean="0"/>
              <a:t>of </a:t>
            </a:r>
            <a:r>
              <a:rPr lang="en-CA" dirty="0"/>
              <a:t>its values and few lands raised up to 1000% profit!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" t="9340" r="-1" b="7191"/>
          <a:stretch/>
        </p:blipFill>
        <p:spPr>
          <a:xfrm>
            <a:off x="427482" y="3217260"/>
            <a:ext cx="3952494" cy="34612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90" y="1009347"/>
            <a:ext cx="5712128" cy="571212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1745238" y="5849112"/>
            <a:ext cx="192024" cy="128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478024" y="3557175"/>
            <a:ext cx="143256" cy="124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51207" y="5888736"/>
            <a:ext cx="192024" cy="128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31009" y="5888736"/>
            <a:ext cx="192024" cy="128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94232" y="5721096"/>
            <a:ext cx="192024" cy="128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58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41" y="892175"/>
            <a:ext cx="5829300" cy="582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 of Land Values Over Years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9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515112" y="157140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Cleaning data</a:t>
            </a:r>
            <a:r>
              <a:rPr lang="en-CA" dirty="0"/>
              <a:t>: remove </a:t>
            </a:r>
            <a:r>
              <a:rPr lang="en-CA" dirty="0" smtClean="0"/>
              <a:t>few outliers from rate of growth</a:t>
            </a:r>
            <a:endParaRPr lang="en-CA" dirty="0"/>
          </a:p>
          <a:p>
            <a:r>
              <a:rPr lang="en-CA" dirty="0" smtClean="0">
                <a:solidFill>
                  <a:srgbClr val="00B050"/>
                </a:solidFill>
              </a:rPr>
              <a:t>CURRENT_LAND_VALUE</a:t>
            </a:r>
            <a:r>
              <a:rPr lang="en-CA" dirty="0" smtClean="0"/>
              <a:t> &amp; </a:t>
            </a:r>
            <a:r>
              <a:rPr lang="en-CA" dirty="0" smtClean="0">
                <a:solidFill>
                  <a:srgbClr val="00B050"/>
                </a:solidFill>
              </a:rPr>
              <a:t>YEAR_BUILT</a:t>
            </a:r>
          </a:p>
          <a:p>
            <a:endParaRPr lang="en-CA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en-CA" dirty="0"/>
              <a:t>Land price is decreasing!</a:t>
            </a:r>
          </a:p>
          <a:p>
            <a:pPr marL="342900" indent="-342900">
              <a:buAutoNum type="arabicPeriod"/>
            </a:pPr>
            <a:r>
              <a:rPr lang="en-CA" dirty="0"/>
              <a:t>Housing in BC in recent years is cheaper than 1900!</a:t>
            </a:r>
          </a:p>
          <a:p>
            <a:pPr marL="342900" indent="-342900">
              <a:buAutoNum type="arabicPeriod"/>
            </a:pPr>
            <a:r>
              <a:rPr lang="en-CA" dirty="0"/>
              <a:t>In general, median is smaller than </a:t>
            </a:r>
            <a:r>
              <a:rPr lang="en-CA" dirty="0" smtClean="0"/>
              <a:t>mean</a:t>
            </a:r>
          </a:p>
          <a:p>
            <a:pPr marL="342900" indent="-342900">
              <a:buAutoNum type="arabicPeriod"/>
            </a:pPr>
            <a:r>
              <a:rPr lang="en-CA" dirty="0" smtClean="0"/>
              <a:t>Only “1” data point for 1886, 1893,1899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269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17360</TotalTime>
  <Words>412</Words>
  <Application>Microsoft Office PowerPoint</Application>
  <PresentationFormat>Widescreen</PresentationFormat>
  <Paragraphs>99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Lato</vt:lpstr>
      <vt:lpstr>Times New Roman</vt:lpstr>
      <vt:lpstr>Verdana</vt:lpstr>
      <vt:lpstr>Wingdings</vt:lpstr>
      <vt:lpstr>Office Theme</vt:lpstr>
      <vt:lpstr>PowerPoint Presentation</vt:lpstr>
      <vt:lpstr>Property Tax Report in 2018 </vt:lpstr>
      <vt:lpstr>Cleaning Data </vt:lpstr>
      <vt:lpstr>Number of properties built</vt:lpstr>
      <vt:lpstr>Number of properties built</vt:lpstr>
      <vt:lpstr>Land and Improvement Value in Current Year</vt:lpstr>
      <vt:lpstr>Zone Categories</vt:lpstr>
      <vt:lpstr>Rate of Growth</vt:lpstr>
      <vt:lpstr>Summary of Land Values Over Years</vt:lpstr>
      <vt:lpstr>Neighbourhoods Code</vt:lpstr>
      <vt:lpstr>Correlation of data</vt:lpstr>
      <vt:lpstr>Correlation of data, YEAR_BUILT &gt;=2010</vt:lpstr>
      <vt:lpstr>Rate of Growth vs Zone Category</vt:lpstr>
      <vt:lpstr>Prediction: Number of Properties vs Year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niloofar zarifi</dc:creator>
  <cp:lastModifiedBy>niloofar zarifi</cp:lastModifiedBy>
  <cp:revision>132</cp:revision>
  <dcterms:created xsi:type="dcterms:W3CDTF">2019-03-28T19:35:23Z</dcterms:created>
  <dcterms:modified xsi:type="dcterms:W3CDTF">2019-06-20T19:59:54Z</dcterms:modified>
</cp:coreProperties>
</file>