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5" r:id="rId6"/>
    <p:sldId id="267" r:id="rId7"/>
    <p:sldId id="268" r:id="rId8"/>
    <p:sldId id="260" r:id="rId9"/>
    <p:sldId id="263" r:id="rId10"/>
    <p:sldId id="259" r:id="rId11"/>
    <p:sldId id="269" r:id="rId12"/>
    <p:sldId id="270" r:id="rId13"/>
    <p:sldId id="261" r:id="rId14"/>
    <p:sldId id="271" r:id="rId15"/>
    <p:sldId id="266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19" autoAdjust="0"/>
  </p:normalViewPr>
  <p:slideViewPr>
    <p:cSldViewPr snapToGrid="0">
      <p:cViewPr varScale="1">
        <p:scale>
          <a:sx n="142" d="100"/>
          <a:sy n="142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6c9g2r8kbsr.cloudfront.net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TMO Modernization - Solution Architect Sync-Up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AWS Cognito Federation to Okta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933555"/>
          </a:xfrm>
        </p:spPr>
        <p:txBody>
          <a:bodyPr>
            <a:normAutofit/>
          </a:bodyPr>
          <a:lstStyle/>
          <a:p>
            <a:r>
              <a:rPr lang="en-US" dirty="0"/>
              <a:t>With FOCUS on Spring Security, </a:t>
            </a:r>
            <a:r>
              <a:rPr lang="en-US" dirty="0" err="1"/>
              <a:t>oauth</a:t>
            </a:r>
            <a:r>
              <a:rPr lang="en-US" dirty="0"/>
              <a:t>/</a:t>
            </a:r>
            <a:r>
              <a:rPr lang="en-US" dirty="0" err="1"/>
              <a:t>oidc</a:t>
            </a:r>
            <a:r>
              <a:rPr lang="en-US" dirty="0"/>
              <a:t> Token Patterns, PKCE for oauth2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4764-CAB4-4EB2-9F7E-50C55FC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23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flow in a topology Diagram For Federated IDP</a:t>
            </a:r>
            <a:br>
              <a:rPr lang="en-US" dirty="0"/>
            </a:br>
            <a:r>
              <a:rPr lang="en-US" dirty="0"/>
              <a:t>To Okta Through Cognito ?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F2B701D-49D7-4541-AD4A-9DC1C5F40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7414" y="1558745"/>
            <a:ext cx="3837314" cy="4416605"/>
          </a:xfrm>
        </p:spPr>
      </p:pic>
    </p:spTree>
    <p:extLst>
      <p:ext uri="{BB962C8B-B14F-4D97-AF65-F5344CB8AC3E}">
        <p14:creationId xmlns:p14="http://schemas.microsoft.com/office/powerpoint/2010/main" val="100486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E1E8-7B02-4BA8-BE12-AD9CCA4B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pkce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94371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003F-2027-435B-8AF6-132F6A45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PKCE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4D05210-274C-430C-B428-C109DE981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B4FA6-6144-4719-83F1-F1B1C78FD8E1}"/>
              </a:ext>
            </a:extLst>
          </p:cNvPr>
          <p:cNvSpPr txBox="1"/>
          <p:nvPr/>
        </p:nvSpPr>
        <p:spPr>
          <a:xfrm>
            <a:off x="3126922" y="3429000"/>
            <a:ext cx="483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Helvetica Neue"/>
                <a:hlinkClick r:id="rId2"/>
              </a:rPr>
              <a:t>https://d6c9g2r8kbsr.cloudfront.net/index.html</a:t>
            </a:r>
            <a:endParaRPr lang="en-US" dirty="0">
              <a:solidFill>
                <a:srgbClr val="444444"/>
              </a:solidFill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1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1682-7D68-42C1-B59D-0F151BAC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 away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00D6-3F2D-4366-9E71-F67541505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8570972" cy="3634486"/>
          </a:xfrm>
        </p:spPr>
        <p:txBody>
          <a:bodyPr/>
          <a:lstStyle/>
          <a:p>
            <a:r>
              <a:rPr lang="en-US" dirty="0"/>
              <a:t>Spring Security Token Patterns: token-re-use, token-relay, token-exchange</a:t>
            </a:r>
          </a:p>
          <a:p>
            <a:r>
              <a:rPr lang="en-US" dirty="0"/>
              <a:t>IDP Federation introduces a secondary set of calls for the GRANT Flow in question.</a:t>
            </a:r>
          </a:p>
          <a:p>
            <a:r>
              <a:rPr lang="en-US" dirty="0"/>
              <a:t>Scope’s in Cognito are different and contain a resource identifier.</a:t>
            </a:r>
          </a:p>
          <a:p>
            <a:r>
              <a:rPr lang="en-US" dirty="0"/>
              <a:t>We verified that federation to Okta IDP from Cognito using OIDC/</a:t>
            </a:r>
            <a:r>
              <a:rPr lang="en-US" dirty="0" err="1"/>
              <a:t>Oauth</a:t>
            </a:r>
            <a:r>
              <a:rPr lang="en-US" dirty="0"/>
              <a:t> is possible.</a:t>
            </a:r>
          </a:p>
          <a:p>
            <a:pPr lvl="1"/>
            <a:r>
              <a:rPr lang="en-US" dirty="0"/>
              <a:t>PKCE is supported</a:t>
            </a:r>
          </a:p>
          <a:p>
            <a:pPr lvl="1"/>
            <a:r>
              <a:rPr lang="en-US" dirty="0"/>
              <a:t>Basic grant method is only supported for obtaining access tokens with client-credential flow.</a:t>
            </a:r>
          </a:p>
          <a:p>
            <a:pPr lvl="1"/>
            <a:r>
              <a:rPr lang="en-US" dirty="0"/>
              <a:t>Setting up of Okta for client-credential flow is not simple but this adds additional layer of security not exposing client-secrets!!.</a:t>
            </a:r>
          </a:p>
          <a:p>
            <a:r>
              <a:rPr lang="en-US" dirty="0"/>
              <a:t>Abstraction and automation are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0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918E-D092-46D1-A4C9-C84232AE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B169-F0EA-4BA3-9C8F-C7B07A21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Okta as federated Identity with Cognito ? yes</a:t>
            </a:r>
          </a:p>
          <a:p>
            <a:r>
              <a:rPr lang="en-US" dirty="0"/>
              <a:t>What token exchange patterns can we use ?</a:t>
            </a:r>
          </a:p>
          <a:p>
            <a:r>
              <a:rPr lang="en-US" dirty="0"/>
              <a:t>How can we improve security ? </a:t>
            </a:r>
          </a:p>
          <a:p>
            <a:pPr lvl="1"/>
            <a:r>
              <a:rPr lang="en-US" dirty="0"/>
              <a:t>Can we use it with PKCE for OAuth 2.0 ?</a:t>
            </a:r>
          </a:p>
          <a:p>
            <a:pPr lvl="1"/>
            <a:r>
              <a:rPr lang="en-US" dirty="0"/>
              <a:t>Can we use for client-credentials methods: </a:t>
            </a:r>
            <a:r>
              <a:rPr lang="en-US" dirty="0" err="1"/>
              <a:t>jwt</a:t>
            </a:r>
            <a:r>
              <a:rPr lang="en-US" dirty="0"/>
              <a:t>-bearer or </a:t>
            </a:r>
            <a:r>
              <a:rPr lang="en-US" dirty="0" err="1"/>
              <a:t>jwt</a:t>
            </a:r>
            <a:r>
              <a:rPr lang="en-US" dirty="0"/>
              <a:t>-private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41E7-D77C-46BF-863E-AF434CF3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5219"/>
            <a:ext cx="11029616" cy="690726"/>
          </a:xfrm>
        </p:spPr>
        <p:txBody>
          <a:bodyPr/>
          <a:lstStyle/>
          <a:p>
            <a:r>
              <a:rPr lang="en-US" dirty="0"/>
              <a:t>Apps developed to Answer MAIN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598A9-784A-41FD-AAA9-78D8C95A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77" y="2388979"/>
            <a:ext cx="8628122" cy="20270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Oauth2-protocol-patterns application</a:t>
            </a:r>
          </a:p>
          <a:p>
            <a:pPr lvl="1"/>
            <a:r>
              <a:rPr lang="en-US" dirty="0"/>
              <a:t>The client is a set of Spring-Boot Applications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AWS Cognito, S3, CloudFront application.</a:t>
            </a:r>
          </a:p>
          <a:p>
            <a:pPr lvl="1"/>
            <a:r>
              <a:rPr lang="en-US" dirty="0"/>
              <a:t>The client is a plain vanilla JavaScript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7CA8-5559-4F06-983A-F9255C46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8079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Flow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7635E49-C566-41B8-92DB-C87A6EE53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226" y="1201112"/>
            <a:ext cx="9725222" cy="4729043"/>
          </a:xfrm>
        </p:spPr>
      </p:pic>
    </p:spTree>
    <p:extLst>
      <p:ext uri="{BB962C8B-B14F-4D97-AF65-F5344CB8AC3E}">
        <p14:creationId xmlns:p14="http://schemas.microsoft.com/office/powerpoint/2010/main" val="114968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567296" cy="169142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Review</a:t>
            </a:r>
            <a:br>
              <a:rPr lang="en-US" dirty="0"/>
            </a:br>
            <a:r>
              <a:rPr lang="en-US" dirty="0" err="1"/>
              <a:t>oPENid</a:t>
            </a:r>
            <a:r>
              <a:rPr lang="en-US" dirty="0"/>
              <a:t>/oauth2</a:t>
            </a:r>
            <a:br>
              <a:rPr lang="en-US" dirty="0"/>
            </a:br>
            <a:r>
              <a:rPr lang="en-US" dirty="0"/>
              <a:t>Code Grant Flow</a:t>
            </a:r>
          </a:p>
        </p:txBody>
      </p:sp>
      <p:pic>
        <p:nvPicPr>
          <p:cNvPr id="14" name="Content Placeholder 13" descr="A picture containing chart&#10;&#10;Description automatically generated">
            <a:extLst>
              <a:ext uri="{FF2B5EF4-FFF2-40B4-BE49-F238E27FC236}">
                <a16:creationId xmlns:a16="http://schemas.microsoft.com/office/drawing/2014/main" id="{A8CBB7C5-7646-4508-AA23-075924C42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7347" b="26174"/>
          <a:stretch/>
        </p:blipFill>
        <p:spPr>
          <a:xfrm>
            <a:off x="4148488" y="576164"/>
            <a:ext cx="5359676" cy="620002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9B7EAE-C8C4-4042-B80D-D2D726C20651}"/>
              </a:ext>
            </a:extLst>
          </p:cNvPr>
          <p:cNvSpPr txBox="1"/>
          <p:nvPr/>
        </p:nvSpPr>
        <p:spPr>
          <a:xfrm>
            <a:off x="9579873" y="5694179"/>
            <a:ext cx="2525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  – Endpoint</a:t>
            </a:r>
          </a:p>
          <a:p>
            <a:r>
              <a:rPr lang="en-US" dirty="0" err="1"/>
              <a:t>IdP</a:t>
            </a:r>
            <a:r>
              <a:rPr lang="en-US" dirty="0"/>
              <a:t> – Identity Provider</a:t>
            </a:r>
          </a:p>
          <a:p>
            <a:r>
              <a:rPr lang="en-US" dirty="0"/>
              <a:t>RP  – Resource Provider</a:t>
            </a:r>
          </a:p>
        </p:txBody>
      </p:sp>
    </p:spTree>
    <p:extLst>
      <p:ext uri="{BB962C8B-B14F-4D97-AF65-F5344CB8AC3E}">
        <p14:creationId xmlns:p14="http://schemas.microsoft.com/office/powerpoint/2010/main" val="346534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B3C3-6736-4631-967D-81DC49F7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 err="1"/>
              <a:t>oPENid</a:t>
            </a:r>
            <a:r>
              <a:rPr lang="en-US" dirty="0"/>
              <a:t>/oauth2</a:t>
            </a:r>
            <a:br>
              <a:rPr lang="en-US" dirty="0"/>
            </a:br>
            <a:r>
              <a:rPr lang="en-US" dirty="0" err="1"/>
              <a:t>BaSIC</a:t>
            </a:r>
            <a:r>
              <a:rPr lang="en-US" dirty="0"/>
              <a:t> client credential Flow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B2560E-9B7B-465F-8B8F-761BC1F5B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488" y="2341563"/>
            <a:ext cx="5363023" cy="3633787"/>
          </a:xfrm>
        </p:spPr>
      </p:pic>
    </p:spTree>
    <p:extLst>
      <p:ext uri="{BB962C8B-B14F-4D97-AF65-F5344CB8AC3E}">
        <p14:creationId xmlns:p14="http://schemas.microsoft.com/office/powerpoint/2010/main" val="319322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4764-CAB4-4EB2-9F7E-50C55FC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2383"/>
          </a:xfrm>
        </p:spPr>
        <p:txBody>
          <a:bodyPr>
            <a:normAutofit fontScale="90000"/>
          </a:bodyPr>
          <a:lstStyle/>
          <a:p>
            <a:r>
              <a:rPr lang="en-US" dirty="0"/>
              <a:t>The OAUTh2 flow </a:t>
            </a:r>
            <a:br>
              <a:rPr lang="en-US" dirty="0"/>
            </a:br>
            <a:r>
              <a:rPr lang="en-US" dirty="0"/>
              <a:t>topology Diagram with Okta as IDP 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5FAB45A-CBD9-4F11-8EEF-83559825B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226" y="1867988"/>
            <a:ext cx="4465548" cy="4580938"/>
          </a:xfrm>
        </p:spPr>
      </p:pic>
    </p:spTree>
    <p:extLst>
      <p:ext uri="{BB962C8B-B14F-4D97-AF65-F5344CB8AC3E}">
        <p14:creationId xmlns:p14="http://schemas.microsoft.com/office/powerpoint/2010/main" val="182702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176A-427D-4FF6-8172-851378B4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Okta as IDP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F081-11AB-4089-9A0F-7227138A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Show Okta Configuration</a:t>
            </a:r>
          </a:p>
          <a:p>
            <a:pPr lvl="1"/>
            <a:r>
              <a:rPr lang="en-US" dirty="0">
                <a:hlinkClick r:id="rId2"/>
              </a:rPr>
              <a:t>Users</a:t>
            </a:r>
          </a:p>
          <a:p>
            <a:pPr lvl="1"/>
            <a:r>
              <a:rPr lang="en-US" dirty="0">
                <a:hlinkClick r:id="rId2"/>
              </a:rPr>
              <a:t>Groups</a:t>
            </a:r>
          </a:p>
          <a:p>
            <a:pPr lvl="1"/>
            <a:r>
              <a:rPr lang="en-US" dirty="0">
                <a:hlinkClick r:id="rId2"/>
              </a:rPr>
              <a:t>Apps</a:t>
            </a:r>
          </a:p>
          <a:p>
            <a:pPr lvl="1"/>
            <a:r>
              <a:rPr lang="en-US" dirty="0">
                <a:hlinkClick r:id="rId2"/>
              </a:rPr>
              <a:t>Authorization Server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</a:t>
            </a:r>
            <a:r>
              <a:rPr lang="en-US" dirty="0">
                <a:hlinkClick r:id="rId2"/>
              </a:rPr>
              <a:t>ttp://localhost:8080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3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176A-427D-4FF6-8172-851378B4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Aws Cognito as IDP and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F081-11AB-4089-9A0F-7227138A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Show Cognito</a:t>
            </a: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2"/>
              </a:rPr>
              <a:t>Configuration</a:t>
            </a:r>
          </a:p>
          <a:p>
            <a:pPr lvl="1"/>
            <a:r>
              <a:rPr lang="en-US" dirty="0">
                <a:hlinkClick r:id="rId2"/>
              </a:rPr>
              <a:t>User Pool</a:t>
            </a:r>
          </a:p>
          <a:p>
            <a:pPr lvl="1"/>
            <a:r>
              <a:rPr lang="en-US" dirty="0">
                <a:hlinkClick r:id="rId2"/>
              </a:rPr>
              <a:t>Apps</a:t>
            </a:r>
          </a:p>
          <a:p>
            <a:pPr lvl="1"/>
            <a:r>
              <a:rPr lang="en-US" dirty="0">
                <a:hlinkClick r:id="rId2"/>
              </a:rPr>
              <a:t>Notice Scope is different using Resource Identifier.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</a:t>
            </a:r>
            <a:r>
              <a:rPr lang="en-US" dirty="0">
                <a:hlinkClick r:id="rId2"/>
              </a:rPr>
              <a:t>ttp://localhost:8080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295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{8C696739-DE92-4C1B-A194-C82C387200CF}tf33552983_win32</Template>
  <TotalTime>1812</TotalTime>
  <Words>330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Franklin Gothic Book</vt:lpstr>
      <vt:lpstr>Franklin Gothic Demi</vt:lpstr>
      <vt:lpstr>Helvetica Neue</vt:lpstr>
      <vt:lpstr>Wingdings 2</vt:lpstr>
      <vt:lpstr>DividendVTI</vt:lpstr>
      <vt:lpstr> TMO Modernization - Solution Architect Sync-Up  AWS Cognito Federation to Okta</vt:lpstr>
      <vt:lpstr>Main questions</vt:lpstr>
      <vt:lpstr>Apps developed to Answer MAIN QUESTIONS:</vt:lpstr>
      <vt:lpstr>Application Flow</vt:lpstr>
      <vt:lpstr>Review oPENid/oauth2 Code Grant Flow</vt:lpstr>
      <vt:lpstr>Review oPENid/oauth2 BaSIC client credential Flow</vt:lpstr>
      <vt:lpstr>The OAUTh2 flow  topology Diagram with Okta as IDP ?</vt:lpstr>
      <vt:lpstr>Demo with Okta as IDP</vt:lpstr>
      <vt:lpstr>Demo with Aws Cognito as IDP and federation</vt:lpstr>
      <vt:lpstr>The flow in a topology Diagram For Federated IDP To Okta Through Cognito ?</vt:lpstr>
      <vt:lpstr>The pkce App</vt:lpstr>
      <vt:lpstr>DEMO PKCE</vt:lpstr>
      <vt:lpstr>Main Take away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Coginto User Pools and Identity Providers Federation</dc:title>
  <dc:creator>Gerald Bennett</dc:creator>
  <cp:lastModifiedBy>Gerald Bennett</cp:lastModifiedBy>
  <cp:revision>33</cp:revision>
  <dcterms:created xsi:type="dcterms:W3CDTF">2021-06-03T13:03:28Z</dcterms:created>
  <dcterms:modified xsi:type="dcterms:W3CDTF">2021-06-08T22:09:47Z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