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1"/>
  </p:notesMasterIdLst>
  <p:handoutMasterIdLst>
    <p:handoutMasterId r:id="rId32"/>
  </p:handoutMasterIdLst>
  <p:sldIdLst>
    <p:sldId id="326" r:id="rId2"/>
    <p:sldId id="410" r:id="rId3"/>
    <p:sldId id="433" r:id="rId4"/>
    <p:sldId id="431" r:id="rId5"/>
    <p:sldId id="445" r:id="rId6"/>
    <p:sldId id="432" r:id="rId7"/>
    <p:sldId id="453" r:id="rId8"/>
    <p:sldId id="452" r:id="rId9"/>
    <p:sldId id="434" r:id="rId10"/>
    <p:sldId id="451" r:id="rId11"/>
    <p:sldId id="455" r:id="rId12"/>
    <p:sldId id="435" r:id="rId13"/>
    <p:sldId id="456" r:id="rId14"/>
    <p:sldId id="436" r:id="rId15"/>
    <p:sldId id="437" r:id="rId16"/>
    <p:sldId id="438" r:id="rId17"/>
    <p:sldId id="439" r:id="rId18"/>
    <p:sldId id="440" r:id="rId19"/>
    <p:sldId id="441" r:id="rId20"/>
    <p:sldId id="442" r:id="rId21"/>
    <p:sldId id="443" r:id="rId22"/>
    <p:sldId id="444" r:id="rId23"/>
    <p:sldId id="446" r:id="rId24"/>
    <p:sldId id="447" r:id="rId25"/>
    <p:sldId id="454" r:id="rId26"/>
    <p:sldId id="448" r:id="rId27"/>
    <p:sldId id="449" r:id="rId28"/>
    <p:sldId id="450" r:id="rId29"/>
    <p:sldId id="430"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CCCC"/>
    <a:srgbClr val="FFFF66"/>
    <a:srgbClr val="EAEAEA"/>
    <a:srgbClr val="DDDDDD"/>
    <a:srgbClr val="F8F8F8"/>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5" autoAdjust="0"/>
  </p:normalViewPr>
  <p:slideViewPr>
    <p:cSldViewPr>
      <p:cViewPr varScale="1">
        <p:scale>
          <a:sx n="100" d="100"/>
          <a:sy n="100" d="100"/>
        </p:scale>
        <p:origin x="-2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charset="0"/>
              </a:defRPr>
            </a:lvl1pPr>
          </a:lstStyle>
          <a:p>
            <a:pPr>
              <a:defRPr/>
            </a:pPr>
            <a:endParaRPr lang="en-US" altLang="zh-CN"/>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charset="0"/>
              </a:defRPr>
            </a:lvl1pPr>
          </a:lstStyle>
          <a:p>
            <a:pPr>
              <a:defRPr/>
            </a:pPr>
            <a:endParaRPr lang="en-US" altLang="zh-CN"/>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charset="0"/>
              </a:defRPr>
            </a:lvl1pPr>
          </a:lstStyle>
          <a:p>
            <a:pPr>
              <a:defRPr/>
            </a:pPr>
            <a:endParaRPr lang="en-US" altLang="zh-CN"/>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pPr>
              <a:defRPr/>
            </a:pPr>
            <a:fld id="{A1094B99-7415-4F81-B264-90CF8D280FEC}" type="slidenum">
              <a:rPr lang="en-US" altLang="zh-CN"/>
              <a:pPr>
                <a:defRPr/>
              </a:pPr>
              <a:t>‹#›</a:t>
            </a:fld>
            <a:endParaRPr lang="en-US" altLang="zh-CN"/>
          </a:p>
        </p:txBody>
      </p:sp>
    </p:spTree>
    <p:extLst>
      <p:ext uri="{BB962C8B-B14F-4D97-AF65-F5344CB8AC3E}">
        <p14:creationId xmlns:p14="http://schemas.microsoft.com/office/powerpoint/2010/main" xmlns="" val="314621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charset="0"/>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charset="0"/>
              </a:defRPr>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pPr>
              <a:defRPr/>
            </a:pPr>
            <a:fld id="{B6CC23ED-7701-45C5-89B1-674AA5D78273}" type="slidenum">
              <a:rPr lang="en-US" altLang="zh-CN"/>
              <a:pPr>
                <a:defRPr/>
              </a:pPr>
              <a:t>‹#›</a:t>
            </a:fld>
            <a:endParaRPr lang="en-US" altLang="zh-CN"/>
          </a:p>
        </p:txBody>
      </p:sp>
    </p:spTree>
    <p:extLst>
      <p:ext uri="{BB962C8B-B14F-4D97-AF65-F5344CB8AC3E}">
        <p14:creationId xmlns:p14="http://schemas.microsoft.com/office/powerpoint/2010/main" xmlns="" val="1522323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90F753-1A6E-4163-AA5B-CE72FFB86CFF}" type="slidenum">
              <a:rPr lang="en-US" altLang="zh-CN" smtClean="0">
                <a:latin typeface="Times New Roman" charset="0"/>
              </a:rPr>
              <a:pPr eaLnBrk="1" hangingPunct="1"/>
              <a:t>1</a:t>
            </a:fld>
            <a:endParaRPr lang="en-US" altLang="zh-CN" smtClean="0">
              <a:latin typeface="Times New Roman" charset="0"/>
            </a:endParaRPr>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81681F0-8C54-4C4A-A971-6B20A0A801DD}" type="slidenum">
              <a:rPr lang="zh-CN" altLang="en-US" smtClean="0">
                <a:latin typeface="Times New Roman" charset="0"/>
              </a:rPr>
              <a:pPr eaLnBrk="1" hangingPunct="1"/>
              <a:t>29</a:t>
            </a:fld>
            <a:endParaRPr lang="zh-CN" alt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6860" name="Rectangle 12"/>
          <p:cNvSpPr>
            <a:spLocks noGrp="1" noChangeArrowheads="1"/>
          </p:cNvSpPr>
          <p:nvPr>
            <p:ph type="ctrTitle"/>
          </p:nvPr>
        </p:nvSpPr>
        <p:spPr>
          <a:xfrm>
            <a:off x="827088" y="549275"/>
            <a:ext cx="7772400" cy="1933575"/>
          </a:xfrm>
          <a:prstGeom prst="rect">
            <a:avLst/>
          </a:prstGeom>
        </p:spPr>
        <p:txBody>
          <a:bodyPr anchor="b"/>
          <a:lstStyle>
            <a:lvl1pPr algn="r">
              <a:defRPr sz="4400"/>
            </a:lvl1pPr>
          </a:lstStyle>
          <a:p>
            <a:r>
              <a:rPr lang="zh-CN" altLang="en-US"/>
              <a:t>单击此处编辑母版标题样式</a:t>
            </a:r>
          </a:p>
        </p:txBody>
      </p:sp>
      <p:sp>
        <p:nvSpPr>
          <p:cNvPr id="206861" name="Rectangle 13"/>
          <p:cNvSpPr>
            <a:spLocks noGrp="1" noChangeArrowheads="1"/>
          </p:cNvSpPr>
          <p:nvPr>
            <p:ph type="subTitle" idx="1"/>
          </p:nvPr>
        </p:nvSpPr>
        <p:spPr>
          <a:xfrm>
            <a:off x="2057400" y="3505200"/>
            <a:ext cx="6400800" cy="1752600"/>
          </a:xfrm>
          <a:prstGeom prst="rect">
            <a:avLst/>
          </a:prstGeom>
        </p:spPr>
        <p:txBody>
          <a:bodyPr/>
          <a:lstStyle>
            <a:lvl1pPr marL="0" indent="0" algn="r">
              <a:buFont typeface="Wingdings" pitchFamily="2" charset="2"/>
              <a:buNone/>
              <a:defRPr/>
            </a:lvl1pPr>
          </a:lstStyle>
          <a:p>
            <a:r>
              <a:rPr lang="zh-CN" altLang="en-US"/>
              <a:t>单击此处编辑母版副标题样式</a:t>
            </a:r>
          </a:p>
        </p:txBody>
      </p:sp>
      <p:sp>
        <p:nvSpPr>
          <p:cNvPr id="4" name="Rectangle 9"/>
          <p:cNvSpPr>
            <a:spLocks noGrp="1" noChangeArrowheads="1"/>
          </p:cNvSpPr>
          <p:nvPr>
            <p:ph type="dt" sz="half" idx="10"/>
          </p:nvPr>
        </p:nvSpPr>
        <p:spPr/>
        <p:txBody>
          <a:bodyPr/>
          <a:lstStyle>
            <a:lvl1pPr>
              <a:defRPr/>
            </a:lvl1pPr>
          </a:lstStyle>
          <a:p>
            <a:pPr>
              <a:defRPr/>
            </a:pPr>
            <a:fld id="{DAA2E9D4-CECE-472A-8907-4ED2FEC156FA}" type="datetime1">
              <a:rPr lang="zh-CN" altLang="en-US"/>
              <a:pPr>
                <a:defRPr/>
              </a:pPr>
              <a:t>2016/9/23</a:t>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235DEFC-265C-4815-957A-E0A330E78908}" type="slidenum">
              <a:rPr lang="en-US" altLang="zh-CN"/>
              <a:pPr>
                <a:defRPr/>
              </a:pPr>
              <a:t>‹#›</a:t>
            </a:fld>
            <a:endParaRPr lang="en-US" altLang="zh-CN"/>
          </a:p>
        </p:txBody>
      </p:sp>
    </p:spTree>
    <p:extLst>
      <p:ext uri="{BB962C8B-B14F-4D97-AF65-F5344CB8AC3E}">
        <p14:creationId xmlns:p14="http://schemas.microsoft.com/office/powerpoint/2010/main" xmlns="" val="386455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58888" y="764704"/>
            <a:ext cx="6537325" cy="638646"/>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30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705E868A-D90D-467C-8968-F1D318875092}" type="datetime1">
              <a:rPr lang="zh-CN" altLang="en-US"/>
              <a:pPr>
                <a:defRPr/>
              </a:pPr>
              <a:t>2016/9/23</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A95097F2-F7EB-4FFC-8F0F-71C7660908DF}" type="slidenum">
              <a:rPr lang="en-US" altLang="zh-CN"/>
              <a:pPr>
                <a:defRPr/>
              </a:pPr>
              <a:t>‹#›</a:t>
            </a:fld>
            <a:endParaRPr lang="en-US" altLang="zh-CN"/>
          </a:p>
        </p:txBody>
      </p:sp>
    </p:spTree>
    <p:extLst>
      <p:ext uri="{BB962C8B-B14F-4D97-AF65-F5344CB8AC3E}">
        <p14:creationId xmlns:p14="http://schemas.microsoft.com/office/powerpoint/2010/main" xmlns="" val="79526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8705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E583C622-CB05-43DC-AC47-DB0282EF35E8}" type="datetime1">
              <a:rPr lang="zh-CN" altLang="en-US"/>
              <a:pPr>
                <a:defRPr/>
              </a:pPr>
              <a:t>2016/9/23</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69FBDDF7-CA86-4279-938C-CE61E4BEB265}" type="slidenum">
              <a:rPr lang="en-US" altLang="zh-CN"/>
              <a:pPr>
                <a:defRPr/>
              </a:pPr>
              <a:t>‹#›</a:t>
            </a:fld>
            <a:endParaRPr lang="en-US" altLang="zh-CN"/>
          </a:p>
        </p:txBody>
      </p:sp>
    </p:spTree>
    <p:extLst>
      <p:ext uri="{BB962C8B-B14F-4D97-AF65-F5344CB8AC3E}">
        <p14:creationId xmlns:p14="http://schemas.microsoft.com/office/powerpoint/2010/main" xmlns="" val="3478044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58888" y="260350"/>
            <a:ext cx="6537325"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fld id="{D3FE9103-8380-4C06-89CC-BB0767594FC0}" type="datetime1">
              <a:rPr lang="zh-CN" altLang="en-US"/>
              <a:pPr>
                <a:defRPr/>
              </a:pPr>
              <a:t>2016/9/23</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7DBF405A-D921-49E9-B519-507FEF8978F1}" type="slidenum">
              <a:rPr lang="en-US" altLang="zh-CN"/>
              <a:pPr>
                <a:defRPr/>
              </a:pPr>
              <a:t>‹#›</a:t>
            </a:fld>
            <a:endParaRPr lang="en-US" altLang="zh-CN"/>
          </a:p>
        </p:txBody>
      </p:sp>
    </p:spTree>
    <p:extLst>
      <p:ext uri="{BB962C8B-B14F-4D97-AF65-F5344CB8AC3E}">
        <p14:creationId xmlns:p14="http://schemas.microsoft.com/office/powerpoint/2010/main" xmlns="" val="251608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结尾">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240088" y="1557338"/>
            <a:ext cx="2663825" cy="2459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3"/>
          <p:cNvSpPr txBox="1">
            <a:spLocks noChangeArrowheads="1"/>
          </p:cNvSpPr>
          <p:nvPr userDrawn="1"/>
        </p:nvSpPr>
        <p:spPr bwMode="auto">
          <a:xfrm>
            <a:off x="2105025" y="4797425"/>
            <a:ext cx="4933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400" b="1" smtClean="0"/>
              <a:t>人才助大华腾飞，大华助人才成长。</a:t>
            </a:r>
          </a:p>
        </p:txBody>
      </p:sp>
      <p:sp>
        <p:nvSpPr>
          <p:cNvPr id="5" name="椭圆 4"/>
          <p:cNvSpPr/>
          <p:nvPr userDrawn="1"/>
        </p:nvSpPr>
        <p:spPr>
          <a:xfrm>
            <a:off x="3635375" y="1700213"/>
            <a:ext cx="1657350" cy="7207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6" descr="LOGO.jpg"/>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754438" y="1844675"/>
            <a:ext cx="139382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日期占位符 2"/>
          <p:cNvSpPr>
            <a:spLocks noGrp="1"/>
          </p:cNvSpPr>
          <p:nvPr>
            <p:ph type="dt" sz="half" idx="10"/>
          </p:nvPr>
        </p:nvSpPr>
        <p:spPr/>
        <p:txBody>
          <a:bodyPr/>
          <a:lstStyle>
            <a:lvl1pPr>
              <a:defRPr/>
            </a:lvl1pPr>
          </a:lstStyle>
          <a:p>
            <a:pPr>
              <a:defRPr/>
            </a:pPr>
            <a:fld id="{530820CF-B880-4189-942D-D702A7CBA730}" type="datetimeFigureOut">
              <a:rPr lang="zh-CN" altLang="en-US"/>
              <a:pPr>
                <a:defRPr/>
              </a:pPr>
              <a:t>2016/9/23</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7BCF4CF0-F7CA-454D-B3F4-E5736700AF3A}" type="slidenum">
              <a:rPr lang="zh-CN" altLang="en-US"/>
              <a:pPr>
                <a:defRPr/>
              </a:pPr>
              <a:t>‹#›</a:t>
            </a:fld>
            <a:endParaRPr lang="zh-CN" altLang="en-US"/>
          </a:p>
        </p:txBody>
      </p:sp>
    </p:spTree>
    <p:extLst>
      <p:ext uri="{BB962C8B-B14F-4D97-AF65-F5344CB8AC3E}">
        <p14:creationId xmlns:p14="http://schemas.microsoft.com/office/powerpoint/2010/main" xmlns="" val="6556002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58888" y="764704"/>
            <a:ext cx="6537325" cy="792088"/>
          </a:xfrm>
          <a:prstGeom prst="rect">
            <a:avLst/>
          </a:prstGeom>
        </p:spPr>
        <p:txBody>
          <a:bodyPr/>
          <a:lstStyle>
            <a:lvl1pPr>
              <a:defRPr sz="3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43011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9"/>
          <p:cNvSpPr>
            <a:spLocks noGrp="1" noChangeArrowheads="1"/>
          </p:cNvSpPr>
          <p:nvPr>
            <p:ph type="dt" sz="half" idx="10"/>
          </p:nvPr>
        </p:nvSpPr>
        <p:spPr>
          <a:ln/>
        </p:spPr>
        <p:txBody>
          <a:bodyPr/>
          <a:lstStyle>
            <a:lvl1pPr>
              <a:defRPr/>
            </a:lvl1pPr>
          </a:lstStyle>
          <a:p>
            <a:pPr>
              <a:defRPr/>
            </a:pPr>
            <a:fld id="{C3FDD323-1C85-4A21-83F6-A76FFCCBA2CB}" type="datetime1">
              <a:rPr lang="zh-CN" altLang="en-US"/>
              <a:pPr>
                <a:defRPr/>
              </a:pPr>
              <a:t>2016/9/23</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CC14FB14-9F0D-4693-BEE1-7105DB2A4C3E}" type="slidenum">
              <a:rPr lang="en-US" altLang="zh-CN"/>
              <a:pPr>
                <a:defRPr/>
              </a:pPr>
              <a:t>‹#›</a:t>
            </a:fld>
            <a:endParaRPr lang="en-US" altLang="zh-CN"/>
          </a:p>
        </p:txBody>
      </p:sp>
    </p:spTree>
    <p:extLst>
      <p:ext uri="{BB962C8B-B14F-4D97-AF65-F5344CB8AC3E}">
        <p14:creationId xmlns:p14="http://schemas.microsoft.com/office/powerpoint/2010/main" xmlns="" val="72413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5A712B29-4E67-4CE4-BBDC-4375DD606AA4}" type="datetime1">
              <a:rPr lang="zh-CN" altLang="en-US"/>
              <a:pPr>
                <a:defRPr/>
              </a:pPr>
              <a:t>2016/9/23</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AA6C1A05-EA48-4883-ABA0-8C00A9F81156}" type="slidenum">
              <a:rPr lang="en-US" altLang="zh-CN"/>
              <a:pPr>
                <a:defRPr/>
              </a:pPr>
              <a:t>‹#›</a:t>
            </a:fld>
            <a:endParaRPr lang="en-US" altLang="zh-CN"/>
          </a:p>
        </p:txBody>
      </p:sp>
    </p:spTree>
    <p:extLst>
      <p:ext uri="{BB962C8B-B14F-4D97-AF65-F5344CB8AC3E}">
        <p14:creationId xmlns:p14="http://schemas.microsoft.com/office/powerpoint/2010/main" xmlns="" val="35754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58888" y="764704"/>
            <a:ext cx="6537325" cy="63864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fld id="{86084A11-0D9A-4A9A-8071-7C05276427E3}" type="datetime1">
              <a:rPr lang="zh-CN" altLang="en-US"/>
              <a:pPr>
                <a:defRPr/>
              </a:pPr>
              <a:t>2016/9/23</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A9707B42-49C7-4F60-8B8E-35C403396188}" type="slidenum">
              <a:rPr lang="en-US" altLang="zh-CN"/>
              <a:pPr>
                <a:defRPr/>
              </a:pPr>
              <a:t>‹#›</a:t>
            </a:fld>
            <a:endParaRPr lang="en-US" altLang="zh-CN"/>
          </a:p>
        </p:txBody>
      </p:sp>
    </p:spTree>
    <p:extLst>
      <p:ext uri="{BB962C8B-B14F-4D97-AF65-F5344CB8AC3E}">
        <p14:creationId xmlns:p14="http://schemas.microsoft.com/office/powerpoint/2010/main" xmlns="" val="336448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fld id="{0559A359-B5D0-4571-86C7-87DE69A22749}" type="datetime1">
              <a:rPr lang="zh-CN" altLang="en-US"/>
              <a:pPr>
                <a:defRPr/>
              </a:pPr>
              <a:t>2016/9/23</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99D6936F-1E04-4316-80D9-C04BF21B2D20}" type="slidenum">
              <a:rPr lang="en-US" altLang="zh-CN"/>
              <a:pPr>
                <a:defRPr/>
              </a:pPr>
              <a:t>‹#›</a:t>
            </a:fld>
            <a:endParaRPr lang="en-US" altLang="zh-CN"/>
          </a:p>
        </p:txBody>
      </p:sp>
    </p:spTree>
    <p:extLst>
      <p:ext uri="{BB962C8B-B14F-4D97-AF65-F5344CB8AC3E}">
        <p14:creationId xmlns:p14="http://schemas.microsoft.com/office/powerpoint/2010/main" xmlns="" val="376598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58888" y="764704"/>
            <a:ext cx="6537325" cy="638646"/>
          </a:xfrm>
          <a:prstGeom prst="rect">
            <a:avLst/>
          </a:prstGeom>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fld id="{8C8250F0-BE8B-4820-BD3E-A691D9184108}" type="datetime1">
              <a:rPr lang="zh-CN" altLang="en-US"/>
              <a:pPr>
                <a:defRPr/>
              </a:pPr>
              <a:t>2016/9/23</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6260F429-F4A2-4BD6-B3A4-4B9B03723E10}" type="slidenum">
              <a:rPr lang="en-US" altLang="zh-CN"/>
              <a:pPr>
                <a:defRPr/>
              </a:pPr>
              <a:t>‹#›</a:t>
            </a:fld>
            <a:endParaRPr lang="en-US" altLang="zh-CN"/>
          </a:p>
        </p:txBody>
      </p:sp>
    </p:spTree>
    <p:extLst>
      <p:ext uri="{BB962C8B-B14F-4D97-AF65-F5344CB8AC3E}">
        <p14:creationId xmlns:p14="http://schemas.microsoft.com/office/powerpoint/2010/main" xmlns="" val="288396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E5C9746A-0969-4D23-9238-91D10D05FA72}" type="datetime1">
              <a:rPr lang="zh-CN" altLang="en-US"/>
              <a:pPr>
                <a:defRPr/>
              </a:pPr>
              <a:t>2016/9/23</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26F9444C-0BF2-46B6-98E7-83924F58040C}" type="slidenum">
              <a:rPr lang="en-US" altLang="zh-CN"/>
              <a:pPr>
                <a:defRPr/>
              </a:pPr>
              <a:t>‹#›</a:t>
            </a:fld>
            <a:endParaRPr lang="en-US" altLang="zh-CN"/>
          </a:p>
        </p:txBody>
      </p:sp>
    </p:spTree>
    <p:extLst>
      <p:ext uri="{BB962C8B-B14F-4D97-AF65-F5344CB8AC3E}">
        <p14:creationId xmlns:p14="http://schemas.microsoft.com/office/powerpoint/2010/main" xmlns="" val="227948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DAE078EF-4035-4B32-8DC1-FA94FC0930AD}" type="datetime1">
              <a:rPr lang="zh-CN" altLang="en-US"/>
              <a:pPr>
                <a:defRPr/>
              </a:pPr>
              <a:t>2016/9/23</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7EA3FDAC-BF70-4657-A5D6-A6382955FF13}" type="slidenum">
              <a:rPr lang="en-US" altLang="zh-CN"/>
              <a:pPr>
                <a:defRPr/>
              </a:pPr>
              <a:t>‹#›</a:t>
            </a:fld>
            <a:endParaRPr lang="en-US" altLang="zh-CN"/>
          </a:p>
        </p:txBody>
      </p:sp>
    </p:spTree>
    <p:extLst>
      <p:ext uri="{BB962C8B-B14F-4D97-AF65-F5344CB8AC3E}">
        <p14:creationId xmlns:p14="http://schemas.microsoft.com/office/powerpoint/2010/main" xmlns="" val="312197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A0386DAC-BE19-4704-AD83-586B5BF095AE}" type="datetime1">
              <a:rPr lang="zh-CN" altLang="en-US"/>
              <a:pPr>
                <a:defRPr/>
              </a:pPr>
              <a:t>2016/9/23</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2912986-21D3-420F-918D-B602ADABD3A9}" type="slidenum">
              <a:rPr lang="en-US" altLang="zh-CN"/>
              <a:pPr>
                <a:defRPr/>
              </a:pPr>
              <a:t>‹#›</a:t>
            </a:fld>
            <a:endParaRPr lang="en-US" altLang="zh-CN"/>
          </a:p>
        </p:txBody>
      </p:sp>
    </p:spTree>
    <p:extLst>
      <p:ext uri="{BB962C8B-B14F-4D97-AF65-F5344CB8AC3E}">
        <p14:creationId xmlns:p14="http://schemas.microsoft.com/office/powerpoint/2010/main" xmlns="" val="277398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33"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fld id="{0338BC9E-2357-444B-8F3C-F0D07AC61A15}" type="datetime1">
              <a:rPr lang="zh-CN" altLang="en-US"/>
              <a:pPr>
                <a:defRPr/>
              </a:pPr>
              <a:t>2016/9/23</a:t>
            </a:fld>
            <a:endParaRPr lang="en-US" altLang="zh-CN"/>
          </a:p>
        </p:txBody>
      </p:sp>
      <p:sp>
        <p:nvSpPr>
          <p:cNvPr id="205834"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205835"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D44BAF49-AA3C-429D-B719-5DB825EB1C79}" type="slidenum">
              <a:rPr lang="en-US" altLang="zh-CN"/>
              <a:pPr>
                <a:defRPr/>
              </a:pPr>
              <a:t>‹#›</a:t>
            </a:fld>
            <a:endParaRPr lang="en-US" altLang="zh-CN"/>
          </a:p>
        </p:txBody>
      </p:sp>
      <p:pic>
        <p:nvPicPr>
          <p:cNvPr id="1029" name="图片 6" descr="LOGO.jpg"/>
          <p:cNvPicPr>
            <a:picLocks noChangeAspect="1"/>
          </p:cNvPicPr>
          <p:nvPr userDrawn="1"/>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426325" y="188913"/>
            <a:ext cx="1393825" cy="40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矩形 12"/>
          <p:cNvSpPr/>
          <p:nvPr userDrawn="1"/>
        </p:nvSpPr>
        <p:spPr>
          <a:xfrm>
            <a:off x="2349500" y="620713"/>
            <a:ext cx="6794500" cy="71437"/>
          </a:xfrm>
          <a:prstGeom prst="rect">
            <a:avLst/>
          </a:prstGeom>
          <a:solidFill>
            <a:srgbClr val="ACAC9F"/>
          </a:solidFill>
        </p:spPr>
        <p:txBody>
          <a:bodyPr lIns="68579" tIns="34289" rIns="68579" bIns="34289" anchor="ctr" anchorCtr="1"/>
          <a:ls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a:lstStyle>
          <a:p>
            <a:pPr>
              <a:defRPr/>
            </a:pPr>
            <a:endParaRPr lang="zh-CN" altLang="en-US"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矩形 13"/>
          <p:cNvSpPr/>
          <p:nvPr userDrawn="1"/>
        </p:nvSpPr>
        <p:spPr>
          <a:xfrm>
            <a:off x="0" y="620713"/>
            <a:ext cx="3132138" cy="71437"/>
          </a:xfrm>
          <a:prstGeom prst="rect">
            <a:avLst/>
          </a:prstGeom>
          <a:solidFill>
            <a:srgbClr val="E6001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defPPr>
              <a:defRPr lang="zh-CN"/>
            </a:defPPr>
            <a:lvl1pPr marL="0" algn="l" defTabSz="914378" rtl="0" eaLnBrk="1" latinLnBrk="0" hangingPunct="1">
              <a:defRPr sz="1800" kern="1200">
                <a:solidFill>
                  <a:schemeClr val="lt1"/>
                </a:solidFill>
                <a:latin typeface="+mn-lt"/>
                <a:ea typeface="+mn-ea"/>
                <a:cs typeface="+mn-cs"/>
              </a:defRPr>
            </a:lvl1pPr>
            <a:lvl2pPr marL="457189" algn="l" defTabSz="914378" rtl="0" eaLnBrk="1" latinLnBrk="0" hangingPunct="1">
              <a:defRPr sz="1800" kern="1200">
                <a:solidFill>
                  <a:schemeClr val="lt1"/>
                </a:solidFill>
                <a:latin typeface="+mn-lt"/>
                <a:ea typeface="+mn-ea"/>
                <a:cs typeface="+mn-cs"/>
              </a:defRPr>
            </a:lvl2pPr>
            <a:lvl3pPr marL="914378" algn="l" defTabSz="914378" rtl="0" eaLnBrk="1" latinLnBrk="0" hangingPunct="1">
              <a:defRPr sz="1800" kern="1200">
                <a:solidFill>
                  <a:schemeClr val="lt1"/>
                </a:solidFill>
                <a:latin typeface="+mn-lt"/>
                <a:ea typeface="+mn-ea"/>
                <a:cs typeface="+mn-cs"/>
              </a:defRPr>
            </a:lvl3pPr>
            <a:lvl4pPr marL="1371566" algn="l" defTabSz="914378" rtl="0" eaLnBrk="1" latinLnBrk="0" hangingPunct="1">
              <a:defRPr sz="1800" kern="1200">
                <a:solidFill>
                  <a:schemeClr val="lt1"/>
                </a:solidFill>
                <a:latin typeface="+mn-lt"/>
                <a:ea typeface="+mn-ea"/>
                <a:cs typeface="+mn-cs"/>
              </a:defRPr>
            </a:lvl4pPr>
            <a:lvl5pPr marL="1828754" algn="l" defTabSz="914378" rtl="0" eaLnBrk="1" latinLnBrk="0" hangingPunct="1">
              <a:defRPr sz="1800" kern="1200">
                <a:solidFill>
                  <a:schemeClr val="lt1"/>
                </a:solidFill>
                <a:latin typeface="+mn-lt"/>
                <a:ea typeface="+mn-ea"/>
                <a:cs typeface="+mn-cs"/>
              </a:defRPr>
            </a:lvl5pPr>
            <a:lvl6pPr marL="2285943" algn="l" defTabSz="914378" rtl="0" eaLnBrk="1" latinLnBrk="0" hangingPunct="1">
              <a:defRPr sz="1800" kern="1200">
                <a:solidFill>
                  <a:schemeClr val="lt1"/>
                </a:solidFill>
                <a:latin typeface="+mn-lt"/>
                <a:ea typeface="+mn-ea"/>
                <a:cs typeface="+mn-cs"/>
              </a:defRPr>
            </a:lvl6pPr>
            <a:lvl7pPr marL="2743132" algn="l" defTabSz="914378" rtl="0" eaLnBrk="1" latinLnBrk="0" hangingPunct="1">
              <a:defRPr sz="1800" kern="1200">
                <a:solidFill>
                  <a:schemeClr val="lt1"/>
                </a:solidFill>
                <a:latin typeface="+mn-lt"/>
                <a:ea typeface="+mn-ea"/>
                <a:cs typeface="+mn-cs"/>
              </a:defRPr>
            </a:lvl7pPr>
            <a:lvl8pPr marL="3200320" algn="l" defTabSz="914378" rtl="0" eaLnBrk="1" latinLnBrk="0" hangingPunct="1">
              <a:defRPr sz="1800" kern="1200">
                <a:solidFill>
                  <a:schemeClr val="lt1"/>
                </a:solidFill>
                <a:latin typeface="+mn-lt"/>
                <a:ea typeface="+mn-ea"/>
                <a:cs typeface="+mn-cs"/>
              </a:defRPr>
            </a:lvl8pPr>
            <a:lvl9pPr marL="3657509" algn="l" defTabSz="914378" rtl="0" eaLnBrk="1" latinLnBrk="0" hangingPunct="1">
              <a:defRPr sz="1800" kern="1200">
                <a:solidFill>
                  <a:schemeClr val="lt1"/>
                </a:solidFill>
                <a:latin typeface="+mn-lt"/>
                <a:ea typeface="+mn-ea"/>
                <a:cs typeface="+mn-cs"/>
              </a:defRPr>
            </a:lvl9pPr>
          </a:lstStyle>
          <a:p>
            <a:pPr algn="ctr">
              <a:defRPr/>
            </a:pPr>
            <a:endParaRPr lang="zh-CN" altLang="en-US"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809"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10" r:id="rId13"/>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1"/>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AD2003B-D6B9-4962-A794-74FA561B6688}" type="slidenum">
              <a:rPr lang="en-US" altLang="zh-CN" smtClean="0"/>
              <a:pPr eaLnBrk="1" hangingPunct="1"/>
              <a:t>1</a:t>
            </a:fld>
            <a:endParaRPr lang="en-US" altLang="zh-CN" smtClean="0"/>
          </a:p>
        </p:txBody>
      </p:sp>
      <p:sp>
        <p:nvSpPr>
          <p:cNvPr id="4100" name="TextBox 7"/>
          <p:cNvSpPr txBox="1">
            <a:spLocks noChangeArrowheads="1"/>
          </p:cNvSpPr>
          <p:nvPr/>
        </p:nvSpPr>
        <p:spPr bwMode="auto">
          <a:xfrm>
            <a:off x="2627784" y="3587750"/>
            <a:ext cx="458742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系统工程研发部  张孙波</a:t>
            </a:r>
            <a:endParaRPr lang="zh-CN" altLang="zh-CN" sz="2400" b="1" dirty="0">
              <a:latin typeface="微软雅黑" pitchFamily="34" charset="-122"/>
              <a:ea typeface="微软雅黑" pitchFamily="34" charset="-122"/>
            </a:endParaRPr>
          </a:p>
        </p:txBody>
      </p:sp>
      <p:sp>
        <p:nvSpPr>
          <p:cNvPr id="14" name="矩形 13"/>
          <p:cNvSpPr/>
          <p:nvPr/>
        </p:nvSpPr>
        <p:spPr>
          <a:xfrm>
            <a:off x="1403648" y="1290919"/>
            <a:ext cx="5382930" cy="1200329"/>
          </a:xfrm>
          <a:prstGeom prst="rect">
            <a:avLst/>
          </a:prstGeom>
        </p:spPr>
        <p:txBody>
          <a:bodyPr wrap="square">
            <a:spAutoFit/>
          </a:bodyPr>
          <a:lstStyle/>
          <a:p>
            <a:pPr>
              <a:lnSpc>
                <a:spcPct val="150000"/>
              </a:lnSpc>
              <a:defRPr/>
            </a:pPr>
            <a:r>
              <a:rPr lang="en-US" altLang="zh-CN" sz="4800" b="1" dirty="0" smtClean="0">
                <a:solidFill>
                  <a:srgbClr val="C00000"/>
                </a:solidFill>
                <a:effectLst>
                  <a:reflection blurRad="6350" stA="55000" endA="300" endPos="45500" dir="5400000" sy="-100000" algn="bl" rotWithShape="0"/>
                </a:effectLst>
                <a:latin typeface="微软雅黑" pitchFamily="34" charset="-122"/>
                <a:ea typeface="微软雅黑" pitchFamily="34" charset="-122"/>
              </a:rPr>
              <a:t>C++</a:t>
            </a:r>
            <a:r>
              <a:rPr lang="zh-CN" altLang="en-US" sz="4800" b="1" dirty="0" smtClean="0">
                <a:solidFill>
                  <a:srgbClr val="C00000"/>
                </a:solidFill>
                <a:effectLst>
                  <a:reflection blurRad="6350" stA="55000" endA="300" endPos="45500" dir="5400000" sy="-100000" algn="bl" rotWithShape="0"/>
                </a:effectLst>
                <a:latin typeface="微软雅黑" pitchFamily="34" charset="-122"/>
                <a:ea typeface="微软雅黑" pitchFamily="34" charset="-122"/>
              </a:rPr>
              <a:t>跨平台编程</a:t>
            </a:r>
            <a:endParaRPr lang="zh-CN" altLang="en-US" sz="4800" dirty="0">
              <a:solidFill>
                <a:srgbClr val="C00000"/>
              </a:solidFill>
              <a:effectLst>
                <a:reflection blurRad="6350" stA="55000" endA="300" endPos="45500" dir="5400000" sy="-100000" algn="bl" rotWithShape="0"/>
              </a:effectLst>
            </a:endParaRPr>
          </a:p>
        </p:txBody>
      </p:sp>
      <p:sp>
        <p:nvSpPr>
          <p:cNvPr id="4102" name="日期占位符 4"/>
          <p:cNvSpPr>
            <a:spLocks noGrp="1"/>
          </p:cNvSpPr>
          <p:nvPr>
            <p:ph type="dt" sz="quarter" idx="10"/>
          </p:nvPr>
        </p:nvSpPr>
        <p:spPr>
          <a:xfrm>
            <a:off x="3584574" y="4292600"/>
            <a:ext cx="2273309"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dirty="0" smtClean="0"/>
              <a:t>2016-08-15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10</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1428760" cy="369332"/>
          </a:xfrm>
          <a:prstGeom prst="rect">
            <a:avLst/>
          </a:prstGeom>
          <a:noFill/>
        </p:spPr>
        <p:txBody>
          <a:bodyPr wrap="square" rtlCol="0">
            <a:spAutoFit/>
          </a:bodyPr>
          <a:lstStyle/>
          <a:p>
            <a:r>
              <a:rPr lang="zh-CN" altLang="en-US" dirty="0" smtClean="0"/>
              <a:t>头文件依赖</a:t>
            </a:r>
            <a:endParaRPr lang="en-US" altLang="zh-CN" dirty="0" smtClean="0"/>
          </a:p>
        </p:txBody>
      </p:sp>
      <p:sp>
        <p:nvSpPr>
          <p:cNvPr id="8" name="TextBox 7"/>
          <p:cNvSpPr txBox="1"/>
          <p:nvPr/>
        </p:nvSpPr>
        <p:spPr>
          <a:xfrm>
            <a:off x="1142976" y="857232"/>
            <a:ext cx="6357982" cy="369332"/>
          </a:xfrm>
          <a:prstGeom prst="rect">
            <a:avLst/>
          </a:prstGeom>
          <a:noFill/>
        </p:spPr>
        <p:txBody>
          <a:bodyPr wrap="square" rtlCol="0">
            <a:spAutoFit/>
          </a:bodyPr>
          <a:lstStyle/>
          <a:p>
            <a:r>
              <a:rPr lang="zh-CN" altLang="en-US" dirty="0" smtClean="0">
                <a:solidFill>
                  <a:srgbClr val="0000FF"/>
                </a:solidFill>
              </a:rPr>
              <a:t>对外使用</a:t>
            </a:r>
            <a:r>
              <a:rPr lang="en-US" altLang="zh-CN" dirty="0" err="1" smtClean="0">
                <a:solidFill>
                  <a:srgbClr val="0000FF"/>
                </a:solidFill>
              </a:rPr>
              <a:t>my_framework.h</a:t>
            </a:r>
            <a:r>
              <a:rPr lang="zh-CN" altLang="en-US" dirty="0" smtClean="0">
                <a:solidFill>
                  <a:srgbClr val="0000FF"/>
                </a:solidFill>
              </a:rPr>
              <a:t>当内部发生变化时，调用不影响</a:t>
            </a:r>
            <a:endParaRPr lang="zh-CN" altLang="en-US" dirty="0">
              <a:solidFill>
                <a:srgbClr val="0000FF"/>
              </a:solidFill>
            </a:endParaRPr>
          </a:p>
        </p:txBody>
      </p:sp>
      <p:pic>
        <p:nvPicPr>
          <p:cNvPr id="10244" name="Picture 4"/>
          <p:cNvPicPr>
            <a:picLocks noChangeAspect="1" noChangeArrowheads="1"/>
          </p:cNvPicPr>
          <p:nvPr/>
        </p:nvPicPr>
        <p:blipFill>
          <a:blip r:embed="rId2" cstate="print"/>
          <a:srcRect/>
          <a:stretch>
            <a:fillRect/>
          </a:stretch>
        </p:blipFill>
        <p:spPr bwMode="auto">
          <a:xfrm>
            <a:off x="1238250" y="1362075"/>
            <a:ext cx="6667500" cy="4133850"/>
          </a:xfrm>
          <a:prstGeom prst="rect">
            <a:avLst/>
          </a:prstGeom>
          <a:noFill/>
          <a:ln w="9525">
            <a:noFill/>
            <a:miter lim="800000"/>
            <a:headEnd/>
            <a:tailEnd/>
          </a:ln>
          <a:effectLst/>
        </p:spPr>
      </p:pic>
      <p:pic>
        <p:nvPicPr>
          <p:cNvPr id="7" name="Picture 5"/>
          <p:cNvPicPr>
            <a:picLocks noChangeAspect="1" noChangeArrowheads="1"/>
          </p:cNvPicPr>
          <p:nvPr/>
        </p:nvPicPr>
        <p:blipFill>
          <a:blip r:embed="rId3" cstate="print"/>
          <a:srcRect/>
          <a:stretch>
            <a:fillRect/>
          </a:stretch>
        </p:blipFill>
        <p:spPr bwMode="auto">
          <a:xfrm>
            <a:off x="852463" y="928670"/>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1428760" cy="369332"/>
          </a:xfrm>
          <a:prstGeom prst="rect">
            <a:avLst/>
          </a:prstGeom>
          <a:noFill/>
        </p:spPr>
        <p:txBody>
          <a:bodyPr wrap="square" rtlCol="0">
            <a:spAutoFit/>
          </a:bodyPr>
          <a:lstStyle/>
          <a:p>
            <a:r>
              <a:rPr lang="zh-CN" altLang="en-US" dirty="0" smtClean="0"/>
              <a:t>系统</a:t>
            </a:r>
            <a:r>
              <a:rPr lang="en-US" altLang="zh-CN" dirty="0" smtClean="0"/>
              <a:t>API</a:t>
            </a: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1847866" y="1428736"/>
            <a:ext cx="5010150" cy="4695825"/>
          </a:xfrm>
          <a:prstGeom prst="rect">
            <a:avLst/>
          </a:prstGeom>
          <a:noFill/>
          <a:ln w="9525">
            <a:noFill/>
            <a:miter lim="800000"/>
            <a:headEnd/>
            <a:tailEnd/>
          </a:ln>
          <a:effectLst/>
        </p:spPr>
      </p:pic>
      <p:sp>
        <p:nvSpPr>
          <p:cNvPr id="15" name="TextBox 14"/>
          <p:cNvSpPr txBox="1"/>
          <p:nvPr/>
        </p:nvSpPr>
        <p:spPr>
          <a:xfrm>
            <a:off x="1142976" y="857232"/>
            <a:ext cx="6357982" cy="369332"/>
          </a:xfrm>
          <a:prstGeom prst="rect">
            <a:avLst/>
          </a:prstGeom>
          <a:noFill/>
        </p:spPr>
        <p:txBody>
          <a:bodyPr wrap="square" rtlCol="0">
            <a:spAutoFit/>
          </a:bodyPr>
          <a:lstStyle/>
          <a:p>
            <a:r>
              <a:rPr lang="zh-CN" altLang="en-US" dirty="0" smtClean="0">
                <a:solidFill>
                  <a:srgbClr val="0000FF"/>
                </a:solidFill>
              </a:rPr>
              <a:t>通用操作系统的系统</a:t>
            </a:r>
            <a:r>
              <a:rPr lang="en-US" altLang="zh-CN" dirty="0" smtClean="0">
                <a:solidFill>
                  <a:srgbClr val="0000FF"/>
                </a:solidFill>
              </a:rPr>
              <a:t>API</a:t>
            </a:r>
            <a:r>
              <a:rPr lang="zh-CN" altLang="en-US" dirty="0" smtClean="0">
                <a:solidFill>
                  <a:srgbClr val="0000FF"/>
                </a:solidFill>
              </a:rPr>
              <a:t>分类：</a:t>
            </a:r>
            <a:endParaRPr lang="zh-CN" altLang="en-US" dirty="0">
              <a:solidFill>
                <a:srgbClr val="0000FF"/>
              </a:solidFill>
            </a:endParaRPr>
          </a:p>
        </p:txBody>
      </p:sp>
      <p:pic>
        <p:nvPicPr>
          <p:cNvPr id="5" name="Picture 5"/>
          <p:cNvPicPr>
            <a:picLocks noChangeAspect="1" noChangeArrowheads="1"/>
          </p:cNvPicPr>
          <p:nvPr/>
        </p:nvPicPr>
        <p:blipFill>
          <a:blip r:embed="rId3" cstate="print"/>
          <a:srcRect/>
          <a:stretch>
            <a:fillRect/>
          </a:stretch>
        </p:blipFill>
        <p:spPr bwMode="auto">
          <a:xfrm>
            <a:off x="852463" y="928670"/>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1428760" cy="369332"/>
          </a:xfrm>
          <a:prstGeom prst="rect">
            <a:avLst/>
          </a:prstGeom>
          <a:noFill/>
        </p:spPr>
        <p:txBody>
          <a:bodyPr wrap="square" rtlCol="0">
            <a:spAutoFit/>
          </a:bodyPr>
          <a:lstStyle/>
          <a:p>
            <a:r>
              <a:rPr lang="zh-CN" altLang="en-US" dirty="0" smtClean="0"/>
              <a:t>系统</a:t>
            </a:r>
            <a:r>
              <a:rPr lang="en-US" altLang="zh-CN" dirty="0" smtClean="0"/>
              <a:t>API</a:t>
            </a:r>
            <a:endParaRPr lang="zh-CN" altLang="en-US" dirty="0"/>
          </a:p>
        </p:txBody>
      </p:sp>
      <p:cxnSp>
        <p:nvCxnSpPr>
          <p:cNvPr id="20" name="直接连接符 19"/>
          <p:cNvCxnSpPr/>
          <p:nvPr/>
        </p:nvCxnSpPr>
        <p:spPr>
          <a:xfrm>
            <a:off x="1092246" y="3429000"/>
            <a:ext cx="6408712" cy="0"/>
          </a:xfrm>
          <a:prstGeom prst="line">
            <a:avLst/>
          </a:prstGeom>
          <a:ln>
            <a:prstDash val="dash"/>
          </a:ln>
        </p:spPr>
        <p:style>
          <a:lnRef idx="2">
            <a:schemeClr val="accent5"/>
          </a:lnRef>
          <a:fillRef idx="1">
            <a:schemeClr val="lt1"/>
          </a:fillRef>
          <a:effectRef idx="0">
            <a:schemeClr val="accent5"/>
          </a:effectRef>
          <a:fontRef idx="minor">
            <a:schemeClr val="dk1"/>
          </a:fontRef>
        </p:style>
      </p:cxnSp>
      <p:sp>
        <p:nvSpPr>
          <p:cNvPr id="32" name="TextBox 31"/>
          <p:cNvSpPr txBox="1"/>
          <p:nvPr/>
        </p:nvSpPr>
        <p:spPr>
          <a:xfrm>
            <a:off x="1571604" y="2857496"/>
            <a:ext cx="1143008" cy="369332"/>
          </a:xfrm>
          <a:prstGeom prst="rect">
            <a:avLst/>
          </a:prstGeom>
          <a:noFill/>
        </p:spPr>
        <p:txBody>
          <a:bodyPr wrap="square" rtlCol="0">
            <a:spAutoFit/>
          </a:bodyPr>
          <a:lstStyle/>
          <a:p>
            <a:r>
              <a:rPr lang="zh-CN" altLang="en-US" dirty="0" smtClean="0">
                <a:solidFill>
                  <a:srgbClr val="C00000"/>
                </a:solidFill>
              </a:rPr>
              <a:t>网络接口</a:t>
            </a:r>
            <a:endParaRPr lang="en-US" altLang="zh-CN" dirty="0" smtClean="0">
              <a:solidFill>
                <a:srgbClr val="C00000"/>
              </a:solidFill>
            </a:endParaRPr>
          </a:p>
        </p:txBody>
      </p:sp>
      <p:sp>
        <p:nvSpPr>
          <p:cNvPr id="33" name="TextBox 32"/>
          <p:cNvSpPr txBox="1"/>
          <p:nvPr/>
        </p:nvSpPr>
        <p:spPr>
          <a:xfrm>
            <a:off x="3643306" y="2857496"/>
            <a:ext cx="1143008" cy="369332"/>
          </a:xfrm>
          <a:prstGeom prst="rect">
            <a:avLst/>
          </a:prstGeom>
          <a:noFill/>
        </p:spPr>
        <p:txBody>
          <a:bodyPr wrap="square" rtlCol="0">
            <a:spAutoFit/>
          </a:bodyPr>
          <a:lstStyle/>
          <a:p>
            <a:r>
              <a:rPr lang="zh-CN" altLang="en-US" dirty="0" smtClean="0">
                <a:solidFill>
                  <a:srgbClr val="C00000"/>
                </a:solidFill>
              </a:rPr>
              <a:t>时间接口</a:t>
            </a:r>
            <a:endParaRPr lang="en-US" altLang="zh-CN" dirty="0" smtClean="0">
              <a:solidFill>
                <a:srgbClr val="C00000"/>
              </a:solidFill>
            </a:endParaRPr>
          </a:p>
        </p:txBody>
      </p:sp>
      <p:sp>
        <p:nvSpPr>
          <p:cNvPr id="34" name="TextBox 33"/>
          <p:cNvSpPr txBox="1"/>
          <p:nvPr/>
        </p:nvSpPr>
        <p:spPr>
          <a:xfrm>
            <a:off x="6143636" y="2857496"/>
            <a:ext cx="1785950" cy="369332"/>
          </a:xfrm>
          <a:prstGeom prst="rect">
            <a:avLst/>
          </a:prstGeom>
          <a:noFill/>
        </p:spPr>
        <p:txBody>
          <a:bodyPr wrap="square" rtlCol="0">
            <a:spAutoFit/>
          </a:bodyPr>
          <a:lstStyle/>
          <a:p>
            <a:r>
              <a:rPr lang="zh-CN" altLang="en-US" dirty="0" smtClean="0">
                <a:solidFill>
                  <a:srgbClr val="C00000"/>
                </a:solidFill>
              </a:rPr>
              <a:t>文件目录接口</a:t>
            </a:r>
            <a:endParaRPr lang="en-US" altLang="zh-CN" dirty="0" smtClean="0">
              <a:solidFill>
                <a:srgbClr val="C00000"/>
              </a:solidFill>
            </a:endParaRPr>
          </a:p>
        </p:txBody>
      </p:sp>
      <p:sp>
        <p:nvSpPr>
          <p:cNvPr id="35" name="TextBox 34"/>
          <p:cNvSpPr txBox="1"/>
          <p:nvPr/>
        </p:nvSpPr>
        <p:spPr>
          <a:xfrm>
            <a:off x="2285984" y="3571876"/>
            <a:ext cx="1785950" cy="369332"/>
          </a:xfrm>
          <a:prstGeom prst="rect">
            <a:avLst/>
          </a:prstGeom>
          <a:noFill/>
        </p:spPr>
        <p:txBody>
          <a:bodyPr wrap="square" rtlCol="0">
            <a:spAutoFit/>
          </a:bodyPr>
          <a:lstStyle/>
          <a:p>
            <a:r>
              <a:rPr lang="zh-CN" altLang="en-US" dirty="0" smtClean="0">
                <a:solidFill>
                  <a:srgbClr val="C00000"/>
                </a:solidFill>
              </a:rPr>
              <a:t>线程接口</a:t>
            </a:r>
            <a:endParaRPr lang="en-US" altLang="zh-CN" dirty="0" smtClean="0">
              <a:solidFill>
                <a:srgbClr val="C00000"/>
              </a:solidFill>
            </a:endParaRPr>
          </a:p>
        </p:txBody>
      </p:sp>
      <p:sp>
        <p:nvSpPr>
          <p:cNvPr id="36" name="TextBox 35"/>
          <p:cNvSpPr txBox="1"/>
          <p:nvPr/>
        </p:nvSpPr>
        <p:spPr>
          <a:xfrm>
            <a:off x="5214942" y="3571876"/>
            <a:ext cx="1785950" cy="369332"/>
          </a:xfrm>
          <a:prstGeom prst="rect">
            <a:avLst/>
          </a:prstGeom>
          <a:noFill/>
        </p:spPr>
        <p:txBody>
          <a:bodyPr wrap="square" rtlCol="0">
            <a:spAutoFit/>
          </a:bodyPr>
          <a:lstStyle/>
          <a:p>
            <a:r>
              <a:rPr lang="zh-CN" altLang="en-US" dirty="0" smtClean="0">
                <a:solidFill>
                  <a:srgbClr val="C00000"/>
                </a:solidFill>
              </a:rPr>
              <a:t>事件接口</a:t>
            </a:r>
            <a:endParaRPr lang="en-US" altLang="zh-CN" dirty="0" smtClean="0">
              <a:solidFill>
                <a:srgbClr val="C00000"/>
              </a:solidFill>
            </a:endParaRPr>
          </a:p>
        </p:txBody>
      </p:sp>
      <p:cxnSp>
        <p:nvCxnSpPr>
          <p:cNvPr id="37" name="直接连接符 36"/>
          <p:cNvCxnSpPr/>
          <p:nvPr/>
        </p:nvCxnSpPr>
        <p:spPr>
          <a:xfrm>
            <a:off x="1071538" y="2714620"/>
            <a:ext cx="6408712" cy="0"/>
          </a:xfrm>
          <a:prstGeom prst="line">
            <a:avLst/>
          </a:prstGeom>
          <a:ln>
            <a:prstDash val="dash"/>
          </a:ln>
        </p:spPr>
        <p:style>
          <a:lnRef idx="2">
            <a:schemeClr val="accent5"/>
          </a:lnRef>
          <a:fillRef idx="1">
            <a:schemeClr val="lt1"/>
          </a:fillRef>
          <a:effectRef idx="0">
            <a:schemeClr val="accent5"/>
          </a:effectRef>
          <a:fontRef idx="minor">
            <a:schemeClr val="dk1"/>
          </a:fontRef>
        </p:style>
      </p:cxnSp>
      <p:cxnSp>
        <p:nvCxnSpPr>
          <p:cNvPr id="38" name="直接连接符 37"/>
          <p:cNvCxnSpPr/>
          <p:nvPr/>
        </p:nvCxnSpPr>
        <p:spPr>
          <a:xfrm>
            <a:off x="1142976" y="4071942"/>
            <a:ext cx="6408712" cy="0"/>
          </a:xfrm>
          <a:prstGeom prst="line">
            <a:avLst/>
          </a:prstGeom>
          <a:ln>
            <a:prstDash val="dash"/>
          </a:ln>
        </p:spPr>
        <p:style>
          <a:lnRef idx="2">
            <a:schemeClr val="accent5"/>
          </a:lnRef>
          <a:fillRef idx="1">
            <a:schemeClr val="lt1"/>
          </a:fillRef>
          <a:effectRef idx="0">
            <a:schemeClr val="accent5"/>
          </a:effectRef>
          <a:fontRef idx="minor">
            <a:schemeClr val="dk1"/>
          </a:fontRef>
        </p:style>
      </p:cxnSp>
      <p:sp>
        <p:nvSpPr>
          <p:cNvPr id="11" name="TextBox 10"/>
          <p:cNvSpPr txBox="1"/>
          <p:nvPr/>
        </p:nvSpPr>
        <p:spPr>
          <a:xfrm>
            <a:off x="3571868" y="4214818"/>
            <a:ext cx="1785950" cy="369332"/>
          </a:xfrm>
          <a:prstGeom prst="rect">
            <a:avLst/>
          </a:prstGeom>
          <a:noFill/>
        </p:spPr>
        <p:txBody>
          <a:bodyPr wrap="square" rtlCol="0">
            <a:spAutoFit/>
          </a:bodyPr>
          <a:lstStyle/>
          <a:p>
            <a:r>
              <a:rPr lang="zh-CN" altLang="en-US" dirty="0" smtClean="0">
                <a:solidFill>
                  <a:srgbClr val="C00000"/>
                </a:solidFill>
              </a:rPr>
              <a:t>调试接口</a:t>
            </a:r>
            <a:endParaRPr lang="en-US" altLang="zh-CN" dirty="0" smtClean="0">
              <a:solidFill>
                <a:srgbClr val="C00000"/>
              </a:solidFill>
            </a:endParaRPr>
          </a:p>
        </p:txBody>
      </p:sp>
      <p:cxnSp>
        <p:nvCxnSpPr>
          <p:cNvPr id="12" name="直接连接符 11"/>
          <p:cNvCxnSpPr/>
          <p:nvPr/>
        </p:nvCxnSpPr>
        <p:spPr>
          <a:xfrm>
            <a:off x="1071538" y="4786322"/>
            <a:ext cx="6408712" cy="0"/>
          </a:xfrm>
          <a:prstGeom prst="line">
            <a:avLst/>
          </a:prstGeom>
          <a:ln>
            <a:prstDash val="dash"/>
          </a:ln>
        </p:spPr>
        <p:style>
          <a:lnRef idx="2">
            <a:schemeClr val="accent5"/>
          </a:lnRef>
          <a:fillRef idx="1">
            <a:schemeClr val="lt1"/>
          </a:fillRef>
          <a:effectRef idx="0">
            <a:schemeClr val="accent5"/>
          </a:effectRef>
          <a:fontRef idx="minor">
            <a:schemeClr val="dk1"/>
          </a:fontRef>
        </p:style>
      </p:cxnSp>
      <p:pic>
        <p:nvPicPr>
          <p:cNvPr id="13" name="Picture 2"/>
          <p:cNvPicPr>
            <a:picLocks noChangeAspect="1" noChangeArrowheads="1"/>
          </p:cNvPicPr>
          <p:nvPr/>
        </p:nvPicPr>
        <p:blipFill>
          <a:blip r:embed="rId2" cstate="print"/>
          <a:srcRect/>
          <a:stretch>
            <a:fillRect/>
          </a:stretch>
        </p:blipFill>
        <p:spPr bwMode="auto">
          <a:xfrm>
            <a:off x="1357290" y="2928934"/>
            <a:ext cx="219075" cy="295275"/>
          </a:xfrm>
          <a:prstGeom prst="rect">
            <a:avLst/>
          </a:prstGeom>
          <a:noFill/>
          <a:ln w="9525">
            <a:noFill/>
            <a:miter lim="800000"/>
            <a:headEnd/>
            <a:tailEnd/>
          </a:ln>
          <a:effectLst/>
        </p:spPr>
      </p:pic>
      <p:pic>
        <p:nvPicPr>
          <p:cNvPr id="14" name="Picture 2"/>
          <p:cNvPicPr>
            <a:picLocks noChangeAspect="1" noChangeArrowheads="1"/>
          </p:cNvPicPr>
          <p:nvPr/>
        </p:nvPicPr>
        <p:blipFill>
          <a:blip r:embed="rId2" cstate="print"/>
          <a:srcRect/>
          <a:stretch>
            <a:fillRect/>
          </a:stretch>
        </p:blipFill>
        <p:spPr bwMode="auto">
          <a:xfrm>
            <a:off x="3428992" y="2928934"/>
            <a:ext cx="219075" cy="295275"/>
          </a:xfrm>
          <a:prstGeom prst="rect">
            <a:avLst/>
          </a:prstGeom>
          <a:noFill/>
          <a:ln w="9525">
            <a:noFill/>
            <a:miter lim="800000"/>
            <a:headEnd/>
            <a:tailEnd/>
          </a:ln>
          <a:effectLst/>
        </p:spPr>
      </p:pic>
      <p:pic>
        <p:nvPicPr>
          <p:cNvPr id="15" name="Picture 2"/>
          <p:cNvPicPr>
            <a:picLocks noChangeAspect="1" noChangeArrowheads="1"/>
          </p:cNvPicPr>
          <p:nvPr/>
        </p:nvPicPr>
        <p:blipFill>
          <a:blip r:embed="rId2" cstate="print"/>
          <a:srcRect/>
          <a:stretch>
            <a:fillRect/>
          </a:stretch>
        </p:blipFill>
        <p:spPr bwMode="auto">
          <a:xfrm>
            <a:off x="5929322" y="2928934"/>
            <a:ext cx="219075" cy="295275"/>
          </a:xfrm>
          <a:prstGeom prst="rect">
            <a:avLst/>
          </a:prstGeom>
          <a:noFill/>
          <a:ln w="9525">
            <a:noFill/>
            <a:miter lim="800000"/>
            <a:headEnd/>
            <a:tailEnd/>
          </a:ln>
          <a:effectLst/>
        </p:spPr>
      </p:pic>
      <p:pic>
        <p:nvPicPr>
          <p:cNvPr id="16" name="Picture 2"/>
          <p:cNvPicPr>
            <a:picLocks noChangeAspect="1" noChangeArrowheads="1"/>
          </p:cNvPicPr>
          <p:nvPr/>
        </p:nvPicPr>
        <p:blipFill>
          <a:blip r:embed="rId2" cstate="print"/>
          <a:srcRect/>
          <a:stretch>
            <a:fillRect/>
          </a:stretch>
        </p:blipFill>
        <p:spPr bwMode="auto">
          <a:xfrm>
            <a:off x="5000628" y="3643314"/>
            <a:ext cx="219075" cy="295275"/>
          </a:xfrm>
          <a:prstGeom prst="rect">
            <a:avLst/>
          </a:prstGeom>
          <a:noFill/>
          <a:ln w="9525">
            <a:noFill/>
            <a:miter lim="800000"/>
            <a:headEnd/>
            <a:tailEnd/>
          </a:ln>
          <a:effectLst/>
        </p:spPr>
      </p:pic>
      <p:pic>
        <p:nvPicPr>
          <p:cNvPr id="17" name="Picture 2"/>
          <p:cNvPicPr>
            <a:picLocks noChangeAspect="1" noChangeArrowheads="1"/>
          </p:cNvPicPr>
          <p:nvPr/>
        </p:nvPicPr>
        <p:blipFill>
          <a:blip r:embed="rId2" cstate="print"/>
          <a:srcRect/>
          <a:stretch>
            <a:fillRect/>
          </a:stretch>
        </p:blipFill>
        <p:spPr bwMode="auto">
          <a:xfrm>
            <a:off x="2071670" y="3643314"/>
            <a:ext cx="219075" cy="295275"/>
          </a:xfrm>
          <a:prstGeom prst="rect">
            <a:avLst/>
          </a:prstGeom>
          <a:noFill/>
          <a:ln w="9525">
            <a:noFill/>
            <a:miter lim="800000"/>
            <a:headEnd/>
            <a:tailEnd/>
          </a:ln>
          <a:effectLst/>
        </p:spPr>
      </p:pic>
      <p:pic>
        <p:nvPicPr>
          <p:cNvPr id="18" name="Picture 2"/>
          <p:cNvPicPr>
            <a:picLocks noChangeAspect="1" noChangeArrowheads="1"/>
          </p:cNvPicPr>
          <p:nvPr/>
        </p:nvPicPr>
        <p:blipFill>
          <a:blip r:embed="rId2" cstate="print"/>
          <a:srcRect/>
          <a:stretch>
            <a:fillRect/>
          </a:stretch>
        </p:blipFill>
        <p:spPr bwMode="auto">
          <a:xfrm>
            <a:off x="3357554" y="4286256"/>
            <a:ext cx="219075" cy="295275"/>
          </a:xfrm>
          <a:prstGeom prst="rect">
            <a:avLst/>
          </a:prstGeom>
          <a:noFill/>
          <a:ln w="9525">
            <a:noFill/>
            <a:miter lim="800000"/>
            <a:headEnd/>
            <a:tailEnd/>
          </a:ln>
          <a:effectLst/>
        </p:spPr>
      </p:pic>
      <p:sp>
        <p:nvSpPr>
          <p:cNvPr id="19" name="TextBox 18"/>
          <p:cNvSpPr txBox="1"/>
          <p:nvPr/>
        </p:nvSpPr>
        <p:spPr>
          <a:xfrm>
            <a:off x="1000100" y="1500174"/>
            <a:ext cx="2357454" cy="369332"/>
          </a:xfrm>
          <a:prstGeom prst="rect">
            <a:avLst/>
          </a:prstGeom>
          <a:noFill/>
        </p:spPr>
        <p:txBody>
          <a:bodyPr wrap="square" rtlCol="0">
            <a:spAutoFit/>
          </a:bodyPr>
          <a:lstStyle/>
          <a:p>
            <a:r>
              <a:rPr lang="zh-CN" altLang="en-US" dirty="0" smtClean="0">
                <a:solidFill>
                  <a:srgbClr val="0000FF"/>
                </a:solidFill>
              </a:rPr>
              <a:t>主要描述系统</a:t>
            </a:r>
            <a:r>
              <a:rPr lang="en-US" altLang="zh-CN" dirty="0" smtClean="0">
                <a:solidFill>
                  <a:srgbClr val="0000FF"/>
                </a:solidFill>
              </a:rPr>
              <a:t>API</a:t>
            </a:r>
            <a:r>
              <a:rPr lang="zh-CN" altLang="en-US" dirty="0" smtClean="0">
                <a:solidFill>
                  <a:srgbClr val="0000FF"/>
                </a:solidFill>
              </a:rPr>
              <a:t>：</a:t>
            </a:r>
            <a:endParaRPr lang="zh-CN" altLang="en-US" dirty="0">
              <a:solidFill>
                <a:srgbClr val="0000FF"/>
              </a:solidFill>
            </a:endParaRPr>
          </a:p>
        </p:txBody>
      </p:sp>
      <p:pic>
        <p:nvPicPr>
          <p:cNvPr id="21" name="Picture 5"/>
          <p:cNvPicPr>
            <a:picLocks noChangeAspect="1" noChangeArrowheads="1"/>
          </p:cNvPicPr>
          <p:nvPr/>
        </p:nvPicPr>
        <p:blipFill>
          <a:blip r:embed="rId3" cstate="print"/>
          <a:srcRect/>
          <a:stretch>
            <a:fillRect/>
          </a:stretch>
        </p:blipFill>
        <p:spPr bwMode="auto">
          <a:xfrm>
            <a:off x="709587" y="1571612"/>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1428760" cy="369332"/>
          </a:xfrm>
          <a:prstGeom prst="rect">
            <a:avLst/>
          </a:prstGeom>
          <a:noFill/>
        </p:spPr>
        <p:txBody>
          <a:bodyPr wrap="square" rtlCol="0">
            <a:spAutoFit/>
          </a:bodyPr>
          <a:lstStyle/>
          <a:p>
            <a:r>
              <a:rPr lang="zh-CN" altLang="en-US" dirty="0" smtClean="0"/>
              <a:t>系统</a:t>
            </a:r>
            <a:r>
              <a:rPr lang="en-US" altLang="zh-CN" dirty="0" smtClean="0"/>
              <a:t>API</a:t>
            </a:r>
            <a:endParaRPr lang="zh-CN" altLang="en-US" dirty="0"/>
          </a:p>
        </p:txBody>
      </p:sp>
      <p:sp>
        <p:nvSpPr>
          <p:cNvPr id="32" name="TextBox 31"/>
          <p:cNvSpPr txBox="1"/>
          <p:nvPr/>
        </p:nvSpPr>
        <p:spPr>
          <a:xfrm>
            <a:off x="1071538" y="2148480"/>
            <a:ext cx="1571636" cy="923330"/>
          </a:xfrm>
          <a:prstGeom prst="rect">
            <a:avLst/>
          </a:prstGeom>
          <a:noFill/>
          <a:ln>
            <a:solidFill>
              <a:srgbClr val="00B050"/>
            </a:solidFill>
          </a:ln>
        </p:spPr>
        <p:txBody>
          <a:bodyPr wrap="square" rtlCol="0">
            <a:spAutoFit/>
          </a:bodyPr>
          <a:lstStyle/>
          <a:p>
            <a:r>
              <a:rPr lang="zh-CN" altLang="en-US" dirty="0" smtClean="0">
                <a:solidFill>
                  <a:srgbClr val="C00000"/>
                </a:solidFill>
              </a:rPr>
              <a:t>需要什么功能</a:t>
            </a:r>
            <a:endParaRPr lang="en-US" altLang="zh-CN" dirty="0" smtClean="0">
              <a:solidFill>
                <a:srgbClr val="C00000"/>
              </a:solidFill>
            </a:endParaRPr>
          </a:p>
          <a:p>
            <a:r>
              <a:rPr lang="zh-CN" altLang="en-US" dirty="0" smtClean="0">
                <a:solidFill>
                  <a:srgbClr val="C00000"/>
                </a:solidFill>
              </a:rPr>
              <a:t>输入输出定义</a:t>
            </a:r>
            <a:endParaRPr lang="en-US" altLang="zh-CN" dirty="0" smtClean="0">
              <a:solidFill>
                <a:srgbClr val="C00000"/>
              </a:solidFill>
            </a:endParaRPr>
          </a:p>
          <a:p>
            <a:endParaRPr lang="en-US" altLang="zh-CN" dirty="0" smtClean="0">
              <a:solidFill>
                <a:srgbClr val="C00000"/>
              </a:solidFill>
            </a:endParaRPr>
          </a:p>
        </p:txBody>
      </p:sp>
      <p:sp>
        <p:nvSpPr>
          <p:cNvPr id="13" name="TextBox 12"/>
          <p:cNvSpPr txBox="1"/>
          <p:nvPr/>
        </p:nvSpPr>
        <p:spPr>
          <a:xfrm>
            <a:off x="1071538" y="1779148"/>
            <a:ext cx="1571636" cy="369332"/>
          </a:xfrm>
          <a:prstGeom prst="rect">
            <a:avLst/>
          </a:prstGeom>
          <a:noFill/>
          <a:ln>
            <a:solidFill>
              <a:schemeClr val="accent5">
                <a:lumMod val="50000"/>
              </a:schemeClr>
            </a:solidFill>
          </a:ln>
        </p:spPr>
        <p:txBody>
          <a:bodyPr wrap="square" rtlCol="0">
            <a:spAutoFit/>
          </a:bodyPr>
          <a:lstStyle/>
          <a:p>
            <a:r>
              <a:rPr lang="zh-CN" altLang="en-US" dirty="0" smtClean="0">
                <a:solidFill>
                  <a:srgbClr val="C00000"/>
                </a:solidFill>
              </a:rPr>
              <a:t>需求</a:t>
            </a:r>
            <a:endParaRPr lang="en-US" altLang="zh-CN" dirty="0" smtClean="0">
              <a:solidFill>
                <a:srgbClr val="C00000"/>
              </a:solidFill>
            </a:endParaRPr>
          </a:p>
        </p:txBody>
      </p:sp>
      <p:sp>
        <p:nvSpPr>
          <p:cNvPr id="14" name="TextBox 13"/>
          <p:cNvSpPr txBox="1"/>
          <p:nvPr/>
        </p:nvSpPr>
        <p:spPr>
          <a:xfrm>
            <a:off x="2714612" y="2728737"/>
            <a:ext cx="1714512" cy="369332"/>
          </a:xfrm>
          <a:prstGeom prst="rect">
            <a:avLst/>
          </a:prstGeom>
          <a:noFill/>
          <a:ln>
            <a:solidFill>
              <a:srgbClr val="0000FF"/>
            </a:solidFill>
          </a:ln>
        </p:spPr>
        <p:txBody>
          <a:bodyPr wrap="square" rtlCol="0">
            <a:spAutoFit/>
          </a:bodyPr>
          <a:lstStyle/>
          <a:p>
            <a:r>
              <a:rPr lang="zh-CN" altLang="en-US" dirty="0" smtClean="0">
                <a:solidFill>
                  <a:srgbClr val="C00000"/>
                </a:solidFill>
              </a:rPr>
              <a:t>设计</a:t>
            </a:r>
            <a:endParaRPr lang="en-US" altLang="zh-CN" dirty="0" smtClean="0">
              <a:solidFill>
                <a:srgbClr val="C00000"/>
              </a:solidFill>
            </a:endParaRPr>
          </a:p>
        </p:txBody>
      </p:sp>
      <p:sp>
        <p:nvSpPr>
          <p:cNvPr id="15" name="TextBox 14"/>
          <p:cNvSpPr txBox="1"/>
          <p:nvPr/>
        </p:nvSpPr>
        <p:spPr>
          <a:xfrm>
            <a:off x="2714612" y="3085927"/>
            <a:ext cx="1714512" cy="1200329"/>
          </a:xfrm>
          <a:prstGeom prst="rect">
            <a:avLst/>
          </a:prstGeom>
          <a:noFill/>
          <a:ln>
            <a:solidFill>
              <a:srgbClr val="00B050"/>
            </a:solidFill>
          </a:ln>
        </p:spPr>
        <p:txBody>
          <a:bodyPr wrap="square" rtlCol="0">
            <a:spAutoFit/>
          </a:bodyPr>
          <a:lstStyle/>
          <a:p>
            <a:r>
              <a:rPr lang="zh-CN" altLang="en-US" dirty="0" smtClean="0">
                <a:solidFill>
                  <a:srgbClr val="C00000"/>
                </a:solidFill>
              </a:rPr>
              <a:t>接口设计</a:t>
            </a:r>
            <a:endParaRPr lang="en-US" altLang="zh-CN" dirty="0" smtClean="0">
              <a:solidFill>
                <a:srgbClr val="C00000"/>
              </a:solidFill>
            </a:endParaRPr>
          </a:p>
          <a:p>
            <a:r>
              <a:rPr lang="zh-CN" altLang="en-US" dirty="0" smtClean="0">
                <a:solidFill>
                  <a:srgbClr val="C00000"/>
                </a:solidFill>
              </a:rPr>
              <a:t>分层设计</a:t>
            </a:r>
            <a:endParaRPr lang="en-US" altLang="zh-CN" dirty="0" smtClean="0">
              <a:solidFill>
                <a:srgbClr val="C00000"/>
              </a:solidFill>
            </a:endParaRPr>
          </a:p>
          <a:p>
            <a:r>
              <a:rPr lang="zh-CN" altLang="en-US" dirty="0" smtClean="0">
                <a:solidFill>
                  <a:srgbClr val="C00000"/>
                </a:solidFill>
              </a:rPr>
              <a:t>原理设计</a:t>
            </a:r>
            <a:endParaRPr lang="en-US" altLang="zh-CN" dirty="0" smtClean="0">
              <a:solidFill>
                <a:srgbClr val="C00000"/>
              </a:solidFill>
            </a:endParaRPr>
          </a:p>
          <a:p>
            <a:r>
              <a:rPr lang="zh-CN" altLang="en-US" dirty="0" smtClean="0">
                <a:solidFill>
                  <a:srgbClr val="C00000"/>
                </a:solidFill>
              </a:rPr>
              <a:t>测试设计</a:t>
            </a:r>
            <a:endParaRPr lang="en-US" altLang="zh-CN" dirty="0" smtClean="0">
              <a:solidFill>
                <a:srgbClr val="C00000"/>
              </a:solidFill>
            </a:endParaRPr>
          </a:p>
        </p:txBody>
      </p:sp>
      <p:sp>
        <p:nvSpPr>
          <p:cNvPr id="16" name="TextBox 15"/>
          <p:cNvSpPr txBox="1"/>
          <p:nvPr/>
        </p:nvSpPr>
        <p:spPr>
          <a:xfrm>
            <a:off x="4500562" y="3939794"/>
            <a:ext cx="1714512" cy="369332"/>
          </a:xfrm>
          <a:prstGeom prst="rect">
            <a:avLst/>
          </a:prstGeom>
          <a:noFill/>
          <a:ln>
            <a:solidFill>
              <a:srgbClr val="0000FF"/>
            </a:solidFill>
          </a:ln>
        </p:spPr>
        <p:txBody>
          <a:bodyPr wrap="square" rtlCol="0">
            <a:spAutoFit/>
          </a:bodyPr>
          <a:lstStyle/>
          <a:p>
            <a:r>
              <a:rPr lang="zh-CN" altLang="en-US" dirty="0" smtClean="0">
                <a:solidFill>
                  <a:srgbClr val="C00000"/>
                </a:solidFill>
              </a:rPr>
              <a:t>实现</a:t>
            </a:r>
            <a:endParaRPr lang="en-US" altLang="zh-CN" dirty="0" smtClean="0">
              <a:solidFill>
                <a:srgbClr val="C00000"/>
              </a:solidFill>
            </a:endParaRPr>
          </a:p>
        </p:txBody>
      </p:sp>
      <p:sp>
        <p:nvSpPr>
          <p:cNvPr id="17" name="TextBox 16"/>
          <p:cNvSpPr txBox="1"/>
          <p:nvPr/>
        </p:nvSpPr>
        <p:spPr>
          <a:xfrm>
            <a:off x="4500562" y="4291620"/>
            <a:ext cx="1714512" cy="923330"/>
          </a:xfrm>
          <a:prstGeom prst="rect">
            <a:avLst/>
          </a:prstGeom>
          <a:noFill/>
          <a:ln>
            <a:solidFill>
              <a:srgbClr val="00B050"/>
            </a:solidFill>
          </a:ln>
        </p:spPr>
        <p:txBody>
          <a:bodyPr wrap="square" rtlCol="0">
            <a:spAutoFit/>
          </a:bodyPr>
          <a:lstStyle/>
          <a:p>
            <a:r>
              <a:rPr lang="zh-CN" altLang="en-US" dirty="0" smtClean="0">
                <a:solidFill>
                  <a:srgbClr val="C00000"/>
                </a:solidFill>
              </a:rPr>
              <a:t>接口实现</a:t>
            </a:r>
            <a:endParaRPr lang="en-US" altLang="zh-CN" dirty="0" smtClean="0">
              <a:solidFill>
                <a:srgbClr val="C00000"/>
              </a:solidFill>
            </a:endParaRPr>
          </a:p>
          <a:p>
            <a:r>
              <a:rPr lang="en-US" altLang="zh-CN" dirty="0" smtClean="0">
                <a:solidFill>
                  <a:srgbClr val="C00000"/>
                </a:solidFill>
              </a:rPr>
              <a:t>API</a:t>
            </a:r>
            <a:r>
              <a:rPr lang="zh-CN" altLang="en-US" dirty="0" smtClean="0">
                <a:solidFill>
                  <a:srgbClr val="C00000"/>
                </a:solidFill>
              </a:rPr>
              <a:t>封装</a:t>
            </a:r>
            <a:endParaRPr lang="en-US" altLang="zh-CN" dirty="0" smtClean="0">
              <a:solidFill>
                <a:srgbClr val="C00000"/>
              </a:solidFill>
            </a:endParaRPr>
          </a:p>
          <a:p>
            <a:r>
              <a:rPr lang="zh-CN" altLang="en-US" dirty="0" smtClean="0">
                <a:solidFill>
                  <a:srgbClr val="C00000"/>
                </a:solidFill>
              </a:rPr>
              <a:t>逻辑处理</a:t>
            </a:r>
            <a:endParaRPr lang="en-US" altLang="zh-CN" dirty="0" smtClean="0">
              <a:solidFill>
                <a:srgbClr val="C00000"/>
              </a:solidFill>
            </a:endParaRPr>
          </a:p>
        </p:txBody>
      </p:sp>
      <p:sp>
        <p:nvSpPr>
          <p:cNvPr id="18" name="TextBox 17"/>
          <p:cNvSpPr txBox="1"/>
          <p:nvPr/>
        </p:nvSpPr>
        <p:spPr>
          <a:xfrm>
            <a:off x="6286512" y="4857760"/>
            <a:ext cx="1714512" cy="369332"/>
          </a:xfrm>
          <a:prstGeom prst="rect">
            <a:avLst/>
          </a:prstGeom>
          <a:noFill/>
          <a:ln>
            <a:solidFill>
              <a:srgbClr val="0000FF"/>
            </a:solidFill>
          </a:ln>
        </p:spPr>
        <p:txBody>
          <a:bodyPr wrap="square" rtlCol="0">
            <a:spAutoFit/>
          </a:bodyPr>
          <a:lstStyle/>
          <a:p>
            <a:r>
              <a:rPr lang="zh-CN" altLang="en-US" dirty="0" smtClean="0">
                <a:solidFill>
                  <a:srgbClr val="C00000"/>
                </a:solidFill>
              </a:rPr>
              <a:t>测试</a:t>
            </a:r>
            <a:endParaRPr lang="en-US" altLang="zh-CN" dirty="0" smtClean="0">
              <a:solidFill>
                <a:srgbClr val="C00000"/>
              </a:solidFill>
            </a:endParaRPr>
          </a:p>
        </p:txBody>
      </p:sp>
      <p:sp>
        <p:nvSpPr>
          <p:cNvPr id="19" name="TextBox 18"/>
          <p:cNvSpPr txBox="1"/>
          <p:nvPr/>
        </p:nvSpPr>
        <p:spPr>
          <a:xfrm>
            <a:off x="6286512" y="5214950"/>
            <a:ext cx="1714512" cy="923330"/>
          </a:xfrm>
          <a:prstGeom prst="rect">
            <a:avLst/>
          </a:prstGeom>
          <a:noFill/>
          <a:ln>
            <a:solidFill>
              <a:srgbClr val="00B050"/>
            </a:solidFill>
          </a:ln>
        </p:spPr>
        <p:txBody>
          <a:bodyPr wrap="square" rtlCol="0">
            <a:spAutoFit/>
          </a:bodyPr>
          <a:lstStyle/>
          <a:p>
            <a:r>
              <a:rPr lang="zh-CN" altLang="en-US" dirty="0" smtClean="0">
                <a:solidFill>
                  <a:srgbClr val="C00000"/>
                </a:solidFill>
              </a:rPr>
              <a:t>接口测试</a:t>
            </a:r>
            <a:endParaRPr lang="en-US" altLang="zh-CN" dirty="0" smtClean="0">
              <a:solidFill>
                <a:srgbClr val="C00000"/>
              </a:solidFill>
            </a:endParaRPr>
          </a:p>
          <a:p>
            <a:r>
              <a:rPr lang="zh-CN" altLang="en-US" dirty="0" smtClean="0">
                <a:solidFill>
                  <a:srgbClr val="C00000"/>
                </a:solidFill>
              </a:rPr>
              <a:t>功能测试</a:t>
            </a:r>
            <a:endParaRPr lang="en-US" altLang="zh-CN" dirty="0" smtClean="0">
              <a:solidFill>
                <a:srgbClr val="C00000"/>
              </a:solidFill>
            </a:endParaRPr>
          </a:p>
          <a:p>
            <a:r>
              <a:rPr lang="zh-CN" altLang="en-US" dirty="0" smtClean="0">
                <a:solidFill>
                  <a:srgbClr val="C00000"/>
                </a:solidFill>
              </a:rPr>
              <a:t>异常测试</a:t>
            </a:r>
            <a:endParaRPr lang="en-US" altLang="zh-CN" dirty="0" smtClean="0">
              <a:solidFill>
                <a:srgbClr val="C00000"/>
              </a:solidFill>
            </a:endParaRPr>
          </a:p>
        </p:txBody>
      </p:sp>
      <p:sp>
        <p:nvSpPr>
          <p:cNvPr id="11" name="TextBox 10"/>
          <p:cNvSpPr txBox="1"/>
          <p:nvPr/>
        </p:nvSpPr>
        <p:spPr>
          <a:xfrm>
            <a:off x="928662" y="1130842"/>
            <a:ext cx="6357982" cy="369332"/>
          </a:xfrm>
          <a:prstGeom prst="rect">
            <a:avLst/>
          </a:prstGeom>
          <a:noFill/>
        </p:spPr>
        <p:txBody>
          <a:bodyPr wrap="square" rtlCol="0">
            <a:spAutoFit/>
          </a:bodyPr>
          <a:lstStyle/>
          <a:p>
            <a:r>
              <a:rPr lang="zh-CN" altLang="en-US" dirty="0" smtClean="0">
                <a:solidFill>
                  <a:srgbClr val="0000FF"/>
                </a:solidFill>
              </a:rPr>
              <a:t>系统</a:t>
            </a:r>
            <a:r>
              <a:rPr lang="en-US" altLang="zh-CN" dirty="0" smtClean="0">
                <a:solidFill>
                  <a:srgbClr val="0000FF"/>
                </a:solidFill>
              </a:rPr>
              <a:t>API</a:t>
            </a:r>
            <a:r>
              <a:rPr lang="zh-CN" altLang="en-US" dirty="0" smtClean="0">
                <a:solidFill>
                  <a:srgbClr val="0000FF"/>
                </a:solidFill>
              </a:rPr>
              <a:t>一般实现步骤：</a:t>
            </a:r>
            <a:endParaRPr lang="zh-CN" altLang="en-US" dirty="0">
              <a:solidFill>
                <a:srgbClr val="0000FF"/>
              </a:solidFill>
            </a:endParaRPr>
          </a:p>
        </p:txBody>
      </p:sp>
      <p:pic>
        <p:nvPicPr>
          <p:cNvPr id="12" name="Picture 5"/>
          <p:cNvPicPr>
            <a:picLocks noChangeAspect="1" noChangeArrowheads="1"/>
          </p:cNvPicPr>
          <p:nvPr/>
        </p:nvPicPr>
        <p:blipFill>
          <a:blip r:embed="rId2" cstate="print"/>
          <a:srcRect/>
          <a:stretch>
            <a:fillRect/>
          </a:stretch>
        </p:blipFill>
        <p:spPr bwMode="auto">
          <a:xfrm>
            <a:off x="638149" y="1202280"/>
            <a:ext cx="219075" cy="238125"/>
          </a:xfrm>
          <a:prstGeom prst="rect">
            <a:avLst/>
          </a:prstGeom>
          <a:noFill/>
          <a:ln w="9525">
            <a:noFill/>
            <a:miter lim="800000"/>
            <a:headEnd/>
            <a:tailEnd/>
          </a:ln>
          <a:effectLst/>
        </p:spPr>
      </p:pic>
      <p:cxnSp>
        <p:nvCxnSpPr>
          <p:cNvPr id="23" name="形状 22"/>
          <p:cNvCxnSpPr>
            <a:stCxn id="13" idx="3"/>
            <a:endCxn id="14" idx="0"/>
          </p:cNvCxnSpPr>
          <p:nvPr/>
        </p:nvCxnSpPr>
        <p:spPr>
          <a:xfrm>
            <a:off x="2643174" y="1963814"/>
            <a:ext cx="928694" cy="764923"/>
          </a:xfrm>
          <a:prstGeom prst="bentConnector2">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形状 24"/>
          <p:cNvCxnSpPr>
            <a:stCxn id="14" idx="3"/>
            <a:endCxn id="16" idx="0"/>
          </p:cNvCxnSpPr>
          <p:nvPr/>
        </p:nvCxnSpPr>
        <p:spPr>
          <a:xfrm>
            <a:off x="4429124" y="2913403"/>
            <a:ext cx="928694" cy="1026391"/>
          </a:xfrm>
          <a:prstGeom prst="bentConnector2">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形状 26"/>
          <p:cNvCxnSpPr>
            <a:stCxn id="16" idx="3"/>
            <a:endCxn id="18" idx="0"/>
          </p:cNvCxnSpPr>
          <p:nvPr/>
        </p:nvCxnSpPr>
        <p:spPr>
          <a:xfrm>
            <a:off x="6215074" y="4124460"/>
            <a:ext cx="928694" cy="733300"/>
          </a:xfrm>
          <a:prstGeom prst="bentConnector2">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5" idx="2"/>
            <a:endCxn id="32" idx="2"/>
          </p:cNvCxnSpPr>
          <p:nvPr/>
        </p:nvCxnSpPr>
        <p:spPr>
          <a:xfrm rot="5400000" flipH="1">
            <a:off x="2107389" y="2821777"/>
            <a:ext cx="1214446" cy="1714512"/>
          </a:xfrm>
          <a:prstGeom prst="bentConnector3">
            <a:avLst>
              <a:gd name="adj1" fmla="val -18823"/>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7" idx="2"/>
            <a:endCxn id="15" idx="2"/>
          </p:cNvCxnSpPr>
          <p:nvPr/>
        </p:nvCxnSpPr>
        <p:spPr>
          <a:xfrm rot="5400000" flipH="1">
            <a:off x="4000496" y="3857628"/>
            <a:ext cx="928694" cy="1785950"/>
          </a:xfrm>
          <a:prstGeom prst="bentConnector3">
            <a:avLst>
              <a:gd name="adj1" fmla="val -24615"/>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9" idx="2"/>
            <a:endCxn id="17" idx="2"/>
          </p:cNvCxnSpPr>
          <p:nvPr/>
        </p:nvCxnSpPr>
        <p:spPr>
          <a:xfrm rot="5400000" flipH="1">
            <a:off x="5789128" y="4783640"/>
            <a:ext cx="923330" cy="1785950"/>
          </a:xfrm>
          <a:prstGeom prst="bentConnector3">
            <a:avLst>
              <a:gd name="adj1" fmla="val -24758"/>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14</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3214710" cy="646331"/>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C00000"/>
                </a:solidFill>
              </a:rPr>
              <a:t>网络接口（</a:t>
            </a:r>
            <a:r>
              <a:rPr lang="en-US" altLang="zh-CN" dirty="0" smtClean="0">
                <a:solidFill>
                  <a:srgbClr val="C00000"/>
                </a:solidFill>
              </a:rPr>
              <a:t>Socket</a:t>
            </a:r>
            <a:r>
              <a:rPr lang="zh-CN" altLang="en-US" dirty="0" smtClean="0">
                <a:solidFill>
                  <a:srgbClr val="C00000"/>
                </a:solidFill>
              </a:rPr>
              <a:t>）</a:t>
            </a:r>
            <a:endParaRPr lang="en-US" altLang="zh-CN" dirty="0" smtClean="0">
              <a:solidFill>
                <a:srgbClr val="C00000"/>
              </a:solidFill>
            </a:endParaRPr>
          </a:p>
          <a:p>
            <a:endParaRPr lang="zh-CN" altLang="en-US" dirty="0"/>
          </a:p>
        </p:txBody>
      </p:sp>
      <p:sp>
        <p:nvSpPr>
          <p:cNvPr id="6" name="TextBox 5"/>
          <p:cNvSpPr txBox="1"/>
          <p:nvPr/>
        </p:nvSpPr>
        <p:spPr>
          <a:xfrm>
            <a:off x="357158" y="928670"/>
            <a:ext cx="1143008" cy="369332"/>
          </a:xfrm>
          <a:prstGeom prst="rect">
            <a:avLst/>
          </a:prstGeom>
          <a:solidFill>
            <a:srgbClr val="92D050"/>
          </a:solidFill>
        </p:spPr>
        <p:txBody>
          <a:bodyPr wrap="square" rtlCol="0">
            <a:spAutoFit/>
          </a:bodyPr>
          <a:lstStyle/>
          <a:p>
            <a:r>
              <a:rPr lang="en-US" altLang="zh-CN" dirty="0" smtClean="0"/>
              <a:t>tcpListen</a:t>
            </a:r>
          </a:p>
        </p:txBody>
      </p:sp>
      <p:sp>
        <p:nvSpPr>
          <p:cNvPr id="7" name="TextBox 6"/>
          <p:cNvSpPr txBox="1"/>
          <p:nvPr/>
        </p:nvSpPr>
        <p:spPr>
          <a:xfrm>
            <a:off x="1785918" y="928670"/>
            <a:ext cx="1357322" cy="369332"/>
          </a:xfrm>
          <a:prstGeom prst="rect">
            <a:avLst/>
          </a:prstGeom>
          <a:solidFill>
            <a:srgbClr val="92D050"/>
          </a:solidFill>
        </p:spPr>
        <p:txBody>
          <a:bodyPr wrap="square" rtlCol="0">
            <a:spAutoFit/>
          </a:bodyPr>
          <a:lstStyle/>
          <a:p>
            <a:r>
              <a:rPr lang="en-US" altLang="zh-CN" dirty="0" smtClean="0"/>
              <a:t>tcpConnect</a:t>
            </a:r>
          </a:p>
        </p:txBody>
      </p:sp>
      <p:sp>
        <p:nvSpPr>
          <p:cNvPr id="8" name="TextBox 7"/>
          <p:cNvSpPr txBox="1"/>
          <p:nvPr/>
        </p:nvSpPr>
        <p:spPr>
          <a:xfrm>
            <a:off x="3500430" y="928670"/>
            <a:ext cx="1500198" cy="369332"/>
          </a:xfrm>
          <a:prstGeom prst="rect">
            <a:avLst/>
          </a:prstGeom>
          <a:solidFill>
            <a:srgbClr val="92D050"/>
          </a:solidFill>
        </p:spPr>
        <p:txBody>
          <a:bodyPr wrap="square" rtlCol="0">
            <a:spAutoFit/>
          </a:bodyPr>
          <a:lstStyle/>
          <a:p>
            <a:r>
              <a:rPr lang="en-US" altLang="zh-CN" dirty="0" smtClean="0"/>
              <a:t>udpConnect</a:t>
            </a:r>
          </a:p>
        </p:txBody>
      </p:sp>
      <p:sp>
        <p:nvSpPr>
          <p:cNvPr id="9" name="TextBox 8"/>
          <p:cNvSpPr txBox="1"/>
          <p:nvPr/>
        </p:nvSpPr>
        <p:spPr>
          <a:xfrm>
            <a:off x="5357818" y="928670"/>
            <a:ext cx="1500198" cy="369332"/>
          </a:xfrm>
          <a:prstGeom prst="rect">
            <a:avLst/>
          </a:prstGeom>
          <a:solidFill>
            <a:srgbClr val="92D050"/>
          </a:solidFill>
        </p:spPr>
        <p:txBody>
          <a:bodyPr wrap="square" rtlCol="0">
            <a:spAutoFit/>
          </a:bodyPr>
          <a:lstStyle/>
          <a:p>
            <a:r>
              <a:rPr lang="en-US" altLang="zh-CN" dirty="0" smtClean="0"/>
              <a:t>udpUnicast</a:t>
            </a:r>
          </a:p>
        </p:txBody>
      </p:sp>
      <p:sp>
        <p:nvSpPr>
          <p:cNvPr id="10" name="TextBox 9"/>
          <p:cNvSpPr txBox="1"/>
          <p:nvPr/>
        </p:nvSpPr>
        <p:spPr>
          <a:xfrm>
            <a:off x="7215206" y="928670"/>
            <a:ext cx="1714512" cy="369332"/>
          </a:xfrm>
          <a:prstGeom prst="rect">
            <a:avLst/>
          </a:prstGeom>
          <a:solidFill>
            <a:srgbClr val="92D050"/>
          </a:solidFill>
        </p:spPr>
        <p:txBody>
          <a:bodyPr wrap="square" rtlCol="0">
            <a:spAutoFit/>
          </a:bodyPr>
          <a:lstStyle/>
          <a:p>
            <a:r>
              <a:rPr lang="en-US" altLang="zh-CN" dirty="0" smtClean="0"/>
              <a:t>udpBroadcast</a:t>
            </a:r>
          </a:p>
        </p:txBody>
      </p:sp>
      <p:pic>
        <p:nvPicPr>
          <p:cNvPr id="1031" name="Picture 7"/>
          <p:cNvPicPr>
            <a:picLocks noChangeAspect="1" noChangeArrowheads="1"/>
          </p:cNvPicPr>
          <p:nvPr/>
        </p:nvPicPr>
        <p:blipFill>
          <a:blip r:embed="rId2" cstate="print"/>
          <a:srcRect/>
          <a:stretch>
            <a:fillRect/>
          </a:stretch>
        </p:blipFill>
        <p:spPr bwMode="auto">
          <a:xfrm>
            <a:off x="357158" y="1428736"/>
            <a:ext cx="6391275" cy="2276475"/>
          </a:xfrm>
          <a:prstGeom prst="rect">
            <a:avLst/>
          </a:prstGeom>
          <a:noFill/>
          <a:ln w="9525">
            <a:noFill/>
            <a:miter lim="800000"/>
            <a:headEnd/>
            <a:tailEnd/>
          </a:ln>
          <a:effectLst/>
        </p:spPr>
      </p:pic>
      <p:sp>
        <p:nvSpPr>
          <p:cNvPr id="18" name="TextBox 17"/>
          <p:cNvSpPr txBox="1"/>
          <p:nvPr/>
        </p:nvSpPr>
        <p:spPr>
          <a:xfrm>
            <a:off x="357158" y="4000504"/>
            <a:ext cx="7643866" cy="1754326"/>
          </a:xfrm>
          <a:prstGeom prst="rect">
            <a:avLst/>
          </a:prstGeom>
          <a:solidFill>
            <a:srgbClr val="92D050"/>
          </a:solidFill>
        </p:spPr>
        <p:txBody>
          <a:bodyPr wrap="square" rtlCol="0">
            <a:spAutoFit/>
          </a:bodyPr>
          <a:lstStyle/>
          <a:p>
            <a:r>
              <a:rPr lang="zh-CN" altLang="en-US" dirty="0" smtClean="0"/>
              <a:t>上图绿色类</a:t>
            </a:r>
            <a:r>
              <a:rPr lang="en-US" altLang="zh-CN" dirty="0" err="1" smtClean="0"/>
              <a:t>tcpConnect</a:t>
            </a:r>
            <a:r>
              <a:rPr lang="zh-CN" altLang="en-US" dirty="0" smtClean="0"/>
              <a:t>、</a:t>
            </a:r>
            <a:r>
              <a:rPr lang="en-US" altLang="zh-CN" dirty="0" err="1" smtClean="0"/>
              <a:t>eventLoop</a:t>
            </a:r>
            <a:r>
              <a:rPr lang="zh-CN" altLang="en-US" dirty="0" smtClean="0"/>
              <a:t>需要进行跨平台处理，这里先讨论</a:t>
            </a:r>
            <a:r>
              <a:rPr lang="en-US" altLang="zh-CN" dirty="0" err="1" smtClean="0"/>
              <a:t>tcpConnect</a:t>
            </a:r>
            <a:r>
              <a:rPr lang="zh-CN" altLang="en-US" dirty="0" smtClean="0"/>
              <a:t>类。</a:t>
            </a:r>
            <a:r>
              <a:rPr lang="en-US" altLang="zh-CN" dirty="0" err="1" smtClean="0"/>
              <a:t>tcpConnect</a:t>
            </a:r>
            <a:r>
              <a:rPr lang="zh-CN" altLang="en-US" dirty="0" smtClean="0"/>
              <a:t>类需要处理具体的</a:t>
            </a:r>
            <a:r>
              <a:rPr lang="en-US" altLang="zh-CN" dirty="0" smtClean="0"/>
              <a:t>socket</a:t>
            </a:r>
            <a:r>
              <a:rPr lang="zh-CN" altLang="en-US" dirty="0" smtClean="0"/>
              <a:t>流程。</a:t>
            </a:r>
            <a:r>
              <a:rPr lang="en-US" altLang="zh-CN" dirty="0" smtClean="0"/>
              <a:t>socket</a:t>
            </a:r>
            <a:r>
              <a:rPr lang="zh-CN" altLang="en-US" dirty="0" smtClean="0"/>
              <a:t>、</a:t>
            </a:r>
            <a:r>
              <a:rPr lang="en-US" altLang="zh-CN" dirty="0" smtClean="0"/>
              <a:t>bind</a:t>
            </a:r>
            <a:r>
              <a:rPr lang="zh-CN" altLang="en-US" dirty="0" smtClean="0"/>
              <a:t>、</a:t>
            </a:r>
            <a:r>
              <a:rPr lang="en-US" altLang="zh-CN" dirty="0" smtClean="0"/>
              <a:t>connect</a:t>
            </a:r>
            <a:r>
              <a:rPr lang="zh-CN" altLang="en-US" dirty="0" smtClean="0"/>
              <a:t>、</a:t>
            </a:r>
            <a:r>
              <a:rPr lang="en-US" altLang="zh-CN" dirty="0" smtClean="0"/>
              <a:t> </a:t>
            </a:r>
            <a:r>
              <a:rPr lang="en-US" altLang="zh-CN" dirty="0" err="1" smtClean="0"/>
              <a:t>setsockopt</a:t>
            </a:r>
            <a:r>
              <a:rPr lang="zh-CN" altLang="en-US" dirty="0" smtClean="0"/>
              <a:t>、</a:t>
            </a:r>
            <a:r>
              <a:rPr lang="en-US" altLang="zh-CN" dirty="0" err="1" smtClean="0"/>
              <a:t>getsockopt</a:t>
            </a:r>
            <a:r>
              <a:rPr lang="zh-CN" altLang="en-US" dirty="0" smtClean="0"/>
              <a:t>接口等，虽然</a:t>
            </a:r>
            <a:r>
              <a:rPr lang="en-US" altLang="zh-CN" dirty="0" smtClean="0"/>
              <a:t>Window</a:t>
            </a:r>
            <a:r>
              <a:rPr lang="zh-CN" altLang="en-US" dirty="0" smtClean="0"/>
              <a:t>、</a:t>
            </a:r>
            <a:r>
              <a:rPr lang="en-US" altLang="zh-CN" dirty="0" smtClean="0"/>
              <a:t>Linux</a:t>
            </a:r>
            <a:r>
              <a:rPr lang="zh-CN" altLang="en-US" dirty="0" smtClean="0"/>
              <a:t>已经包含这些接口，但是有些处理细节还有有所不同，同时这些会被其他网络服务用到，在这里我们把这些接口都封装到</a:t>
            </a:r>
            <a:r>
              <a:rPr lang="en-US" altLang="zh-CN" dirty="0" smtClean="0"/>
              <a:t>OS_SOCKET</a:t>
            </a:r>
            <a:r>
              <a:rPr lang="zh-CN" altLang="en-US" dirty="0" smtClean="0"/>
              <a:t>命名空间中。因此后续所有的系统</a:t>
            </a:r>
            <a:r>
              <a:rPr lang="en-US" altLang="zh-CN" dirty="0" smtClean="0"/>
              <a:t>API</a:t>
            </a:r>
            <a:r>
              <a:rPr lang="zh-CN" altLang="en-US" dirty="0" smtClean="0"/>
              <a:t>都将会封装到</a:t>
            </a:r>
            <a:r>
              <a:rPr lang="en-US" altLang="zh-CN" dirty="0" smtClean="0"/>
              <a:t>OS_XXXX</a:t>
            </a:r>
            <a:r>
              <a:rPr lang="zh-CN" altLang="en-US" dirty="0" smtClean="0"/>
              <a:t>命名空间中。</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15</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3500462" cy="646331"/>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C00000"/>
                </a:solidFill>
              </a:rPr>
              <a:t>网络接口（</a:t>
            </a:r>
            <a:r>
              <a:rPr lang="en-US" altLang="zh-CN" dirty="0" smtClean="0">
                <a:solidFill>
                  <a:srgbClr val="C00000"/>
                </a:solidFill>
              </a:rPr>
              <a:t>Socket</a:t>
            </a:r>
            <a:r>
              <a:rPr lang="zh-CN" altLang="en-US" dirty="0" smtClean="0">
                <a:solidFill>
                  <a:srgbClr val="C00000"/>
                </a:solidFill>
              </a:rPr>
              <a:t>）</a:t>
            </a:r>
            <a:endParaRPr lang="en-US" altLang="zh-CN" dirty="0" smtClean="0">
              <a:solidFill>
                <a:srgbClr val="C00000"/>
              </a:solidFill>
            </a:endParaRPr>
          </a:p>
          <a:p>
            <a:endParaRPr lang="zh-CN" altLang="en-US" dirty="0"/>
          </a:p>
        </p:txBody>
      </p:sp>
      <p:sp>
        <p:nvSpPr>
          <p:cNvPr id="16" name="TextBox 15"/>
          <p:cNvSpPr txBox="1"/>
          <p:nvPr/>
        </p:nvSpPr>
        <p:spPr>
          <a:xfrm>
            <a:off x="214282" y="1000108"/>
            <a:ext cx="8143932" cy="5262979"/>
          </a:xfrm>
          <a:prstGeom prst="rect">
            <a:avLst/>
          </a:prstGeom>
          <a:solidFill>
            <a:schemeClr val="bg1">
              <a:lumMod val="85000"/>
            </a:schemeClr>
          </a:solidFill>
        </p:spPr>
        <p:txBody>
          <a:bodyPr wrap="square" rtlCol="0">
            <a:spAutoFit/>
          </a:bodyPr>
          <a:lstStyle/>
          <a:p>
            <a:r>
              <a:rPr lang="fr-FR" altLang="zh-CN" sz="1200" dirty="0" smtClean="0">
                <a:solidFill>
                  <a:srgbClr val="FF0000"/>
                </a:solidFill>
              </a:rPr>
              <a:t>namespace OS_SOCKET </a:t>
            </a:r>
          </a:p>
          <a:p>
            <a:r>
              <a:rPr lang="fr-FR" altLang="zh-CN" sz="1200" dirty="0" smtClean="0">
                <a:solidFill>
                  <a:srgbClr val="FF0000"/>
                </a:solidFill>
              </a:rPr>
              <a:t>{</a:t>
            </a:r>
          </a:p>
          <a:p>
            <a:r>
              <a:rPr lang="fr-FR" altLang="zh-CN" sz="1200" dirty="0" smtClean="0">
                <a:solidFill>
                  <a:srgbClr val="FF0000"/>
                </a:solidFill>
              </a:rPr>
              <a:t>     t_int32 socket(t_int32 domain, t_int32 type, t_int32 protocol, iohandle_t &amp;sock);</a:t>
            </a:r>
          </a:p>
          <a:p>
            <a:r>
              <a:rPr lang="fr-FR" altLang="zh-CN" sz="1200" dirty="0" smtClean="0">
                <a:solidFill>
                  <a:srgbClr val="FF0000"/>
                </a:solidFill>
              </a:rPr>
              <a:t>     </a:t>
            </a:r>
            <a:r>
              <a:rPr lang="de-DE" altLang="zh-CN" sz="1200" dirty="0" smtClean="0">
                <a:solidFill>
                  <a:srgbClr val="FF0000"/>
                </a:solidFill>
              </a:rPr>
              <a:t>t_int32 bind(iohandle_t sock, sockaddr_t *addr, socklen_t addrLen);</a:t>
            </a:r>
          </a:p>
          <a:p>
            <a:r>
              <a:rPr lang="de-DE" altLang="zh-CN" sz="1200" dirty="0" smtClean="0">
                <a:solidFill>
                  <a:srgbClr val="FF0000"/>
                </a:solidFill>
              </a:rPr>
              <a:t>     t_int32 close(iohandle_t sock);</a:t>
            </a:r>
          </a:p>
          <a:p>
            <a:r>
              <a:rPr lang="en-US" altLang="zh-CN" sz="1200" dirty="0" smtClean="0">
                <a:solidFill>
                  <a:srgbClr val="FF0000"/>
                </a:solidFill>
              </a:rPr>
              <a:t>}</a:t>
            </a:r>
          </a:p>
          <a:p>
            <a:r>
              <a:rPr lang="fr-FR" altLang="zh-CN" sz="1200" dirty="0" smtClean="0"/>
              <a:t>t_int32 OS_SOCKET::close(iohandle_t sock)</a:t>
            </a:r>
          </a:p>
          <a:p>
            <a:r>
              <a:rPr lang="fr-FR" altLang="zh-CN" sz="1200" dirty="0" smtClean="0"/>
              <a:t>{</a:t>
            </a:r>
          </a:p>
          <a:p>
            <a:r>
              <a:rPr lang="fr-FR" altLang="zh-CN" sz="1200" dirty="0" smtClean="0"/>
              <a:t>#ifndef WIN32</a:t>
            </a:r>
          </a:p>
          <a:p>
            <a:r>
              <a:rPr lang="fr-FR" altLang="zh-CN" sz="1200" dirty="0" smtClean="0"/>
              <a:t>    ::close(sock);</a:t>
            </a:r>
          </a:p>
          <a:p>
            <a:r>
              <a:rPr lang="fr-FR" altLang="zh-CN" sz="1200" dirty="0" smtClean="0"/>
              <a:t>#else</a:t>
            </a:r>
          </a:p>
          <a:p>
            <a:r>
              <a:rPr lang="fr-FR" altLang="zh-CN" sz="1200" dirty="0" smtClean="0"/>
              <a:t>    ::closesocket(sock);</a:t>
            </a:r>
          </a:p>
          <a:p>
            <a:r>
              <a:rPr lang="fr-FR" altLang="zh-CN" sz="1200" dirty="0" smtClean="0"/>
              <a:t>#endif</a:t>
            </a:r>
          </a:p>
          <a:p>
            <a:r>
              <a:rPr lang="fr-FR" altLang="zh-CN" sz="1200" dirty="0" smtClean="0"/>
              <a:t>    return E_OK;</a:t>
            </a:r>
          </a:p>
          <a:p>
            <a:r>
              <a:rPr lang="fr-FR" altLang="zh-CN" sz="1200" dirty="0" smtClean="0"/>
              <a:t>}</a:t>
            </a:r>
          </a:p>
          <a:p>
            <a:r>
              <a:rPr lang="fr-FR" altLang="zh-CN" sz="1200" dirty="0" smtClean="0">
                <a:solidFill>
                  <a:srgbClr val="FF0000"/>
                </a:solidFill>
              </a:rPr>
              <a:t>namespace OS_IO </a:t>
            </a:r>
          </a:p>
          <a:p>
            <a:r>
              <a:rPr lang="fr-FR" altLang="zh-CN" sz="1200" dirty="0" smtClean="0">
                <a:solidFill>
                  <a:srgbClr val="FF0000"/>
                </a:solidFill>
              </a:rPr>
              <a:t>{</a:t>
            </a:r>
          </a:p>
          <a:p>
            <a:r>
              <a:rPr lang="fr-FR" altLang="zh-CN" sz="1200" dirty="0" smtClean="0">
                <a:solidFill>
                  <a:srgbClr val="FF0000"/>
                </a:solidFill>
              </a:rPr>
              <a:t>    t_int32 makeNonblock(iohandle_t handle, t_int32 cmd);</a:t>
            </a:r>
          </a:p>
          <a:p>
            <a:r>
              <a:rPr lang="en-US" altLang="zh-CN" sz="1200" dirty="0" smtClean="0">
                <a:solidFill>
                  <a:srgbClr val="FF0000"/>
                </a:solidFill>
              </a:rPr>
              <a:t>}</a:t>
            </a:r>
            <a:endParaRPr lang="fr-FR" altLang="zh-CN" sz="1200" dirty="0" smtClean="0">
              <a:solidFill>
                <a:srgbClr val="FF0000"/>
              </a:solidFill>
            </a:endParaRPr>
          </a:p>
          <a:p>
            <a:r>
              <a:rPr lang="sv-SE" altLang="zh-CN" sz="1200" dirty="0" smtClean="0"/>
              <a:t>t_int32 OS_IO::makeNonblock(iohandle_t handle, t_int32 cmd)</a:t>
            </a:r>
          </a:p>
          <a:p>
            <a:r>
              <a:rPr lang="en-US" altLang="zh-CN" sz="1200" dirty="0" smtClean="0"/>
              <a:t>{</a:t>
            </a:r>
            <a:endParaRPr lang="sv-SE" altLang="zh-CN" sz="1200" dirty="0" smtClean="0"/>
          </a:p>
          <a:p>
            <a:r>
              <a:rPr lang="fr-FR" altLang="zh-CN" sz="1200" dirty="0" smtClean="0"/>
              <a:t>#ifdef WIN32</a:t>
            </a:r>
          </a:p>
          <a:p>
            <a:r>
              <a:rPr lang="fr-FR" altLang="zh-CN" sz="1200" dirty="0" smtClean="0"/>
              <a:t>    ioctlsocket(handle, FIONBIO, (t_</a:t>
            </a:r>
            <a:r>
              <a:rPr lang="en-US" altLang="zh-CN" sz="1200" dirty="0" err="1" smtClean="0"/>
              <a:t>ulong</a:t>
            </a:r>
            <a:r>
              <a:rPr lang="fr-FR" altLang="zh-CN" sz="1200" dirty="0" smtClean="0"/>
              <a:t>*) &amp;nonblocking);</a:t>
            </a:r>
            <a:endParaRPr lang="zh-CN" altLang="en-US" sz="1200" dirty="0" smtClean="0"/>
          </a:p>
          <a:p>
            <a:r>
              <a:rPr lang="en-US" altLang="zh-CN" sz="1200" dirty="0" smtClean="0"/>
              <a:t>#</a:t>
            </a:r>
            <a:r>
              <a:rPr lang="fr-FR" altLang="zh-CN" sz="1200" dirty="0" smtClean="0"/>
              <a:t>else		</a:t>
            </a:r>
          </a:p>
          <a:p>
            <a:r>
              <a:rPr lang="fr-FR" altLang="zh-CN" sz="1200" dirty="0" smtClean="0"/>
              <a:t>    fcntl(handle, F_SETFL, flag | O_NONBLOCK);</a:t>
            </a:r>
          </a:p>
          <a:p>
            <a:r>
              <a:rPr lang="fr-FR" altLang="zh-CN" sz="1200" dirty="0" smtClean="0"/>
              <a:t>#endif</a:t>
            </a:r>
          </a:p>
          <a:p>
            <a:r>
              <a:rPr lang="fr-FR" altLang="zh-CN" sz="1200" dirty="0" smtClean="0"/>
              <a:t>    </a:t>
            </a:r>
            <a:r>
              <a:rPr lang="en-US" altLang="zh-CN" sz="1200" dirty="0" smtClean="0"/>
              <a:t>return E_OK;</a:t>
            </a:r>
            <a:endParaRPr lang="fr-FR" altLang="zh-CN" sz="1200" dirty="0" smtClean="0"/>
          </a:p>
          <a:p>
            <a:r>
              <a:rPr lang="en-US" altLang="zh-CN" sz="1200" dirty="0" smtClean="0"/>
              <a:t>}</a:t>
            </a:r>
            <a:endParaRPr lang="fr-FR" altLang="zh-CN" sz="1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16</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3500462" cy="646331"/>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C00000"/>
                </a:solidFill>
              </a:rPr>
              <a:t>网络接口（</a:t>
            </a:r>
            <a:r>
              <a:rPr lang="en-US" altLang="zh-CN" dirty="0" smtClean="0">
                <a:solidFill>
                  <a:srgbClr val="C00000"/>
                </a:solidFill>
              </a:rPr>
              <a:t>Socket</a:t>
            </a:r>
            <a:r>
              <a:rPr lang="zh-CN" altLang="en-US" dirty="0" smtClean="0">
                <a:solidFill>
                  <a:srgbClr val="C00000"/>
                </a:solidFill>
              </a:rPr>
              <a:t>）</a:t>
            </a:r>
            <a:endParaRPr lang="en-US" altLang="zh-CN" dirty="0" smtClean="0">
              <a:solidFill>
                <a:srgbClr val="C00000"/>
              </a:solidFill>
            </a:endParaRPr>
          </a:p>
          <a:p>
            <a:endParaRPr lang="zh-CN" altLang="en-US" dirty="0"/>
          </a:p>
        </p:txBody>
      </p:sp>
      <p:pic>
        <p:nvPicPr>
          <p:cNvPr id="2053" name="Picture 5"/>
          <p:cNvPicPr>
            <a:picLocks noChangeAspect="1" noChangeArrowheads="1"/>
          </p:cNvPicPr>
          <p:nvPr/>
        </p:nvPicPr>
        <p:blipFill>
          <a:blip r:embed="rId2" cstate="print"/>
          <a:srcRect/>
          <a:stretch>
            <a:fillRect/>
          </a:stretch>
        </p:blipFill>
        <p:spPr bwMode="auto">
          <a:xfrm>
            <a:off x="571472" y="2714620"/>
            <a:ext cx="7500990" cy="2047875"/>
          </a:xfrm>
          <a:prstGeom prst="rect">
            <a:avLst/>
          </a:prstGeom>
          <a:noFill/>
          <a:ln w="9525">
            <a:noFill/>
            <a:miter lim="800000"/>
            <a:headEnd/>
            <a:tailEnd/>
          </a:ln>
          <a:effectLst/>
        </p:spPr>
      </p:pic>
      <p:sp>
        <p:nvSpPr>
          <p:cNvPr id="6" name="TextBox 5"/>
          <p:cNvSpPr txBox="1"/>
          <p:nvPr/>
        </p:nvSpPr>
        <p:spPr>
          <a:xfrm>
            <a:off x="1000100" y="1500174"/>
            <a:ext cx="2357454" cy="369332"/>
          </a:xfrm>
          <a:prstGeom prst="rect">
            <a:avLst/>
          </a:prstGeom>
          <a:noFill/>
        </p:spPr>
        <p:txBody>
          <a:bodyPr wrap="square" rtlCol="0">
            <a:spAutoFit/>
          </a:bodyPr>
          <a:lstStyle/>
          <a:p>
            <a:r>
              <a:rPr lang="en-US" altLang="zh-CN" dirty="0" smtClean="0">
                <a:solidFill>
                  <a:srgbClr val="0000FF"/>
                </a:solidFill>
              </a:rPr>
              <a:t>TCP</a:t>
            </a:r>
            <a:r>
              <a:rPr lang="zh-CN" altLang="en-US" dirty="0" smtClean="0">
                <a:solidFill>
                  <a:srgbClr val="0000FF"/>
                </a:solidFill>
              </a:rPr>
              <a:t>连接实现：</a:t>
            </a:r>
            <a:endParaRPr lang="zh-CN" altLang="en-US" dirty="0">
              <a:solidFill>
                <a:srgbClr val="0000FF"/>
              </a:solidFill>
            </a:endParaRPr>
          </a:p>
        </p:txBody>
      </p:sp>
      <p:pic>
        <p:nvPicPr>
          <p:cNvPr id="7" name="Picture 5"/>
          <p:cNvPicPr>
            <a:picLocks noChangeAspect="1" noChangeArrowheads="1"/>
          </p:cNvPicPr>
          <p:nvPr/>
        </p:nvPicPr>
        <p:blipFill>
          <a:blip r:embed="rId3" cstate="print"/>
          <a:srcRect/>
          <a:stretch>
            <a:fillRect/>
          </a:stretch>
        </p:blipFill>
        <p:spPr bwMode="auto">
          <a:xfrm>
            <a:off x="709587" y="1571612"/>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17</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3500462" cy="646331"/>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C00000"/>
                </a:solidFill>
              </a:rPr>
              <a:t>时间接口</a:t>
            </a:r>
            <a:endParaRPr lang="en-US" altLang="zh-CN" dirty="0" smtClean="0">
              <a:solidFill>
                <a:srgbClr val="C00000"/>
              </a:solidFill>
            </a:endParaRPr>
          </a:p>
          <a:p>
            <a:endParaRPr lang="zh-CN" altLang="en-US" dirty="0"/>
          </a:p>
        </p:txBody>
      </p:sp>
      <p:sp>
        <p:nvSpPr>
          <p:cNvPr id="6" name="TextBox 5"/>
          <p:cNvSpPr txBox="1"/>
          <p:nvPr/>
        </p:nvSpPr>
        <p:spPr>
          <a:xfrm>
            <a:off x="285720" y="857232"/>
            <a:ext cx="1500198" cy="369332"/>
          </a:xfrm>
          <a:prstGeom prst="rect">
            <a:avLst/>
          </a:prstGeom>
          <a:solidFill>
            <a:srgbClr val="92D050"/>
          </a:solidFill>
        </p:spPr>
        <p:txBody>
          <a:bodyPr wrap="square" rtlCol="0">
            <a:spAutoFit/>
          </a:bodyPr>
          <a:lstStyle/>
          <a:p>
            <a:r>
              <a:rPr lang="en-US" altLang="zh-CN" dirty="0" err="1" smtClean="0"/>
              <a:t>systemTime</a:t>
            </a:r>
            <a:endParaRPr lang="en-US" altLang="zh-CN" dirty="0" smtClean="0"/>
          </a:p>
        </p:txBody>
      </p:sp>
      <p:pic>
        <p:nvPicPr>
          <p:cNvPr id="3074" name="Picture 2"/>
          <p:cNvPicPr>
            <a:picLocks noChangeAspect="1" noChangeArrowheads="1"/>
          </p:cNvPicPr>
          <p:nvPr/>
        </p:nvPicPr>
        <p:blipFill>
          <a:blip r:embed="rId2" cstate="print"/>
          <a:srcRect/>
          <a:stretch>
            <a:fillRect/>
          </a:stretch>
        </p:blipFill>
        <p:spPr bwMode="auto">
          <a:xfrm>
            <a:off x="2357422" y="857232"/>
            <a:ext cx="5848350" cy="1638300"/>
          </a:xfrm>
          <a:prstGeom prst="rect">
            <a:avLst/>
          </a:prstGeom>
          <a:noFill/>
          <a:ln w="9525">
            <a:noFill/>
            <a:miter lim="800000"/>
            <a:headEnd/>
            <a:tailEnd/>
          </a:ln>
          <a:effectLst/>
        </p:spPr>
      </p:pic>
      <p:sp>
        <p:nvSpPr>
          <p:cNvPr id="8" name="TextBox 7"/>
          <p:cNvSpPr txBox="1"/>
          <p:nvPr/>
        </p:nvSpPr>
        <p:spPr>
          <a:xfrm>
            <a:off x="285720" y="3429000"/>
            <a:ext cx="1500198" cy="369332"/>
          </a:xfrm>
          <a:prstGeom prst="rect">
            <a:avLst/>
          </a:prstGeom>
          <a:solidFill>
            <a:srgbClr val="92D050"/>
          </a:solidFill>
        </p:spPr>
        <p:txBody>
          <a:bodyPr wrap="square" rtlCol="0">
            <a:spAutoFit/>
          </a:bodyPr>
          <a:lstStyle/>
          <a:p>
            <a:r>
              <a:rPr lang="en-US" altLang="zh-CN" dirty="0" err="1" smtClean="0"/>
              <a:t>systemSleep</a:t>
            </a:r>
            <a:endParaRPr lang="en-US" altLang="zh-CN" dirty="0" smtClean="0"/>
          </a:p>
        </p:txBody>
      </p:sp>
      <p:pic>
        <p:nvPicPr>
          <p:cNvPr id="3075" name="Picture 3"/>
          <p:cNvPicPr>
            <a:picLocks noChangeAspect="1" noChangeArrowheads="1"/>
          </p:cNvPicPr>
          <p:nvPr/>
        </p:nvPicPr>
        <p:blipFill>
          <a:blip r:embed="rId3" cstate="print"/>
          <a:srcRect/>
          <a:stretch>
            <a:fillRect/>
          </a:stretch>
        </p:blipFill>
        <p:spPr bwMode="auto">
          <a:xfrm>
            <a:off x="2357422" y="2786058"/>
            <a:ext cx="5848350"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18</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C00000"/>
                </a:solidFill>
              </a:rPr>
              <a:t>文件目录接口</a:t>
            </a:r>
            <a:endParaRPr lang="en-US" altLang="zh-CN" dirty="0" smtClean="0">
              <a:solidFill>
                <a:srgbClr val="C00000"/>
              </a:solidFill>
            </a:endParaRPr>
          </a:p>
          <a:p>
            <a:endParaRPr lang="en-US" altLang="zh-CN" dirty="0" smtClean="0">
              <a:solidFill>
                <a:srgbClr val="C00000"/>
              </a:solidFill>
            </a:endParaRPr>
          </a:p>
          <a:p>
            <a:endParaRPr lang="zh-CN" altLang="en-US" dirty="0"/>
          </a:p>
        </p:txBody>
      </p:sp>
      <p:sp>
        <p:nvSpPr>
          <p:cNvPr id="6" name="TextBox 5"/>
          <p:cNvSpPr txBox="1"/>
          <p:nvPr/>
        </p:nvSpPr>
        <p:spPr>
          <a:xfrm>
            <a:off x="285720" y="857232"/>
            <a:ext cx="1500198" cy="369332"/>
          </a:xfrm>
          <a:prstGeom prst="rect">
            <a:avLst/>
          </a:prstGeom>
          <a:solidFill>
            <a:srgbClr val="92D050"/>
          </a:solidFill>
        </p:spPr>
        <p:txBody>
          <a:bodyPr wrap="square" rtlCol="0">
            <a:spAutoFit/>
          </a:bodyPr>
          <a:lstStyle/>
          <a:p>
            <a:r>
              <a:rPr lang="en-US" altLang="zh-CN" dirty="0" err="1" smtClean="0"/>
              <a:t>systemFile</a:t>
            </a:r>
            <a:endParaRPr lang="en-US" altLang="zh-CN" dirty="0" smtClean="0"/>
          </a:p>
        </p:txBody>
      </p:sp>
      <p:sp>
        <p:nvSpPr>
          <p:cNvPr id="8" name="TextBox 7"/>
          <p:cNvSpPr txBox="1"/>
          <p:nvPr/>
        </p:nvSpPr>
        <p:spPr>
          <a:xfrm>
            <a:off x="285720" y="3429000"/>
            <a:ext cx="1500198" cy="369332"/>
          </a:xfrm>
          <a:prstGeom prst="rect">
            <a:avLst/>
          </a:prstGeom>
          <a:solidFill>
            <a:srgbClr val="92D050"/>
          </a:solidFill>
        </p:spPr>
        <p:txBody>
          <a:bodyPr wrap="square" rtlCol="0">
            <a:spAutoFit/>
          </a:bodyPr>
          <a:lstStyle/>
          <a:p>
            <a:r>
              <a:rPr lang="en-US" altLang="zh-CN" dirty="0" err="1" smtClean="0"/>
              <a:t>systemDir</a:t>
            </a:r>
            <a:endParaRPr lang="en-US" altLang="zh-CN" dirty="0" smtClean="0"/>
          </a:p>
        </p:txBody>
      </p:sp>
      <p:pic>
        <p:nvPicPr>
          <p:cNvPr id="1026" name="Picture 2"/>
          <p:cNvPicPr>
            <a:picLocks noChangeAspect="1" noChangeArrowheads="1"/>
          </p:cNvPicPr>
          <p:nvPr/>
        </p:nvPicPr>
        <p:blipFill>
          <a:blip r:embed="rId2" cstate="print"/>
          <a:srcRect/>
          <a:stretch>
            <a:fillRect/>
          </a:stretch>
        </p:blipFill>
        <p:spPr bwMode="auto">
          <a:xfrm>
            <a:off x="2285984" y="714356"/>
            <a:ext cx="5848350" cy="1638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214546" y="2857496"/>
            <a:ext cx="5848350"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19</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sp>
        <p:nvSpPr>
          <p:cNvPr id="6" name="TextBox 5"/>
          <p:cNvSpPr txBox="1"/>
          <p:nvPr/>
        </p:nvSpPr>
        <p:spPr>
          <a:xfrm>
            <a:off x="285720" y="857232"/>
            <a:ext cx="1500198" cy="369332"/>
          </a:xfrm>
          <a:prstGeom prst="rect">
            <a:avLst/>
          </a:prstGeom>
          <a:solidFill>
            <a:srgbClr val="00B050"/>
          </a:solidFill>
        </p:spPr>
        <p:txBody>
          <a:bodyPr wrap="square" rtlCol="0">
            <a:spAutoFit/>
          </a:bodyPr>
          <a:lstStyle/>
          <a:p>
            <a:pPr algn="ctr"/>
            <a:r>
              <a:rPr lang="zh-CN" altLang="en-US" dirty="0" smtClean="0"/>
              <a:t>线程锁</a:t>
            </a:r>
            <a:endParaRPr lang="en-US" altLang="zh-CN" dirty="0" smtClean="0"/>
          </a:p>
        </p:txBody>
      </p:sp>
      <p:sp>
        <p:nvSpPr>
          <p:cNvPr id="8" name="TextBox 7"/>
          <p:cNvSpPr txBox="1"/>
          <p:nvPr/>
        </p:nvSpPr>
        <p:spPr>
          <a:xfrm>
            <a:off x="2071670" y="857232"/>
            <a:ext cx="1500198" cy="369332"/>
          </a:xfrm>
          <a:prstGeom prst="rect">
            <a:avLst/>
          </a:prstGeom>
          <a:solidFill>
            <a:srgbClr val="00B050"/>
          </a:solidFill>
        </p:spPr>
        <p:txBody>
          <a:bodyPr wrap="square" rtlCol="0">
            <a:spAutoFit/>
          </a:bodyPr>
          <a:lstStyle/>
          <a:p>
            <a:pPr algn="ctr"/>
            <a:r>
              <a:rPr lang="zh-CN" altLang="en-US" dirty="0" smtClean="0"/>
              <a:t>信号量</a:t>
            </a:r>
            <a:endParaRPr lang="en-US" altLang="zh-CN" dirty="0" smtClean="0"/>
          </a:p>
        </p:txBody>
      </p:sp>
      <p:sp>
        <p:nvSpPr>
          <p:cNvPr id="9" name="TextBox 8"/>
          <p:cNvSpPr txBox="1"/>
          <p:nvPr/>
        </p:nvSpPr>
        <p:spPr>
          <a:xfrm>
            <a:off x="3786182" y="857232"/>
            <a:ext cx="1500198" cy="369332"/>
          </a:xfrm>
          <a:prstGeom prst="rect">
            <a:avLst/>
          </a:prstGeom>
          <a:solidFill>
            <a:srgbClr val="00B050"/>
          </a:solidFill>
        </p:spPr>
        <p:txBody>
          <a:bodyPr wrap="square" rtlCol="0">
            <a:spAutoFit/>
          </a:bodyPr>
          <a:lstStyle/>
          <a:p>
            <a:pPr algn="ctr"/>
            <a:r>
              <a:rPr lang="zh-CN" altLang="en-US" dirty="0" smtClean="0"/>
              <a:t>条件等待</a:t>
            </a:r>
            <a:endParaRPr lang="en-US" altLang="zh-CN" dirty="0" smtClean="0"/>
          </a:p>
        </p:txBody>
      </p:sp>
      <p:sp>
        <p:nvSpPr>
          <p:cNvPr id="10" name="TextBox 9"/>
          <p:cNvSpPr txBox="1"/>
          <p:nvPr/>
        </p:nvSpPr>
        <p:spPr>
          <a:xfrm>
            <a:off x="5715008" y="857232"/>
            <a:ext cx="1500198" cy="369332"/>
          </a:xfrm>
          <a:prstGeom prst="rect">
            <a:avLst/>
          </a:prstGeom>
          <a:solidFill>
            <a:srgbClr val="00B050"/>
          </a:solidFill>
        </p:spPr>
        <p:txBody>
          <a:bodyPr wrap="square" rtlCol="0">
            <a:spAutoFit/>
          </a:bodyPr>
          <a:lstStyle/>
          <a:p>
            <a:pPr algn="ctr"/>
            <a:r>
              <a:rPr lang="zh-CN" altLang="en-US" dirty="0" smtClean="0"/>
              <a:t>线程</a:t>
            </a:r>
            <a:endParaRPr lang="en-US" altLang="zh-CN" dirty="0" smtClean="0"/>
          </a:p>
        </p:txBody>
      </p:sp>
      <p:pic>
        <p:nvPicPr>
          <p:cNvPr id="2052" name="Picture 4"/>
          <p:cNvPicPr>
            <a:picLocks noChangeAspect="1" noChangeArrowheads="1"/>
          </p:cNvPicPr>
          <p:nvPr/>
        </p:nvPicPr>
        <p:blipFill>
          <a:blip r:embed="rId2" cstate="print"/>
          <a:srcRect/>
          <a:stretch>
            <a:fillRect/>
          </a:stretch>
        </p:blipFill>
        <p:spPr bwMode="auto">
          <a:xfrm>
            <a:off x="4857752" y="1643050"/>
            <a:ext cx="3581400" cy="13620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5000628" y="4071942"/>
            <a:ext cx="3581400" cy="1352550"/>
          </a:xfrm>
          <a:prstGeom prst="rect">
            <a:avLst/>
          </a:prstGeom>
          <a:noFill/>
          <a:ln w="9525">
            <a:noFill/>
            <a:miter lim="800000"/>
            <a:headEnd/>
            <a:tailEnd/>
          </a:ln>
          <a:effectLst/>
        </p:spPr>
      </p:pic>
      <p:sp>
        <p:nvSpPr>
          <p:cNvPr id="16" name="TextBox 15"/>
          <p:cNvSpPr txBox="1"/>
          <p:nvPr/>
        </p:nvSpPr>
        <p:spPr>
          <a:xfrm>
            <a:off x="357158" y="1643050"/>
            <a:ext cx="4071966" cy="369332"/>
          </a:xfrm>
          <a:prstGeom prst="rect">
            <a:avLst/>
          </a:prstGeom>
          <a:solidFill>
            <a:srgbClr val="92D050"/>
          </a:solidFill>
        </p:spPr>
        <p:txBody>
          <a:bodyPr wrap="square" rtlCol="0">
            <a:spAutoFit/>
          </a:bodyPr>
          <a:lstStyle/>
          <a:p>
            <a:r>
              <a:rPr lang="zh-CN" altLang="en-US" dirty="0" smtClean="0"/>
              <a:t>互斥：保证对临界资源的原子操作。</a:t>
            </a:r>
            <a:endParaRPr lang="en-US" altLang="zh-CN" dirty="0" smtClean="0"/>
          </a:p>
        </p:txBody>
      </p:sp>
      <p:sp>
        <p:nvSpPr>
          <p:cNvPr id="17" name="TextBox 16"/>
          <p:cNvSpPr txBox="1"/>
          <p:nvPr/>
        </p:nvSpPr>
        <p:spPr>
          <a:xfrm>
            <a:off x="357158" y="4071942"/>
            <a:ext cx="4071966" cy="646331"/>
          </a:xfrm>
          <a:prstGeom prst="rect">
            <a:avLst/>
          </a:prstGeom>
          <a:solidFill>
            <a:srgbClr val="92D050"/>
          </a:solidFill>
        </p:spPr>
        <p:txBody>
          <a:bodyPr wrap="square" rtlCol="0">
            <a:spAutoFit/>
          </a:bodyPr>
          <a:lstStyle/>
          <a:p>
            <a:r>
              <a:rPr lang="zh-CN" altLang="en-US" dirty="0" smtClean="0"/>
              <a:t>同步：保证对资源的有序操作，依赖于次序。</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2</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solidFill>
                <a:srgbClr val="0000FF"/>
              </a:solidFill>
            </a:endParaRPr>
          </a:p>
          <a:p>
            <a:pPr eaLnBrk="1" hangingPunct="1"/>
            <a:endParaRPr lang="en-US" altLang="zh-CN">
              <a:solidFill>
                <a:srgbClr val="0000FF"/>
              </a:solidFill>
            </a:endParaRPr>
          </a:p>
        </p:txBody>
      </p:sp>
      <p:sp>
        <p:nvSpPr>
          <p:cNvPr id="6" name="TextBox 5"/>
          <p:cNvSpPr txBox="1"/>
          <p:nvPr/>
        </p:nvSpPr>
        <p:spPr>
          <a:xfrm>
            <a:off x="571472" y="857232"/>
            <a:ext cx="7858180" cy="923330"/>
          </a:xfrm>
          <a:prstGeom prst="rect">
            <a:avLst/>
          </a:prstGeom>
          <a:noFill/>
        </p:spPr>
        <p:txBody>
          <a:bodyPr wrap="square" rtlCol="0">
            <a:spAutoFit/>
          </a:bodyPr>
          <a:lstStyle/>
          <a:p>
            <a:r>
              <a:rPr lang="en-US" altLang="zh-CN" dirty="0" smtClean="0">
                <a:solidFill>
                  <a:srgbClr val="0000FF"/>
                </a:solidFill>
              </a:rPr>
              <a:t>        </a:t>
            </a:r>
            <a:r>
              <a:rPr lang="zh-CN" altLang="en-US" dirty="0" smtClean="0">
                <a:solidFill>
                  <a:srgbClr val="0000FF"/>
                </a:solidFill>
              </a:rPr>
              <a:t>当我们完成某个功能、某个库，当测试稳定后，我们希望在其他项目中进行使用，这些项目会依赖不同的操作系统，包括</a:t>
            </a:r>
            <a:r>
              <a:rPr lang="en-US" altLang="zh-CN" dirty="0" smtClean="0">
                <a:solidFill>
                  <a:srgbClr val="0000FF"/>
                </a:solidFill>
              </a:rPr>
              <a:t>Window</a:t>
            </a:r>
            <a:r>
              <a:rPr lang="zh-CN" altLang="en-US" dirty="0" smtClean="0">
                <a:solidFill>
                  <a:srgbClr val="0000FF"/>
                </a:solidFill>
              </a:rPr>
              <a:t>、</a:t>
            </a:r>
            <a:r>
              <a:rPr lang="en-US" altLang="zh-CN" dirty="0" smtClean="0">
                <a:solidFill>
                  <a:srgbClr val="0000FF"/>
                </a:solidFill>
              </a:rPr>
              <a:t>Linux</a:t>
            </a:r>
            <a:r>
              <a:rPr lang="zh-CN" altLang="en-US" dirty="0" smtClean="0">
                <a:solidFill>
                  <a:srgbClr val="0000FF"/>
                </a:solidFill>
              </a:rPr>
              <a:t>、</a:t>
            </a:r>
            <a:r>
              <a:rPr lang="en-US" altLang="zh-CN" dirty="0" smtClean="0">
                <a:solidFill>
                  <a:srgbClr val="0000FF"/>
                </a:solidFill>
              </a:rPr>
              <a:t>Android</a:t>
            </a:r>
            <a:r>
              <a:rPr lang="zh-CN" altLang="en-US" dirty="0" smtClean="0">
                <a:solidFill>
                  <a:srgbClr val="0000FF"/>
                </a:solidFill>
              </a:rPr>
              <a:t>等，那我们在编写某个功能或库的时候就需要考虑跨平台。</a:t>
            </a:r>
            <a:endParaRPr lang="zh-CN" altLang="en-US" dirty="0">
              <a:solidFill>
                <a:srgbClr val="0000FF"/>
              </a:solidFill>
            </a:endParaRPr>
          </a:p>
        </p:txBody>
      </p:sp>
      <p:sp>
        <p:nvSpPr>
          <p:cNvPr id="5" name="TextBox 4"/>
          <p:cNvSpPr txBox="1"/>
          <p:nvPr/>
        </p:nvSpPr>
        <p:spPr>
          <a:xfrm>
            <a:off x="571472" y="2285992"/>
            <a:ext cx="7858180" cy="646331"/>
          </a:xfrm>
          <a:prstGeom prst="rect">
            <a:avLst/>
          </a:prstGeom>
          <a:noFill/>
        </p:spPr>
        <p:txBody>
          <a:bodyPr wrap="square" rtlCol="0">
            <a:spAutoFit/>
          </a:bodyPr>
          <a:lstStyle/>
          <a:p>
            <a:r>
              <a:rPr lang="zh-CN" altLang="en-US" dirty="0" smtClean="0">
                <a:solidFill>
                  <a:srgbClr val="0000FF"/>
                </a:solidFill>
              </a:rPr>
              <a:t>       标准</a:t>
            </a:r>
            <a:r>
              <a:rPr lang="en-US" altLang="zh-CN" dirty="0" smtClean="0">
                <a:solidFill>
                  <a:srgbClr val="0000FF"/>
                </a:solidFill>
              </a:rPr>
              <a:t>C++</a:t>
            </a:r>
            <a:r>
              <a:rPr lang="zh-CN" altLang="en-US" dirty="0" smtClean="0">
                <a:solidFill>
                  <a:srgbClr val="0000FF"/>
                </a:solidFill>
              </a:rPr>
              <a:t>本身是跨平台的，但不同的编译器、操作系统接口、系统</a:t>
            </a:r>
            <a:r>
              <a:rPr lang="en-US" altLang="zh-CN" dirty="0" smtClean="0">
                <a:solidFill>
                  <a:srgbClr val="0000FF"/>
                </a:solidFill>
              </a:rPr>
              <a:t>API</a:t>
            </a:r>
            <a:r>
              <a:rPr lang="zh-CN" altLang="en-US" dirty="0" smtClean="0">
                <a:solidFill>
                  <a:srgbClr val="0000FF"/>
                </a:solidFill>
              </a:rPr>
              <a:t>、标准库都会影响跨平台的实施。</a:t>
            </a:r>
            <a:endParaRPr lang="zh-CN" altLang="en-US" dirty="0">
              <a:solidFill>
                <a:srgbClr val="0000FF"/>
              </a:solidFill>
            </a:endParaRPr>
          </a:p>
        </p:txBody>
      </p:sp>
      <p:sp>
        <p:nvSpPr>
          <p:cNvPr id="7" name="TextBox 6"/>
          <p:cNvSpPr txBox="1"/>
          <p:nvPr/>
        </p:nvSpPr>
        <p:spPr>
          <a:xfrm>
            <a:off x="571472" y="3714752"/>
            <a:ext cx="7858180" cy="646331"/>
          </a:xfrm>
          <a:prstGeom prst="rect">
            <a:avLst/>
          </a:prstGeom>
          <a:noFill/>
        </p:spPr>
        <p:txBody>
          <a:bodyPr wrap="square" rtlCol="0">
            <a:spAutoFit/>
          </a:bodyPr>
          <a:lstStyle/>
          <a:p>
            <a:r>
              <a:rPr lang="zh-CN" altLang="en-US" dirty="0" smtClean="0">
                <a:solidFill>
                  <a:srgbClr val="0000FF"/>
                </a:solidFill>
              </a:rPr>
              <a:t>       想要获得良好的跨平台特性，一开始就必须把相关的平台都考虑进去，熟悉相关平台的编译器，操作系统接口、系统</a:t>
            </a:r>
            <a:r>
              <a:rPr lang="en-US" altLang="zh-CN" dirty="0" smtClean="0">
                <a:solidFill>
                  <a:srgbClr val="0000FF"/>
                </a:solidFill>
              </a:rPr>
              <a:t>API</a:t>
            </a:r>
            <a:r>
              <a:rPr lang="zh-CN" altLang="en-US" dirty="0" smtClean="0">
                <a:solidFill>
                  <a:srgbClr val="0000FF"/>
                </a:solidFill>
              </a:rPr>
              <a:t>、标准库等特性。</a:t>
            </a:r>
            <a:endParaRPr lang="zh-CN" altLang="en-US" dirty="0">
              <a:solidFill>
                <a:srgbClr val="0000FF"/>
              </a:solidFill>
            </a:endParaRPr>
          </a:p>
        </p:txBody>
      </p:sp>
      <p:pic>
        <p:nvPicPr>
          <p:cNvPr id="10" name="Picture 5"/>
          <p:cNvPicPr>
            <a:picLocks noChangeAspect="1" noChangeArrowheads="1"/>
          </p:cNvPicPr>
          <p:nvPr/>
        </p:nvPicPr>
        <p:blipFill>
          <a:blip r:embed="rId2" cstate="print"/>
          <a:srcRect/>
          <a:stretch>
            <a:fillRect/>
          </a:stretch>
        </p:blipFill>
        <p:spPr bwMode="auto">
          <a:xfrm>
            <a:off x="785786" y="928670"/>
            <a:ext cx="219075" cy="238125"/>
          </a:xfrm>
          <a:prstGeom prst="rect">
            <a:avLst/>
          </a:prstGeom>
          <a:noFill/>
          <a:ln w="9525">
            <a:noFill/>
            <a:miter lim="800000"/>
            <a:headEnd/>
            <a:tailEnd/>
          </a:ln>
          <a:effectLst/>
        </p:spPr>
      </p:pic>
      <p:pic>
        <p:nvPicPr>
          <p:cNvPr id="11" name="Picture 5"/>
          <p:cNvPicPr>
            <a:picLocks noChangeAspect="1" noChangeArrowheads="1"/>
          </p:cNvPicPr>
          <p:nvPr/>
        </p:nvPicPr>
        <p:blipFill>
          <a:blip r:embed="rId2" cstate="print"/>
          <a:srcRect/>
          <a:stretch>
            <a:fillRect/>
          </a:stretch>
        </p:blipFill>
        <p:spPr bwMode="auto">
          <a:xfrm>
            <a:off x="785786" y="2357430"/>
            <a:ext cx="219075" cy="238125"/>
          </a:xfrm>
          <a:prstGeom prst="rect">
            <a:avLst/>
          </a:prstGeom>
          <a:noFill/>
          <a:ln w="9525">
            <a:noFill/>
            <a:miter lim="800000"/>
            <a:headEnd/>
            <a:tailEnd/>
          </a:ln>
          <a:effectLst/>
        </p:spPr>
      </p:pic>
      <p:pic>
        <p:nvPicPr>
          <p:cNvPr id="12" name="Picture 5"/>
          <p:cNvPicPr>
            <a:picLocks noChangeAspect="1" noChangeArrowheads="1"/>
          </p:cNvPicPr>
          <p:nvPr/>
        </p:nvPicPr>
        <p:blipFill>
          <a:blip r:embed="rId2" cstate="print"/>
          <a:srcRect/>
          <a:stretch>
            <a:fillRect/>
          </a:stretch>
        </p:blipFill>
        <p:spPr bwMode="auto">
          <a:xfrm>
            <a:off x="785786" y="3786190"/>
            <a:ext cx="219075" cy="238125"/>
          </a:xfrm>
          <a:prstGeom prst="rect">
            <a:avLst/>
          </a:prstGeom>
          <a:noFill/>
          <a:ln w="9525">
            <a:noFill/>
            <a:miter lim="800000"/>
            <a:headEnd/>
            <a:tailEnd/>
          </a:ln>
          <a:effectLst/>
        </p:spPr>
      </p:pic>
      <p:sp>
        <p:nvSpPr>
          <p:cNvPr id="13" name="矩形 12"/>
          <p:cNvSpPr/>
          <p:nvPr/>
        </p:nvSpPr>
        <p:spPr>
          <a:xfrm>
            <a:off x="214282" y="142852"/>
            <a:ext cx="646331" cy="369332"/>
          </a:xfrm>
          <a:prstGeom prst="rect">
            <a:avLst/>
          </a:prstGeom>
        </p:spPr>
        <p:txBody>
          <a:bodyPr wrap="none">
            <a:spAutoFit/>
          </a:bodyPr>
          <a:lstStyle/>
          <a:p>
            <a:r>
              <a:rPr lang="zh-CN" altLang="en-US" dirty="0" smtClean="0"/>
              <a:t>前言</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429256" y="857232"/>
            <a:ext cx="3152775" cy="2524125"/>
          </a:xfrm>
          <a:prstGeom prst="rect">
            <a:avLst/>
          </a:prstGeom>
          <a:noFill/>
          <a:ln w="9525">
            <a:noFill/>
            <a:miter lim="800000"/>
            <a:headEnd/>
            <a:tailEnd/>
          </a:ln>
          <a:effectLst/>
        </p:spPr>
      </p:pic>
      <p:sp>
        <p:nvSpPr>
          <p:cNvPr id="15" name="TextBox 14"/>
          <p:cNvSpPr txBox="1"/>
          <p:nvPr/>
        </p:nvSpPr>
        <p:spPr>
          <a:xfrm>
            <a:off x="285720" y="928670"/>
            <a:ext cx="5072098" cy="646331"/>
          </a:xfrm>
          <a:prstGeom prst="rect">
            <a:avLst/>
          </a:prstGeom>
          <a:solidFill>
            <a:srgbClr val="92D050"/>
          </a:solidFill>
        </p:spPr>
        <p:txBody>
          <a:bodyPr wrap="square" rtlCol="0">
            <a:spAutoFit/>
          </a:bodyPr>
          <a:lstStyle/>
          <a:p>
            <a:r>
              <a:rPr lang="zh-CN" altLang="en-US" dirty="0" smtClean="0"/>
              <a:t>同步方式：发起一个同步过程调用，没有结果之前，调用不返回。</a:t>
            </a:r>
            <a:endParaRPr lang="en-US" altLang="zh-CN" dirty="0" smtClean="0"/>
          </a:p>
        </p:txBody>
      </p:sp>
      <p:pic>
        <p:nvPicPr>
          <p:cNvPr id="3075" name="Picture 3"/>
          <p:cNvPicPr>
            <a:picLocks noChangeAspect="1" noChangeArrowheads="1"/>
          </p:cNvPicPr>
          <p:nvPr/>
        </p:nvPicPr>
        <p:blipFill>
          <a:blip r:embed="rId3" cstate="print"/>
          <a:srcRect/>
          <a:stretch>
            <a:fillRect/>
          </a:stretch>
        </p:blipFill>
        <p:spPr bwMode="auto">
          <a:xfrm>
            <a:off x="5500694" y="3786190"/>
            <a:ext cx="3371850" cy="2524125"/>
          </a:xfrm>
          <a:prstGeom prst="rect">
            <a:avLst/>
          </a:prstGeom>
          <a:noFill/>
          <a:ln w="9525">
            <a:noFill/>
            <a:miter lim="800000"/>
            <a:headEnd/>
            <a:tailEnd/>
          </a:ln>
          <a:effectLst/>
        </p:spPr>
      </p:pic>
      <p:sp>
        <p:nvSpPr>
          <p:cNvPr id="18" name="TextBox 17"/>
          <p:cNvSpPr txBox="1"/>
          <p:nvPr/>
        </p:nvSpPr>
        <p:spPr>
          <a:xfrm>
            <a:off x="285720" y="3786190"/>
            <a:ext cx="5072098" cy="646331"/>
          </a:xfrm>
          <a:prstGeom prst="rect">
            <a:avLst/>
          </a:prstGeom>
          <a:solidFill>
            <a:srgbClr val="92D050"/>
          </a:solidFill>
        </p:spPr>
        <p:txBody>
          <a:bodyPr wrap="square" rtlCol="0">
            <a:spAutoFit/>
          </a:bodyPr>
          <a:lstStyle/>
          <a:p>
            <a:r>
              <a:rPr lang="zh-CN" altLang="en-US" dirty="0" smtClean="0"/>
              <a:t>异步方式：发起异步调用后，不能立即获取结果，通过状态、通知，回调函数方式获取结果。</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sp>
        <p:nvSpPr>
          <p:cNvPr id="15" name="TextBox 14"/>
          <p:cNvSpPr txBox="1"/>
          <p:nvPr/>
        </p:nvSpPr>
        <p:spPr>
          <a:xfrm>
            <a:off x="285720" y="928670"/>
            <a:ext cx="5072098" cy="369332"/>
          </a:xfrm>
          <a:prstGeom prst="rect">
            <a:avLst/>
          </a:prstGeom>
          <a:solidFill>
            <a:srgbClr val="92D050"/>
          </a:solidFill>
        </p:spPr>
        <p:txBody>
          <a:bodyPr wrap="square" rtlCol="0">
            <a:spAutoFit/>
          </a:bodyPr>
          <a:lstStyle/>
          <a:p>
            <a:r>
              <a:rPr lang="zh-CN" altLang="en-US" dirty="0" smtClean="0"/>
              <a:t>阻塞：函数调用在返回结果之前被挂起。</a:t>
            </a:r>
            <a:endParaRPr lang="en-US" altLang="zh-CN" dirty="0" smtClean="0"/>
          </a:p>
        </p:txBody>
      </p:sp>
      <p:sp>
        <p:nvSpPr>
          <p:cNvPr id="18" name="TextBox 17"/>
          <p:cNvSpPr txBox="1"/>
          <p:nvPr/>
        </p:nvSpPr>
        <p:spPr>
          <a:xfrm>
            <a:off x="285720" y="3786190"/>
            <a:ext cx="5072098" cy="369332"/>
          </a:xfrm>
          <a:prstGeom prst="rect">
            <a:avLst/>
          </a:prstGeom>
          <a:solidFill>
            <a:srgbClr val="92D050"/>
          </a:solidFill>
        </p:spPr>
        <p:txBody>
          <a:bodyPr wrap="square" rtlCol="0">
            <a:spAutoFit/>
          </a:bodyPr>
          <a:lstStyle/>
          <a:p>
            <a:r>
              <a:rPr lang="zh-CN" altLang="en-US" dirty="0" smtClean="0"/>
              <a:t>非阻塞：函数调用在结果被未准备好之前被返回。</a:t>
            </a:r>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5643570" y="857232"/>
            <a:ext cx="3152775" cy="23717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5786446" y="3857628"/>
            <a:ext cx="2667000" cy="237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1428728" y="928670"/>
            <a:ext cx="5153025" cy="1466850"/>
          </a:xfrm>
          <a:prstGeom prst="rect">
            <a:avLst/>
          </a:prstGeom>
          <a:noFill/>
          <a:ln w="9525">
            <a:noFill/>
            <a:miter lim="800000"/>
            <a:headEnd/>
            <a:tailEnd/>
          </a:ln>
          <a:effectLst/>
        </p:spPr>
      </p:pic>
      <p:sp>
        <p:nvSpPr>
          <p:cNvPr id="9" name="TextBox 8"/>
          <p:cNvSpPr txBox="1"/>
          <p:nvPr/>
        </p:nvSpPr>
        <p:spPr>
          <a:xfrm>
            <a:off x="928662" y="3286124"/>
            <a:ext cx="6715172" cy="923330"/>
          </a:xfrm>
          <a:prstGeom prst="rect">
            <a:avLst/>
          </a:prstGeom>
          <a:solidFill>
            <a:srgbClr val="92D050"/>
          </a:solidFill>
        </p:spPr>
        <p:txBody>
          <a:bodyPr wrap="square" rtlCol="0">
            <a:spAutoFit/>
          </a:bodyPr>
          <a:lstStyle/>
          <a:p>
            <a:r>
              <a:rPr lang="en-US" altLang="zh-CN" dirty="0" smtClean="0"/>
              <a:t>1</a:t>
            </a:r>
            <a:r>
              <a:rPr lang="zh-CN" altLang="en-US" dirty="0" smtClean="0"/>
              <a:t>、接口的设计，包括输入、输出、返回值的设计；</a:t>
            </a:r>
            <a:endParaRPr lang="en-US" altLang="zh-CN" dirty="0" smtClean="0"/>
          </a:p>
          <a:p>
            <a:r>
              <a:rPr lang="en-US" altLang="zh-CN" dirty="0" smtClean="0"/>
              <a:t>2</a:t>
            </a:r>
            <a:r>
              <a:rPr lang="zh-CN" altLang="en-US" dirty="0" smtClean="0"/>
              <a:t>、实现流程的封装，不同平台实现接口的组合；</a:t>
            </a:r>
            <a:endParaRPr lang="en-US" altLang="zh-CN" dirty="0" smtClean="0"/>
          </a:p>
          <a:p>
            <a:r>
              <a:rPr lang="en-US" altLang="zh-CN" dirty="0" smtClean="0"/>
              <a:t>3</a:t>
            </a:r>
            <a:r>
              <a:rPr lang="zh-CN" altLang="en-US" dirty="0" smtClean="0"/>
              <a:t>、不同平台的实现细节隐藏在</a:t>
            </a:r>
            <a:r>
              <a:rPr lang="en-US" altLang="zh-CN" dirty="0" smtClean="0"/>
              <a:t>OS_THREAD</a:t>
            </a:r>
            <a:r>
              <a:rPr lang="zh-CN" altLang="en-US" dirty="0" smtClean="0"/>
              <a:t>命名空间。</a:t>
            </a: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sp>
        <p:nvSpPr>
          <p:cNvPr id="9" name="TextBox 8"/>
          <p:cNvSpPr txBox="1"/>
          <p:nvPr/>
        </p:nvSpPr>
        <p:spPr>
          <a:xfrm>
            <a:off x="1357290" y="785794"/>
            <a:ext cx="857256" cy="369332"/>
          </a:xfrm>
          <a:prstGeom prst="rect">
            <a:avLst/>
          </a:prstGeom>
          <a:solidFill>
            <a:srgbClr val="92D050"/>
          </a:solidFill>
        </p:spPr>
        <p:txBody>
          <a:bodyPr wrap="square" rtlCol="0">
            <a:spAutoFit/>
          </a:bodyPr>
          <a:lstStyle/>
          <a:p>
            <a:r>
              <a:rPr lang="en-US" altLang="zh-CN" dirty="0" err="1" smtClean="0"/>
              <a:t>Mutex</a:t>
            </a:r>
            <a:endParaRPr lang="en-US" altLang="zh-CN" dirty="0" smtClean="0"/>
          </a:p>
        </p:txBody>
      </p:sp>
      <p:sp>
        <p:nvSpPr>
          <p:cNvPr id="5" name="TextBox 4"/>
          <p:cNvSpPr txBox="1"/>
          <p:nvPr/>
        </p:nvSpPr>
        <p:spPr>
          <a:xfrm>
            <a:off x="142844" y="785794"/>
            <a:ext cx="1214446" cy="369332"/>
          </a:xfrm>
          <a:prstGeom prst="rect">
            <a:avLst/>
          </a:prstGeom>
          <a:solidFill>
            <a:srgbClr val="00B050"/>
          </a:solidFill>
        </p:spPr>
        <p:txBody>
          <a:bodyPr wrap="square" rtlCol="0">
            <a:spAutoFit/>
          </a:bodyPr>
          <a:lstStyle/>
          <a:p>
            <a:pPr algn="ctr"/>
            <a:r>
              <a:rPr lang="zh-CN" altLang="en-US" dirty="0" smtClean="0"/>
              <a:t>线程锁</a:t>
            </a:r>
            <a:endParaRPr lang="en-US" altLang="zh-CN" dirty="0" smtClean="0"/>
          </a:p>
        </p:txBody>
      </p:sp>
      <p:pic>
        <p:nvPicPr>
          <p:cNvPr id="6149" name="Picture 5"/>
          <p:cNvPicPr>
            <a:picLocks noChangeAspect="1" noChangeArrowheads="1"/>
          </p:cNvPicPr>
          <p:nvPr/>
        </p:nvPicPr>
        <p:blipFill>
          <a:blip r:embed="rId2" cstate="print"/>
          <a:srcRect/>
          <a:stretch>
            <a:fillRect/>
          </a:stretch>
        </p:blipFill>
        <p:spPr bwMode="auto">
          <a:xfrm>
            <a:off x="714348" y="1214422"/>
            <a:ext cx="761047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sp>
        <p:nvSpPr>
          <p:cNvPr id="6" name="TextBox 5"/>
          <p:cNvSpPr txBox="1"/>
          <p:nvPr/>
        </p:nvSpPr>
        <p:spPr>
          <a:xfrm>
            <a:off x="1357290" y="845090"/>
            <a:ext cx="1428760" cy="369332"/>
          </a:xfrm>
          <a:prstGeom prst="rect">
            <a:avLst/>
          </a:prstGeom>
          <a:solidFill>
            <a:srgbClr val="92D050"/>
          </a:solidFill>
        </p:spPr>
        <p:txBody>
          <a:bodyPr wrap="square" rtlCol="0">
            <a:spAutoFit/>
          </a:bodyPr>
          <a:lstStyle/>
          <a:p>
            <a:r>
              <a:rPr lang="en-US" altLang="zh-CN" dirty="0" smtClean="0"/>
              <a:t>Semaphore</a:t>
            </a:r>
          </a:p>
        </p:txBody>
      </p:sp>
      <p:sp>
        <p:nvSpPr>
          <p:cNvPr id="7" name="TextBox 6"/>
          <p:cNvSpPr txBox="1"/>
          <p:nvPr/>
        </p:nvSpPr>
        <p:spPr>
          <a:xfrm>
            <a:off x="142844" y="845090"/>
            <a:ext cx="1214446" cy="369332"/>
          </a:xfrm>
          <a:prstGeom prst="rect">
            <a:avLst/>
          </a:prstGeom>
          <a:solidFill>
            <a:srgbClr val="00B050"/>
          </a:solidFill>
        </p:spPr>
        <p:txBody>
          <a:bodyPr wrap="square" rtlCol="0">
            <a:spAutoFit/>
          </a:bodyPr>
          <a:lstStyle/>
          <a:p>
            <a:pPr algn="ctr"/>
            <a:r>
              <a:rPr lang="zh-CN" altLang="en-US" dirty="0" smtClean="0"/>
              <a:t>信号量</a:t>
            </a:r>
            <a:endParaRPr lang="en-US" altLang="zh-CN" dirty="0" smtClean="0"/>
          </a:p>
        </p:txBody>
      </p:sp>
      <p:pic>
        <p:nvPicPr>
          <p:cNvPr id="7171" name="Picture 3"/>
          <p:cNvPicPr>
            <a:picLocks noChangeAspect="1" noChangeArrowheads="1"/>
          </p:cNvPicPr>
          <p:nvPr/>
        </p:nvPicPr>
        <p:blipFill>
          <a:blip r:embed="rId2" cstate="print"/>
          <a:srcRect/>
          <a:stretch>
            <a:fillRect/>
          </a:stretch>
        </p:blipFill>
        <p:spPr bwMode="auto">
          <a:xfrm>
            <a:off x="714348" y="1285860"/>
            <a:ext cx="7610475" cy="221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系统</a:t>
            </a:r>
            <a:r>
              <a:rPr lang="en-US" altLang="zh-CN" dirty="0" smtClean="0"/>
              <a:t>API-</a:t>
            </a:r>
            <a:r>
              <a:rPr lang="zh-CN" altLang="en-US" dirty="0" smtClean="0">
                <a:solidFill>
                  <a:srgbClr val="FF0000"/>
                </a:solidFill>
              </a:rPr>
              <a:t>线程接口</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sp>
        <p:nvSpPr>
          <p:cNvPr id="6" name="TextBox 5"/>
          <p:cNvSpPr txBox="1"/>
          <p:nvPr/>
        </p:nvSpPr>
        <p:spPr>
          <a:xfrm>
            <a:off x="1357290" y="845090"/>
            <a:ext cx="1428760" cy="369332"/>
          </a:xfrm>
          <a:prstGeom prst="rect">
            <a:avLst/>
          </a:prstGeom>
          <a:solidFill>
            <a:srgbClr val="92D050"/>
          </a:solidFill>
        </p:spPr>
        <p:txBody>
          <a:bodyPr wrap="square" rtlCol="0">
            <a:spAutoFit/>
          </a:bodyPr>
          <a:lstStyle/>
          <a:p>
            <a:r>
              <a:rPr lang="en-US" altLang="zh-CN" dirty="0" smtClean="0"/>
              <a:t>Thread</a:t>
            </a:r>
          </a:p>
        </p:txBody>
      </p:sp>
      <p:sp>
        <p:nvSpPr>
          <p:cNvPr id="7" name="TextBox 6"/>
          <p:cNvSpPr txBox="1"/>
          <p:nvPr/>
        </p:nvSpPr>
        <p:spPr>
          <a:xfrm>
            <a:off x="142844" y="845090"/>
            <a:ext cx="1214446" cy="369332"/>
          </a:xfrm>
          <a:prstGeom prst="rect">
            <a:avLst/>
          </a:prstGeom>
          <a:solidFill>
            <a:srgbClr val="00B050"/>
          </a:solidFill>
        </p:spPr>
        <p:txBody>
          <a:bodyPr wrap="square" rtlCol="0">
            <a:spAutoFit/>
          </a:bodyPr>
          <a:lstStyle/>
          <a:p>
            <a:pPr algn="ctr"/>
            <a:r>
              <a:rPr lang="zh-CN" altLang="en-US" dirty="0" smtClean="0"/>
              <a:t>线程</a:t>
            </a:r>
            <a:endParaRPr lang="en-US" altLang="zh-CN" dirty="0" smtClean="0"/>
          </a:p>
        </p:txBody>
      </p:sp>
      <p:pic>
        <p:nvPicPr>
          <p:cNvPr id="11266" name="Picture 2"/>
          <p:cNvPicPr>
            <a:picLocks noChangeAspect="1" noChangeArrowheads="1"/>
          </p:cNvPicPr>
          <p:nvPr/>
        </p:nvPicPr>
        <p:blipFill>
          <a:blip r:embed="rId2" cstate="print"/>
          <a:srcRect/>
          <a:stretch>
            <a:fillRect/>
          </a:stretch>
        </p:blipFill>
        <p:spPr bwMode="auto">
          <a:xfrm>
            <a:off x="442913" y="1323977"/>
            <a:ext cx="8258175" cy="239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923330"/>
          </a:xfrm>
          <a:prstGeom prst="rect">
            <a:avLst/>
          </a:prstGeom>
          <a:noFill/>
        </p:spPr>
        <p:txBody>
          <a:bodyPr wrap="square" rtlCol="0">
            <a:spAutoFit/>
          </a:bodyPr>
          <a:lstStyle/>
          <a:p>
            <a:r>
              <a:rPr lang="zh-CN" altLang="en-US" dirty="0" smtClean="0"/>
              <a:t>文件格式</a:t>
            </a:r>
            <a:endParaRPr lang="en-US" altLang="zh-CN" dirty="0" smtClean="0">
              <a:solidFill>
                <a:srgbClr val="FF0000"/>
              </a:solidFill>
            </a:endParaRPr>
          </a:p>
          <a:p>
            <a:endParaRPr lang="en-US" altLang="zh-CN" dirty="0" smtClean="0">
              <a:solidFill>
                <a:srgbClr val="C00000"/>
              </a:solidFill>
            </a:endParaRPr>
          </a:p>
          <a:p>
            <a:endParaRPr lang="zh-CN" altLang="en-US" dirty="0"/>
          </a:p>
        </p:txBody>
      </p:sp>
      <p:graphicFrame>
        <p:nvGraphicFramePr>
          <p:cNvPr id="11" name="表格 10"/>
          <p:cNvGraphicFramePr>
            <a:graphicFrameLocks noGrp="1"/>
          </p:cNvGraphicFramePr>
          <p:nvPr/>
        </p:nvGraphicFramePr>
        <p:xfrm>
          <a:off x="1000100" y="1071546"/>
          <a:ext cx="6096000" cy="3302000"/>
        </p:xfrm>
        <a:graphic>
          <a:graphicData uri="http://schemas.openxmlformats.org/drawingml/2006/table">
            <a:tbl>
              <a:tblPr firstRow="1" bandRow="1">
                <a:tableStyleId>{5C22544A-7EE6-4342-B048-85BDC9FD1C3A}</a:tableStyleId>
              </a:tblPr>
              <a:tblGrid>
                <a:gridCol w="1000132"/>
                <a:gridCol w="3063868"/>
                <a:gridCol w="2032000"/>
              </a:tblGrid>
              <a:tr h="370840">
                <a:tc>
                  <a:txBody>
                    <a:bodyPr/>
                    <a:lstStyle/>
                    <a:p>
                      <a:endParaRPr lang="zh-CN" altLang="en-US" dirty="0"/>
                    </a:p>
                  </a:txBody>
                  <a:tcPr/>
                </a:tc>
                <a:tc>
                  <a:txBody>
                    <a:bodyPr/>
                    <a:lstStyle/>
                    <a:p>
                      <a:r>
                        <a:rPr lang="en-US" altLang="zh-CN" dirty="0" smtClean="0"/>
                        <a:t>Window</a:t>
                      </a:r>
                      <a:endParaRPr lang="zh-CN" altLang="en-US" dirty="0"/>
                    </a:p>
                  </a:txBody>
                  <a:tcPr/>
                </a:tc>
                <a:tc>
                  <a:txBody>
                    <a:bodyPr/>
                    <a:lstStyle/>
                    <a:p>
                      <a:r>
                        <a:rPr lang="en-US" altLang="zh-CN" dirty="0" smtClean="0"/>
                        <a:t>Linux</a:t>
                      </a:r>
                      <a:endParaRPr lang="zh-CN" altLang="en-US" dirty="0"/>
                    </a:p>
                  </a:txBody>
                  <a:tcPr/>
                </a:tc>
              </a:tr>
              <a:tr h="370840">
                <a:tc>
                  <a:txBody>
                    <a:bodyPr/>
                    <a:lstStyle/>
                    <a:p>
                      <a:r>
                        <a:rPr lang="zh-CN" altLang="en-US" dirty="0" smtClean="0"/>
                        <a:t>换行符</a:t>
                      </a:r>
                      <a:endParaRPr lang="zh-CN" altLang="en-US" dirty="0"/>
                    </a:p>
                  </a:txBody>
                  <a:tcPr/>
                </a:tc>
                <a:tc>
                  <a:txBody>
                    <a:bodyPr/>
                    <a:lstStyle/>
                    <a:p>
                      <a:r>
                        <a:rPr lang="en-US" altLang="zh-CN" dirty="0" smtClean="0"/>
                        <a:t>\r\n</a:t>
                      </a:r>
                      <a:endParaRPr lang="zh-CN" altLang="en-US" dirty="0"/>
                    </a:p>
                  </a:txBody>
                  <a:tcPr/>
                </a:tc>
                <a:tc>
                  <a:txBody>
                    <a:bodyPr/>
                    <a:lstStyle/>
                    <a:p>
                      <a:r>
                        <a:rPr lang="en-US" altLang="zh-CN" dirty="0" smtClean="0"/>
                        <a:t>\n</a:t>
                      </a:r>
                      <a:endParaRPr lang="zh-CN" altLang="en-US" dirty="0"/>
                    </a:p>
                  </a:txBody>
                  <a:tcPr/>
                </a:tc>
              </a:tr>
              <a:tr h="370840">
                <a:tc>
                  <a:txBody>
                    <a:bodyPr/>
                    <a:lstStyle/>
                    <a:p>
                      <a:r>
                        <a:rPr lang="zh-CN" altLang="en-US" dirty="0" smtClean="0"/>
                        <a:t>文件格式</a:t>
                      </a:r>
                      <a:endParaRPr lang="zh-CN" altLang="en-US" dirty="0"/>
                    </a:p>
                  </a:txBody>
                  <a:tcPr/>
                </a:tc>
                <a:tc>
                  <a:txBody>
                    <a:bodyPr/>
                    <a:lstStyle/>
                    <a:p>
                      <a:r>
                        <a:rPr lang="en-US" altLang="zh-CN" dirty="0" err="1" smtClean="0"/>
                        <a:t>exe,lib,dll,cpp,h</a:t>
                      </a:r>
                      <a:endParaRPr lang="zh-CN" altLang="en-US" dirty="0"/>
                    </a:p>
                  </a:txBody>
                  <a:tcPr/>
                </a:tc>
                <a:tc>
                  <a:txBody>
                    <a:bodyPr/>
                    <a:lstStyle/>
                    <a:p>
                      <a:r>
                        <a:rPr lang="en-US" altLang="zh-CN" dirty="0" err="1" smtClean="0"/>
                        <a:t>bin,shell,makefile,cpp,h,link,pipe</a:t>
                      </a:r>
                      <a:endParaRPr lang="zh-CN" altLang="en-US" dirty="0"/>
                    </a:p>
                  </a:txBody>
                  <a:tcPr/>
                </a:tc>
              </a:tr>
              <a:tr h="370840">
                <a:tc>
                  <a:txBody>
                    <a:bodyPr/>
                    <a:lstStyle/>
                    <a:p>
                      <a:r>
                        <a:rPr lang="zh-CN" altLang="en-US" dirty="0" smtClean="0"/>
                        <a:t>文件权限</a:t>
                      </a:r>
                      <a:endParaRPr lang="zh-CN" altLang="en-US" dirty="0"/>
                    </a:p>
                  </a:txBody>
                  <a:tcPr/>
                </a:tc>
                <a:tc>
                  <a:txBody>
                    <a:bodyPr/>
                    <a:lstStyle/>
                    <a:p>
                      <a:r>
                        <a:rPr lang="en-US" altLang="zh-CN" dirty="0" err="1" smtClean="0"/>
                        <a:t>rw</a:t>
                      </a:r>
                      <a:endParaRPr lang="zh-CN" altLang="en-US" dirty="0"/>
                    </a:p>
                  </a:txBody>
                  <a:tcPr/>
                </a:tc>
                <a:tc>
                  <a:txBody>
                    <a:bodyPr/>
                    <a:lstStyle/>
                    <a:p>
                      <a:r>
                        <a:rPr lang="en-US" altLang="zh-CN" dirty="0" err="1" smtClean="0"/>
                        <a:t>rwx</a:t>
                      </a:r>
                      <a:endParaRPr lang="zh-CN" altLang="en-US" dirty="0"/>
                    </a:p>
                  </a:txBody>
                  <a:tcPr/>
                </a:tc>
              </a:tr>
              <a:tr h="370840">
                <a:tc>
                  <a:txBody>
                    <a:bodyPr/>
                    <a:lstStyle/>
                    <a:p>
                      <a:r>
                        <a:rPr lang="zh-CN" altLang="en-US" dirty="0" smtClean="0"/>
                        <a:t>文件编码</a:t>
                      </a:r>
                      <a:endParaRPr lang="zh-CN" altLang="en-US" dirty="0"/>
                    </a:p>
                  </a:txBody>
                  <a:tcPr/>
                </a:tc>
                <a:tc>
                  <a:txBody>
                    <a:bodyPr/>
                    <a:lstStyle/>
                    <a:p>
                      <a:r>
                        <a:rPr lang="en-US" altLang="zh-CN" dirty="0" err="1" smtClean="0"/>
                        <a:t>gbk</a:t>
                      </a:r>
                      <a:r>
                        <a:rPr lang="en-US" altLang="zh-CN" dirty="0" smtClean="0"/>
                        <a:t>,</a:t>
                      </a:r>
                      <a:r>
                        <a:rPr lang="en-US" altLang="zh-CN" baseline="0" dirty="0" smtClean="0"/>
                        <a:t> gb2312,utf-8,ansi,unicode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gbk</a:t>
                      </a:r>
                      <a:r>
                        <a:rPr lang="en-US" altLang="zh-CN" dirty="0" smtClean="0"/>
                        <a:t>,</a:t>
                      </a:r>
                      <a:r>
                        <a:rPr lang="en-US" altLang="zh-CN" baseline="0" dirty="0" smtClean="0"/>
                        <a:t> gb2312,utf-8</a:t>
                      </a:r>
                      <a:endParaRPr lang="zh-CN" altLang="en-US" dirty="0" smtClean="0"/>
                    </a:p>
                    <a:p>
                      <a:endParaRPr lang="zh-CN" altLang="en-US" dirty="0"/>
                    </a:p>
                  </a:txBody>
                  <a:tcPr/>
                </a:tc>
              </a:tr>
              <a:tr h="370840">
                <a:tc>
                  <a:txBody>
                    <a:bodyPr/>
                    <a:lstStyle/>
                    <a:p>
                      <a:r>
                        <a:rPr lang="zh-CN" altLang="en-US" dirty="0" smtClean="0"/>
                        <a:t>文件命名</a:t>
                      </a:r>
                      <a:endParaRPr lang="zh-CN" altLang="en-US" dirty="0"/>
                    </a:p>
                  </a:txBody>
                  <a:tcPr/>
                </a:tc>
                <a:tc gridSpan="2">
                  <a:txBody>
                    <a:bodyPr/>
                    <a:lstStyle/>
                    <a:p>
                      <a:r>
                        <a:rPr lang="zh-CN" altLang="en-US" dirty="0" smtClean="0"/>
                        <a:t>不要使用特殊符号，不要使用</a:t>
                      </a:r>
                      <a:r>
                        <a:rPr lang="en-US" altLang="zh-CN" dirty="0" smtClean="0"/>
                        <a:t>.</a:t>
                      </a:r>
                      <a:r>
                        <a:rPr lang="zh-CN" altLang="en-US" dirty="0" smtClean="0"/>
                        <a:t>开头，不要使用大小写相同，文件名长度</a:t>
                      </a:r>
                      <a:endParaRPr lang="zh-CN" altLang="en-US" dirty="0"/>
                    </a:p>
                  </a:txBody>
                  <a:tcPr/>
                </a:tc>
                <a:tc hMerge="1">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646331"/>
          </a:xfrm>
          <a:prstGeom prst="rect">
            <a:avLst/>
          </a:prstGeom>
          <a:noFill/>
        </p:spPr>
        <p:txBody>
          <a:bodyPr wrap="square" rtlCol="0">
            <a:spAutoFit/>
          </a:bodyPr>
          <a:lstStyle/>
          <a:p>
            <a:r>
              <a:rPr lang="zh-CN" altLang="en-US" dirty="0" smtClean="0">
                <a:solidFill>
                  <a:srgbClr val="C00000"/>
                </a:solidFill>
              </a:rPr>
              <a:t>调试输出</a:t>
            </a:r>
            <a:endParaRPr lang="en-US" altLang="zh-CN" dirty="0" smtClean="0">
              <a:solidFill>
                <a:srgbClr val="C00000"/>
              </a:solidFill>
            </a:endParaRPr>
          </a:p>
          <a:p>
            <a:endParaRPr lang="zh-CN" altLang="en-US" dirty="0"/>
          </a:p>
        </p:txBody>
      </p:sp>
      <p:sp>
        <p:nvSpPr>
          <p:cNvPr id="5" name="TextBox 4"/>
          <p:cNvSpPr txBox="1"/>
          <p:nvPr/>
        </p:nvSpPr>
        <p:spPr>
          <a:xfrm>
            <a:off x="1357290" y="2211165"/>
            <a:ext cx="6072230" cy="646331"/>
          </a:xfrm>
          <a:prstGeom prst="rect">
            <a:avLst/>
          </a:prstGeom>
          <a:solidFill>
            <a:srgbClr val="92D050"/>
          </a:solidFill>
        </p:spPr>
        <p:txBody>
          <a:bodyPr wrap="square" rtlCol="0">
            <a:spAutoFit/>
          </a:bodyPr>
          <a:lstStyle/>
          <a:p>
            <a:r>
              <a:rPr lang="en-US" altLang="zh-CN" dirty="0" smtClean="0"/>
              <a:t>Linux</a:t>
            </a:r>
            <a:r>
              <a:rPr lang="zh-CN" altLang="en-US" dirty="0" smtClean="0"/>
              <a:t>：有标准输入</a:t>
            </a:r>
            <a:r>
              <a:rPr lang="en-US" altLang="zh-CN" dirty="0" smtClean="0"/>
              <a:t>0</a:t>
            </a:r>
            <a:r>
              <a:rPr lang="zh-CN" altLang="en-US" dirty="0" smtClean="0"/>
              <a:t>、输出</a:t>
            </a:r>
            <a:r>
              <a:rPr lang="en-US" altLang="zh-CN" dirty="0" smtClean="0"/>
              <a:t>1</a:t>
            </a:r>
            <a:r>
              <a:rPr lang="zh-CN" altLang="en-US" dirty="0" smtClean="0"/>
              <a:t>、错误</a:t>
            </a:r>
            <a:r>
              <a:rPr lang="en-US" altLang="zh-CN" dirty="0" smtClean="0"/>
              <a:t>2</a:t>
            </a:r>
            <a:r>
              <a:rPr lang="zh-CN" altLang="en-US" dirty="0" smtClean="0"/>
              <a:t>，使用</a:t>
            </a:r>
            <a:r>
              <a:rPr lang="en-US" altLang="zh-CN" dirty="0" err="1" smtClean="0"/>
              <a:t>printf</a:t>
            </a:r>
            <a:r>
              <a:rPr lang="zh-CN" altLang="en-US" dirty="0" smtClean="0"/>
              <a:t>，</a:t>
            </a:r>
            <a:r>
              <a:rPr lang="en-US" altLang="zh-CN" dirty="0" err="1" smtClean="0"/>
              <a:t>cout</a:t>
            </a:r>
            <a:r>
              <a:rPr lang="zh-CN" altLang="en-US" dirty="0" smtClean="0"/>
              <a:t>进行标准输出，也可以重定向到其他</a:t>
            </a:r>
            <a:endParaRPr lang="en-US" altLang="zh-CN" dirty="0" smtClean="0"/>
          </a:p>
        </p:txBody>
      </p:sp>
      <p:sp>
        <p:nvSpPr>
          <p:cNvPr id="7" name="TextBox 6"/>
          <p:cNvSpPr txBox="1"/>
          <p:nvPr/>
        </p:nvSpPr>
        <p:spPr>
          <a:xfrm>
            <a:off x="1357290" y="3711363"/>
            <a:ext cx="6072230" cy="646331"/>
          </a:xfrm>
          <a:prstGeom prst="rect">
            <a:avLst/>
          </a:prstGeom>
          <a:solidFill>
            <a:srgbClr val="92D050"/>
          </a:solidFill>
        </p:spPr>
        <p:txBody>
          <a:bodyPr wrap="square" rtlCol="0">
            <a:spAutoFit/>
          </a:bodyPr>
          <a:lstStyle/>
          <a:p>
            <a:r>
              <a:rPr lang="en-US" altLang="zh-CN" dirty="0" smtClean="0"/>
              <a:t>Window</a:t>
            </a:r>
            <a:r>
              <a:rPr lang="zh-CN" altLang="en-US" dirty="0" smtClean="0"/>
              <a:t>：有控制台程序和</a:t>
            </a:r>
            <a:r>
              <a:rPr lang="en-US" altLang="zh-CN" dirty="0" smtClean="0"/>
              <a:t>Visual </a:t>
            </a:r>
            <a:r>
              <a:rPr lang="zh-CN" altLang="en-US" dirty="0" smtClean="0"/>
              <a:t>应用程序，控制台可以使用</a:t>
            </a:r>
            <a:r>
              <a:rPr lang="en-US" altLang="zh-CN" dirty="0" err="1" smtClean="0"/>
              <a:t>printf</a:t>
            </a:r>
            <a:r>
              <a:rPr lang="zh-CN" altLang="en-US" dirty="0" smtClean="0"/>
              <a:t>输出，</a:t>
            </a:r>
            <a:r>
              <a:rPr lang="en-US" altLang="zh-CN" dirty="0" smtClean="0"/>
              <a:t>Visual</a:t>
            </a:r>
            <a:r>
              <a:rPr lang="zh-CN" altLang="en-US" dirty="0" smtClean="0"/>
              <a:t>应用程序使用</a:t>
            </a:r>
            <a:r>
              <a:rPr lang="en-US" altLang="zh-CN" dirty="0" err="1" smtClean="0"/>
              <a:t>OutputDebugString</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3929090" cy="369332"/>
          </a:xfrm>
          <a:prstGeom prst="rect">
            <a:avLst/>
          </a:prstGeom>
          <a:noFill/>
        </p:spPr>
        <p:txBody>
          <a:bodyPr wrap="square" rtlCol="0">
            <a:spAutoFit/>
          </a:bodyPr>
          <a:lstStyle/>
          <a:p>
            <a:r>
              <a:rPr lang="zh-CN" altLang="en-US" dirty="0" smtClean="0"/>
              <a:t>常见开</a:t>
            </a:r>
            <a:r>
              <a:rPr lang="zh-CN" altLang="en-US" dirty="0" smtClean="0"/>
              <a:t>源跨平台</a:t>
            </a:r>
            <a:r>
              <a:rPr lang="zh-CN" altLang="en-US" dirty="0" smtClean="0"/>
              <a:t>库</a:t>
            </a:r>
            <a:endParaRPr lang="zh-CN" altLang="en-US" dirty="0"/>
          </a:p>
        </p:txBody>
      </p:sp>
      <p:sp>
        <p:nvSpPr>
          <p:cNvPr id="3" name="TextBox 2"/>
          <p:cNvSpPr txBox="1"/>
          <p:nvPr/>
        </p:nvSpPr>
        <p:spPr>
          <a:xfrm>
            <a:off x="1357290" y="1202280"/>
            <a:ext cx="6929486" cy="369332"/>
          </a:xfrm>
          <a:prstGeom prst="rect">
            <a:avLst/>
          </a:prstGeom>
          <a:solidFill>
            <a:schemeClr val="bg1"/>
          </a:solidFill>
        </p:spPr>
        <p:txBody>
          <a:bodyPr wrap="square" rtlCol="0">
            <a:spAutoFit/>
          </a:bodyPr>
          <a:lstStyle/>
          <a:p>
            <a:r>
              <a:rPr lang="en-US" altLang="zh-CN" dirty="0" smtClean="0"/>
              <a:t>Glib</a:t>
            </a:r>
            <a:r>
              <a:rPr lang="zh-CN" altLang="en-US" dirty="0" smtClean="0"/>
              <a:t>：封装了常用的</a:t>
            </a:r>
            <a:r>
              <a:rPr lang="en-US" altLang="zh-CN" dirty="0" smtClean="0"/>
              <a:t>C</a:t>
            </a:r>
            <a:r>
              <a:rPr lang="zh-CN" altLang="en-US" dirty="0" smtClean="0"/>
              <a:t>语言函数库，跨</a:t>
            </a:r>
            <a:r>
              <a:rPr lang="en-US" altLang="zh-CN" dirty="0" smtClean="0"/>
              <a:t>Linux</a:t>
            </a:r>
            <a:r>
              <a:rPr lang="zh-CN" altLang="en-US" dirty="0" smtClean="0"/>
              <a:t>、</a:t>
            </a:r>
            <a:r>
              <a:rPr lang="en-US" altLang="zh-CN" dirty="0" smtClean="0"/>
              <a:t>Unix</a:t>
            </a:r>
            <a:r>
              <a:rPr lang="zh-CN" altLang="en-US" dirty="0" smtClean="0"/>
              <a:t>、</a:t>
            </a:r>
            <a:r>
              <a:rPr lang="en-US" altLang="zh-CN" dirty="0" smtClean="0"/>
              <a:t>Window</a:t>
            </a:r>
            <a:r>
              <a:rPr lang="zh-CN" altLang="en-US" dirty="0" smtClean="0"/>
              <a:t>平台</a:t>
            </a:r>
            <a:endParaRPr lang="en-US" altLang="zh-CN" dirty="0" smtClean="0"/>
          </a:p>
        </p:txBody>
      </p:sp>
      <p:pic>
        <p:nvPicPr>
          <p:cNvPr id="5" name="Picture 5"/>
          <p:cNvPicPr>
            <a:picLocks noChangeAspect="1" noChangeArrowheads="1"/>
          </p:cNvPicPr>
          <p:nvPr/>
        </p:nvPicPr>
        <p:blipFill>
          <a:blip r:embed="rId2" cstate="print"/>
          <a:srcRect/>
          <a:stretch>
            <a:fillRect/>
          </a:stretch>
        </p:blipFill>
        <p:spPr bwMode="auto">
          <a:xfrm>
            <a:off x="928662" y="1285860"/>
            <a:ext cx="219075" cy="238125"/>
          </a:xfrm>
          <a:prstGeom prst="rect">
            <a:avLst/>
          </a:prstGeom>
          <a:noFill/>
          <a:ln w="9525">
            <a:noFill/>
            <a:miter lim="800000"/>
            <a:headEnd/>
            <a:tailEnd/>
          </a:ln>
          <a:effectLst/>
        </p:spPr>
      </p:pic>
      <p:sp>
        <p:nvSpPr>
          <p:cNvPr id="6" name="TextBox 5"/>
          <p:cNvSpPr txBox="1"/>
          <p:nvPr/>
        </p:nvSpPr>
        <p:spPr>
          <a:xfrm>
            <a:off x="1357290" y="2357430"/>
            <a:ext cx="6072230" cy="646331"/>
          </a:xfrm>
          <a:prstGeom prst="rect">
            <a:avLst/>
          </a:prstGeom>
          <a:solidFill>
            <a:schemeClr val="bg1"/>
          </a:solidFill>
        </p:spPr>
        <p:txBody>
          <a:bodyPr wrap="square" rtlCol="0">
            <a:spAutoFit/>
          </a:bodyPr>
          <a:lstStyle/>
          <a:p>
            <a:r>
              <a:rPr lang="en-US" altLang="zh-CN" dirty="0" smtClean="0"/>
              <a:t>Ace</a:t>
            </a:r>
            <a:r>
              <a:rPr lang="zh-CN" altLang="en-US" dirty="0" smtClean="0"/>
              <a:t>：一个面向对象的工具开发包，设计了通信的基本框架，支持</a:t>
            </a:r>
            <a:r>
              <a:rPr lang="en-US" altLang="zh-CN" dirty="0" smtClean="0"/>
              <a:t>Linux</a:t>
            </a:r>
            <a:r>
              <a:rPr lang="zh-CN" altLang="en-US" dirty="0" smtClean="0"/>
              <a:t>、</a:t>
            </a:r>
            <a:r>
              <a:rPr lang="en-US" altLang="zh-CN" dirty="0" smtClean="0"/>
              <a:t>Window</a:t>
            </a:r>
            <a:r>
              <a:rPr lang="zh-CN" altLang="en-US" dirty="0" smtClean="0"/>
              <a:t>、</a:t>
            </a:r>
            <a:r>
              <a:rPr lang="en-US" altLang="zh-CN" dirty="0" smtClean="0"/>
              <a:t>Mac OS</a:t>
            </a:r>
            <a:r>
              <a:rPr lang="zh-CN" altLang="en-US" dirty="0" smtClean="0"/>
              <a:t>等多个平台。</a:t>
            </a:r>
            <a:endParaRPr lang="en-US" altLang="zh-CN" dirty="0" smtClean="0"/>
          </a:p>
        </p:txBody>
      </p:sp>
      <p:sp>
        <p:nvSpPr>
          <p:cNvPr id="7" name="TextBox 6"/>
          <p:cNvSpPr txBox="1"/>
          <p:nvPr/>
        </p:nvSpPr>
        <p:spPr>
          <a:xfrm>
            <a:off x="1285852" y="3571876"/>
            <a:ext cx="6072230" cy="646331"/>
          </a:xfrm>
          <a:prstGeom prst="rect">
            <a:avLst/>
          </a:prstGeom>
          <a:solidFill>
            <a:schemeClr val="bg1"/>
          </a:solidFill>
        </p:spPr>
        <p:txBody>
          <a:bodyPr wrap="square" rtlCol="0">
            <a:spAutoFit/>
          </a:bodyPr>
          <a:lstStyle/>
          <a:p>
            <a:r>
              <a:rPr lang="en-US" altLang="zh-CN" dirty="0" err="1" smtClean="0"/>
              <a:t>Libevent</a:t>
            </a:r>
            <a:r>
              <a:rPr lang="zh-CN" altLang="en-US" dirty="0" smtClean="0"/>
              <a:t>：一个轻量级的开源高性能网络库，专注于网络，支持</a:t>
            </a:r>
            <a:r>
              <a:rPr lang="en-US" altLang="zh-CN" dirty="0" smtClean="0"/>
              <a:t>Linux</a:t>
            </a:r>
            <a:r>
              <a:rPr lang="zh-CN" altLang="en-US" dirty="0" smtClean="0"/>
              <a:t>、</a:t>
            </a:r>
            <a:r>
              <a:rPr lang="en-US" altLang="zh-CN" dirty="0" smtClean="0"/>
              <a:t>Window</a:t>
            </a:r>
            <a:r>
              <a:rPr lang="zh-CN" altLang="en-US" dirty="0" smtClean="0"/>
              <a:t>、</a:t>
            </a:r>
            <a:r>
              <a:rPr lang="en-US" altLang="zh-CN" dirty="0" smtClean="0"/>
              <a:t>Mac OS</a:t>
            </a:r>
            <a:r>
              <a:rPr lang="zh-CN" altLang="en-US" dirty="0" smtClean="0"/>
              <a:t>多个平台。</a:t>
            </a:r>
            <a:endParaRPr lang="en-US" altLang="zh-CN" dirty="0" smtClean="0"/>
          </a:p>
        </p:txBody>
      </p:sp>
      <p:pic>
        <p:nvPicPr>
          <p:cNvPr id="8" name="Picture 5"/>
          <p:cNvPicPr>
            <a:picLocks noChangeAspect="1" noChangeArrowheads="1"/>
          </p:cNvPicPr>
          <p:nvPr/>
        </p:nvPicPr>
        <p:blipFill>
          <a:blip r:embed="rId2" cstate="print"/>
          <a:srcRect/>
          <a:stretch>
            <a:fillRect/>
          </a:stretch>
        </p:blipFill>
        <p:spPr bwMode="auto">
          <a:xfrm>
            <a:off x="928662" y="2428868"/>
            <a:ext cx="219075" cy="238125"/>
          </a:xfrm>
          <a:prstGeom prst="rect">
            <a:avLst/>
          </a:prstGeom>
          <a:noFill/>
          <a:ln w="9525">
            <a:noFill/>
            <a:miter lim="800000"/>
            <a:headEnd/>
            <a:tailEnd/>
          </a:ln>
          <a:effectLst/>
        </p:spPr>
      </p:pic>
      <p:pic>
        <p:nvPicPr>
          <p:cNvPr id="9" name="Picture 5"/>
          <p:cNvPicPr>
            <a:picLocks noChangeAspect="1" noChangeArrowheads="1"/>
          </p:cNvPicPr>
          <p:nvPr/>
        </p:nvPicPr>
        <p:blipFill>
          <a:blip r:embed="rId2" cstate="print"/>
          <a:srcRect/>
          <a:stretch>
            <a:fillRect/>
          </a:stretch>
        </p:blipFill>
        <p:spPr bwMode="auto">
          <a:xfrm>
            <a:off x="928662" y="3643314"/>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3</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6" name="TextBox 5"/>
          <p:cNvSpPr txBox="1"/>
          <p:nvPr/>
        </p:nvSpPr>
        <p:spPr>
          <a:xfrm>
            <a:off x="571472" y="857232"/>
            <a:ext cx="8143932" cy="4062651"/>
          </a:xfrm>
          <a:prstGeom prst="rect">
            <a:avLst/>
          </a:prstGeom>
          <a:noFill/>
        </p:spPr>
        <p:txBody>
          <a:bodyPr wrap="square" rtlCol="0">
            <a:spAutoFit/>
          </a:bodyPr>
          <a:lstStyle/>
          <a:p>
            <a:r>
              <a:rPr lang="zh-CN" altLang="en-US" dirty="0" smtClean="0">
                <a:solidFill>
                  <a:srgbClr val="0000FF"/>
                </a:solidFill>
              </a:rPr>
              <a:t>     </a:t>
            </a:r>
            <a:r>
              <a:rPr lang="zh-CN" altLang="en-US" sz="2400" dirty="0" smtClean="0">
                <a:solidFill>
                  <a:srgbClr val="0000FF"/>
                </a:solidFill>
              </a:rPr>
              <a:t>跨平台编程带来的好处：</a:t>
            </a:r>
            <a:endParaRPr lang="en-US" altLang="zh-CN" sz="2400" dirty="0" smtClean="0">
              <a:solidFill>
                <a:srgbClr val="0000FF"/>
              </a:solidFill>
            </a:endParaRPr>
          </a:p>
          <a:p>
            <a:endParaRPr lang="en-US" altLang="zh-CN" dirty="0" smtClean="0">
              <a:solidFill>
                <a:srgbClr val="C00000"/>
              </a:solidFill>
            </a:endParaRPr>
          </a:p>
          <a:p>
            <a:r>
              <a:rPr lang="en-US" altLang="zh-CN" dirty="0" smtClean="0">
                <a:solidFill>
                  <a:srgbClr val="C00000"/>
                </a:solidFill>
              </a:rPr>
              <a:t>            1</a:t>
            </a:r>
            <a:r>
              <a:rPr lang="zh-CN" altLang="en-US" dirty="0" smtClean="0">
                <a:solidFill>
                  <a:srgbClr val="C00000"/>
                </a:solidFill>
              </a:rPr>
              <a:t>、跨平台运行：根据不同平台编译出对应的执行文件，并进行部署</a:t>
            </a:r>
            <a:endParaRPr lang="en-US" altLang="zh-CN" dirty="0" smtClean="0">
              <a:solidFill>
                <a:srgbClr val="C00000"/>
              </a:solidFill>
            </a:endParaRPr>
          </a:p>
          <a:p>
            <a:endParaRPr lang="en-US" altLang="zh-CN" dirty="0" smtClean="0">
              <a:solidFill>
                <a:srgbClr val="C00000"/>
              </a:solidFill>
            </a:endParaRPr>
          </a:p>
          <a:p>
            <a:r>
              <a:rPr lang="en-US" altLang="zh-CN" dirty="0" smtClean="0">
                <a:solidFill>
                  <a:srgbClr val="C00000"/>
                </a:solidFill>
              </a:rPr>
              <a:t>            2</a:t>
            </a:r>
            <a:r>
              <a:rPr lang="zh-CN" altLang="en-US" dirty="0" smtClean="0">
                <a:solidFill>
                  <a:srgbClr val="C00000"/>
                </a:solidFill>
              </a:rPr>
              <a:t>、跨平台开发：可以使用不同平台的开发工具和编译器，享受多个平台带来的好处</a:t>
            </a:r>
            <a:endParaRPr lang="en-US" altLang="zh-CN" dirty="0" smtClean="0">
              <a:solidFill>
                <a:srgbClr val="C00000"/>
              </a:solidFill>
            </a:endParaRPr>
          </a:p>
          <a:p>
            <a:endParaRPr lang="en-US" altLang="zh-CN" dirty="0" smtClean="0">
              <a:solidFill>
                <a:srgbClr val="C00000"/>
              </a:solidFill>
            </a:endParaRPr>
          </a:p>
          <a:p>
            <a:r>
              <a:rPr lang="en-US" altLang="zh-CN" dirty="0" smtClean="0">
                <a:solidFill>
                  <a:srgbClr val="C00000"/>
                </a:solidFill>
              </a:rPr>
              <a:t>            3</a:t>
            </a:r>
            <a:r>
              <a:rPr lang="zh-CN" altLang="en-US" dirty="0" smtClean="0">
                <a:solidFill>
                  <a:srgbClr val="C00000"/>
                </a:solidFill>
              </a:rPr>
              <a:t>、实现抽象：跨平台需要进行一定合理的设计去兼容不同的平台；</a:t>
            </a:r>
            <a:endParaRPr lang="en-US" altLang="zh-CN" dirty="0" smtClean="0">
              <a:solidFill>
                <a:srgbClr val="C00000"/>
              </a:solidFill>
            </a:endParaRPr>
          </a:p>
          <a:p>
            <a:endParaRPr lang="en-US" altLang="zh-CN" dirty="0" smtClean="0">
              <a:solidFill>
                <a:srgbClr val="C00000"/>
              </a:solidFill>
            </a:endParaRPr>
          </a:p>
          <a:p>
            <a:r>
              <a:rPr lang="en-US" altLang="zh-CN" dirty="0" smtClean="0">
                <a:solidFill>
                  <a:srgbClr val="C00000"/>
                </a:solidFill>
              </a:rPr>
              <a:t>            4</a:t>
            </a:r>
            <a:r>
              <a:rPr lang="zh-CN" altLang="en-US" dirty="0" smtClean="0">
                <a:solidFill>
                  <a:srgbClr val="C00000"/>
                </a:solidFill>
              </a:rPr>
              <a:t>、不关心平台细节：不需要去关心系统</a:t>
            </a:r>
            <a:r>
              <a:rPr lang="en-US" altLang="zh-CN" dirty="0" smtClean="0">
                <a:solidFill>
                  <a:srgbClr val="C00000"/>
                </a:solidFill>
              </a:rPr>
              <a:t>API</a:t>
            </a:r>
            <a:r>
              <a:rPr lang="zh-CN" altLang="en-US" dirty="0" smtClean="0">
                <a:solidFill>
                  <a:srgbClr val="C00000"/>
                </a:solidFill>
              </a:rPr>
              <a:t>，直接调用抽象好的接口类；</a:t>
            </a:r>
            <a:endParaRPr lang="en-US" altLang="zh-CN" dirty="0" smtClean="0">
              <a:solidFill>
                <a:srgbClr val="C00000"/>
              </a:solidFill>
            </a:endParaRPr>
          </a:p>
          <a:p>
            <a:endParaRPr lang="en-US" altLang="zh-CN" dirty="0" smtClean="0">
              <a:solidFill>
                <a:srgbClr val="C00000"/>
              </a:solidFill>
            </a:endParaRPr>
          </a:p>
          <a:p>
            <a:r>
              <a:rPr lang="en-US" altLang="zh-CN" dirty="0" smtClean="0">
                <a:solidFill>
                  <a:srgbClr val="C00000"/>
                </a:solidFill>
              </a:rPr>
              <a:t>            5</a:t>
            </a:r>
            <a:r>
              <a:rPr lang="zh-CN" altLang="en-US" dirty="0" smtClean="0">
                <a:solidFill>
                  <a:srgbClr val="C00000"/>
                </a:solidFill>
              </a:rPr>
              <a:t>、提高程序健壮性：在不同平台进行测试和开发，间接提高了程序的稳定性；</a:t>
            </a:r>
            <a:endParaRPr lang="en-US" altLang="zh-CN" dirty="0" smtClean="0">
              <a:solidFill>
                <a:srgbClr val="C00000"/>
              </a:solidFill>
            </a:endParaRPr>
          </a:p>
          <a:p>
            <a:endParaRPr lang="zh-CN" altLang="en-US" dirty="0"/>
          </a:p>
        </p:txBody>
      </p:sp>
      <p:pic>
        <p:nvPicPr>
          <p:cNvPr id="20" name="Picture 5"/>
          <p:cNvPicPr>
            <a:picLocks noChangeAspect="1" noChangeArrowheads="1"/>
          </p:cNvPicPr>
          <p:nvPr/>
        </p:nvPicPr>
        <p:blipFill>
          <a:blip r:embed="rId2" cstate="print"/>
          <a:srcRect/>
          <a:stretch>
            <a:fillRect/>
          </a:stretch>
        </p:blipFill>
        <p:spPr bwMode="auto">
          <a:xfrm>
            <a:off x="642910" y="1000108"/>
            <a:ext cx="219075" cy="238125"/>
          </a:xfrm>
          <a:prstGeom prst="rect">
            <a:avLst/>
          </a:prstGeom>
          <a:noFill/>
          <a:ln w="9525">
            <a:noFill/>
            <a:miter lim="800000"/>
            <a:headEnd/>
            <a:tailEnd/>
          </a:ln>
          <a:effectLst/>
        </p:spPr>
      </p:pic>
      <p:sp>
        <p:nvSpPr>
          <p:cNvPr id="26" name="矩形 25"/>
          <p:cNvSpPr/>
          <p:nvPr/>
        </p:nvSpPr>
        <p:spPr>
          <a:xfrm>
            <a:off x="214282" y="142852"/>
            <a:ext cx="646331" cy="369332"/>
          </a:xfrm>
          <a:prstGeom prst="rect">
            <a:avLst/>
          </a:prstGeom>
        </p:spPr>
        <p:txBody>
          <a:bodyPr wrap="none">
            <a:spAutoFit/>
          </a:bodyPr>
          <a:lstStyle/>
          <a:p>
            <a:r>
              <a:rPr lang="zh-CN" altLang="en-US" dirty="0" smtClean="0"/>
              <a:t>前言</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4</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2071670" y="2143116"/>
            <a:ext cx="1000132" cy="369332"/>
          </a:xfrm>
          <a:prstGeom prst="rect">
            <a:avLst/>
          </a:prstGeom>
          <a:noFill/>
        </p:spPr>
        <p:txBody>
          <a:bodyPr wrap="square" rtlCol="0">
            <a:spAutoFit/>
          </a:bodyPr>
          <a:lstStyle/>
          <a:p>
            <a:r>
              <a:rPr lang="zh-CN" altLang="en-US" dirty="0" smtClean="0"/>
              <a:t>编译器</a:t>
            </a:r>
            <a:endParaRPr lang="zh-CN" altLang="en-US" dirty="0"/>
          </a:p>
        </p:txBody>
      </p:sp>
      <p:sp>
        <p:nvSpPr>
          <p:cNvPr id="5" name="TextBox 4"/>
          <p:cNvSpPr txBox="1"/>
          <p:nvPr/>
        </p:nvSpPr>
        <p:spPr>
          <a:xfrm>
            <a:off x="5429256" y="2130974"/>
            <a:ext cx="1357322" cy="369332"/>
          </a:xfrm>
          <a:prstGeom prst="rect">
            <a:avLst/>
          </a:prstGeom>
          <a:noFill/>
        </p:spPr>
        <p:txBody>
          <a:bodyPr wrap="square" rtlCol="0">
            <a:spAutoFit/>
          </a:bodyPr>
          <a:lstStyle/>
          <a:p>
            <a:r>
              <a:rPr lang="zh-CN" altLang="en-US" dirty="0" smtClean="0"/>
              <a:t>数据类型</a:t>
            </a:r>
            <a:endParaRPr lang="zh-CN" altLang="en-US" dirty="0"/>
          </a:p>
        </p:txBody>
      </p:sp>
      <p:sp>
        <p:nvSpPr>
          <p:cNvPr id="6" name="TextBox 5"/>
          <p:cNvSpPr txBox="1"/>
          <p:nvPr/>
        </p:nvSpPr>
        <p:spPr>
          <a:xfrm>
            <a:off x="1147737" y="3273982"/>
            <a:ext cx="1357322" cy="369332"/>
          </a:xfrm>
          <a:prstGeom prst="rect">
            <a:avLst/>
          </a:prstGeom>
          <a:noFill/>
        </p:spPr>
        <p:txBody>
          <a:bodyPr wrap="square" rtlCol="0">
            <a:spAutoFit/>
          </a:bodyPr>
          <a:lstStyle/>
          <a:p>
            <a:r>
              <a:rPr lang="zh-CN" altLang="en-US" dirty="0" smtClean="0"/>
              <a:t>系统</a:t>
            </a:r>
            <a:r>
              <a:rPr lang="en-US" altLang="zh-CN" dirty="0" smtClean="0"/>
              <a:t>API</a:t>
            </a:r>
            <a:endParaRPr lang="zh-CN" altLang="en-US" dirty="0"/>
          </a:p>
        </p:txBody>
      </p:sp>
      <p:sp>
        <p:nvSpPr>
          <p:cNvPr id="7" name="TextBox 6"/>
          <p:cNvSpPr txBox="1"/>
          <p:nvPr/>
        </p:nvSpPr>
        <p:spPr>
          <a:xfrm>
            <a:off x="3857620" y="3286124"/>
            <a:ext cx="1143008" cy="369332"/>
          </a:xfrm>
          <a:prstGeom prst="rect">
            <a:avLst/>
          </a:prstGeom>
          <a:noFill/>
        </p:spPr>
        <p:txBody>
          <a:bodyPr wrap="square" rtlCol="0">
            <a:spAutoFit/>
          </a:bodyPr>
          <a:lstStyle/>
          <a:p>
            <a:r>
              <a:rPr lang="zh-CN" altLang="en-US" dirty="0" smtClean="0"/>
              <a:t>文件格式</a:t>
            </a:r>
            <a:endParaRPr lang="zh-CN" altLang="en-US" dirty="0"/>
          </a:p>
        </p:txBody>
      </p:sp>
      <p:sp>
        <p:nvSpPr>
          <p:cNvPr id="8" name="TextBox 7"/>
          <p:cNvSpPr txBox="1"/>
          <p:nvPr/>
        </p:nvSpPr>
        <p:spPr>
          <a:xfrm>
            <a:off x="6215074" y="3286124"/>
            <a:ext cx="1357322" cy="369332"/>
          </a:xfrm>
          <a:prstGeom prst="rect">
            <a:avLst/>
          </a:prstGeom>
          <a:noFill/>
        </p:spPr>
        <p:txBody>
          <a:bodyPr wrap="square" rtlCol="0">
            <a:spAutoFit/>
          </a:bodyPr>
          <a:lstStyle/>
          <a:p>
            <a:r>
              <a:rPr lang="zh-CN" altLang="en-US" dirty="0" smtClean="0"/>
              <a:t>头文件依赖</a:t>
            </a:r>
            <a:endParaRPr lang="zh-CN" altLang="en-US" dirty="0"/>
          </a:p>
        </p:txBody>
      </p:sp>
      <p:sp>
        <p:nvSpPr>
          <p:cNvPr id="9" name="TextBox 8"/>
          <p:cNvSpPr txBox="1"/>
          <p:nvPr/>
        </p:nvSpPr>
        <p:spPr>
          <a:xfrm>
            <a:off x="2071670" y="4286256"/>
            <a:ext cx="1143008" cy="369332"/>
          </a:xfrm>
          <a:prstGeom prst="rect">
            <a:avLst/>
          </a:prstGeom>
          <a:noFill/>
        </p:spPr>
        <p:txBody>
          <a:bodyPr wrap="square" rtlCol="0">
            <a:spAutoFit/>
          </a:bodyPr>
          <a:lstStyle/>
          <a:p>
            <a:r>
              <a:rPr lang="zh-CN" altLang="en-US" dirty="0" smtClean="0"/>
              <a:t>调试输出</a:t>
            </a:r>
            <a:endParaRPr lang="zh-CN" altLang="en-US" dirty="0"/>
          </a:p>
        </p:txBody>
      </p:sp>
      <p:sp>
        <p:nvSpPr>
          <p:cNvPr id="10" name="TextBox 9"/>
          <p:cNvSpPr txBox="1"/>
          <p:nvPr/>
        </p:nvSpPr>
        <p:spPr>
          <a:xfrm>
            <a:off x="5357818" y="4416990"/>
            <a:ext cx="1143008" cy="369332"/>
          </a:xfrm>
          <a:prstGeom prst="rect">
            <a:avLst/>
          </a:prstGeom>
          <a:noFill/>
        </p:spPr>
        <p:txBody>
          <a:bodyPr wrap="square" rtlCol="0">
            <a:spAutoFit/>
          </a:bodyPr>
          <a:lstStyle/>
          <a:p>
            <a:r>
              <a:rPr lang="zh-CN" altLang="en-US" dirty="0" smtClean="0"/>
              <a:t>开发环境</a:t>
            </a:r>
            <a:endParaRPr lang="zh-CN" altLang="en-US" dirty="0"/>
          </a:p>
        </p:txBody>
      </p:sp>
      <p:sp>
        <p:nvSpPr>
          <p:cNvPr id="11" name="TextBox 10"/>
          <p:cNvSpPr txBox="1"/>
          <p:nvPr/>
        </p:nvSpPr>
        <p:spPr>
          <a:xfrm>
            <a:off x="1000100" y="895633"/>
            <a:ext cx="3571900" cy="461665"/>
          </a:xfrm>
          <a:prstGeom prst="rect">
            <a:avLst/>
          </a:prstGeom>
          <a:noFill/>
        </p:spPr>
        <p:txBody>
          <a:bodyPr wrap="square" rtlCol="0">
            <a:spAutoFit/>
          </a:bodyPr>
          <a:lstStyle/>
          <a:p>
            <a:r>
              <a:rPr lang="zh-CN" altLang="en-US" sz="2400" dirty="0" smtClean="0">
                <a:solidFill>
                  <a:srgbClr val="0000FF"/>
                </a:solidFill>
              </a:rPr>
              <a:t>跨平台需要关心的因素</a:t>
            </a:r>
            <a:endParaRPr lang="zh-CN" altLang="en-US" sz="2400" dirty="0">
              <a:solidFill>
                <a:srgbClr val="0000FF"/>
              </a:solidFill>
            </a:endParaRPr>
          </a:p>
        </p:txBody>
      </p:sp>
      <p:pic>
        <p:nvPicPr>
          <p:cNvPr id="2050" name="Picture 2"/>
          <p:cNvPicPr>
            <a:picLocks noChangeAspect="1" noChangeArrowheads="1"/>
          </p:cNvPicPr>
          <p:nvPr/>
        </p:nvPicPr>
        <p:blipFill>
          <a:blip r:embed="rId2" cstate="print"/>
          <a:srcRect/>
          <a:stretch>
            <a:fillRect/>
          </a:stretch>
        </p:blipFill>
        <p:spPr bwMode="auto">
          <a:xfrm>
            <a:off x="1857356" y="2214554"/>
            <a:ext cx="219075" cy="295275"/>
          </a:xfrm>
          <a:prstGeom prst="rect">
            <a:avLst/>
          </a:prstGeom>
          <a:noFill/>
          <a:ln w="9525">
            <a:noFill/>
            <a:miter lim="800000"/>
            <a:headEnd/>
            <a:tailEnd/>
          </a:ln>
          <a:effectLst/>
        </p:spPr>
      </p:pic>
      <p:pic>
        <p:nvPicPr>
          <p:cNvPr id="13" name="Picture 2"/>
          <p:cNvPicPr>
            <a:picLocks noChangeAspect="1" noChangeArrowheads="1"/>
          </p:cNvPicPr>
          <p:nvPr/>
        </p:nvPicPr>
        <p:blipFill>
          <a:blip r:embed="rId2" cstate="print"/>
          <a:srcRect/>
          <a:stretch>
            <a:fillRect/>
          </a:stretch>
        </p:blipFill>
        <p:spPr bwMode="auto">
          <a:xfrm>
            <a:off x="5214942" y="2202412"/>
            <a:ext cx="219075" cy="295275"/>
          </a:xfrm>
          <a:prstGeom prst="rect">
            <a:avLst/>
          </a:prstGeom>
          <a:noFill/>
          <a:ln w="9525">
            <a:noFill/>
            <a:miter lim="800000"/>
            <a:headEnd/>
            <a:tailEnd/>
          </a:ln>
          <a:effectLst/>
        </p:spPr>
      </p:pic>
      <p:pic>
        <p:nvPicPr>
          <p:cNvPr id="16" name="Picture 2"/>
          <p:cNvPicPr>
            <a:picLocks noChangeAspect="1" noChangeArrowheads="1"/>
          </p:cNvPicPr>
          <p:nvPr/>
        </p:nvPicPr>
        <p:blipFill>
          <a:blip r:embed="rId2" cstate="print"/>
          <a:srcRect/>
          <a:stretch>
            <a:fillRect/>
          </a:stretch>
        </p:blipFill>
        <p:spPr bwMode="auto">
          <a:xfrm>
            <a:off x="1000100" y="3335897"/>
            <a:ext cx="219075" cy="295275"/>
          </a:xfrm>
          <a:prstGeom prst="rect">
            <a:avLst/>
          </a:prstGeom>
          <a:noFill/>
          <a:ln w="9525">
            <a:noFill/>
            <a:miter lim="800000"/>
            <a:headEnd/>
            <a:tailEnd/>
          </a:ln>
          <a:effectLst/>
        </p:spPr>
      </p:pic>
      <p:pic>
        <p:nvPicPr>
          <p:cNvPr id="17" name="Picture 2"/>
          <p:cNvPicPr>
            <a:picLocks noChangeAspect="1" noChangeArrowheads="1"/>
          </p:cNvPicPr>
          <p:nvPr/>
        </p:nvPicPr>
        <p:blipFill>
          <a:blip r:embed="rId2" cstate="print"/>
          <a:srcRect/>
          <a:stretch>
            <a:fillRect/>
          </a:stretch>
        </p:blipFill>
        <p:spPr bwMode="auto">
          <a:xfrm>
            <a:off x="3643306" y="3357562"/>
            <a:ext cx="219075" cy="295275"/>
          </a:xfrm>
          <a:prstGeom prst="rect">
            <a:avLst/>
          </a:prstGeom>
          <a:noFill/>
          <a:ln w="9525">
            <a:noFill/>
            <a:miter lim="800000"/>
            <a:headEnd/>
            <a:tailEnd/>
          </a:ln>
          <a:effectLst/>
        </p:spPr>
      </p:pic>
      <p:pic>
        <p:nvPicPr>
          <p:cNvPr id="18" name="Picture 2"/>
          <p:cNvPicPr>
            <a:picLocks noChangeAspect="1" noChangeArrowheads="1"/>
          </p:cNvPicPr>
          <p:nvPr/>
        </p:nvPicPr>
        <p:blipFill>
          <a:blip r:embed="rId2" cstate="print"/>
          <a:srcRect/>
          <a:stretch>
            <a:fillRect/>
          </a:stretch>
        </p:blipFill>
        <p:spPr bwMode="auto">
          <a:xfrm>
            <a:off x="6000760" y="3357562"/>
            <a:ext cx="219075" cy="295275"/>
          </a:xfrm>
          <a:prstGeom prst="rect">
            <a:avLst/>
          </a:prstGeom>
          <a:noFill/>
          <a:ln w="9525">
            <a:noFill/>
            <a:miter lim="800000"/>
            <a:headEnd/>
            <a:tailEnd/>
          </a:ln>
          <a:effectLst/>
        </p:spPr>
      </p:pic>
      <p:pic>
        <p:nvPicPr>
          <p:cNvPr id="19" name="Picture 2"/>
          <p:cNvPicPr>
            <a:picLocks noChangeAspect="1" noChangeArrowheads="1"/>
          </p:cNvPicPr>
          <p:nvPr/>
        </p:nvPicPr>
        <p:blipFill>
          <a:blip r:embed="rId2" cstate="print"/>
          <a:srcRect/>
          <a:stretch>
            <a:fillRect/>
          </a:stretch>
        </p:blipFill>
        <p:spPr bwMode="auto">
          <a:xfrm>
            <a:off x="5143504" y="4416990"/>
            <a:ext cx="219075" cy="295275"/>
          </a:xfrm>
          <a:prstGeom prst="rect">
            <a:avLst/>
          </a:prstGeom>
          <a:noFill/>
          <a:ln w="9525">
            <a:noFill/>
            <a:miter lim="800000"/>
            <a:headEnd/>
            <a:tailEnd/>
          </a:ln>
          <a:effectLst/>
        </p:spPr>
      </p:pic>
      <p:pic>
        <p:nvPicPr>
          <p:cNvPr id="20" name="Picture 2"/>
          <p:cNvPicPr>
            <a:picLocks noChangeAspect="1" noChangeArrowheads="1"/>
          </p:cNvPicPr>
          <p:nvPr/>
        </p:nvPicPr>
        <p:blipFill>
          <a:blip r:embed="rId2" cstate="print"/>
          <a:srcRect/>
          <a:stretch>
            <a:fillRect/>
          </a:stretch>
        </p:blipFill>
        <p:spPr bwMode="auto">
          <a:xfrm>
            <a:off x="1857356" y="4357694"/>
            <a:ext cx="219075" cy="295275"/>
          </a:xfrm>
          <a:prstGeom prst="rect">
            <a:avLst/>
          </a:prstGeom>
          <a:noFill/>
          <a:ln w="9525">
            <a:noFill/>
            <a:miter lim="800000"/>
            <a:headEnd/>
            <a:tailEnd/>
          </a:ln>
          <a:effectLst/>
        </p:spPr>
      </p:pic>
      <p:pic>
        <p:nvPicPr>
          <p:cNvPr id="21" name="Picture 5"/>
          <p:cNvPicPr>
            <a:picLocks noChangeAspect="1" noChangeArrowheads="1"/>
          </p:cNvPicPr>
          <p:nvPr/>
        </p:nvPicPr>
        <p:blipFill>
          <a:blip r:embed="rId3" cstate="print"/>
          <a:srcRect/>
          <a:stretch>
            <a:fillRect/>
          </a:stretch>
        </p:blipFill>
        <p:spPr bwMode="auto">
          <a:xfrm>
            <a:off x="642910" y="1000108"/>
            <a:ext cx="219075" cy="238125"/>
          </a:xfrm>
          <a:prstGeom prst="rect">
            <a:avLst/>
          </a:prstGeom>
          <a:noFill/>
          <a:ln w="9525">
            <a:noFill/>
            <a:miter lim="800000"/>
            <a:headEnd/>
            <a:tailEnd/>
          </a:ln>
          <a:effectLst/>
        </p:spPr>
      </p:pic>
      <p:sp>
        <p:nvSpPr>
          <p:cNvPr id="22" name="矩形 21"/>
          <p:cNvSpPr/>
          <p:nvPr/>
        </p:nvSpPr>
        <p:spPr>
          <a:xfrm>
            <a:off x="214282" y="142852"/>
            <a:ext cx="646331" cy="369332"/>
          </a:xfrm>
          <a:prstGeom prst="rect">
            <a:avLst/>
          </a:prstGeom>
        </p:spPr>
        <p:txBody>
          <a:bodyPr wrap="none">
            <a:spAutoFit/>
          </a:bodyPr>
          <a:lstStyle/>
          <a:p>
            <a:r>
              <a:rPr lang="zh-CN" altLang="en-US" dirty="0" smtClean="0"/>
              <a:t>前言</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5</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15" name="矩形 14"/>
          <p:cNvSpPr/>
          <p:nvPr/>
        </p:nvSpPr>
        <p:spPr>
          <a:xfrm>
            <a:off x="214282" y="142852"/>
            <a:ext cx="1107996" cy="369332"/>
          </a:xfrm>
          <a:prstGeom prst="rect">
            <a:avLst/>
          </a:prstGeom>
        </p:spPr>
        <p:txBody>
          <a:bodyPr wrap="none">
            <a:spAutoFit/>
          </a:bodyPr>
          <a:lstStyle/>
          <a:p>
            <a:r>
              <a:rPr lang="zh-CN" altLang="en-US" dirty="0" smtClean="0"/>
              <a:t>基本设计</a:t>
            </a:r>
            <a:endParaRPr lang="zh-CN" altLang="en-US" dirty="0"/>
          </a:p>
        </p:txBody>
      </p:sp>
      <p:sp>
        <p:nvSpPr>
          <p:cNvPr id="17" name="TextBox 16"/>
          <p:cNvSpPr txBox="1"/>
          <p:nvPr/>
        </p:nvSpPr>
        <p:spPr>
          <a:xfrm>
            <a:off x="857224" y="785794"/>
            <a:ext cx="7929618" cy="461665"/>
          </a:xfrm>
          <a:prstGeom prst="rect">
            <a:avLst/>
          </a:prstGeom>
          <a:noFill/>
        </p:spPr>
        <p:txBody>
          <a:bodyPr wrap="square" rtlCol="0">
            <a:spAutoFit/>
          </a:bodyPr>
          <a:lstStyle/>
          <a:p>
            <a:r>
              <a:rPr lang="zh-CN" altLang="en-US" sz="2400" dirty="0" smtClean="0">
                <a:solidFill>
                  <a:srgbClr val="0000FF"/>
                </a:solidFill>
              </a:rPr>
              <a:t>划分的粒度：扩展性、移植性、兼容性、易用性、复杂度</a:t>
            </a:r>
            <a:endParaRPr lang="zh-CN" altLang="en-US" sz="2400" dirty="0">
              <a:solidFill>
                <a:srgbClr val="0000FF"/>
              </a:solidFill>
            </a:endParaRPr>
          </a:p>
        </p:txBody>
      </p:sp>
      <p:pic>
        <p:nvPicPr>
          <p:cNvPr id="1026" name="Picture 2"/>
          <p:cNvPicPr>
            <a:picLocks noChangeAspect="1" noChangeArrowheads="1"/>
          </p:cNvPicPr>
          <p:nvPr/>
        </p:nvPicPr>
        <p:blipFill>
          <a:blip r:embed="rId2" cstate="print"/>
          <a:srcRect/>
          <a:stretch>
            <a:fillRect/>
          </a:stretch>
        </p:blipFill>
        <p:spPr bwMode="auto">
          <a:xfrm>
            <a:off x="1081112" y="1438295"/>
            <a:ext cx="6991350" cy="4848225"/>
          </a:xfrm>
          <a:prstGeom prst="rect">
            <a:avLst/>
          </a:prstGeom>
          <a:noFill/>
          <a:ln w="9525">
            <a:noFill/>
            <a:miter lim="800000"/>
            <a:headEnd/>
            <a:tailEnd/>
          </a:ln>
          <a:effectLst/>
        </p:spPr>
      </p:pic>
      <p:pic>
        <p:nvPicPr>
          <p:cNvPr id="7" name="Picture 5"/>
          <p:cNvPicPr>
            <a:picLocks noChangeAspect="1" noChangeArrowheads="1"/>
          </p:cNvPicPr>
          <p:nvPr/>
        </p:nvPicPr>
        <p:blipFill>
          <a:blip r:embed="rId3" cstate="print"/>
          <a:srcRect/>
          <a:stretch>
            <a:fillRect/>
          </a:stretch>
        </p:blipFill>
        <p:spPr bwMode="auto">
          <a:xfrm>
            <a:off x="500034" y="857232"/>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6</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1000132" cy="369332"/>
          </a:xfrm>
          <a:prstGeom prst="rect">
            <a:avLst/>
          </a:prstGeom>
          <a:noFill/>
        </p:spPr>
        <p:txBody>
          <a:bodyPr wrap="square" rtlCol="0">
            <a:spAutoFit/>
          </a:bodyPr>
          <a:lstStyle/>
          <a:p>
            <a:r>
              <a:rPr lang="zh-CN" altLang="en-US" dirty="0" smtClean="0"/>
              <a:t>编译器</a:t>
            </a:r>
            <a:endParaRPr lang="zh-CN" altLang="en-US" dirty="0"/>
          </a:p>
        </p:txBody>
      </p:sp>
      <p:sp>
        <p:nvSpPr>
          <p:cNvPr id="11" name="TextBox 10"/>
          <p:cNvSpPr txBox="1"/>
          <p:nvPr/>
        </p:nvSpPr>
        <p:spPr>
          <a:xfrm>
            <a:off x="214282" y="928670"/>
            <a:ext cx="6429420" cy="5078313"/>
          </a:xfrm>
          <a:prstGeom prst="rect">
            <a:avLst/>
          </a:prstGeom>
          <a:noFill/>
        </p:spPr>
        <p:txBody>
          <a:bodyPr wrap="square" rtlCol="0">
            <a:spAutoFit/>
          </a:bodyPr>
          <a:lstStyle/>
          <a:p>
            <a:r>
              <a:rPr lang="zh-CN" altLang="en-US" dirty="0" smtClean="0"/>
              <a:t>        编译器可以生成用来在与编译器本身所在操作系统相同的环境下运行的目标代码。不同的操作系统使用了不同的编译器，</a:t>
            </a:r>
            <a:r>
              <a:rPr lang="en-US" altLang="zh-CN" dirty="0" smtClean="0"/>
              <a:t>Windows</a:t>
            </a:r>
            <a:r>
              <a:rPr lang="zh-CN" altLang="en-US" dirty="0" smtClean="0"/>
              <a:t>使用</a:t>
            </a:r>
            <a:r>
              <a:rPr lang="en-US" altLang="zh-CN" dirty="0" smtClean="0"/>
              <a:t>Visual C++</a:t>
            </a:r>
            <a:r>
              <a:rPr lang="zh-CN" altLang="en-US" dirty="0" smtClean="0"/>
              <a:t>，</a:t>
            </a:r>
            <a:r>
              <a:rPr lang="en-US" altLang="zh-CN" dirty="0" smtClean="0"/>
              <a:t>Linux</a:t>
            </a:r>
            <a:r>
              <a:rPr lang="zh-CN" altLang="en-US" dirty="0" smtClean="0"/>
              <a:t>使用</a:t>
            </a:r>
            <a:r>
              <a:rPr lang="en-US" altLang="zh-CN" dirty="0" err="1" smtClean="0"/>
              <a:t>Gcc</a:t>
            </a:r>
            <a:r>
              <a:rPr lang="zh-CN" altLang="en-US" dirty="0" smtClean="0"/>
              <a:t>。</a:t>
            </a:r>
            <a:endParaRPr lang="en-US" altLang="zh-CN" dirty="0" smtClean="0"/>
          </a:p>
          <a:p>
            <a:r>
              <a:rPr lang="zh-CN" altLang="en-US" dirty="0" smtClean="0"/>
              <a:t>        跨平台编程中需要注意：</a:t>
            </a:r>
            <a:endParaRPr lang="en-US" altLang="zh-CN" dirty="0" smtClean="0"/>
          </a:p>
          <a:p>
            <a:r>
              <a:rPr lang="en-US" altLang="zh-CN" dirty="0" smtClean="0"/>
              <a:t>               1</a:t>
            </a:r>
            <a:r>
              <a:rPr lang="zh-CN" altLang="en-US" dirty="0" smtClean="0"/>
              <a:t>、使用标准</a:t>
            </a:r>
            <a:r>
              <a:rPr lang="en-US" altLang="zh-CN" dirty="0" smtClean="0"/>
              <a:t>C++</a:t>
            </a:r>
            <a:r>
              <a:rPr lang="zh-CN" altLang="en-US" dirty="0" smtClean="0"/>
              <a:t>进行编码，尽量不要使用新的特性如</a:t>
            </a:r>
            <a:r>
              <a:rPr lang="en-US" altLang="zh-CN" dirty="0" smtClean="0"/>
              <a:t>C++11 </a:t>
            </a:r>
            <a:r>
              <a:rPr lang="zh-CN" altLang="en-US" dirty="0" smtClean="0"/>
              <a:t>匿名函数：</a:t>
            </a:r>
            <a:r>
              <a:rPr lang="en-US" altLang="zh-CN" dirty="0" smtClean="0"/>
              <a:t>[](</a:t>
            </a:r>
            <a:r>
              <a:rPr lang="en-US" altLang="zh-CN" dirty="0" err="1" smtClean="0"/>
              <a:t>int</a:t>
            </a:r>
            <a:r>
              <a:rPr lang="en-US" altLang="zh-CN" dirty="0" smtClean="0"/>
              <a:t> x, </a:t>
            </a:r>
            <a:r>
              <a:rPr lang="en-US" altLang="zh-CN" dirty="0" err="1" smtClean="0"/>
              <a:t>int</a:t>
            </a:r>
            <a:r>
              <a:rPr lang="en-US" altLang="zh-CN" dirty="0" smtClean="0"/>
              <a:t> y) { return x + y; }</a:t>
            </a:r>
          </a:p>
          <a:p>
            <a:r>
              <a:rPr lang="en-US" altLang="zh-CN" dirty="0" smtClean="0"/>
              <a:t>               2</a:t>
            </a:r>
            <a:r>
              <a:rPr lang="zh-CN" altLang="en-US" dirty="0" smtClean="0"/>
              <a:t>、使用跟编译器相关的代码要进行统一接口，</a:t>
            </a:r>
            <a:endParaRPr lang="en-US" altLang="zh-CN" dirty="0" smtClean="0"/>
          </a:p>
          <a:p>
            <a:r>
              <a:rPr lang="en-US" altLang="zh-CN" dirty="0" smtClean="0"/>
              <a:t>               </a:t>
            </a:r>
            <a:r>
              <a:rPr lang="zh-CN" altLang="en-US" sz="1200" dirty="0" smtClean="0"/>
              <a:t>函数导出：</a:t>
            </a:r>
            <a:endParaRPr lang="en-US" altLang="zh-CN" sz="1200" dirty="0" smtClean="0"/>
          </a:p>
          <a:p>
            <a:r>
              <a:rPr lang="en-US" altLang="zh-CN" sz="1200" dirty="0" smtClean="0">
                <a:solidFill>
                  <a:schemeClr val="accent1">
                    <a:lumMod val="75000"/>
                  </a:schemeClr>
                </a:solidFill>
              </a:rPr>
              <a:t>                      Visual C++</a:t>
            </a:r>
            <a:r>
              <a:rPr lang="zh-CN" altLang="en-US" sz="1200" dirty="0" smtClean="0">
                <a:solidFill>
                  <a:schemeClr val="accent1">
                    <a:lumMod val="75000"/>
                  </a:schemeClr>
                </a:solidFill>
              </a:rPr>
              <a:t>：</a:t>
            </a:r>
            <a:r>
              <a:rPr lang="en-US" altLang="zh-CN" sz="1200" dirty="0" smtClean="0">
                <a:solidFill>
                  <a:schemeClr val="accent1">
                    <a:lumMod val="75000"/>
                  </a:schemeClr>
                </a:solidFill>
              </a:rPr>
              <a:t> </a:t>
            </a:r>
            <a:r>
              <a:rPr lang="en-US" altLang="zh-CN" sz="1200" dirty="0" smtClean="0">
                <a:solidFill>
                  <a:srgbClr val="C00000"/>
                </a:solidFill>
              </a:rPr>
              <a:t>extern "C"  __</a:t>
            </a:r>
            <a:r>
              <a:rPr lang="en-US" altLang="zh-CN" sz="1200" dirty="0" err="1" smtClean="0">
                <a:solidFill>
                  <a:srgbClr val="C00000"/>
                </a:solidFill>
              </a:rPr>
              <a:t>declspec</a:t>
            </a:r>
            <a:r>
              <a:rPr lang="en-US" altLang="zh-CN" sz="1200" dirty="0" smtClean="0">
                <a:solidFill>
                  <a:srgbClr val="C00000"/>
                </a:solidFill>
              </a:rPr>
              <a:t>(</a:t>
            </a:r>
            <a:r>
              <a:rPr lang="en-US" altLang="zh-CN" sz="1200" dirty="0" err="1" smtClean="0">
                <a:solidFill>
                  <a:srgbClr val="C00000"/>
                </a:solidFill>
              </a:rPr>
              <a:t>dllexport</a:t>
            </a:r>
            <a:r>
              <a:rPr lang="en-US" altLang="zh-CN" sz="1200" dirty="0" smtClean="0">
                <a:solidFill>
                  <a:srgbClr val="C00000"/>
                </a:solidFill>
              </a:rPr>
              <a:t>)</a:t>
            </a:r>
          </a:p>
          <a:p>
            <a:r>
              <a:rPr lang="en-US" altLang="zh-CN" sz="1200" dirty="0" smtClean="0">
                <a:solidFill>
                  <a:schemeClr val="accent1">
                    <a:lumMod val="75000"/>
                  </a:schemeClr>
                </a:solidFill>
              </a:rPr>
              <a:t>                      </a:t>
            </a:r>
            <a:r>
              <a:rPr lang="en-US" altLang="zh-CN" sz="1200" dirty="0" err="1" smtClean="0">
                <a:solidFill>
                  <a:schemeClr val="accent1">
                    <a:lumMod val="75000"/>
                  </a:schemeClr>
                </a:solidFill>
              </a:rPr>
              <a:t>Gcc</a:t>
            </a:r>
            <a:r>
              <a:rPr lang="zh-CN" altLang="en-US" sz="1200" dirty="0" smtClean="0">
                <a:solidFill>
                  <a:schemeClr val="accent1">
                    <a:lumMod val="75000"/>
                  </a:schemeClr>
                </a:solidFill>
              </a:rPr>
              <a:t>：</a:t>
            </a:r>
            <a:r>
              <a:rPr lang="en-US" altLang="zh-CN" sz="1200" dirty="0" smtClean="0">
                <a:solidFill>
                  <a:schemeClr val="accent1">
                    <a:lumMod val="75000"/>
                  </a:schemeClr>
                </a:solidFill>
              </a:rPr>
              <a:t> </a:t>
            </a:r>
            <a:r>
              <a:rPr lang="en-US" altLang="zh-CN" sz="1200" dirty="0" smtClean="0">
                <a:solidFill>
                  <a:srgbClr val="C00000"/>
                </a:solidFill>
              </a:rPr>
              <a:t>extern "C" __attribute ((visibility("default")))</a:t>
            </a:r>
          </a:p>
          <a:p>
            <a:r>
              <a:rPr lang="zh-CN" altLang="en-US" sz="1200" dirty="0" smtClean="0"/>
              <a:t>                      统一接口：</a:t>
            </a:r>
            <a:endParaRPr lang="en-US" altLang="zh-CN" sz="1200" dirty="0" smtClean="0"/>
          </a:p>
          <a:p>
            <a:pPr lvl="2"/>
            <a:r>
              <a:rPr lang="en-US" altLang="zh-CN" sz="1200" dirty="0" smtClean="0">
                <a:solidFill>
                  <a:srgbClr val="C00000"/>
                </a:solidFill>
              </a:rPr>
              <a:t>#</a:t>
            </a:r>
            <a:r>
              <a:rPr lang="en-US" altLang="zh-CN" sz="1200" dirty="0" err="1" smtClean="0">
                <a:solidFill>
                  <a:srgbClr val="C00000"/>
                </a:solidFill>
              </a:rPr>
              <a:t>ifdef</a:t>
            </a:r>
            <a:r>
              <a:rPr lang="en-US" altLang="zh-CN" sz="1200" dirty="0" smtClean="0">
                <a:solidFill>
                  <a:srgbClr val="C00000"/>
                </a:solidFill>
              </a:rPr>
              <a:t> WIN32 </a:t>
            </a:r>
          </a:p>
          <a:p>
            <a:pPr lvl="2"/>
            <a:r>
              <a:rPr lang="en-US" altLang="zh-CN" sz="1200" dirty="0" smtClean="0">
                <a:solidFill>
                  <a:srgbClr val="C00000"/>
                </a:solidFill>
              </a:rPr>
              <a:t>#define FE_EXPORT extern "C"  __</a:t>
            </a:r>
            <a:r>
              <a:rPr lang="en-US" altLang="zh-CN" sz="1200" dirty="0" err="1" smtClean="0">
                <a:solidFill>
                  <a:srgbClr val="C00000"/>
                </a:solidFill>
              </a:rPr>
              <a:t>declspec</a:t>
            </a:r>
            <a:r>
              <a:rPr lang="en-US" altLang="zh-CN" sz="1200" dirty="0" smtClean="0">
                <a:solidFill>
                  <a:srgbClr val="C00000"/>
                </a:solidFill>
              </a:rPr>
              <a:t>(</a:t>
            </a:r>
            <a:r>
              <a:rPr lang="en-US" altLang="zh-CN" sz="1200" dirty="0" err="1" smtClean="0">
                <a:solidFill>
                  <a:srgbClr val="C00000"/>
                </a:solidFill>
              </a:rPr>
              <a:t>dllexport</a:t>
            </a:r>
            <a:r>
              <a:rPr lang="en-US" altLang="zh-CN" sz="1200" dirty="0" smtClean="0">
                <a:solidFill>
                  <a:srgbClr val="C00000"/>
                </a:solidFill>
              </a:rPr>
              <a:t>)</a:t>
            </a:r>
          </a:p>
          <a:p>
            <a:pPr lvl="2"/>
            <a:r>
              <a:rPr lang="en-US" altLang="zh-CN" sz="1200" dirty="0" smtClean="0">
                <a:solidFill>
                  <a:srgbClr val="C00000"/>
                </a:solidFill>
              </a:rPr>
              <a:t>#else</a:t>
            </a:r>
          </a:p>
          <a:p>
            <a:pPr lvl="2"/>
            <a:r>
              <a:rPr lang="en-US" altLang="zh-CN" sz="1200" dirty="0" smtClean="0">
                <a:solidFill>
                  <a:srgbClr val="C00000"/>
                </a:solidFill>
              </a:rPr>
              <a:t>#define FE_EXPORT extern "C" __attribute ((visibility("default")))</a:t>
            </a:r>
          </a:p>
          <a:p>
            <a:pPr lvl="2"/>
            <a:r>
              <a:rPr lang="en-US" altLang="zh-CN" sz="1200" dirty="0" smtClean="0">
                <a:solidFill>
                  <a:srgbClr val="C00000"/>
                </a:solidFill>
              </a:rPr>
              <a:t>#</a:t>
            </a:r>
            <a:r>
              <a:rPr lang="en-US" altLang="zh-CN" sz="1200" dirty="0" err="1" smtClean="0">
                <a:solidFill>
                  <a:srgbClr val="C00000"/>
                </a:solidFill>
              </a:rPr>
              <a:t>endif</a:t>
            </a:r>
            <a:endParaRPr lang="en-US" altLang="zh-CN" sz="1200" dirty="0" smtClean="0">
              <a:solidFill>
                <a:srgbClr val="C00000"/>
              </a:solidFill>
            </a:endParaRPr>
          </a:p>
          <a:p>
            <a:pPr lvl="2"/>
            <a:r>
              <a:rPr lang="en-US" altLang="zh-CN" sz="1200" dirty="0" smtClean="0">
                <a:solidFill>
                  <a:srgbClr val="C00000"/>
                </a:solidFill>
              </a:rPr>
              <a:t>PE_EXPORT t_int32 </a:t>
            </a:r>
            <a:r>
              <a:rPr lang="en-US" altLang="zh-CN" sz="1200" dirty="0" err="1" smtClean="0">
                <a:solidFill>
                  <a:srgbClr val="C00000"/>
                </a:solidFill>
              </a:rPr>
              <a:t>ExampleStart</a:t>
            </a:r>
            <a:r>
              <a:rPr lang="en-US" altLang="zh-CN" sz="1200" dirty="0" smtClean="0">
                <a:solidFill>
                  <a:srgbClr val="C00000"/>
                </a:solidFill>
              </a:rPr>
              <a:t>() { }</a:t>
            </a:r>
          </a:p>
          <a:p>
            <a:r>
              <a:rPr lang="en-US" altLang="zh-CN" dirty="0" smtClean="0">
                <a:latin typeface="宋体" pitchFamily="2" charset="-122"/>
              </a:rPr>
              <a:t>        3</a:t>
            </a:r>
            <a:r>
              <a:rPr lang="zh-CN" altLang="en-US" dirty="0" smtClean="0">
                <a:latin typeface="宋体" pitchFamily="2" charset="-122"/>
              </a:rPr>
              <a:t>、不要使用编译器自带的特性，比如结构体赋值。</a:t>
            </a:r>
            <a:r>
              <a:rPr lang="en-US" altLang="zh-CN" dirty="0" smtClean="0">
                <a:latin typeface="宋体" pitchFamily="2" charset="-122"/>
              </a:rPr>
              <a:t>Linux</a:t>
            </a:r>
            <a:r>
              <a:rPr lang="zh-CN" altLang="en-US" dirty="0" smtClean="0">
                <a:latin typeface="宋体" pitchFamily="2" charset="-122"/>
              </a:rPr>
              <a:t>支持点赋值，</a:t>
            </a:r>
            <a:r>
              <a:rPr lang="en-US" altLang="zh-CN" dirty="0" smtClean="0">
                <a:latin typeface="宋体" pitchFamily="2" charset="-122"/>
              </a:rPr>
              <a:t>WINDOWS</a:t>
            </a:r>
            <a:r>
              <a:rPr lang="zh-CN" altLang="en-US" dirty="0" smtClean="0">
                <a:latin typeface="宋体" pitchFamily="2" charset="-122"/>
              </a:rPr>
              <a:t>不支持。</a:t>
            </a:r>
            <a:endParaRPr lang="en-US" altLang="zh-CN" dirty="0" smtClean="0">
              <a:latin typeface="宋体" pitchFamily="2" charset="-122"/>
            </a:endParaRPr>
          </a:p>
          <a:p>
            <a:endParaRPr lang="en-US" altLang="zh-CN" dirty="0" smtClean="0">
              <a:latin typeface="宋体" pitchFamily="2" charset="-122"/>
            </a:endParaRPr>
          </a:p>
          <a:p>
            <a:endParaRPr lang="en-US" altLang="zh-CN" dirty="0" smtClean="0"/>
          </a:p>
        </p:txBody>
      </p:sp>
      <p:pic>
        <p:nvPicPr>
          <p:cNvPr id="6" name="Picture 5"/>
          <p:cNvPicPr>
            <a:picLocks noChangeAspect="1" noChangeArrowheads="1"/>
          </p:cNvPicPr>
          <p:nvPr/>
        </p:nvPicPr>
        <p:blipFill>
          <a:blip r:embed="rId2" cstate="print"/>
          <a:srcRect/>
          <a:stretch>
            <a:fillRect/>
          </a:stretch>
        </p:blipFill>
        <p:spPr bwMode="auto">
          <a:xfrm>
            <a:off x="428596" y="1000108"/>
            <a:ext cx="219075" cy="238125"/>
          </a:xfrm>
          <a:prstGeom prst="rect">
            <a:avLst/>
          </a:prstGeom>
          <a:noFill/>
          <a:ln w="9525">
            <a:noFill/>
            <a:miter lim="800000"/>
            <a:headEnd/>
            <a:tailEnd/>
          </a:ln>
          <a:effectLst/>
        </p:spPr>
      </p:pic>
      <p:pic>
        <p:nvPicPr>
          <p:cNvPr id="9" name="Picture 5"/>
          <p:cNvPicPr>
            <a:picLocks noChangeAspect="1" noChangeArrowheads="1"/>
          </p:cNvPicPr>
          <p:nvPr/>
        </p:nvPicPr>
        <p:blipFill>
          <a:blip r:embed="rId2" cstate="print"/>
          <a:srcRect/>
          <a:stretch>
            <a:fillRect/>
          </a:stretch>
        </p:blipFill>
        <p:spPr bwMode="auto">
          <a:xfrm>
            <a:off x="428596" y="1785926"/>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7</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1428760" cy="369332"/>
          </a:xfrm>
          <a:prstGeom prst="rect">
            <a:avLst/>
          </a:prstGeom>
          <a:noFill/>
        </p:spPr>
        <p:txBody>
          <a:bodyPr wrap="square" rtlCol="0">
            <a:spAutoFit/>
          </a:bodyPr>
          <a:lstStyle/>
          <a:p>
            <a:r>
              <a:rPr lang="zh-CN" altLang="en-US" dirty="0" smtClean="0"/>
              <a:t>编译器</a:t>
            </a:r>
            <a:endParaRPr lang="en-US" altLang="zh-CN" dirty="0" smtClean="0"/>
          </a:p>
        </p:txBody>
      </p:sp>
      <p:sp>
        <p:nvSpPr>
          <p:cNvPr id="11" name="TextBox 10"/>
          <p:cNvSpPr txBox="1"/>
          <p:nvPr/>
        </p:nvSpPr>
        <p:spPr>
          <a:xfrm>
            <a:off x="214282" y="928670"/>
            <a:ext cx="7143800" cy="646331"/>
          </a:xfrm>
          <a:prstGeom prst="rect">
            <a:avLst/>
          </a:prstGeom>
          <a:noFill/>
        </p:spPr>
        <p:txBody>
          <a:bodyPr wrap="square" rtlCol="0">
            <a:spAutoFit/>
          </a:bodyPr>
          <a:lstStyle/>
          <a:p>
            <a:r>
              <a:rPr lang="en-US" altLang="zh-CN" dirty="0" smtClean="0">
                <a:solidFill>
                  <a:srgbClr val="0000FF"/>
                </a:solidFill>
              </a:rPr>
              <a:t>          struct</a:t>
            </a:r>
            <a:r>
              <a:rPr lang="zh-CN" altLang="en-US" dirty="0" smtClean="0">
                <a:solidFill>
                  <a:srgbClr val="0000FF"/>
                </a:solidFill>
              </a:rPr>
              <a:t>的对齐与顺序：不要依赖</a:t>
            </a:r>
            <a:r>
              <a:rPr lang="en-US" altLang="zh-CN" dirty="0" smtClean="0">
                <a:solidFill>
                  <a:srgbClr val="0000FF"/>
                </a:solidFill>
              </a:rPr>
              <a:t>struct</a:t>
            </a:r>
            <a:r>
              <a:rPr lang="zh-CN" altLang="en-US" dirty="0" smtClean="0">
                <a:solidFill>
                  <a:srgbClr val="0000FF"/>
                </a:solidFill>
              </a:rPr>
              <a:t>的长度和偏移量，</a:t>
            </a:r>
            <a:endParaRPr lang="en-US" altLang="zh-CN" dirty="0" smtClean="0">
              <a:solidFill>
                <a:srgbClr val="0000FF"/>
              </a:solidFill>
            </a:endParaRPr>
          </a:p>
          <a:p>
            <a:r>
              <a:rPr lang="zh-CN" altLang="en-US" dirty="0" smtClean="0">
                <a:solidFill>
                  <a:srgbClr val="0000FF"/>
                </a:solidFill>
              </a:rPr>
              <a:t>也就是不要把</a:t>
            </a:r>
            <a:r>
              <a:rPr lang="en-US" altLang="zh-CN" dirty="0" smtClean="0">
                <a:solidFill>
                  <a:srgbClr val="0000FF"/>
                </a:solidFill>
              </a:rPr>
              <a:t>struct</a:t>
            </a:r>
            <a:r>
              <a:rPr lang="zh-CN" altLang="en-US" dirty="0" smtClean="0">
                <a:solidFill>
                  <a:srgbClr val="0000FF"/>
                </a:solidFill>
              </a:rPr>
              <a:t>直接</a:t>
            </a:r>
            <a:r>
              <a:rPr lang="en-US" altLang="zh-CN" dirty="0" err="1" smtClean="0">
                <a:solidFill>
                  <a:srgbClr val="0000FF"/>
                </a:solidFill>
              </a:rPr>
              <a:t>memcpy</a:t>
            </a:r>
            <a:r>
              <a:rPr lang="zh-CN" altLang="en-US" dirty="0" smtClean="0">
                <a:solidFill>
                  <a:srgbClr val="0000FF"/>
                </a:solidFill>
              </a:rPr>
              <a:t>到</a:t>
            </a:r>
            <a:r>
              <a:rPr lang="en-US" altLang="zh-CN" dirty="0" smtClean="0">
                <a:solidFill>
                  <a:srgbClr val="0000FF"/>
                </a:solidFill>
              </a:rPr>
              <a:t>buffer</a:t>
            </a:r>
            <a:r>
              <a:rPr lang="zh-CN" altLang="en-US" dirty="0" smtClean="0">
                <a:solidFill>
                  <a:srgbClr val="0000FF"/>
                </a:solidFill>
              </a:rPr>
              <a:t>中。</a:t>
            </a:r>
            <a:endParaRPr lang="en-US" altLang="zh-CN" dirty="0" smtClean="0">
              <a:solidFill>
                <a:srgbClr val="0000FF"/>
              </a:solidFill>
            </a:endParaRPr>
          </a:p>
        </p:txBody>
      </p:sp>
      <p:pic>
        <p:nvPicPr>
          <p:cNvPr id="6" name="Picture 5"/>
          <p:cNvPicPr>
            <a:picLocks noChangeAspect="1" noChangeArrowheads="1"/>
          </p:cNvPicPr>
          <p:nvPr/>
        </p:nvPicPr>
        <p:blipFill>
          <a:blip r:embed="rId2" cstate="print"/>
          <a:srcRect/>
          <a:stretch>
            <a:fillRect/>
          </a:stretch>
        </p:blipFill>
        <p:spPr bwMode="auto">
          <a:xfrm>
            <a:off x="500034" y="1000108"/>
            <a:ext cx="219075" cy="238125"/>
          </a:xfrm>
          <a:prstGeom prst="rect">
            <a:avLst/>
          </a:prstGeom>
          <a:noFill/>
          <a:ln w="9525">
            <a:noFill/>
            <a:miter lim="800000"/>
            <a:headEnd/>
            <a:tailEnd/>
          </a:ln>
          <a:effectLst/>
        </p:spPr>
      </p:pic>
      <p:sp>
        <p:nvSpPr>
          <p:cNvPr id="7" name="TextBox 6"/>
          <p:cNvSpPr txBox="1"/>
          <p:nvPr/>
        </p:nvSpPr>
        <p:spPr>
          <a:xfrm>
            <a:off x="928694" y="1643050"/>
            <a:ext cx="2786050" cy="2123658"/>
          </a:xfrm>
          <a:prstGeom prst="rect">
            <a:avLst/>
          </a:prstGeom>
          <a:noFill/>
        </p:spPr>
        <p:txBody>
          <a:bodyPr wrap="square" rtlCol="0">
            <a:spAutoFit/>
          </a:bodyPr>
          <a:lstStyle/>
          <a:p>
            <a:r>
              <a:rPr lang="en-US" altLang="zh-CN" sz="1200" dirty="0" smtClean="0">
                <a:solidFill>
                  <a:srgbClr val="C00000"/>
                </a:solidFill>
              </a:rPr>
              <a:t>struct sample</a:t>
            </a:r>
          </a:p>
          <a:p>
            <a:r>
              <a:rPr lang="en-US" altLang="zh-CN" sz="1200" dirty="0" smtClean="0">
                <a:solidFill>
                  <a:srgbClr val="C00000"/>
                </a:solidFill>
              </a:rPr>
              <a:t>{</a:t>
            </a:r>
          </a:p>
          <a:p>
            <a:r>
              <a:rPr lang="en-US" altLang="zh-CN" sz="1200" dirty="0" smtClean="0">
                <a:solidFill>
                  <a:srgbClr val="C00000"/>
                </a:solidFill>
              </a:rPr>
              <a:t>    </a:t>
            </a:r>
            <a:r>
              <a:rPr lang="en-US" altLang="zh-CN" sz="1200" dirty="0" smtClean="0">
                <a:solidFill>
                  <a:srgbClr val="0000FF"/>
                </a:solidFill>
              </a:rPr>
              <a:t>t_uint8</a:t>
            </a:r>
            <a:r>
              <a:rPr lang="en-US" altLang="zh-CN" sz="1200" dirty="0" smtClean="0">
                <a:solidFill>
                  <a:srgbClr val="C00000"/>
                </a:solidFill>
              </a:rPr>
              <a:t> s8one;</a:t>
            </a:r>
          </a:p>
          <a:p>
            <a:r>
              <a:rPr lang="en-US" altLang="zh-CN" sz="1200" dirty="0" smtClean="0">
                <a:solidFill>
                  <a:srgbClr val="C00000"/>
                </a:solidFill>
              </a:rPr>
              <a:t>    </a:t>
            </a:r>
            <a:r>
              <a:rPr lang="en-US" altLang="zh-CN" sz="1200" dirty="0" smtClean="0">
                <a:solidFill>
                  <a:srgbClr val="0000FF"/>
                </a:solidFill>
              </a:rPr>
              <a:t>t_uint8</a:t>
            </a:r>
            <a:r>
              <a:rPr lang="en-US" altLang="zh-CN" sz="1200" dirty="0" smtClean="0">
                <a:solidFill>
                  <a:srgbClr val="C00000"/>
                </a:solidFill>
              </a:rPr>
              <a:t> s8two;</a:t>
            </a:r>
          </a:p>
          <a:p>
            <a:r>
              <a:rPr lang="en-US" altLang="zh-CN" sz="1200" dirty="0" smtClean="0">
                <a:solidFill>
                  <a:srgbClr val="0000FF"/>
                </a:solidFill>
              </a:rPr>
              <a:t>    t_uint16 </a:t>
            </a:r>
            <a:r>
              <a:rPr lang="en-US" altLang="zh-CN" sz="1200" dirty="0" smtClean="0">
                <a:solidFill>
                  <a:srgbClr val="C00000"/>
                </a:solidFill>
              </a:rPr>
              <a:t>s16three;</a:t>
            </a:r>
          </a:p>
          <a:p>
            <a:r>
              <a:rPr lang="en-US" altLang="zh-CN" sz="1200" dirty="0" smtClean="0">
                <a:solidFill>
                  <a:srgbClr val="0000FF"/>
                </a:solidFill>
              </a:rPr>
              <a:t>    t_uint16 </a:t>
            </a:r>
            <a:r>
              <a:rPr lang="en-US" altLang="zh-CN" sz="1200" dirty="0" smtClean="0">
                <a:solidFill>
                  <a:srgbClr val="C00000"/>
                </a:solidFill>
              </a:rPr>
              <a:t>s16four;</a:t>
            </a:r>
          </a:p>
          <a:p>
            <a:r>
              <a:rPr lang="en-US" altLang="zh-CN" sz="1200" dirty="0" smtClean="0">
                <a:solidFill>
                  <a:srgbClr val="0000FF"/>
                </a:solidFill>
              </a:rPr>
              <a:t>    t_uint32 </a:t>
            </a:r>
            <a:r>
              <a:rPr lang="en-US" altLang="zh-CN" sz="1200" dirty="0" smtClean="0">
                <a:solidFill>
                  <a:srgbClr val="C00000"/>
                </a:solidFill>
              </a:rPr>
              <a:t>s32five;</a:t>
            </a:r>
          </a:p>
          <a:p>
            <a:r>
              <a:rPr lang="en-US" altLang="zh-CN" sz="1200" dirty="0" smtClean="0">
                <a:solidFill>
                  <a:srgbClr val="C00000"/>
                </a:solidFill>
              </a:rPr>
              <a:t>};</a:t>
            </a:r>
          </a:p>
          <a:p>
            <a:r>
              <a:rPr lang="en-US" altLang="zh-CN" sz="1200" dirty="0" smtClean="0">
                <a:solidFill>
                  <a:srgbClr val="C00000"/>
                </a:solidFill>
              </a:rPr>
              <a:t>struct sample sam1;</a:t>
            </a:r>
          </a:p>
          <a:p>
            <a:r>
              <a:rPr lang="en-US" altLang="zh-CN" sz="1200" dirty="0" smtClean="0">
                <a:solidFill>
                  <a:srgbClr val="C00000"/>
                </a:solidFill>
              </a:rPr>
              <a:t>t_uint8 buff[32] = {0};</a:t>
            </a:r>
          </a:p>
          <a:p>
            <a:r>
              <a:rPr lang="en-US" altLang="zh-CN" sz="1200" dirty="0" err="1" smtClean="0">
                <a:solidFill>
                  <a:srgbClr val="C00000"/>
                </a:solidFill>
              </a:rPr>
              <a:t>memcpy</a:t>
            </a:r>
            <a:r>
              <a:rPr lang="en-US" altLang="zh-CN" sz="1200" dirty="0" smtClean="0">
                <a:solidFill>
                  <a:srgbClr val="C00000"/>
                </a:solidFill>
              </a:rPr>
              <a:t>(buff, &amp;sam1, </a:t>
            </a:r>
            <a:r>
              <a:rPr lang="en-US" altLang="zh-CN" sz="1200" dirty="0" err="1" smtClean="0">
                <a:solidFill>
                  <a:srgbClr val="C00000"/>
                </a:solidFill>
              </a:rPr>
              <a:t>sizeof</a:t>
            </a:r>
            <a:r>
              <a:rPr lang="en-US" altLang="zh-CN" sz="1200" dirty="0" smtClean="0">
                <a:solidFill>
                  <a:srgbClr val="C00000"/>
                </a:solidFill>
              </a:rPr>
              <a:t>(sam1));</a:t>
            </a:r>
          </a:p>
        </p:txBody>
      </p:sp>
      <p:sp>
        <p:nvSpPr>
          <p:cNvPr id="8" name="TextBox 7"/>
          <p:cNvSpPr txBox="1"/>
          <p:nvPr/>
        </p:nvSpPr>
        <p:spPr>
          <a:xfrm>
            <a:off x="357158" y="4071942"/>
            <a:ext cx="7143800" cy="2031325"/>
          </a:xfrm>
          <a:prstGeom prst="rect">
            <a:avLst/>
          </a:prstGeom>
          <a:noFill/>
        </p:spPr>
        <p:txBody>
          <a:bodyPr wrap="square" rtlCol="0">
            <a:spAutoFit/>
          </a:bodyPr>
          <a:lstStyle/>
          <a:p>
            <a:r>
              <a:rPr lang="en-US" altLang="zh-CN" dirty="0" smtClean="0">
                <a:solidFill>
                  <a:srgbClr val="0000FF"/>
                </a:solidFill>
              </a:rPr>
              <a:t>          </a:t>
            </a:r>
            <a:r>
              <a:rPr lang="en-US" altLang="zh-CN" dirty="0" err="1" smtClean="0">
                <a:solidFill>
                  <a:srgbClr val="0000FF"/>
                </a:solidFill>
              </a:rPr>
              <a:t>Gcc</a:t>
            </a:r>
            <a:r>
              <a:rPr lang="zh-CN" altLang="en-US" dirty="0" smtClean="0">
                <a:solidFill>
                  <a:srgbClr val="0000FF"/>
                </a:solidFill>
              </a:rPr>
              <a:t>字节对齐：</a:t>
            </a:r>
            <a:r>
              <a:rPr lang="en-US" altLang="zh-CN" dirty="0" smtClean="0">
                <a:solidFill>
                  <a:srgbClr val="C00000"/>
                </a:solidFill>
              </a:rPr>
              <a:t>__attribute__((packed))</a:t>
            </a:r>
          </a:p>
          <a:p>
            <a:r>
              <a:rPr lang="en-US" altLang="zh-CN" dirty="0" smtClean="0">
                <a:solidFill>
                  <a:srgbClr val="0000FF"/>
                </a:solidFill>
              </a:rPr>
              <a:t>          Visual C++</a:t>
            </a:r>
            <a:r>
              <a:rPr lang="zh-CN" altLang="en-US" dirty="0" smtClean="0">
                <a:solidFill>
                  <a:srgbClr val="0000FF"/>
                </a:solidFill>
              </a:rPr>
              <a:t>字节对齐：</a:t>
            </a:r>
            <a:r>
              <a:rPr lang="en-US" altLang="zh-CN" dirty="0" smtClean="0">
                <a:solidFill>
                  <a:srgbClr val="C00000"/>
                </a:solidFill>
              </a:rPr>
              <a:t>#</a:t>
            </a:r>
            <a:r>
              <a:rPr lang="en-US" altLang="zh-CN" dirty="0" err="1" smtClean="0">
                <a:solidFill>
                  <a:srgbClr val="C00000"/>
                </a:solidFill>
              </a:rPr>
              <a:t>pragma</a:t>
            </a:r>
            <a:r>
              <a:rPr lang="en-US" altLang="zh-CN" dirty="0" smtClean="0">
                <a:solidFill>
                  <a:srgbClr val="C00000"/>
                </a:solidFill>
              </a:rPr>
              <a:t> pack(1) 1</a:t>
            </a:r>
            <a:r>
              <a:rPr lang="zh-CN" altLang="en-US" dirty="0" smtClean="0">
                <a:solidFill>
                  <a:srgbClr val="C00000"/>
                </a:solidFill>
              </a:rPr>
              <a:t>字节对齐</a:t>
            </a:r>
            <a:endParaRPr lang="en-US" altLang="zh-CN" dirty="0" smtClean="0">
              <a:solidFill>
                <a:srgbClr val="C00000"/>
              </a:solidFill>
            </a:endParaRPr>
          </a:p>
          <a:p>
            <a:r>
              <a:rPr lang="en-US" altLang="zh-CN" dirty="0" smtClean="0">
                <a:solidFill>
                  <a:srgbClr val="C00000"/>
                </a:solidFill>
              </a:rPr>
              <a:t>		                 ///code</a:t>
            </a:r>
          </a:p>
          <a:p>
            <a:r>
              <a:rPr lang="en-US" altLang="zh-CN" dirty="0" smtClean="0">
                <a:solidFill>
                  <a:srgbClr val="C00000"/>
                </a:solidFill>
              </a:rPr>
              <a:t>                                             #</a:t>
            </a:r>
            <a:r>
              <a:rPr lang="en-US" altLang="zh-CN" dirty="0" err="1" smtClean="0">
                <a:solidFill>
                  <a:srgbClr val="C00000"/>
                </a:solidFill>
              </a:rPr>
              <a:t>pragma</a:t>
            </a:r>
            <a:r>
              <a:rPr lang="en-US" altLang="zh-CN" dirty="0" smtClean="0">
                <a:solidFill>
                  <a:srgbClr val="C00000"/>
                </a:solidFill>
              </a:rPr>
              <a:t> pack()    </a:t>
            </a:r>
            <a:r>
              <a:rPr lang="zh-CN" altLang="en-US" dirty="0" smtClean="0">
                <a:solidFill>
                  <a:srgbClr val="C00000"/>
                </a:solidFill>
              </a:rPr>
              <a:t>恢复自然对齐</a:t>
            </a:r>
            <a:endParaRPr lang="en-US" altLang="zh-CN" dirty="0" smtClean="0">
              <a:solidFill>
                <a:srgbClr val="C00000"/>
              </a:solidFill>
            </a:endParaRPr>
          </a:p>
          <a:p>
            <a:r>
              <a:rPr lang="en-US" altLang="zh-CN" dirty="0" smtClean="0">
                <a:solidFill>
                  <a:srgbClr val="C00000"/>
                </a:solidFill>
              </a:rPr>
              <a:t>         </a:t>
            </a:r>
            <a:r>
              <a:rPr lang="zh-CN" altLang="en-US" dirty="0" smtClean="0">
                <a:solidFill>
                  <a:srgbClr val="0000FF"/>
                </a:solidFill>
              </a:rPr>
              <a:t>建议不要使用对齐：</a:t>
            </a:r>
            <a:endParaRPr lang="en-US" altLang="zh-CN" dirty="0" smtClean="0">
              <a:solidFill>
                <a:srgbClr val="0000FF"/>
              </a:solidFill>
            </a:endParaRPr>
          </a:p>
          <a:p>
            <a:r>
              <a:rPr lang="en-US" altLang="zh-CN" dirty="0" smtClean="0">
                <a:solidFill>
                  <a:srgbClr val="0000FF"/>
                </a:solidFill>
              </a:rPr>
              <a:t>         1</a:t>
            </a:r>
            <a:r>
              <a:rPr lang="zh-CN" altLang="en-US" dirty="0" smtClean="0">
                <a:solidFill>
                  <a:srgbClr val="0000FF"/>
                </a:solidFill>
              </a:rPr>
              <a:t>、当一个对齐结构包含非对齐结构，情况可能会变得复杂；</a:t>
            </a:r>
            <a:endParaRPr lang="en-US" altLang="zh-CN" dirty="0" smtClean="0">
              <a:solidFill>
                <a:srgbClr val="0000FF"/>
              </a:solidFill>
            </a:endParaRPr>
          </a:p>
          <a:p>
            <a:r>
              <a:rPr lang="en-US" altLang="zh-CN" dirty="0" smtClean="0">
                <a:solidFill>
                  <a:srgbClr val="0000FF"/>
                </a:solidFill>
              </a:rPr>
              <a:t>         2</a:t>
            </a:r>
            <a:r>
              <a:rPr lang="zh-CN" altLang="en-US" dirty="0" smtClean="0">
                <a:solidFill>
                  <a:srgbClr val="0000FF"/>
                </a:solidFill>
              </a:rPr>
              <a:t>、当一个平台支持</a:t>
            </a:r>
            <a:r>
              <a:rPr lang="en-US" altLang="zh-CN" dirty="0" smtClean="0">
                <a:solidFill>
                  <a:srgbClr val="0000FF"/>
                </a:solidFill>
              </a:rPr>
              <a:t>2</a:t>
            </a:r>
            <a:r>
              <a:rPr lang="zh-CN" altLang="en-US" dirty="0" smtClean="0">
                <a:solidFill>
                  <a:srgbClr val="0000FF"/>
                </a:solidFill>
              </a:rPr>
              <a:t>字节对齐，另外一个平台不支持；</a:t>
            </a:r>
            <a:endParaRPr lang="en-US" altLang="zh-CN" dirty="0" smtClean="0">
              <a:solidFill>
                <a:srgbClr val="0000FF"/>
              </a:solidFill>
            </a:endParaRPr>
          </a:p>
        </p:txBody>
      </p:sp>
      <p:pic>
        <p:nvPicPr>
          <p:cNvPr id="9" name="Picture 5"/>
          <p:cNvPicPr>
            <a:picLocks noChangeAspect="1" noChangeArrowheads="1"/>
          </p:cNvPicPr>
          <p:nvPr/>
        </p:nvPicPr>
        <p:blipFill>
          <a:blip r:embed="rId2" cstate="print"/>
          <a:srcRect/>
          <a:stretch>
            <a:fillRect/>
          </a:stretch>
        </p:blipFill>
        <p:spPr bwMode="auto">
          <a:xfrm>
            <a:off x="500034" y="4143380"/>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8</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1000132" cy="369332"/>
          </a:xfrm>
          <a:prstGeom prst="rect">
            <a:avLst/>
          </a:prstGeom>
          <a:noFill/>
        </p:spPr>
        <p:txBody>
          <a:bodyPr wrap="square" rtlCol="0">
            <a:spAutoFit/>
          </a:bodyPr>
          <a:lstStyle/>
          <a:p>
            <a:r>
              <a:rPr lang="zh-CN" altLang="en-US" dirty="0" smtClean="0"/>
              <a:t>编译器</a:t>
            </a:r>
            <a:endParaRPr lang="zh-CN" altLang="en-US" dirty="0"/>
          </a:p>
        </p:txBody>
      </p:sp>
      <p:sp>
        <p:nvSpPr>
          <p:cNvPr id="11" name="TextBox 10"/>
          <p:cNvSpPr txBox="1"/>
          <p:nvPr/>
        </p:nvSpPr>
        <p:spPr>
          <a:xfrm>
            <a:off x="214282" y="928670"/>
            <a:ext cx="6429420" cy="2585323"/>
          </a:xfrm>
          <a:prstGeom prst="rect">
            <a:avLst/>
          </a:prstGeom>
          <a:noFill/>
        </p:spPr>
        <p:txBody>
          <a:bodyPr wrap="square" rtlCol="0">
            <a:spAutoFit/>
          </a:bodyPr>
          <a:lstStyle/>
          <a:p>
            <a:r>
              <a:rPr lang="zh-CN" altLang="en-US" dirty="0" smtClean="0">
                <a:latin typeface="宋体" pitchFamily="2" charset="-122"/>
              </a:rPr>
              <a:t>    使用不同的编译器进行源码的编译，带来的好处如下：</a:t>
            </a:r>
            <a:endParaRPr lang="en-US" altLang="zh-CN" dirty="0" smtClean="0">
              <a:latin typeface="宋体" pitchFamily="2" charset="-122"/>
            </a:endParaRPr>
          </a:p>
          <a:p>
            <a:r>
              <a:rPr lang="en-US" altLang="zh-CN" dirty="0" smtClean="0">
                <a:latin typeface="宋体" pitchFamily="2" charset="-122"/>
              </a:rPr>
              <a:t>        1</a:t>
            </a:r>
            <a:r>
              <a:rPr lang="zh-CN" altLang="en-US" dirty="0" smtClean="0">
                <a:latin typeface="宋体" pitchFamily="2" charset="-122"/>
              </a:rPr>
              <a:t>、保证你的代码避免使用编译器相关特性、宏、标志；</a:t>
            </a:r>
            <a:endParaRPr lang="en-US" altLang="zh-CN" dirty="0" smtClean="0">
              <a:latin typeface="宋体" pitchFamily="2" charset="-122"/>
            </a:endParaRPr>
          </a:p>
          <a:p>
            <a:r>
              <a:rPr lang="en-US" altLang="zh-CN" dirty="0" smtClean="0">
                <a:latin typeface="宋体" pitchFamily="2" charset="-122"/>
              </a:rPr>
              <a:t>        2</a:t>
            </a:r>
            <a:r>
              <a:rPr lang="zh-CN" altLang="en-US" dirty="0" smtClean="0">
                <a:latin typeface="宋体" pitchFamily="2" charset="-122"/>
              </a:rPr>
              <a:t>、避免使用过新的</a:t>
            </a:r>
            <a:r>
              <a:rPr lang="en-US" altLang="zh-CN" dirty="0" smtClean="0">
                <a:latin typeface="宋体" pitchFamily="2" charset="-122"/>
              </a:rPr>
              <a:t>C++</a:t>
            </a:r>
            <a:r>
              <a:rPr lang="zh-CN" altLang="en-US" dirty="0" smtClean="0">
                <a:latin typeface="宋体" pitchFamily="2" charset="-122"/>
              </a:rPr>
              <a:t>标准语言特性；</a:t>
            </a:r>
            <a:endParaRPr lang="en-US" altLang="zh-CN" dirty="0" smtClean="0">
              <a:latin typeface="宋体" pitchFamily="2" charset="-122"/>
            </a:endParaRPr>
          </a:p>
          <a:p>
            <a:r>
              <a:rPr lang="en-US" altLang="zh-CN" dirty="0" smtClean="0">
                <a:latin typeface="宋体" pitchFamily="2" charset="-122"/>
              </a:rPr>
              <a:t>        3</a:t>
            </a:r>
            <a:r>
              <a:rPr lang="zh-CN" altLang="en-US" dirty="0" smtClean="0">
                <a:latin typeface="宋体" pitchFamily="2" charset="-122"/>
              </a:rPr>
              <a:t>、不同的编译器产生不同的编译警告和错误，让代码更健壮；</a:t>
            </a:r>
            <a:endParaRPr lang="en-US" altLang="zh-CN" dirty="0" smtClean="0">
              <a:latin typeface="宋体" pitchFamily="2" charset="-122"/>
            </a:endParaRPr>
          </a:p>
          <a:p>
            <a:r>
              <a:rPr lang="en-US" altLang="zh-CN" dirty="0" smtClean="0">
                <a:latin typeface="宋体" pitchFamily="2" charset="-122"/>
              </a:rPr>
              <a:t>        4</a:t>
            </a:r>
            <a:r>
              <a:rPr lang="zh-CN" altLang="en-US" dirty="0" smtClean="0">
                <a:latin typeface="宋体" pitchFamily="2" charset="-122"/>
              </a:rPr>
              <a:t>、不同的编译器会生成不同的执行文件，可以帮助一些难以发现的问题</a:t>
            </a:r>
            <a:endParaRPr lang="en-US" altLang="zh-CN" dirty="0" smtClean="0">
              <a:latin typeface="宋体" pitchFamily="2" charset="-122"/>
            </a:endParaRPr>
          </a:p>
          <a:p>
            <a:endParaRPr lang="en-US" altLang="zh-CN" dirty="0" smtClean="0"/>
          </a:p>
        </p:txBody>
      </p:sp>
      <p:sp>
        <p:nvSpPr>
          <p:cNvPr id="6" name="TextBox 5"/>
          <p:cNvSpPr txBox="1"/>
          <p:nvPr/>
        </p:nvSpPr>
        <p:spPr>
          <a:xfrm>
            <a:off x="428596" y="3857628"/>
            <a:ext cx="6429420" cy="1200329"/>
          </a:xfrm>
          <a:prstGeom prst="rect">
            <a:avLst/>
          </a:prstGeom>
          <a:noFill/>
        </p:spPr>
        <p:txBody>
          <a:bodyPr wrap="square" rtlCol="0">
            <a:spAutoFit/>
          </a:bodyPr>
          <a:lstStyle/>
          <a:p>
            <a:r>
              <a:rPr lang="zh-CN" altLang="en-US" dirty="0" smtClean="0"/>
              <a:t>    编译选项：</a:t>
            </a:r>
            <a:endParaRPr lang="en-US" altLang="zh-CN" dirty="0" smtClean="0"/>
          </a:p>
          <a:p>
            <a:r>
              <a:rPr lang="en-US" altLang="zh-CN" dirty="0" smtClean="0"/>
              <a:t>           </a:t>
            </a:r>
            <a:r>
              <a:rPr lang="en-US" altLang="zh-CN" dirty="0" err="1" smtClean="0"/>
              <a:t>Gcc</a:t>
            </a:r>
            <a:r>
              <a:rPr lang="zh-CN" altLang="en-US" dirty="0" smtClean="0"/>
              <a:t>：</a:t>
            </a:r>
            <a:r>
              <a:rPr lang="en-US" altLang="zh-CN" dirty="0" smtClean="0"/>
              <a:t>-Wall </a:t>
            </a:r>
            <a:r>
              <a:rPr lang="zh-CN" altLang="en-US" dirty="0" smtClean="0"/>
              <a:t>打开所有警告 ，</a:t>
            </a:r>
            <a:r>
              <a:rPr lang="en-US" altLang="zh-CN" dirty="0" smtClean="0"/>
              <a:t>–</a:t>
            </a:r>
            <a:r>
              <a:rPr lang="en-US" altLang="zh-CN" dirty="0" err="1" smtClean="0"/>
              <a:t>Werror</a:t>
            </a:r>
            <a:r>
              <a:rPr lang="en-US" altLang="zh-CN" dirty="0" smtClean="0"/>
              <a:t> </a:t>
            </a:r>
            <a:r>
              <a:rPr lang="zh-CN" altLang="en-US" dirty="0" smtClean="0"/>
              <a:t>将警告视为错误</a:t>
            </a:r>
            <a:endParaRPr lang="en-US" altLang="zh-CN" dirty="0" smtClean="0"/>
          </a:p>
          <a:p>
            <a:r>
              <a:rPr lang="en-US" altLang="zh-CN" dirty="0" smtClean="0"/>
              <a:t>           Visual C++</a:t>
            </a:r>
            <a:r>
              <a:rPr lang="zh-CN" altLang="en-US" dirty="0" smtClean="0"/>
              <a:t>：</a:t>
            </a:r>
            <a:r>
              <a:rPr lang="en-US" altLang="zh-CN" dirty="0" smtClean="0"/>
              <a:t>/</a:t>
            </a:r>
            <a:r>
              <a:rPr lang="en-US" altLang="zh-CN" dirty="0" err="1" smtClean="0"/>
              <a:t>Wn</a:t>
            </a:r>
            <a:r>
              <a:rPr lang="en-US" altLang="zh-CN" dirty="0" smtClean="0"/>
              <a:t> </a:t>
            </a:r>
            <a:r>
              <a:rPr lang="zh-CN" altLang="en-US" dirty="0" smtClean="0"/>
              <a:t>定义了警告等级，</a:t>
            </a:r>
            <a:r>
              <a:rPr lang="en-US" altLang="zh-CN" dirty="0" smtClean="0"/>
              <a:t>/WX </a:t>
            </a:r>
            <a:r>
              <a:rPr lang="zh-CN" altLang="en-US" dirty="0" smtClean="0"/>
              <a:t>将警告视为错误</a:t>
            </a:r>
            <a:endParaRPr lang="en-US" altLang="zh-CN" dirty="0" smtClean="0"/>
          </a:p>
        </p:txBody>
      </p:sp>
      <p:pic>
        <p:nvPicPr>
          <p:cNvPr id="7" name="Picture 5"/>
          <p:cNvPicPr>
            <a:picLocks noChangeAspect="1" noChangeArrowheads="1"/>
          </p:cNvPicPr>
          <p:nvPr/>
        </p:nvPicPr>
        <p:blipFill>
          <a:blip r:embed="rId2" cstate="print"/>
          <a:srcRect/>
          <a:stretch>
            <a:fillRect/>
          </a:stretch>
        </p:blipFill>
        <p:spPr bwMode="auto">
          <a:xfrm>
            <a:off x="428596" y="1000108"/>
            <a:ext cx="219075" cy="238125"/>
          </a:xfrm>
          <a:prstGeom prst="rect">
            <a:avLst/>
          </a:prstGeom>
          <a:noFill/>
          <a:ln w="9525">
            <a:noFill/>
            <a:miter lim="800000"/>
            <a:headEnd/>
            <a:tailEnd/>
          </a:ln>
          <a:effectLst/>
        </p:spPr>
      </p:pic>
      <p:pic>
        <p:nvPicPr>
          <p:cNvPr id="13" name="Picture 5"/>
          <p:cNvPicPr>
            <a:picLocks noChangeAspect="1" noChangeArrowheads="1"/>
          </p:cNvPicPr>
          <p:nvPr/>
        </p:nvPicPr>
        <p:blipFill>
          <a:blip r:embed="rId2" cstate="print"/>
          <a:srcRect/>
          <a:stretch>
            <a:fillRect/>
          </a:stretch>
        </p:blipFill>
        <p:spPr bwMode="auto">
          <a:xfrm>
            <a:off x="500034" y="3929066"/>
            <a:ext cx="21907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3C65A9-BF86-4CF8-8E99-290622A4FD78}" type="slidenum">
              <a:rPr lang="en-US" altLang="zh-CN" smtClean="0"/>
              <a:pPr eaLnBrk="1" hangingPunct="1"/>
              <a:t>9</a:t>
            </a:fld>
            <a:endParaRPr lang="en-US" altLang="zh-CN" smtClean="0"/>
          </a:p>
        </p:txBody>
      </p:sp>
      <p:sp>
        <p:nvSpPr>
          <p:cNvPr id="5123" name="Text Box 4"/>
          <p:cNvSpPr txBox="1">
            <a:spLocks noChangeArrowheads="1"/>
          </p:cNvSpPr>
          <p:nvPr/>
        </p:nvSpPr>
        <p:spPr bwMode="auto">
          <a:xfrm>
            <a:off x="592138" y="5411788"/>
            <a:ext cx="1841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3200"/>
          </a:p>
          <a:p>
            <a:pPr eaLnBrk="1" hangingPunct="1"/>
            <a:endParaRPr lang="en-US" altLang="zh-CN"/>
          </a:p>
        </p:txBody>
      </p:sp>
      <p:sp>
        <p:nvSpPr>
          <p:cNvPr id="4" name="TextBox 3"/>
          <p:cNvSpPr txBox="1"/>
          <p:nvPr/>
        </p:nvSpPr>
        <p:spPr>
          <a:xfrm>
            <a:off x="142844" y="142852"/>
            <a:ext cx="1428760" cy="369332"/>
          </a:xfrm>
          <a:prstGeom prst="rect">
            <a:avLst/>
          </a:prstGeom>
          <a:noFill/>
        </p:spPr>
        <p:txBody>
          <a:bodyPr wrap="square" rtlCol="0">
            <a:spAutoFit/>
          </a:bodyPr>
          <a:lstStyle/>
          <a:p>
            <a:r>
              <a:rPr lang="zh-CN" altLang="en-US" dirty="0" smtClean="0"/>
              <a:t>数据类型</a:t>
            </a:r>
            <a:endParaRPr lang="en-US" altLang="zh-CN" dirty="0" smtClean="0"/>
          </a:p>
        </p:txBody>
      </p:sp>
      <p:sp>
        <p:nvSpPr>
          <p:cNvPr id="11" name="TextBox 10"/>
          <p:cNvSpPr txBox="1"/>
          <p:nvPr/>
        </p:nvSpPr>
        <p:spPr>
          <a:xfrm>
            <a:off x="214282" y="928670"/>
            <a:ext cx="6429420" cy="1107996"/>
          </a:xfrm>
          <a:prstGeom prst="rect">
            <a:avLst/>
          </a:prstGeom>
          <a:noFill/>
        </p:spPr>
        <p:txBody>
          <a:bodyPr wrap="square" rtlCol="0">
            <a:spAutoFit/>
          </a:bodyPr>
          <a:lstStyle/>
          <a:p>
            <a:r>
              <a:rPr lang="en-US" altLang="zh-CN" dirty="0" smtClean="0"/>
              <a:t>        </a:t>
            </a:r>
            <a:r>
              <a:rPr lang="en-US" altLang="zh-CN" dirty="0" smtClean="0">
                <a:solidFill>
                  <a:srgbClr val="0000FF"/>
                </a:solidFill>
              </a:rPr>
              <a:t>C++</a:t>
            </a:r>
            <a:r>
              <a:rPr lang="zh-CN" altLang="en-US" dirty="0" smtClean="0">
                <a:solidFill>
                  <a:srgbClr val="0000FF"/>
                </a:solidFill>
              </a:rPr>
              <a:t>基本数据类型的长度与操作系统、硬件平台、编译器都相关，需要进行自定义的数据类型。在使用数据类型的长度时不要直接用数字进行，应该使用</a:t>
            </a:r>
            <a:r>
              <a:rPr lang="en-US" altLang="zh-CN" dirty="0" err="1" smtClean="0">
                <a:solidFill>
                  <a:srgbClr val="0000FF"/>
                </a:solidFill>
              </a:rPr>
              <a:t>sizeof</a:t>
            </a:r>
            <a:r>
              <a:rPr lang="en-US" altLang="zh-CN" dirty="0" smtClean="0">
                <a:solidFill>
                  <a:srgbClr val="0000FF"/>
                </a:solidFill>
              </a:rPr>
              <a:t>(</a:t>
            </a:r>
            <a:r>
              <a:rPr lang="zh-CN" altLang="en-US" dirty="0" smtClean="0">
                <a:solidFill>
                  <a:srgbClr val="0000FF"/>
                </a:solidFill>
              </a:rPr>
              <a:t>数据类型</a:t>
            </a:r>
            <a:r>
              <a:rPr lang="en-US" altLang="zh-CN" dirty="0" smtClean="0">
                <a:solidFill>
                  <a:srgbClr val="0000FF"/>
                </a:solidFill>
              </a:rPr>
              <a:t>)</a:t>
            </a:r>
            <a:r>
              <a:rPr lang="zh-CN" altLang="en-US" dirty="0" smtClean="0">
                <a:solidFill>
                  <a:srgbClr val="0000FF"/>
                </a:solidFill>
              </a:rPr>
              <a:t>。</a:t>
            </a:r>
            <a:endParaRPr lang="en-US" altLang="zh-CN" dirty="0" smtClean="0">
              <a:solidFill>
                <a:srgbClr val="0000FF"/>
              </a:solidFill>
            </a:endParaRPr>
          </a:p>
          <a:p>
            <a:pPr lvl="2"/>
            <a:endParaRPr lang="en-US" altLang="zh-CN" sz="1200" dirty="0" smtClean="0">
              <a:solidFill>
                <a:srgbClr val="C00000"/>
              </a:solidFill>
            </a:endParaRPr>
          </a:p>
        </p:txBody>
      </p:sp>
      <p:pic>
        <p:nvPicPr>
          <p:cNvPr id="6" name="Picture 5"/>
          <p:cNvPicPr>
            <a:picLocks noChangeAspect="1" noChangeArrowheads="1"/>
          </p:cNvPicPr>
          <p:nvPr/>
        </p:nvPicPr>
        <p:blipFill>
          <a:blip r:embed="rId2" cstate="print"/>
          <a:srcRect/>
          <a:stretch>
            <a:fillRect/>
          </a:stretch>
        </p:blipFill>
        <p:spPr bwMode="auto">
          <a:xfrm>
            <a:off x="428596" y="1000108"/>
            <a:ext cx="219075" cy="238125"/>
          </a:xfrm>
          <a:prstGeom prst="rect">
            <a:avLst/>
          </a:prstGeom>
          <a:noFill/>
          <a:ln w="9525">
            <a:noFill/>
            <a:miter lim="800000"/>
            <a:headEnd/>
            <a:tailEnd/>
          </a:ln>
          <a:effectLst/>
        </p:spPr>
      </p:pic>
      <p:sp>
        <p:nvSpPr>
          <p:cNvPr id="7" name="TextBox 6"/>
          <p:cNvSpPr txBox="1"/>
          <p:nvPr/>
        </p:nvSpPr>
        <p:spPr>
          <a:xfrm>
            <a:off x="928662" y="2214554"/>
            <a:ext cx="2786050" cy="3231654"/>
          </a:xfrm>
          <a:prstGeom prst="rect">
            <a:avLst/>
          </a:prstGeom>
          <a:noFill/>
        </p:spPr>
        <p:txBody>
          <a:bodyPr wrap="square" rtlCol="0">
            <a:spAutoFit/>
          </a:bodyPr>
          <a:lstStyle/>
          <a:p>
            <a:r>
              <a:rPr lang="en-US" altLang="zh-CN" sz="1200" dirty="0" err="1" smtClean="0">
                <a:solidFill>
                  <a:srgbClr val="C00000"/>
                </a:solidFill>
              </a:rPr>
              <a:t>typedef</a:t>
            </a:r>
            <a:r>
              <a:rPr lang="en-US" altLang="zh-CN" sz="1200" dirty="0" smtClean="0">
                <a:solidFill>
                  <a:srgbClr val="C00000"/>
                </a:solidFill>
              </a:rPr>
              <a:t> char t_int8;</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short t_int16;</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a:t>
            </a:r>
            <a:r>
              <a:rPr lang="en-US" altLang="zh-CN" sz="1200" dirty="0" err="1" smtClean="0">
                <a:solidFill>
                  <a:srgbClr val="C00000"/>
                </a:solidFill>
              </a:rPr>
              <a:t>int</a:t>
            </a:r>
            <a:r>
              <a:rPr lang="en-US" altLang="zh-CN" sz="1200" dirty="0" smtClean="0">
                <a:solidFill>
                  <a:srgbClr val="C00000"/>
                </a:solidFill>
              </a:rPr>
              <a:t> t_int32;</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long </a:t>
            </a:r>
            <a:r>
              <a:rPr lang="en-US" altLang="zh-CN" sz="1200" dirty="0" err="1" smtClean="0">
                <a:solidFill>
                  <a:srgbClr val="C00000"/>
                </a:solidFill>
              </a:rPr>
              <a:t>t_long</a:t>
            </a:r>
            <a:r>
              <a:rPr lang="en-US" altLang="zh-CN" sz="1200" dirty="0" smtClean="0">
                <a:solidFill>
                  <a:srgbClr val="C00000"/>
                </a:solidFill>
              </a:rPr>
              <a:t>;</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long </a:t>
            </a:r>
            <a:r>
              <a:rPr lang="en-US" altLang="zh-CN" sz="1200" dirty="0" err="1" smtClean="0">
                <a:solidFill>
                  <a:srgbClr val="C00000"/>
                </a:solidFill>
              </a:rPr>
              <a:t>long</a:t>
            </a:r>
            <a:r>
              <a:rPr lang="en-US" altLang="zh-CN" sz="1200" dirty="0" smtClean="0">
                <a:solidFill>
                  <a:srgbClr val="C00000"/>
                </a:solidFill>
              </a:rPr>
              <a:t> t_int64;</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t_int32 </a:t>
            </a:r>
            <a:r>
              <a:rPr lang="en-US" altLang="zh-CN" sz="1200" dirty="0" err="1" smtClean="0">
                <a:solidFill>
                  <a:srgbClr val="C00000"/>
                </a:solidFill>
              </a:rPr>
              <a:t>t_bool</a:t>
            </a:r>
            <a:r>
              <a:rPr lang="en-US" altLang="zh-CN" sz="1200" dirty="0" smtClean="0">
                <a:solidFill>
                  <a:srgbClr val="C00000"/>
                </a:solidFill>
              </a:rPr>
              <a:t>;</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unsigned char t_uint8;</a:t>
            </a:r>
          </a:p>
          <a:p>
            <a:endParaRPr lang="en-US" altLang="zh-CN" sz="1200" dirty="0" smtClean="0">
              <a:solidFill>
                <a:srgbClr val="C00000"/>
              </a:solidFill>
            </a:endParaRPr>
          </a:p>
          <a:p>
            <a:r>
              <a:rPr lang="en-US" altLang="zh-CN" sz="1200" dirty="0" err="1" smtClean="0">
                <a:solidFill>
                  <a:srgbClr val="C00000"/>
                </a:solidFill>
              </a:rPr>
              <a:t>typedef</a:t>
            </a:r>
            <a:r>
              <a:rPr lang="en-US" altLang="zh-CN" sz="1200" dirty="0" smtClean="0">
                <a:solidFill>
                  <a:srgbClr val="C00000"/>
                </a:solidFill>
              </a:rPr>
              <a:t> unsigned short t_uint16;</a:t>
            </a:r>
          </a:p>
          <a:p>
            <a:endParaRPr lang="en-US" altLang="zh-CN" sz="1200" dirty="0" smtClean="0">
              <a:solidFill>
                <a:srgbClr val="C00000"/>
              </a:solidFill>
            </a:endParaRPr>
          </a:p>
          <a:p>
            <a:pPr marL="0" lvl="2"/>
            <a:r>
              <a:rPr lang="en-US" altLang="zh-CN" sz="1200" dirty="0" err="1" smtClean="0">
                <a:solidFill>
                  <a:srgbClr val="C00000"/>
                </a:solidFill>
              </a:rPr>
              <a:t>typedef</a:t>
            </a:r>
            <a:r>
              <a:rPr lang="en-US" altLang="zh-CN" sz="1200" dirty="0" smtClean="0">
                <a:solidFill>
                  <a:srgbClr val="C00000"/>
                </a:solidFill>
              </a:rPr>
              <a:t> unsigned </a:t>
            </a:r>
            <a:r>
              <a:rPr lang="en-US" altLang="zh-CN" sz="1200" dirty="0" err="1" smtClean="0">
                <a:solidFill>
                  <a:srgbClr val="C00000"/>
                </a:solidFill>
              </a:rPr>
              <a:t>int</a:t>
            </a:r>
            <a:r>
              <a:rPr lang="en-US" altLang="zh-CN" sz="1200" dirty="0" smtClean="0">
                <a:solidFill>
                  <a:srgbClr val="C00000"/>
                </a:solidFill>
              </a:rPr>
              <a:t> t_uint32;</a:t>
            </a:r>
          </a:p>
        </p:txBody>
      </p:sp>
      <p:sp>
        <p:nvSpPr>
          <p:cNvPr id="10" name="TextBox 9"/>
          <p:cNvSpPr txBox="1"/>
          <p:nvPr/>
        </p:nvSpPr>
        <p:spPr>
          <a:xfrm>
            <a:off x="4500562" y="2214554"/>
            <a:ext cx="3214710" cy="3231654"/>
          </a:xfrm>
          <a:prstGeom prst="rect">
            <a:avLst/>
          </a:prstGeom>
          <a:noFill/>
        </p:spPr>
        <p:txBody>
          <a:bodyPr wrap="square" rtlCol="0">
            <a:spAutoFit/>
          </a:bodyPr>
          <a:lstStyle/>
          <a:p>
            <a:pPr marL="0" lvl="2"/>
            <a:r>
              <a:rPr lang="en-US" altLang="zh-CN" sz="1200" dirty="0" err="1" smtClean="0">
                <a:solidFill>
                  <a:srgbClr val="C00000"/>
                </a:solidFill>
              </a:rPr>
              <a:t>typedef</a:t>
            </a:r>
            <a:r>
              <a:rPr lang="en-US" altLang="zh-CN" sz="1200" dirty="0" smtClean="0">
                <a:solidFill>
                  <a:srgbClr val="C00000"/>
                </a:solidFill>
              </a:rPr>
              <a:t> unsigned long </a:t>
            </a:r>
            <a:r>
              <a:rPr lang="en-US" altLang="zh-CN" sz="1200" dirty="0" err="1" smtClean="0">
                <a:solidFill>
                  <a:srgbClr val="C00000"/>
                </a:solidFill>
              </a:rPr>
              <a:t>t_ulong</a:t>
            </a:r>
            <a:r>
              <a:rPr lang="en-US" altLang="zh-CN" sz="1200" dirty="0" smtClean="0">
                <a:solidFill>
                  <a:srgbClr val="C00000"/>
                </a:solidFill>
              </a:rPr>
              <a:t>;</a:t>
            </a:r>
          </a:p>
          <a:p>
            <a:pPr marL="0" lvl="2"/>
            <a:endParaRPr lang="en-US" altLang="zh-CN" sz="1200" dirty="0" smtClean="0">
              <a:solidFill>
                <a:srgbClr val="C00000"/>
              </a:solidFill>
            </a:endParaRPr>
          </a:p>
          <a:p>
            <a:pPr marL="0" lvl="2"/>
            <a:r>
              <a:rPr lang="en-US" altLang="zh-CN" sz="1200" dirty="0" err="1" smtClean="0">
                <a:solidFill>
                  <a:srgbClr val="C00000"/>
                </a:solidFill>
              </a:rPr>
              <a:t>typedef</a:t>
            </a:r>
            <a:r>
              <a:rPr lang="en-US" altLang="zh-CN" sz="1200" dirty="0" smtClean="0">
                <a:solidFill>
                  <a:srgbClr val="C00000"/>
                </a:solidFill>
              </a:rPr>
              <a:t> unsigned long </a:t>
            </a:r>
            <a:r>
              <a:rPr lang="en-US" altLang="zh-CN" sz="1200" dirty="0" err="1" smtClean="0">
                <a:solidFill>
                  <a:srgbClr val="C00000"/>
                </a:solidFill>
              </a:rPr>
              <a:t>long</a:t>
            </a:r>
            <a:r>
              <a:rPr lang="en-US" altLang="zh-CN" sz="1200" dirty="0" smtClean="0">
                <a:solidFill>
                  <a:srgbClr val="C00000"/>
                </a:solidFill>
              </a:rPr>
              <a:t> t_uint64;</a:t>
            </a:r>
          </a:p>
          <a:p>
            <a:pPr marL="0" lvl="2"/>
            <a:endParaRPr lang="en-US" altLang="zh-CN" sz="1200" dirty="0" smtClean="0">
              <a:solidFill>
                <a:srgbClr val="C00000"/>
              </a:solidFill>
            </a:endParaRPr>
          </a:p>
          <a:p>
            <a:pPr marL="0" lvl="2"/>
            <a:r>
              <a:rPr lang="en-US" altLang="zh-CN" sz="1200" dirty="0" err="1" smtClean="0">
                <a:solidFill>
                  <a:srgbClr val="C00000"/>
                </a:solidFill>
              </a:rPr>
              <a:t>typedef</a:t>
            </a:r>
            <a:r>
              <a:rPr lang="en-US" altLang="zh-CN" sz="1200" dirty="0" smtClean="0">
                <a:solidFill>
                  <a:srgbClr val="C00000"/>
                </a:solidFill>
              </a:rPr>
              <a:t> float t_float32;</a:t>
            </a:r>
          </a:p>
          <a:p>
            <a:pPr marL="0" lvl="2"/>
            <a:endParaRPr lang="en-US" altLang="zh-CN" sz="1200" dirty="0" smtClean="0">
              <a:solidFill>
                <a:srgbClr val="C00000"/>
              </a:solidFill>
            </a:endParaRPr>
          </a:p>
          <a:p>
            <a:pPr marL="0" lvl="2"/>
            <a:r>
              <a:rPr lang="en-US" altLang="zh-CN" sz="1200" dirty="0" err="1" smtClean="0">
                <a:solidFill>
                  <a:srgbClr val="C00000"/>
                </a:solidFill>
              </a:rPr>
              <a:t>typedef</a:t>
            </a:r>
            <a:r>
              <a:rPr lang="en-US" altLang="zh-CN" sz="1200" dirty="0" smtClean="0">
                <a:solidFill>
                  <a:srgbClr val="C00000"/>
                </a:solidFill>
              </a:rPr>
              <a:t> double t_float64;</a:t>
            </a:r>
          </a:p>
          <a:p>
            <a:pPr marL="0" lvl="2"/>
            <a:endParaRPr lang="en-US" altLang="zh-CN" sz="1200" dirty="0" smtClean="0">
              <a:solidFill>
                <a:srgbClr val="C00000"/>
              </a:solidFill>
            </a:endParaRPr>
          </a:p>
          <a:p>
            <a:pPr marL="0" lvl="2"/>
            <a:r>
              <a:rPr lang="en-US" altLang="zh-CN" sz="1200" dirty="0" smtClean="0">
                <a:solidFill>
                  <a:srgbClr val="C00000"/>
                </a:solidFill>
              </a:rPr>
              <a:t>#</a:t>
            </a:r>
            <a:r>
              <a:rPr lang="en-US" altLang="zh-CN" sz="1200" dirty="0" err="1" smtClean="0">
                <a:solidFill>
                  <a:srgbClr val="C00000"/>
                </a:solidFill>
              </a:rPr>
              <a:t>ifdef</a:t>
            </a:r>
            <a:r>
              <a:rPr lang="en-US" altLang="zh-CN" sz="1200" dirty="0" smtClean="0">
                <a:solidFill>
                  <a:srgbClr val="C00000"/>
                </a:solidFill>
              </a:rPr>
              <a:t> WIN64</a:t>
            </a:r>
          </a:p>
          <a:p>
            <a:pPr marL="0" lvl="2"/>
            <a:r>
              <a:rPr lang="en-US" altLang="zh-CN" sz="1200" dirty="0" err="1" smtClean="0">
                <a:solidFill>
                  <a:srgbClr val="C00000"/>
                </a:solidFill>
              </a:rPr>
              <a:t>typedef</a:t>
            </a:r>
            <a:r>
              <a:rPr lang="en-US" altLang="zh-CN" sz="1200" dirty="0" smtClean="0">
                <a:solidFill>
                  <a:srgbClr val="C00000"/>
                </a:solidFill>
              </a:rPr>
              <a:t> long </a:t>
            </a:r>
            <a:r>
              <a:rPr lang="en-US" altLang="zh-CN" sz="1200" dirty="0" err="1" smtClean="0">
                <a:solidFill>
                  <a:srgbClr val="C00000"/>
                </a:solidFill>
              </a:rPr>
              <a:t>long</a:t>
            </a:r>
            <a:r>
              <a:rPr lang="en-US" altLang="zh-CN" sz="1200" dirty="0" smtClean="0">
                <a:solidFill>
                  <a:srgbClr val="C00000"/>
                </a:solidFill>
              </a:rPr>
              <a:t> </a:t>
            </a:r>
            <a:r>
              <a:rPr lang="en-US" altLang="zh-CN" sz="1200" dirty="0" err="1" smtClean="0">
                <a:solidFill>
                  <a:srgbClr val="C00000"/>
                </a:solidFill>
              </a:rPr>
              <a:t>t_pointer</a:t>
            </a:r>
            <a:r>
              <a:rPr lang="en-US" altLang="zh-CN" sz="1200" dirty="0" smtClean="0">
                <a:solidFill>
                  <a:srgbClr val="C00000"/>
                </a:solidFill>
              </a:rPr>
              <a:t>;</a:t>
            </a:r>
          </a:p>
          <a:p>
            <a:pPr marL="0" lvl="2"/>
            <a:endParaRPr lang="en-US" altLang="zh-CN" sz="1200" dirty="0" smtClean="0">
              <a:solidFill>
                <a:srgbClr val="C00000"/>
              </a:solidFill>
            </a:endParaRPr>
          </a:p>
          <a:p>
            <a:pPr marL="0" lvl="2"/>
            <a:r>
              <a:rPr lang="en-US" altLang="zh-CN" sz="1200" dirty="0" err="1" smtClean="0">
                <a:solidFill>
                  <a:srgbClr val="C00000"/>
                </a:solidFill>
              </a:rPr>
              <a:t>typedef</a:t>
            </a:r>
            <a:r>
              <a:rPr lang="en-US" altLang="zh-CN" sz="1200" dirty="0" smtClean="0">
                <a:solidFill>
                  <a:srgbClr val="C00000"/>
                </a:solidFill>
              </a:rPr>
              <a:t> long </a:t>
            </a:r>
            <a:r>
              <a:rPr lang="en-US" altLang="zh-CN" sz="1200" dirty="0" err="1" smtClean="0">
                <a:solidFill>
                  <a:srgbClr val="C00000"/>
                </a:solidFill>
              </a:rPr>
              <a:t>long</a:t>
            </a:r>
            <a:r>
              <a:rPr lang="en-US" altLang="zh-CN" sz="1200" dirty="0" smtClean="0">
                <a:solidFill>
                  <a:srgbClr val="C00000"/>
                </a:solidFill>
              </a:rPr>
              <a:t> </a:t>
            </a:r>
            <a:r>
              <a:rPr lang="en-US" altLang="zh-CN" sz="1200" dirty="0" err="1" smtClean="0">
                <a:solidFill>
                  <a:srgbClr val="C00000"/>
                </a:solidFill>
              </a:rPr>
              <a:t>t_handler</a:t>
            </a:r>
            <a:r>
              <a:rPr lang="en-US" altLang="zh-CN" sz="1200" dirty="0" smtClean="0">
                <a:solidFill>
                  <a:srgbClr val="C00000"/>
                </a:solidFill>
              </a:rPr>
              <a:t>;</a:t>
            </a:r>
          </a:p>
          <a:p>
            <a:pPr marL="0" lvl="2"/>
            <a:r>
              <a:rPr lang="en-US" altLang="zh-CN" sz="1200" dirty="0" smtClean="0">
                <a:solidFill>
                  <a:srgbClr val="C00000"/>
                </a:solidFill>
              </a:rPr>
              <a:t>#else</a:t>
            </a:r>
          </a:p>
          <a:p>
            <a:pPr marL="0" lvl="2"/>
            <a:r>
              <a:rPr lang="en-US" altLang="zh-CN" sz="1200" dirty="0" err="1" smtClean="0">
                <a:solidFill>
                  <a:srgbClr val="C00000"/>
                </a:solidFill>
              </a:rPr>
              <a:t>typedef</a:t>
            </a:r>
            <a:r>
              <a:rPr lang="en-US" altLang="zh-CN" sz="1200" dirty="0" smtClean="0">
                <a:solidFill>
                  <a:srgbClr val="C00000"/>
                </a:solidFill>
              </a:rPr>
              <a:t> unsigned long </a:t>
            </a:r>
            <a:r>
              <a:rPr lang="en-US" altLang="zh-CN" sz="1200" dirty="0" err="1" smtClean="0">
                <a:solidFill>
                  <a:srgbClr val="C00000"/>
                </a:solidFill>
              </a:rPr>
              <a:t>t_pointer</a:t>
            </a:r>
            <a:r>
              <a:rPr lang="en-US" altLang="zh-CN" sz="1200" dirty="0" smtClean="0">
                <a:solidFill>
                  <a:srgbClr val="C00000"/>
                </a:solidFill>
              </a:rPr>
              <a:t>;</a:t>
            </a:r>
          </a:p>
          <a:p>
            <a:pPr marL="0" lvl="2"/>
            <a:endParaRPr lang="en-US" altLang="zh-CN" sz="1200" dirty="0" smtClean="0">
              <a:solidFill>
                <a:srgbClr val="C00000"/>
              </a:solidFill>
            </a:endParaRPr>
          </a:p>
          <a:p>
            <a:pPr marL="0" lvl="2"/>
            <a:r>
              <a:rPr lang="en-US" altLang="zh-CN" sz="1200" dirty="0" err="1" smtClean="0">
                <a:solidFill>
                  <a:srgbClr val="C00000"/>
                </a:solidFill>
              </a:rPr>
              <a:t>typedef</a:t>
            </a:r>
            <a:r>
              <a:rPr lang="en-US" altLang="zh-CN" sz="1200" dirty="0" smtClean="0">
                <a:solidFill>
                  <a:srgbClr val="C00000"/>
                </a:solidFill>
              </a:rPr>
              <a:t> unsigned long </a:t>
            </a:r>
            <a:r>
              <a:rPr lang="en-US" altLang="zh-CN" sz="1200" dirty="0" err="1" smtClean="0">
                <a:solidFill>
                  <a:srgbClr val="C00000"/>
                </a:solidFill>
              </a:rPr>
              <a:t>t_handler</a:t>
            </a:r>
            <a:r>
              <a:rPr lang="en-US" altLang="zh-CN" sz="1200" dirty="0" smtClean="0">
                <a:solidFill>
                  <a:srgbClr val="C00000"/>
                </a:solidFill>
              </a:rPr>
              <a:t>;</a:t>
            </a:r>
          </a:p>
          <a:p>
            <a:pPr marL="0" lvl="2"/>
            <a:r>
              <a:rPr lang="en-US" altLang="zh-CN" sz="1200" dirty="0" smtClean="0">
                <a:solidFill>
                  <a:srgbClr val="C00000"/>
                </a:solidFill>
              </a:rPr>
              <a:t>#</a:t>
            </a:r>
            <a:r>
              <a:rPr lang="en-US" altLang="zh-CN" sz="1200" dirty="0" err="1" smtClean="0">
                <a:solidFill>
                  <a:srgbClr val="C00000"/>
                </a:solidFill>
              </a:rPr>
              <a:t>endif</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16422</TotalTime>
  <Words>1510</Words>
  <Application>Microsoft Office PowerPoint</Application>
  <PresentationFormat>全屏显示(4:3)</PresentationFormat>
  <Paragraphs>254</Paragraphs>
  <Slides>29</Slides>
  <Notes>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Watermark</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qwe</dc:creator>
  <cp:lastModifiedBy>China</cp:lastModifiedBy>
  <cp:revision>817</cp:revision>
  <dcterms:created xsi:type="dcterms:W3CDTF">2001-08-11T02:29:34Z</dcterms:created>
  <dcterms:modified xsi:type="dcterms:W3CDTF">2016-09-23T09:20:59Z</dcterms:modified>
</cp:coreProperties>
</file>