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pappardelle pasta with parsley butter, roasted hazelnuts, and shaved parmesan chees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of salad with fried rice, boiled eggs, and chopsticks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with salmon cakes, salad, and hummus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wl of pappardelle pasta with parsley butter, roasted hazelnuts, and shaved parmesan cheese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829" y="2388026"/>
            <a:ext cx="12054250" cy="327665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he runMCXspectrum.m program can generate a reflectance spectrum over a chosen wavelength range.…"/>
          <p:cNvSpPr txBox="1"/>
          <p:nvPr/>
        </p:nvSpPr>
        <p:spPr>
          <a:xfrm>
            <a:off x="287514" y="296113"/>
            <a:ext cx="9599068" cy="55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runMCXspectrum.m</a:t>
            </a:r>
            <a:r>
              <a:t> program </a:t>
            </a:r>
            <a:r>
              <a:t>can generate a reflectance spectrum over a chosen wavelength range.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example generates R(nm) for nm = 300:10:1000.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varyC.png" descr="vary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1778000"/>
            <a:ext cx="7916396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Example:  Run MCX using different amounts of dietary carotenoids (C).…"/>
          <p:cNvSpPr txBox="1"/>
          <p:nvPr/>
        </p:nvSpPr>
        <p:spPr>
          <a:xfrm>
            <a:off x="269074" y="150452"/>
            <a:ext cx="652851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 Run MCX using different amounts of dietary carotenoids (C).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factor C scales an experimental carotenoid absorption spectrum.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is accomplished by adjusting the value CC in makeTissueList.m:</a:t>
            </a:r>
          </a:p>
          <a:p>
            <a:pPr algn="l" defTabSz="457200">
              <a:defRPr sz="1400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CC = 0.0; </a:t>
            </a:r>
            <a:r>
              <a:t>% Carotenoids (scales carotenoid absorption)</a:t>
            </a:r>
            <a:endParaRPr sz="1200">
              <a:solidFill>
                <a:srgbClr val="000000"/>
              </a:solidFill>
            </a:endParaR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then specifies the value </a:t>
            </a: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tissue(#).C</a:t>
            </a:r>
            <a:r>
              <a:t> for all tissue types.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carotenoids affect the 460-520 nm range.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1778000"/>
            <a:ext cx="8466667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here is a background absorption (A [1/mm]) that should be included for skin.…"/>
          <p:cNvSpPr txBox="1"/>
          <p:nvPr/>
        </p:nvSpPr>
        <p:spPr>
          <a:xfrm>
            <a:off x="195807" y="343255"/>
            <a:ext cx="12248592" cy="1467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a background absorption (A [1/mm]) that should be included for skin.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 this example, A is a constant over all wavelengths, but primarily affects the longer wavelengths where photon pathlengths are long.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work is needed on A, but a typical values is 0.01/mm.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Currently, the value of A is changed within the runMCXspectrum.m program, rather than within the makeTissueList.m subroutine,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study of A is on-going. Eventually, A may be included in makeTissueList.m.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RdvlogNp.png" descr="RdvlogN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2794000"/>
            <a:ext cx="7949401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A FINAL NOTE:  Simulating  the reflectance of a semi-infinite tissue as the ratio of N’=mus’/mua is varied.…"/>
          <p:cNvSpPr txBox="1"/>
          <p:nvPr/>
        </p:nvSpPr>
        <p:spPr>
          <a:xfrm>
            <a:off x="250834" y="74195"/>
            <a:ext cx="10064802" cy="283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FINAL NOTE:  Simulating  the reflectance of a semi-infinite tissue as the ratio of N’=mus’/mua is varied.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simulation used the semi-infinite mimic of cfg.prop(6,:) = [mua*1000 mus*1000 g n].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Comparison of the MCX R(N’) versus the diffusion theory R(N’) is shown.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a matched surface boundary condition, the two calculations are indistinguishable on the R vs log(N’) plot.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a mis-matched boundary condition, the MCX result deviates from the diffusion theory result when R&lt;0.40.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scattering no longer dominates absorption, the photons do not have enough scattering events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become randomized before being absorbed. Hence, diffusion theory over-estimates reflectance.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Monte Carlo simulations are needed when the ratio N’ is less than 10.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</p:txBody>
      </p:sp>
      <p:sp>
        <p:nvSpPr>
          <p:cNvPr id="206" name="The transmission (Tt) is zero."/>
          <p:cNvSpPr txBox="1"/>
          <p:nvPr/>
        </p:nvSpPr>
        <p:spPr>
          <a:xfrm>
            <a:off x="8107393" y="7750284"/>
            <a:ext cx="2707133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The transmission (Tt) is zero.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logRdvlogNp.png" descr="logRdvlogN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2794000"/>
            <a:ext cx="8092204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e same comparison of MCX vs Diffusion Theory on a log-log scale.…"/>
          <p:cNvSpPr txBox="1"/>
          <p:nvPr/>
        </p:nvSpPr>
        <p:spPr>
          <a:xfrm>
            <a:off x="247266" y="232273"/>
            <a:ext cx="10441129" cy="192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same comparison of MCX vs Diffusion Theory on a log-log scale.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curves illustrate that diffusion theory overestimates R(N’)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N’&lt;1 for a matched boundary, and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N’&lt;10 for a mismatched boundary.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problems involving superficial scatter (confocal reflectance/fluorescence, OCT), Monte Carlo sims are needed.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problems involving fluence around absorbing objects or near boundaries, Monte Carlo sims are needed.</a:t>
            </a:r>
          </a:p>
        </p:txBody>
      </p:sp>
      <p:sp>
        <p:nvSpPr>
          <p:cNvPr id="210" name="Note: when N’ is very small,…"/>
          <p:cNvSpPr txBox="1"/>
          <p:nvPr/>
        </p:nvSpPr>
        <p:spPr>
          <a:xfrm>
            <a:off x="173859" y="6804816"/>
            <a:ext cx="3551226" cy="1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Note: when N’ is very small,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still some transmission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despite the semi-infinite mimic.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Making the mimic more optically thick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could fix this transmission leakage.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3490398" y="6125303"/>
            <a:ext cx="2400367" cy="110869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quation"/>
          <p:cNvSpPr txBox="1"/>
          <p:nvPr/>
        </p:nvSpPr>
        <p:spPr>
          <a:xfrm>
            <a:off x="2253355" y="4450569"/>
            <a:ext cx="8962801" cy="43576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W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X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3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  <a:endParaRPr sz="3200">
              <a:solidFill>
                <a:srgbClr val="5E5E5E"/>
              </a:solidFill>
            </a:endParaRPr>
          </a:p>
        </p:txBody>
      </p:sp>
      <p:sp>
        <p:nvSpPr>
          <p:cNvPr id="155" name="Equation"/>
          <p:cNvSpPr txBox="1"/>
          <p:nvPr/>
        </p:nvSpPr>
        <p:spPr>
          <a:xfrm>
            <a:off x="2151292" y="6592008"/>
            <a:ext cx="9131527" cy="4990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F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56" name="B = blood volume fraction…"/>
          <p:cNvSpPr txBox="1"/>
          <p:nvPr/>
        </p:nvSpPr>
        <p:spPr>
          <a:xfrm>
            <a:off x="4710686" y="1016322"/>
            <a:ext cx="7657878" cy="258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300"/>
            </a:pPr>
            <a:r>
              <a:t>B = blood volume fraction</a:t>
            </a:r>
          </a:p>
          <a:p>
            <a:pPr algn="l">
              <a:defRPr sz="2300"/>
            </a:pPr>
            <a:r>
              <a:t>S = arteriovenous oxygen saturation </a:t>
            </a:r>
          </a:p>
          <a:p>
            <a:pPr algn="l">
              <a:defRPr sz="2300"/>
            </a:pPr>
            <a:r>
              <a:t>W = water content</a:t>
            </a:r>
          </a:p>
          <a:p>
            <a:pPr algn="l">
              <a:defRPr sz="2300"/>
            </a:pPr>
            <a:r>
              <a:t>M = melanosome volume fraction</a:t>
            </a:r>
          </a:p>
          <a:p>
            <a:pPr algn="l">
              <a:defRPr sz="2300"/>
            </a:pPr>
            <a:r>
              <a:t>C = dietary carotenoids</a:t>
            </a:r>
          </a:p>
          <a:p>
            <a:pPr algn="l">
              <a:defRPr sz="2300"/>
            </a:pPr>
            <a:r>
              <a:t>F = fat volume fraction</a:t>
            </a:r>
          </a:p>
          <a:p>
            <a:pPr algn="l">
              <a:defRPr sz="2300"/>
            </a:pPr>
            <a:r>
              <a:t>A = background absorption (constant over wavelength)</a:t>
            </a:r>
          </a:p>
        </p:txBody>
      </p:sp>
      <p:sp>
        <p:nvSpPr>
          <p:cNvPr id="157" name="where X = C, M, F, …"/>
          <p:cNvSpPr txBox="1"/>
          <p:nvPr/>
        </p:nvSpPr>
        <p:spPr>
          <a:xfrm>
            <a:off x="8222226" y="5308830"/>
            <a:ext cx="40603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where </a:t>
            </a:r>
            <a:r>
              <a:rPr i="1"/>
              <a:t>X</a:t>
            </a:r>
            <a:r>
              <a:t> = C, M, F, …</a:t>
            </a:r>
          </a:p>
        </p:txBody>
      </p:sp>
      <p:sp>
        <p:nvSpPr>
          <p:cNvPr id="158" name="where MU(:,:) is an array…"/>
          <p:cNvSpPr txBox="1"/>
          <p:nvPr/>
        </p:nvSpPr>
        <p:spPr>
          <a:xfrm>
            <a:off x="3030126" y="7507010"/>
            <a:ext cx="7332003" cy="733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/>
            </a:pPr>
            <a:r>
              <a:t>where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MU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t>:,:) is an array </a:t>
            </a:r>
          </a:p>
          <a:p>
            <a:pPr algn="l">
              <a:defRPr sz="2100"/>
            </a:pPr>
            <a:r>
              <a:t>that holds the absorption spectra for the tissue components </a:t>
            </a:r>
          </a:p>
        </p:txBody>
      </p:sp>
      <p:sp>
        <p:nvSpPr>
          <p:cNvPr id="159" name="The basics of skin optical properties are summarized.…"/>
          <p:cNvSpPr txBox="1"/>
          <p:nvPr/>
        </p:nvSpPr>
        <p:spPr>
          <a:xfrm>
            <a:off x="173654" y="256857"/>
            <a:ext cx="4954322" cy="123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basics of skin optical properties are summarized.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First, the absorption of a skin layer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containing different amounts of these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tissue components.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quation"/>
          <p:cNvSpPr txBox="1"/>
          <p:nvPr/>
        </p:nvSpPr>
        <p:spPr>
          <a:xfrm>
            <a:off x="4567543" y="4242126"/>
            <a:ext cx="4649337" cy="13633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  <m:sup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num>
                    <m:den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sSup>
                    <m:e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p>
                  </m:sSup>
                </m:oMath>
              </m:oMathPara>
            </a14:m>
            <a:endParaRPr sz="5000">
              <a:solidFill>
                <a:srgbClr val="5E5E5E"/>
              </a:solidFill>
            </a:endParaRPr>
          </a:p>
        </p:txBody>
      </p:sp>
      <p:sp>
        <p:nvSpPr>
          <p:cNvPr id="162" name="a = scattering strength [1/mm]…"/>
          <p:cNvSpPr txBox="1"/>
          <p:nvPr/>
        </p:nvSpPr>
        <p:spPr>
          <a:xfrm>
            <a:off x="4428959" y="1372343"/>
            <a:ext cx="4300424" cy="26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a = scattering strength [1/mm] 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b = scattering power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g = anisotropy of scatter 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   </a:t>
            </a:r>
          </a:p>
        </p:txBody>
      </p:sp>
      <p:sp>
        <p:nvSpPr>
          <p:cNvPr id="163" name="Equation"/>
          <p:cNvSpPr txBox="1"/>
          <p:nvPr/>
        </p:nvSpPr>
        <p:spPr>
          <a:xfrm>
            <a:off x="4687032" y="6458839"/>
            <a:ext cx="2919005" cy="15699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2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>
                          <m:r>
                            <a:rPr xmlns:a="http://schemas.openxmlformats.org/drawingml/2006/main" sz="52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5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den>
                  </m:f>
                </m:oMath>
              </m:oMathPara>
            </a14:m>
            <a:endParaRPr sz="5200">
              <a:solidFill>
                <a:srgbClr val="5E5E5E"/>
              </a:solidFill>
            </a:endParaRPr>
          </a:p>
        </p:txBody>
      </p:sp>
      <p:sp>
        <p:nvSpPr>
          <p:cNvPr id="164" name="Equation"/>
          <p:cNvSpPr txBox="1"/>
          <p:nvPr/>
        </p:nvSpPr>
        <p:spPr>
          <a:xfrm>
            <a:off x="8749004" y="1451701"/>
            <a:ext cx="1981277" cy="3729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31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  <m:sup>
                      <m:r>
                        <a:rPr xmlns:a="http://schemas.openxmlformats.org/drawingml/2006/main" sz="31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500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100">
              <a:solidFill>
                <a:srgbClr val="5E5E5E"/>
              </a:solidFill>
            </a:endParaRPr>
          </a:p>
        </p:txBody>
      </p:sp>
      <p:sp>
        <p:nvSpPr>
          <p:cNvPr id="165" name="g"/>
          <p:cNvSpPr txBox="1"/>
          <p:nvPr/>
        </p:nvSpPr>
        <p:spPr>
          <a:xfrm>
            <a:off x="7143039" y="7235079"/>
            <a:ext cx="464212" cy="8084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800"/>
            </a:lvl1pPr>
          </a:lstStyle>
          <a:p>
            <a:pPr/>
            <a:r>
              <a:t>g</a:t>
            </a:r>
          </a:p>
        </p:txBody>
      </p:sp>
      <p:sp>
        <p:nvSpPr>
          <p:cNvPr id="166" name="The basics of skin optical properties are summarized.…"/>
          <p:cNvSpPr txBox="1"/>
          <p:nvPr/>
        </p:nvSpPr>
        <p:spPr>
          <a:xfrm>
            <a:off x="173654" y="371157"/>
            <a:ext cx="4954322" cy="1010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basics of skin optical properties are summarized.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Second, the scattering properties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a skin layer is specified.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r tissue types #:…"/>
          <p:cNvSpPr txBox="1"/>
          <p:nvPr/>
        </p:nvSpPr>
        <p:spPr>
          <a:xfrm>
            <a:off x="3288597" y="5375933"/>
            <a:ext cx="4677462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tissue types #:</a:t>
            </a:r>
          </a:p>
          <a:p>
            <a:pPr lvl="1" algn="l">
              <a:defRPr sz="2400"/>
            </a:pPr>
            <a:r>
              <a:t>1 = epidermis</a:t>
            </a:r>
          </a:p>
          <a:p>
            <a:pPr lvl="1" algn="l">
              <a:defRPr sz="2400"/>
            </a:pPr>
            <a:r>
              <a:t>2 = papillary dermis</a:t>
            </a:r>
          </a:p>
          <a:p>
            <a:pPr lvl="1" algn="l">
              <a:defRPr sz="2400"/>
            </a:pPr>
            <a:r>
              <a:t>3 = superficial vascular plexus</a:t>
            </a:r>
          </a:p>
          <a:p>
            <a:pPr lvl="1" algn="l">
              <a:defRPr sz="2400"/>
            </a:pPr>
            <a:r>
              <a:t>4 = reticular dermis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499" y="3109502"/>
            <a:ext cx="72898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3077" y="783838"/>
            <a:ext cx="6258646" cy="84020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he makeTissueList.m subroutine generates a tissue structure that holds the optical properties at one wavelength."/>
          <p:cNvSpPr txBox="1"/>
          <p:nvPr/>
        </p:nvSpPr>
        <p:spPr>
          <a:xfrm>
            <a:off x="212244" y="199525"/>
            <a:ext cx="1045372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The makeTissueList.m subroutine generates a tissue structure that holds the optical properties at one wavelength.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299" y="3123440"/>
            <a:ext cx="10998201" cy="638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091" y="2175996"/>
            <a:ext cx="10198101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3077" y="783838"/>
            <a:ext cx="6258646" cy="84020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he makeTissueList.m subroutine generates a tissue structure that holds the optical properties at one wavelength."/>
          <p:cNvSpPr txBox="1"/>
          <p:nvPr/>
        </p:nvSpPr>
        <p:spPr>
          <a:xfrm>
            <a:off x="212244" y="199525"/>
            <a:ext cx="1045372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The makeTissueList.m subroutine generates a tissue structure that holds the optical properties at one wavelength.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quation"/>
          <p:cNvSpPr txBox="1"/>
          <p:nvPr/>
        </p:nvSpPr>
        <p:spPr>
          <a:xfrm>
            <a:off x="4788249" y="539698"/>
            <a:ext cx="6311060" cy="3405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100">
              <a:solidFill>
                <a:srgbClr val="5E5E5E"/>
              </a:solidFill>
            </a:endParaRPr>
          </a:p>
        </p:txBody>
      </p:sp>
      <p:sp>
        <p:nvSpPr>
          <p:cNvPr id="179" name="% specify tissue layer properties…"/>
          <p:cNvSpPr txBox="1"/>
          <p:nvPr/>
        </p:nvSpPr>
        <p:spPr>
          <a:xfrm>
            <a:off x="3743465" y="1386597"/>
            <a:ext cx="9099805" cy="798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    </a:t>
            </a:r>
            <a:r>
              <a:rPr>
                <a:solidFill>
                  <a:schemeClr val="accent1"/>
                </a:solidFill>
              </a:rPr>
              <a:t>% specify tissue layer properties</a:t>
            </a:r>
          </a:p>
          <a:p>
            <a:pPr algn="l">
              <a:defRPr sz="2200"/>
            </a:pPr>
            <a:r>
              <a:t>    PRINTON=0;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tissue = makeTissueList_skinWorkshop(nm1, MU2(inm,:), PRINTON);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200"/>
            </a:pPr>
          </a:p>
          <a:p>
            <a:pPr algn="l">
              <a:defRPr sz="2200"/>
            </a:pPr>
            <a:r>
              <a:t>    prop(1,:)=[0 0 1 1]; </a:t>
            </a:r>
            <a:r>
              <a:rPr>
                <a:solidFill>
                  <a:schemeClr val="accent1"/>
                </a:solidFill>
              </a:rPr>
              <a:t>% outer boundary [mua mus g n]</a:t>
            </a:r>
            <a:endParaRPr>
              <a:solidFill>
                <a:schemeClr val="accent1"/>
              </a:solidFill>
            </a:endParaRPr>
          </a:p>
          <a:p>
            <a:pPr algn="l">
              <a:defRPr sz="2200"/>
            </a:pPr>
            <a:r>
              <a:t>    for i=1:4  </a:t>
            </a:r>
            <a:r>
              <a:rPr>
                <a:solidFill>
                  <a:schemeClr val="accent1"/>
                </a:solidFill>
              </a:rPr>
              <a:t>% epi pap plx ret</a:t>
            </a:r>
          </a:p>
          <a:p>
            <a:pPr algn="l">
              <a:defRPr sz="2200"/>
            </a:pPr>
            <a:r>
              <a:t>        mua = tissue(i).mua + A;  </a:t>
            </a:r>
          </a:p>
          <a:p>
            <a:pPr algn="l">
              <a:defRPr sz="2200"/>
            </a:pPr>
            <a:r>
              <a:t>        mus = tissue(i).mus;   </a:t>
            </a:r>
          </a:p>
          <a:p>
            <a:pPr algn="l">
              <a:defRPr sz="2200"/>
            </a:pPr>
            <a:r>
              <a:t>        g   = tissue(i).g;    </a:t>
            </a:r>
          </a:p>
          <a:p>
            <a:pPr algn="l">
              <a:defRPr sz="2200"/>
            </a:pPr>
            <a:r>
              <a:t>        n   = tissue(i).n;      </a:t>
            </a:r>
          </a:p>
          <a:p>
            <a:pPr algn="l">
              <a:defRPr sz="2200"/>
            </a:pPr>
            <a:r>
              <a:t>        prop(i+1,:) = [mua mus g n];	</a:t>
            </a:r>
          </a:p>
          <a:p>
            <a:pPr algn="l">
              <a:defRPr sz="2200"/>
            </a:pPr>
            <a:r>
              <a:t>    end</a:t>
            </a:r>
          </a:p>
          <a:p>
            <a:pPr algn="l">
              <a:defRPr sz="2200"/>
            </a:pPr>
            <a:r>
              <a:t>    prop(5+1,:) = [mua*1000 mus*1000 g n]; </a:t>
            </a:r>
            <a:r>
              <a:rPr>
                <a:solidFill>
                  <a:schemeClr val="accent1"/>
                </a:solidFill>
              </a:rPr>
              <a:t>% mimic semi-infinite dermis</a:t>
            </a:r>
          </a:p>
          <a:p>
            <a:pPr algn="l">
              <a:defRPr sz="2200"/>
            </a:pPr>
            <a:r>
              <a:t>        % 1=outer boundary</a:t>
            </a:r>
          </a:p>
          <a:p>
            <a:pPr lvl="1" algn="l">
              <a:defRPr sz="2200"/>
            </a:pPr>
            <a:r>
              <a:t>  % 2=epidermis</a:t>
            </a:r>
          </a:p>
          <a:p>
            <a:pPr algn="l">
              <a:defRPr sz="2200"/>
            </a:pPr>
            <a:r>
              <a:t>        % 3=papillary dermis</a:t>
            </a:r>
          </a:p>
          <a:p>
            <a:pPr algn="l">
              <a:defRPr sz="2200"/>
            </a:pPr>
            <a:r>
              <a:t>        % 4=vascular plexus</a:t>
            </a:r>
          </a:p>
          <a:p>
            <a:pPr algn="l">
              <a:defRPr sz="2200"/>
            </a:pPr>
            <a:r>
              <a:t>        % 5=reticular dermis</a:t>
            </a:r>
          </a:p>
          <a:p>
            <a:pPr algn="l">
              <a:defRPr sz="2200"/>
            </a:pPr>
            <a:r>
              <a:t>        % 6=semi-infinite dermis</a:t>
            </a:r>
          </a:p>
          <a:p>
            <a:pPr algn="l">
              <a:defRPr sz="2200"/>
            </a:pPr>
            <a:r>
              <a:t>    </a:t>
            </a:r>
          </a:p>
          <a:p>
            <a:pPr algn="l">
              <a:defRPr sz="2200"/>
            </a:pPr>
            <a:r>
              <a:t>    cfg.prop = prop;</a:t>
            </a:r>
          </a:p>
        </p:txBody>
      </p:sp>
      <p:sp>
        <p:nvSpPr>
          <p:cNvPr id="180" name="MCX uses makeTissueList.m…"/>
          <p:cNvSpPr txBox="1"/>
          <p:nvPr/>
        </p:nvSpPr>
        <p:spPr>
          <a:xfrm>
            <a:off x="135064" y="358073"/>
            <a:ext cx="3569717" cy="283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MCX uses makeTissueList.m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fill the cfg.prop array that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specifies the optical properties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each tissue layer.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6th tissue type is defined as dermis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with its absorption and scattering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increased 1000-fold.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ratio of scattering/absorption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cancels the 1000 factor, so the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reflectance of this layer is the same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 the normal dermis.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037" y="3420370"/>
            <a:ext cx="10657145" cy="413000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Fill the tissue volume with skin layers"/>
          <p:cNvSpPr txBox="1"/>
          <p:nvPr/>
        </p:nvSpPr>
        <p:spPr>
          <a:xfrm>
            <a:off x="3429840" y="2477618"/>
            <a:ext cx="5969255" cy="52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Fill the tissue volume with skin layers</a:t>
            </a:r>
          </a:p>
        </p:txBody>
      </p:sp>
      <p:sp>
        <p:nvSpPr>
          <p:cNvPr id="184" name="Fill the tissue volume with the skin layers, including a final layer of 11-voxel thickness…"/>
          <p:cNvSpPr txBox="1"/>
          <p:nvPr/>
        </p:nvSpPr>
        <p:spPr>
          <a:xfrm>
            <a:off x="235051" y="215993"/>
            <a:ext cx="8259369" cy="192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Fill the tissue volume with the skin layers, including a final layer of 11-voxel thickness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Filled with the semi-infinite dermis properties (prop(6,:)) that mimics a semi-infinite dermis.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Models a semi-infinite tissue without requiring a ridiculously thick volume.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Alternatively, you might create </a:t>
            </a:r>
          </a:p>
          <a:p>
            <a:pPr lvl="1"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finite-thickness dermis (eg., 2 mm), </a:t>
            </a:r>
          </a:p>
          <a:p>
            <a:pPr lvl="1"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sub-cutaneous vascular plexus, </a:t>
            </a:r>
          </a:p>
          <a:p>
            <a:pPr lvl="1"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a fat layer.</a:t>
            </a:r>
          </a:p>
        </p:txBody>
      </p:sp>
      <p:sp>
        <p:nvSpPr>
          <p:cNvPr id="185" name="Line"/>
          <p:cNvSpPr/>
          <p:nvPr/>
        </p:nvSpPr>
        <p:spPr>
          <a:xfrm>
            <a:off x="868682" y="6883400"/>
            <a:ext cx="612985" cy="0"/>
          </a:xfrm>
          <a:prstGeom prst="line">
            <a:avLst/>
          </a:prstGeom>
          <a:ln w="50800">
            <a:solidFill>
              <a:srgbClr val="ED220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V="1">
            <a:off x="889000" y="6883399"/>
            <a:ext cx="1" cy="1238931"/>
          </a:xfrm>
          <a:prstGeom prst="line">
            <a:avLst/>
          </a:prstGeom>
          <a:ln w="50800">
            <a:solidFill>
              <a:srgbClr val="ED220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Note the semi-infinite mimic"/>
          <p:cNvSpPr txBox="1"/>
          <p:nvPr/>
        </p:nvSpPr>
        <p:spPr>
          <a:xfrm>
            <a:off x="679043" y="8236678"/>
            <a:ext cx="265511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Note the semi-infinite mimic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 lateral boundaries of the volume are set to “cyclic” so that no photons…"/>
          <p:cNvSpPr txBox="1"/>
          <p:nvPr/>
        </p:nvSpPr>
        <p:spPr>
          <a:xfrm>
            <a:off x="242123" y="330908"/>
            <a:ext cx="6904229" cy="55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lateral boundaries of the volume are set to “cyclic” so that no photons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are lost out the sides of the volume.</a:t>
            </a:r>
          </a:p>
        </p:txBody>
      </p:sp>
      <p:sp>
        <p:nvSpPr>
          <p:cNvPr id="190" name="cfg.bc          = 'ccrccr'; % cylic edges, reflective top,rear"/>
          <p:cNvSpPr txBox="1"/>
          <p:nvPr/>
        </p:nvSpPr>
        <p:spPr>
          <a:xfrm>
            <a:off x="2779732" y="1616386"/>
            <a:ext cx="7743445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cfg.bc          = 'ccrccr'; % cylic edges, reflective top,rear</a:t>
            </a:r>
          </a:p>
        </p:txBody>
      </p:sp>
      <p:sp>
        <p:nvSpPr>
          <p:cNvPr id="191" name="The total reflectance is calculated by summing the Rxy array."/>
          <p:cNvSpPr txBox="1"/>
          <p:nvPr/>
        </p:nvSpPr>
        <p:spPr>
          <a:xfrm>
            <a:off x="296325" y="3165491"/>
            <a:ext cx="5628133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The total reflectance is calculated by summing the Rxy array.</a:t>
            </a:r>
          </a:p>
        </p:txBody>
      </p:sp>
      <p:sp>
        <p:nvSpPr>
          <p:cNvPr id="192" name="Rxy       = flux.dref(:,:,1)*cfg.tstep*cfg.unitinmm^2;…"/>
          <p:cNvSpPr txBox="1"/>
          <p:nvPr/>
        </p:nvSpPr>
        <p:spPr>
          <a:xfrm>
            <a:off x="1289920" y="3820832"/>
            <a:ext cx="1072306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Rxy       = flux.dref(:,:,</a:t>
            </a:r>
            <a:r>
              <a:rPr>
                <a:solidFill>
                  <a:srgbClr val="116644"/>
                </a:solidFill>
              </a:rPr>
              <a:t>1</a:t>
            </a:r>
            <a:r>
              <a:t>)*cfg.tstep*cfg.unitinmm^</a:t>
            </a:r>
            <a:r>
              <a:rPr>
                <a:solidFill>
                  <a:srgbClr val="116644"/>
                </a:solidFill>
              </a:rPr>
              <a:t>2</a:t>
            </a:r>
            <a:r>
              <a:t>;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R(inm,</a:t>
            </a:r>
            <a:r>
              <a:rPr>
                <a:solidFill>
                  <a:srgbClr val="116644"/>
                </a:solidFill>
              </a:rPr>
              <a:t>1</a:t>
            </a:r>
            <a:r>
              <a:t>)  = </a:t>
            </a:r>
            <a:r>
              <a:rPr>
                <a:solidFill>
                  <a:srgbClr val="795E26"/>
                </a:solidFill>
              </a:rPr>
              <a:t>sum</a:t>
            </a:r>
            <a:r>
              <a:t>( Rxy(:));</a:t>
            </a:r>
          </a:p>
        </p:txBody>
      </p:sp>
      <p:sp>
        <p:nvSpPr>
          <p:cNvPr id="193" name="Hence, the resulting reflectance R is a 1D solution, i.e., the reflectance from an infinitely broad beam of incidence."/>
          <p:cNvSpPr txBox="1"/>
          <p:nvPr/>
        </p:nvSpPr>
        <p:spPr>
          <a:xfrm>
            <a:off x="309875" y="5663071"/>
            <a:ext cx="1039337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Hence, the resulting reflectance R is a 1D solution, i.e., the reflectance from an infinitely broad beam of incidence.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varyMel.png" descr="varyM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1778000"/>
            <a:ext cx="7916396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Example:  Run MCX using different amounts of epidermal melanin.…"/>
          <p:cNvSpPr txBox="1"/>
          <p:nvPr/>
        </p:nvSpPr>
        <p:spPr>
          <a:xfrm>
            <a:off x="167474" y="188552"/>
            <a:ext cx="714176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 Run MCX using different amounts of epidermal melanin.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melanosome volume fraction (M) in the epidermis is varied as 0, 2%, 6%.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is accomplished by adjusting the value of M in makeTissueList.m: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tissue(1).name  = </a:t>
            </a:r>
            <a:r>
              <a:rPr>
                <a:solidFill>
                  <a:srgbClr val="B245F3"/>
                </a:solidFill>
              </a:rPr>
              <a:t>'epidermis'</a:t>
            </a:r>
            <a:r>
              <a:t>;</a:t>
            </a:r>
          </a:p>
          <a:p>
            <a:pPr algn="l" defTabSz="457200">
              <a:defRPr sz="1400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M = 0.02; </a:t>
            </a:r>
            <a:r>
              <a:t>% melanosome volume fraction</a:t>
            </a:r>
            <a:endParaRPr sz="1200"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