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sldIdLst>
    <p:sldId id="256" r:id="rId3"/>
    <p:sldId id="257" r:id="rId4"/>
    <p:sldId id="258" r:id="rId5"/>
    <p:sldId id="259" r:id="rId6"/>
    <p:sldId id="266" r:id="rId7"/>
    <p:sldId id="260" r:id="rId8"/>
    <p:sldId id="261" r:id="rId9"/>
    <p:sldId id="262" r:id="rId10"/>
    <p:sldId id="265" r:id="rId11"/>
    <p:sldId id="263" r:id="rId12"/>
    <p:sldId id="264" r:id="rId13"/>
  </p:sldIdLst>
  <p:sldSz cx="9144000" cy="5143500" type="screen16x9"/>
  <p:notesSz cx="7559675" cy="10691813"/>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snapToObjects="1">
      <p:cViewPr varScale="1">
        <p:scale>
          <a:sx n="142" d="100"/>
          <a:sy n="142" d="100"/>
        </p:scale>
        <p:origin x="7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859" cy="53643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2066" y="0"/>
            <a:ext cx="3275859" cy="536431"/>
          </a:xfrm>
          <a:prstGeom prst="rect">
            <a:avLst/>
          </a:prstGeom>
        </p:spPr>
        <p:txBody>
          <a:bodyPr vert="horz" lIns="91440" tIns="45720" rIns="91440" bIns="45720" rtlCol="0"/>
          <a:lstStyle>
            <a:lvl1pPr algn="r">
              <a:defRPr sz="1200"/>
            </a:lvl1pPr>
          </a:lstStyle>
          <a:p>
            <a:fld id="{3EFD42F7-718C-4B98-AAEC-167E6DDD60A7}" type="datetimeFigureOut">
              <a:rPr lang="en-US" smtClean="0"/>
              <a:t>2/1/22</a:t>
            </a:fld>
            <a:endParaRPr lang="en-US"/>
          </a:p>
        </p:txBody>
      </p:sp>
      <p:sp>
        <p:nvSpPr>
          <p:cNvPr id="4" name="Slide Image Placeholder 3"/>
          <p:cNvSpPr>
            <a:spLocks noGrp="1" noRot="1" noChangeAspect="1"/>
          </p:cNvSpPr>
          <p:nvPr>
            <p:ph type="sldImg" idx="2"/>
          </p:nvPr>
        </p:nvSpPr>
        <p:spPr>
          <a:xfrm>
            <a:off x="572389" y="1336437"/>
            <a:ext cx="6414897" cy="360838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968" y="5145282"/>
            <a:ext cx="6047740" cy="4209776"/>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065"/>
            <a:ext cx="3275859" cy="53643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2066" y="10155065"/>
            <a:ext cx="3275859" cy="536430"/>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573088" y="1336675"/>
            <a:ext cx="6413500" cy="3608388"/>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panose="020B0604020202090204"/>
            </a:endParaRPr>
          </a:p>
        </p:txBody>
      </p:sp>
      <p:sp>
        <p:nvSpPr>
          <p:cNvPr id="25" name="PlaceHolder 2"/>
          <p:cNvSpPr>
            <a:spLocks noGrp="1"/>
          </p:cNvSpPr>
          <p:nvPr>
            <p:ph type="body"/>
          </p:nvPr>
        </p:nvSpPr>
        <p:spPr>
          <a:xfrm>
            <a:off x="311760" y="1152360"/>
            <a:ext cx="852012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26" name="PlaceHolder 3"/>
          <p:cNvSpPr>
            <a:spLocks noGrp="1"/>
          </p:cNvSpPr>
          <p:nvPr>
            <p:ph type="body"/>
          </p:nvPr>
        </p:nvSpPr>
        <p:spPr>
          <a:xfrm>
            <a:off x="311760" y="2936880"/>
            <a:ext cx="852012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panose="020B0604020202090204"/>
            </a:endParaRPr>
          </a:p>
        </p:txBody>
      </p:sp>
      <p:sp>
        <p:nvSpPr>
          <p:cNvPr id="28"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29"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30"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31" name="PlaceHolder 5"/>
          <p:cNvSpPr>
            <a:spLocks noGrp="1"/>
          </p:cNvSpPr>
          <p:nvPr>
            <p:ph type="body"/>
          </p:nvPr>
        </p:nvSpPr>
        <p:spPr>
          <a:xfrm>
            <a:off x="4677840" y="2936880"/>
            <a:ext cx="415764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panose="020B0604020202090204"/>
            </a:endParaRPr>
          </a:p>
        </p:txBody>
      </p:sp>
      <p:sp>
        <p:nvSpPr>
          <p:cNvPr id="33" name="PlaceHolder 2"/>
          <p:cNvSpPr>
            <a:spLocks noGrp="1"/>
          </p:cNvSpPr>
          <p:nvPr>
            <p:ph type="body"/>
          </p:nvPr>
        </p:nvSpPr>
        <p:spPr>
          <a:xfrm>
            <a:off x="311760" y="1152360"/>
            <a:ext cx="274320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34" name="PlaceHolder 3"/>
          <p:cNvSpPr>
            <a:spLocks noGrp="1"/>
          </p:cNvSpPr>
          <p:nvPr>
            <p:ph type="body"/>
          </p:nvPr>
        </p:nvSpPr>
        <p:spPr>
          <a:xfrm>
            <a:off x="3192480" y="1152360"/>
            <a:ext cx="274320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35" name="PlaceHolder 4"/>
          <p:cNvSpPr>
            <a:spLocks noGrp="1"/>
          </p:cNvSpPr>
          <p:nvPr>
            <p:ph type="body"/>
          </p:nvPr>
        </p:nvSpPr>
        <p:spPr>
          <a:xfrm>
            <a:off x="6073200" y="1152360"/>
            <a:ext cx="274320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36" name="PlaceHolder 5"/>
          <p:cNvSpPr>
            <a:spLocks noGrp="1"/>
          </p:cNvSpPr>
          <p:nvPr>
            <p:ph type="body"/>
          </p:nvPr>
        </p:nvSpPr>
        <p:spPr>
          <a:xfrm>
            <a:off x="311760" y="2936880"/>
            <a:ext cx="274320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37" name="PlaceHolder 6"/>
          <p:cNvSpPr>
            <a:spLocks noGrp="1"/>
          </p:cNvSpPr>
          <p:nvPr>
            <p:ph type="body"/>
          </p:nvPr>
        </p:nvSpPr>
        <p:spPr>
          <a:xfrm>
            <a:off x="3192480" y="2936880"/>
            <a:ext cx="274320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38" name="PlaceHolder 7"/>
          <p:cNvSpPr>
            <a:spLocks noGrp="1"/>
          </p:cNvSpPr>
          <p:nvPr>
            <p:ph type="body"/>
          </p:nvPr>
        </p:nvSpPr>
        <p:spPr>
          <a:xfrm>
            <a:off x="6073200" y="2936880"/>
            <a:ext cx="274320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panose="020B0604020202090204"/>
            </a:endParaRPr>
          </a:p>
        </p:txBody>
      </p:sp>
      <p:sp>
        <p:nvSpPr>
          <p:cNvPr id="43" name="PlaceHolder 2"/>
          <p:cNvSpPr>
            <a:spLocks noGrp="1"/>
          </p:cNvSpPr>
          <p:nvPr>
            <p:ph type="subTitle"/>
          </p:nvPr>
        </p:nvSpPr>
        <p:spPr>
          <a:xfrm>
            <a:off x="311760" y="1152360"/>
            <a:ext cx="8520120" cy="3416040"/>
          </a:xfrm>
          <a:prstGeom prst="rect">
            <a:avLst/>
          </a:prstGeom>
        </p:spPr>
        <p:txBody>
          <a:bodyPr lIns="0" tIns="0" rIns="0" bIns="0" anchor="ctr"/>
          <a:lstStyle/>
          <a:p>
            <a:pPr algn="ctr"/>
            <a:endParaRPr lang="en-IN" sz="3200" b="0" strike="noStrike" spc="-1">
              <a:latin typeface="Arial" panose="020B060402020209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panose="020B0604020202090204"/>
            </a:endParaRPr>
          </a:p>
        </p:txBody>
      </p:sp>
      <p:sp>
        <p:nvSpPr>
          <p:cNvPr id="45"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panose="020B0604020202090204"/>
            </a:endParaRPr>
          </a:p>
        </p:txBody>
      </p:sp>
      <p:sp>
        <p:nvSpPr>
          <p:cNvPr id="47"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48"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panose="020B060402020209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tIns="0" rIns="0" bIns="0" anchor="ctr"/>
          <a:lstStyle/>
          <a:p>
            <a:pPr algn="ctr"/>
            <a:endParaRPr lang="en-IN" sz="3200" b="0" strike="noStrike" spc="-1">
              <a:latin typeface="Arial" panose="020B060402020209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panose="020B0604020202090204"/>
            </a:endParaRPr>
          </a:p>
        </p:txBody>
      </p:sp>
      <p:sp>
        <p:nvSpPr>
          <p:cNvPr id="52"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53"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54"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panose="020B0604020202090204"/>
            </a:endParaRPr>
          </a:p>
        </p:txBody>
      </p:sp>
      <p:sp>
        <p:nvSpPr>
          <p:cNvPr id="4" name="PlaceHolder 2"/>
          <p:cNvSpPr>
            <a:spLocks noGrp="1"/>
          </p:cNvSpPr>
          <p:nvPr>
            <p:ph type="subTitle"/>
          </p:nvPr>
        </p:nvSpPr>
        <p:spPr>
          <a:xfrm>
            <a:off x="311760" y="1152360"/>
            <a:ext cx="8520120" cy="3416040"/>
          </a:xfrm>
          <a:prstGeom prst="rect">
            <a:avLst/>
          </a:prstGeom>
        </p:spPr>
        <p:txBody>
          <a:bodyPr lIns="0" tIns="0" rIns="0" bIns="0" anchor="ctr"/>
          <a:lstStyle/>
          <a:p>
            <a:pPr algn="ctr"/>
            <a:endParaRPr lang="en-IN" sz="3200" b="0" strike="noStrike" spc="-1">
              <a:latin typeface="Arial" panose="020B060402020209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panose="020B0604020202090204"/>
            </a:endParaRPr>
          </a:p>
        </p:txBody>
      </p:sp>
      <p:sp>
        <p:nvSpPr>
          <p:cNvPr id="56"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57"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58" name="PlaceHolder 4"/>
          <p:cNvSpPr>
            <a:spLocks noGrp="1"/>
          </p:cNvSpPr>
          <p:nvPr>
            <p:ph type="body"/>
          </p:nvPr>
        </p:nvSpPr>
        <p:spPr>
          <a:xfrm>
            <a:off x="4677840" y="2936880"/>
            <a:ext cx="415764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panose="020B0604020202090204"/>
            </a:endParaRPr>
          </a:p>
        </p:txBody>
      </p:sp>
      <p:sp>
        <p:nvSpPr>
          <p:cNvPr id="60"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61"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62" name="PlaceHolder 4"/>
          <p:cNvSpPr>
            <a:spLocks noGrp="1"/>
          </p:cNvSpPr>
          <p:nvPr>
            <p:ph type="body"/>
          </p:nvPr>
        </p:nvSpPr>
        <p:spPr>
          <a:xfrm>
            <a:off x="311760" y="2936880"/>
            <a:ext cx="852012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panose="020B0604020202090204"/>
            </a:endParaRPr>
          </a:p>
        </p:txBody>
      </p:sp>
      <p:sp>
        <p:nvSpPr>
          <p:cNvPr id="64" name="PlaceHolder 2"/>
          <p:cNvSpPr>
            <a:spLocks noGrp="1"/>
          </p:cNvSpPr>
          <p:nvPr>
            <p:ph type="body"/>
          </p:nvPr>
        </p:nvSpPr>
        <p:spPr>
          <a:xfrm>
            <a:off x="311760" y="1152360"/>
            <a:ext cx="852012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65" name="PlaceHolder 3"/>
          <p:cNvSpPr>
            <a:spLocks noGrp="1"/>
          </p:cNvSpPr>
          <p:nvPr>
            <p:ph type="body"/>
          </p:nvPr>
        </p:nvSpPr>
        <p:spPr>
          <a:xfrm>
            <a:off x="311760" y="2936880"/>
            <a:ext cx="852012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panose="020B0604020202090204"/>
            </a:endParaRPr>
          </a:p>
        </p:txBody>
      </p:sp>
      <p:sp>
        <p:nvSpPr>
          <p:cNvPr id="67"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68"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69"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70" name="PlaceHolder 5"/>
          <p:cNvSpPr>
            <a:spLocks noGrp="1"/>
          </p:cNvSpPr>
          <p:nvPr>
            <p:ph type="body"/>
          </p:nvPr>
        </p:nvSpPr>
        <p:spPr>
          <a:xfrm>
            <a:off x="4677840" y="2936880"/>
            <a:ext cx="415764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panose="020B0604020202090204"/>
            </a:endParaRPr>
          </a:p>
        </p:txBody>
      </p:sp>
      <p:sp>
        <p:nvSpPr>
          <p:cNvPr id="72" name="PlaceHolder 2"/>
          <p:cNvSpPr>
            <a:spLocks noGrp="1"/>
          </p:cNvSpPr>
          <p:nvPr>
            <p:ph type="body"/>
          </p:nvPr>
        </p:nvSpPr>
        <p:spPr>
          <a:xfrm>
            <a:off x="311760" y="1152360"/>
            <a:ext cx="274320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73" name="PlaceHolder 3"/>
          <p:cNvSpPr>
            <a:spLocks noGrp="1"/>
          </p:cNvSpPr>
          <p:nvPr>
            <p:ph type="body"/>
          </p:nvPr>
        </p:nvSpPr>
        <p:spPr>
          <a:xfrm>
            <a:off x="3192480" y="1152360"/>
            <a:ext cx="274320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74" name="PlaceHolder 4"/>
          <p:cNvSpPr>
            <a:spLocks noGrp="1"/>
          </p:cNvSpPr>
          <p:nvPr>
            <p:ph type="body"/>
          </p:nvPr>
        </p:nvSpPr>
        <p:spPr>
          <a:xfrm>
            <a:off x="6073200" y="1152360"/>
            <a:ext cx="274320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75" name="PlaceHolder 5"/>
          <p:cNvSpPr>
            <a:spLocks noGrp="1"/>
          </p:cNvSpPr>
          <p:nvPr>
            <p:ph type="body"/>
          </p:nvPr>
        </p:nvSpPr>
        <p:spPr>
          <a:xfrm>
            <a:off x="311760" y="2936880"/>
            <a:ext cx="274320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76" name="PlaceHolder 6"/>
          <p:cNvSpPr>
            <a:spLocks noGrp="1"/>
          </p:cNvSpPr>
          <p:nvPr>
            <p:ph type="body"/>
          </p:nvPr>
        </p:nvSpPr>
        <p:spPr>
          <a:xfrm>
            <a:off x="3192480" y="2936880"/>
            <a:ext cx="274320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77" name="PlaceHolder 7"/>
          <p:cNvSpPr>
            <a:spLocks noGrp="1"/>
          </p:cNvSpPr>
          <p:nvPr>
            <p:ph type="body"/>
          </p:nvPr>
        </p:nvSpPr>
        <p:spPr>
          <a:xfrm>
            <a:off x="6073200" y="2936880"/>
            <a:ext cx="274320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panose="020B0604020202090204"/>
            </a:endParaRPr>
          </a:p>
        </p:txBody>
      </p:sp>
      <p:sp>
        <p:nvSpPr>
          <p:cNvPr id="6"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panose="020B0604020202090204"/>
            </a:endParaRPr>
          </a:p>
        </p:txBody>
      </p:sp>
      <p:sp>
        <p:nvSpPr>
          <p:cNvPr id="8"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9"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panose="020B060402020209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tIns="0" rIns="0" bIns="0" anchor="ctr"/>
          <a:lstStyle/>
          <a:p>
            <a:pPr algn="ctr"/>
            <a:endParaRPr lang="en-IN" sz="3200" b="0" strike="noStrike" spc="-1">
              <a:latin typeface="Arial" panose="020B060402020209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panose="020B0604020202090204"/>
            </a:endParaRPr>
          </a:p>
        </p:txBody>
      </p:sp>
      <p:sp>
        <p:nvSpPr>
          <p:cNvPr id="13"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14"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15"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panose="020B0604020202090204"/>
            </a:endParaRPr>
          </a:p>
        </p:txBody>
      </p:sp>
      <p:sp>
        <p:nvSpPr>
          <p:cNvPr id="17"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18"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19" name="PlaceHolder 4"/>
          <p:cNvSpPr>
            <a:spLocks noGrp="1"/>
          </p:cNvSpPr>
          <p:nvPr>
            <p:ph type="body"/>
          </p:nvPr>
        </p:nvSpPr>
        <p:spPr>
          <a:xfrm>
            <a:off x="4677840" y="2936880"/>
            <a:ext cx="415764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panose="020B0604020202090204"/>
            </a:endParaRPr>
          </a:p>
        </p:txBody>
      </p:sp>
      <p:sp>
        <p:nvSpPr>
          <p:cNvPr id="21"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22"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
        <p:nvSpPr>
          <p:cNvPr id="23" name="PlaceHolder 4"/>
          <p:cNvSpPr>
            <a:spLocks noGrp="1"/>
          </p:cNvSpPr>
          <p:nvPr>
            <p:ph type="body"/>
          </p:nvPr>
        </p:nvSpPr>
        <p:spPr>
          <a:xfrm>
            <a:off x="311760" y="2936880"/>
            <a:ext cx="8520120" cy="1629360"/>
          </a:xfrm>
          <a:prstGeom prst="rect">
            <a:avLst/>
          </a:prstGeom>
        </p:spPr>
        <p:txBody>
          <a:bodyPr lIns="0" tIns="0" rIns="0" bIns="0">
            <a:normAutofit/>
          </a:bodyPr>
          <a:lstStyle/>
          <a:p>
            <a:endParaRPr lang="en-IN" sz="1800" b="0" strike="noStrike" spc="-1">
              <a:solidFill>
                <a:srgbClr val="585858"/>
              </a:solidFill>
              <a:latin typeface="Arial" panose="020B060402020209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744480"/>
            <a:ext cx="8520120" cy="2052360"/>
          </a:xfrm>
          <a:prstGeom prst="rect">
            <a:avLst/>
          </a:prstGeom>
        </p:spPr>
        <p:txBody>
          <a:bodyPr tIns="91440" bIns="91440" anchor="b"/>
          <a:lstStyle/>
          <a:p>
            <a:pPr algn="ctr">
              <a:lnSpc>
                <a:spcPct val="100000"/>
              </a:lnSpc>
            </a:pPr>
            <a:r>
              <a:rPr lang="en-IN" sz="5200" b="0" strike="noStrike" spc="-1">
                <a:solidFill>
                  <a:srgbClr val="000000"/>
                </a:solidFill>
                <a:latin typeface="Arial" panose="020B0604020202090204"/>
                <a:ea typeface="Arial" panose="020B0604020202090204"/>
              </a:rPr>
              <a:t>Title Text</a:t>
            </a:r>
            <a:endParaRPr lang="en-IN" sz="5200" b="0" strike="noStrike" spc="-1">
              <a:solidFill>
                <a:srgbClr val="000000"/>
              </a:solidFill>
              <a:latin typeface="Arial" panose="020B0604020202090204"/>
            </a:endParaRPr>
          </a:p>
        </p:txBody>
      </p:sp>
      <p:sp>
        <p:nvSpPr>
          <p:cNvPr id="2" name="PlaceHolder 2"/>
          <p:cNvSpPr>
            <a:spLocks noGrp="1"/>
          </p:cNvSpPr>
          <p:nvPr>
            <p:ph type="body"/>
          </p:nvPr>
        </p:nvSpPr>
        <p:spPr>
          <a:xfrm>
            <a:off x="311760" y="2834280"/>
            <a:ext cx="8520120" cy="792360"/>
          </a:xfrm>
          <a:prstGeom prst="rect">
            <a:avLst/>
          </a:prstGeom>
        </p:spPr>
        <p:txBody>
          <a:bodyPr tIns="91440" bIns="91440"/>
          <a:lstStyle/>
          <a:p>
            <a:pPr marL="342900" indent="-227965" algn="ctr">
              <a:lnSpc>
                <a:spcPct val="100000"/>
              </a:lnSpc>
            </a:pPr>
            <a:r>
              <a:rPr lang="en-IN" sz="2800" b="0" strike="noStrike" spc="-1">
                <a:solidFill>
                  <a:srgbClr val="585858"/>
                </a:solidFill>
                <a:latin typeface="Arial" panose="020B0604020202090204"/>
                <a:ea typeface="Arial" panose="020B0604020202090204"/>
              </a:rPr>
              <a:t>Body Level One</a:t>
            </a:r>
            <a:endParaRPr lang="en-IN" sz="2800" b="0" strike="noStrike" spc="-1">
              <a:solidFill>
                <a:srgbClr val="585858"/>
              </a:solidFill>
              <a:latin typeface="Arial" panose="020B0604020202090204"/>
            </a:endParaRPr>
          </a:p>
          <a:p>
            <a:pPr marL="342900" indent="254000" algn="ctr">
              <a:lnSpc>
                <a:spcPct val="100000"/>
              </a:lnSpc>
            </a:pPr>
            <a:r>
              <a:rPr lang="en-IN" sz="2800" b="0" strike="noStrike" spc="-1">
                <a:solidFill>
                  <a:srgbClr val="585858"/>
                </a:solidFill>
                <a:latin typeface="Arial" panose="020B0604020202090204"/>
                <a:ea typeface="Arial" panose="020B0604020202090204"/>
              </a:rPr>
              <a:t>Body Level Two</a:t>
            </a:r>
            <a:endParaRPr lang="en-IN" sz="2800" b="0" strike="noStrike" spc="-1">
              <a:solidFill>
                <a:srgbClr val="585858"/>
              </a:solidFill>
              <a:latin typeface="Arial" panose="020B0604020202090204"/>
            </a:endParaRPr>
          </a:p>
          <a:p>
            <a:pPr marL="342900" indent="711200" algn="ctr">
              <a:lnSpc>
                <a:spcPct val="100000"/>
              </a:lnSpc>
            </a:pPr>
            <a:r>
              <a:rPr lang="en-IN" sz="2800" b="0" strike="noStrike" spc="-1">
                <a:solidFill>
                  <a:srgbClr val="585858"/>
                </a:solidFill>
                <a:latin typeface="Arial" panose="020B0604020202090204"/>
                <a:ea typeface="Arial" panose="020B0604020202090204"/>
              </a:rPr>
              <a:t>Body Level Three</a:t>
            </a:r>
            <a:endParaRPr lang="en-IN" sz="2800" b="0" strike="noStrike" spc="-1">
              <a:solidFill>
                <a:srgbClr val="585858"/>
              </a:solidFill>
              <a:latin typeface="Arial" panose="020B0604020202090204"/>
            </a:endParaRPr>
          </a:p>
          <a:p>
            <a:pPr marL="342900" indent="1168400" algn="ctr">
              <a:lnSpc>
                <a:spcPct val="100000"/>
              </a:lnSpc>
            </a:pPr>
            <a:r>
              <a:rPr lang="en-IN" sz="2800" b="0" strike="noStrike" spc="-1">
                <a:solidFill>
                  <a:srgbClr val="585858"/>
                </a:solidFill>
                <a:latin typeface="Arial" panose="020B0604020202090204"/>
                <a:ea typeface="Arial" panose="020B0604020202090204"/>
              </a:rPr>
              <a:t>Body Level Four</a:t>
            </a:r>
            <a:endParaRPr lang="en-IN" sz="2800" b="0" strike="noStrike" spc="-1">
              <a:solidFill>
                <a:srgbClr val="585858"/>
              </a:solidFill>
              <a:latin typeface="Arial" panose="020B0604020202090204"/>
            </a:endParaRPr>
          </a:p>
          <a:p>
            <a:pPr marL="342900" indent="1625600" algn="ctr">
              <a:lnSpc>
                <a:spcPct val="100000"/>
              </a:lnSpc>
            </a:pPr>
            <a:r>
              <a:rPr lang="en-IN" sz="2800" b="0" strike="noStrike" spc="-1">
                <a:solidFill>
                  <a:srgbClr val="585858"/>
                </a:solidFill>
                <a:latin typeface="Arial" panose="020B0604020202090204"/>
                <a:ea typeface="Arial" panose="020B0604020202090204"/>
              </a:rPr>
              <a:t>Body Level Five</a:t>
            </a:r>
            <a:endParaRPr lang="en-IN" sz="2800" b="0" strike="noStrike" spc="-1">
              <a:solidFill>
                <a:srgbClr val="585858"/>
              </a:solidFill>
              <a:latin typeface="Arial" panose="020B0604020202090204"/>
            </a:endParaRPr>
          </a:p>
        </p:txBody>
      </p:sp>
      <p:sp>
        <p:nvSpPr>
          <p:cNvPr id="3" name="PlaceHolder 3"/>
          <p:cNvSpPr>
            <a:spLocks noGrp="1"/>
          </p:cNvSpPr>
          <p:nvPr>
            <p:ph type="sldNum"/>
          </p:nvPr>
        </p:nvSpPr>
        <p:spPr>
          <a:xfrm>
            <a:off x="8684280" y="4700880"/>
            <a:ext cx="336600" cy="317880"/>
          </a:xfrm>
          <a:prstGeom prst="rect">
            <a:avLst/>
          </a:prstGeom>
        </p:spPr>
        <p:txBody>
          <a:bodyPr tIns="91440" bIns="91440" anchor="ctr"/>
          <a:lstStyle/>
          <a:p>
            <a:endParaRPr lang="en-IN" sz="2400" b="0" strike="noStrike" spc="-1">
              <a:latin typeface="Times New Roman" panose="0202050305040509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lstStyle/>
          <a:p>
            <a:pPr>
              <a:lnSpc>
                <a:spcPct val="100000"/>
              </a:lnSpc>
            </a:pPr>
            <a:r>
              <a:rPr lang="en-IN" sz="2800" b="0" strike="noStrike" spc="-1">
                <a:solidFill>
                  <a:srgbClr val="000000"/>
                </a:solidFill>
                <a:latin typeface="Arial" panose="020B0604020202090204"/>
                <a:ea typeface="Arial" panose="020B0604020202090204"/>
              </a:rPr>
              <a:t>Title Text</a:t>
            </a:r>
            <a:endParaRPr lang="en-IN" sz="2800" b="0" strike="noStrike" spc="-1">
              <a:solidFill>
                <a:srgbClr val="000000"/>
              </a:solidFill>
              <a:latin typeface="Arial" panose="020B0604020202090204"/>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lstStyle/>
          <a:p>
            <a:pPr marL="457200" indent="-342900">
              <a:lnSpc>
                <a:spcPct val="115000"/>
              </a:lnSpc>
              <a:buClr>
                <a:srgbClr val="585858"/>
              </a:buClr>
              <a:buFont typeface="Arial" panose="020B0604020202090204"/>
              <a:buChar char="●"/>
            </a:pPr>
            <a:r>
              <a:rPr lang="en-IN" sz="1800" b="0" strike="noStrike" spc="-1">
                <a:solidFill>
                  <a:srgbClr val="585858"/>
                </a:solidFill>
                <a:latin typeface="Arial" panose="020B0604020202090204"/>
                <a:ea typeface="Arial" panose="020B0604020202090204"/>
              </a:rPr>
              <a:t>Body Level One</a:t>
            </a:r>
            <a:endParaRPr lang="en-IN" sz="1800" b="0" strike="noStrike" spc="-1">
              <a:solidFill>
                <a:srgbClr val="585858"/>
              </a:solidFill>
              <a:latin typeface="Arial" panose="020B0604020202090204"/>
            </a:endParaRPr>
          </a:p>
          <a:p>
            <a:pPr marL="1005205" lvl="1" indent="-407670">
              <a:lnSpc>
                <a:spcPct val="115000"/>
              </a:lnSpc>
              <a:buClr>
                <a:srgbClr val="585858"/>
              </a:buClr>
              <a:buFont typeface="Arial" panose="020B0604020202090204"/>
              <a:buChar char="○"/>
            </a:pPr>
            <a:r>
              <a:rPr lang="en-IN" sz="1800" b="0" strike="noStrike" spc="-1">
                <a:solidFill>
                  <a:srgbClr val="585858"/>
                </a:solidFill>
                <a:latin typeface="Arial" panose="020B0604020202090204"/>
                <a:ea typeface="Arial" panose="020B0604020202090204"/>
              </a:rPr>
              <a:t>Body Level Two</a:t>
            </a:r>
            <a:endParaRPr lang="en-IN" sz="1800" b="0" strike="noStrike" spc="-1">
              <a:solidFill>
                <a:srgbClr val="585858"/>
              </a:solidFill>
              <a:latin typeface="Arial" panose="020B0604020202090204"/>
            </a:endParaRPr>
          </a:p>
          <a:p>
            <a:pPr marL="1462405" lvl="2" indent="-407670">
              <a:lnSpc>
                <a:spcPct val="115000"/>
              </a:lnSpc>
              <a:buClr>
                <a:srgbClr val="585858"/>
              </a:buClr>
              <a:buFont typeface="Arial" panose="020B0604020202090204"/>
              <a:buChar char="■"/>
            </a:pPr>
            <a:r>
              <a:rPr lang="en-IN" sz="1800" b="0" strike="noStrike" spc="-1">
                <a:solidFill>
                  <a:srgbClr val="585858"/>
                </a:solidFill>
                <a:latin typeface="Arial" panose="020B0604020202090204"/>
                <a:ea typeface="Arial" panose="020B0604020202090204"/>
              </a:rPr>
              <a:t>Body Level Three</a:t>
            </a:r>
            <a:endParaRPr lang="en-IN" sz="1800" b="0" strike="noStrike" spc="-1">
              <a:solidFill>
                <a:srgbClr val="585858"/>
              </a:solidFill>
              <a:latin typeface="Arial" panose="020B0604020202090204"/>
            </a:endParaRPr>
          </a:p>
          <a:p>
            <a:pPr marL="1919605" lvl="3" indent="-407670">
              <a:lnSpc>
                <a:spcPct val="115000"/>
              </a:lnSpc>
              <a:buClr>
                <a:srgbClr val="585858"/>
              </a:buClr>
              <a:buFont typeface="Arial" panose="020B0604020202090204"/>
              <a:buChar char="●"/>
            </a:pPr>
            <a:r>
              <a:rPr lang="en-IN" sz="1800" b="0" strike="noStrike" spc="-1">
                <a:solidFill>
                  <a:srgbClr val="585858"/>
                </a:solidFill>
                <a:latin typeface="Arial" panose="020B0604020202090204"/>
                <a:ea typeface="Arial" panose="020B0604020202090204"/>
              </a:rPr>
              <a:t>Body Level Four</a:t>
            </a:r>
            <a:endParaRPr lang="en-IN" sz="1800" b="0" strike="noStrike" spc="-1">
              <a:solidFill>
                <a:srgbClr val="585858"/>
              </a:solidFill>
              <a:latin typeface="Arial" panose="020B0604020202090204"/>
            </a:endParaRPr>
          </a:p>
          <a:p>
            <a:pPr marL="2376805" lvl="4" indent="-407670">
              <a:lnSpc>
                <a:spcPct val="115000"/>
              </a:lnSpc>
              <a:buClr>
                <a:srgbClr val="585858"/>
              </a:buClr>
              <a:buFont typeface="Arial" panose="020B0604020202090204"/>
              <a:buChar char="○"/>
            </a:pPr>
            <a:r>
              <a:rPr lang="en-IN" sz="1800" b="0" strike="noStrike" spc="-1">
                <a:solidFill>
                  <a:srgbClr val="585858"/>
                </a:solidFill>
                <a:latin typeface="Arial" panose="020B0604020202090204"/>
                <a:ea typeface="Arial" panose="020B0604020202090204"/>
              </a:rPr>
              <a:t>Body Level Five</a:t>
            </a:r>
            <a:endParaRPr lang="en-IN" sz="1800" b="0" strike="noStrike" spc="-1">
              <a:solidFill>
                <a:srgbClr val="585858"/>
              </a:solidFill>
              <a:latin typeface="Arial" panose="020B0604020202090204"/>
            </a:endParaRPr>
          </a:p>
        </p:txBody>
      </p:sp>
      <p:sp>
        <p:nvSpPr>
          <p:cNvPr id="41" name="PlaceHolder 3"/>
          <p:cNvSpPr>
            <a:spLocks noGrp="1"/>
          </p:cNvSpPr>
          <p:nvPr>
            <p:ph type="sldNum"/>
          </p:nvPr>
        </p:nvSpPr>
        <p:spPr>
          <a:xfrm>
            <a:off x="8684280" y="4700880"/>
            <a:ext cx="336600" cy="317880"/>
          </a:xfrm>
          <a:prstGeom prst="rect">
            <a:avLst/>
          </a:prstGeom>
        </p:spPr>
        <p:txBody>
          <a:bodyPr tIns="91440" bIns="91440" anchor="ctr"/>
          <a:lstStyle/>
          <a:p>
            <a:endParaRPr lang="en-IN" sz="2400" b="0" strike="noStrike" spc="-1">
              <a:latin typeface="Times New Roman" panose="0202050305040509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311760" y="744480"/>
            <a:ext cx="8520120" cy="2052360"/>
          </a:xfrm>
          <a:prstGeom prst="rect">
            <a:avLst/>
          </a:prstGeom>
          <a:noFill/>
          <a:ln w="12600">
            <a:noFill/>
          </a:ln>
        </p:spPr>
        <p:txBody>
          <a:bodyPr tIns="91440" bIns="91440"/>
          <a:lstStyle/>
          <a:p>
            <a:pPr>
              <a:lnSpc>
                <a:spcPct val="100000"/>
              </a:lnSpc>
            </a:pPr>
            <a:r>
              <a:rPr lang="en-IN" sz="2800" b="0" strike="noStrike" spc="-1">
                <a:solidFill>
                  <a:srgbClr val="000000"/>
                </a:solidFill>
                <a:latin typeface="Arial" panose="020B0604020202090204"/>
                <a:ea typeface="Arial" panose="020B0604020202090204"/>
              </a:rPr>
              <a:t>Assignment 1 Writeup</a:t>
            </a:r>
            <a:endParaRPr lang="en-IN" sz="2800" b="0" strike="noStrike" spc="-1">
              <a:solidFill>
                <a:srgbClr val="000000"/>
              </a:solidFill>
              <a:latin typeface="Arial" panose="020B0604020202090204"/>
            </a:endParaRPr>
          </a:p>
        </p:txBody>
      </p:sp>
      <p:sp>
        <p:nvSpPr>
          <p:cNvPr id="79" name="TextShape 2"/>
          <p:cNvSpPr txBox="1"/>
          <p:nvPr/>
        </p:nvSpPr>
        <p:spPr>
          <a:xfrm>
            <a:off x="311760" y="2834280"/>
            <a:ext cx="8520120" cy="792360"/>
          </a:xfrm>
          <a:prstGeom prst="rect">
            <a:avLst/>
          </a:prstGeom>
          <a:noFill/>
          <a:ln w="12600">
            <a:noFill/>
          </a:ln>
        </p:spPr>
        <p:txBody>
          <a:bodyPr tIns="91440" bIns="91440"/>
          <a:lstStyle/>
          <a:p>
            <a:pPr>
              <a:lnSpc>
                <a:spcPct val="115000"/>
              </a:lnSpc>
              <a:buClr>
                <a:srgbClr val="585858"/>
              </a:buClr>
              <a:buFont typeface="Arial" panose="020B0604020202090204"/>
              <a:buChar char="●"/>
            </a:pPr>
            <a:r>
              <a:rPr lang="en-IN" sz="1490" b="0" strike="noStrike" spc="-1">
                <a:solidFill>
                  <a:srgbClr val="585858"/>
                </a:solidFill>
                <a:latin typeface="Arial" panose="020B0604020202090204"/>
                <a:ea typeface="Arial" panose="020B0604020202090204"/>
              </a:rPr>
              <a:t>Name: </a:t>
            </a:r>
            <a:r>
              <a:rPr lang="en-US" altLang="en-IN" sz="1490" b="0" strike="noStrike" spc="-1">
                <a:solidFill>
                  <a:srgbClr val="585858"/>
                </a:solidFill>
                <a:latin typeface="Arial" panose="020B0604020202090204"/>
                <a:ea typeface="Arial" panose="020B0604020202090204"/>
              </a:rPr>
              <a:t>Nan Zheng</a:t>
            </a:r>
            <a:endParaRPr lang="en-IN" sz="1490" b="0" strike="noStrike" spc="-1">
              <a:latin typeface="Arial" panose="020B0604020202090204"/>
            </a:endParaRPr>
          </a:p>
          <a:p>
            <a:pPr>
              <a:lnSpc>
                <a:spcPct val="115000"/>
              </a:lnSpc>
              <a:buClr>
                <a:srgbClr val="585858"/>
              </a:buClr>
              <a:buFont typeface="Arial" panose="020B0604020202090204"/>
              <a:buChar char="●"/>
            </a:pPr>
            <a:r>
              <a:rPr lang="en-IN" sz="1490" b="0" strike="noStrike" spc="-1">
                <a:solidFill>
                  <a:srgbClr val="585858"/>
                </a:solidFill>
                <a:latin typeface="Arial" panose="020B0604020202090204"/>
                <a:ea typeface="Arial" panose="020B0604020202090204"/>
              </a:rPr>
              <a:t>GT Email:</a:t>
            </a:r>
            <a:r>
              <a:rPr lang="en-US" altLang="en-IN" sz="1490" b="0" strike="noStrike" spc="-1">
                <a:solidFill>
                  <a:srgbClr val="585858"/>
                </a:solidFill>
                <a:latin typeface="Arial" panose="020B0604020202090204"/>
                <a:ea typeface="Arial" panose="020B0604020202090204"/>
              </a:rPr>
              <a:t>nzheng32@gatech.edu</a:t>
            </a:r>
            <a:endParaRPr lang="en-IN" sz="1490" b="0" strike="noStrike" spc="-1">
              <a:latin typeface="Arial" panose="020B0604020202090204"/>
            </a:endParaRPr>
          </a:p>
          <a:p>
            <a:pPr>
              <a:lnSpc>
                <a:spcPct val="115000"/>
              </a:lnSpc>
              <a:buClr>
                <a:srgbClr val="585858"/>
              </a:buClr>
              <a:buFont typeface="Arial" panose="020B0604020202090204"/>
              <a:buChar char="●"/>
            </a:pPr>
            <a:r>
              <a:rPr lang="en-IN" sz="1490" b="0" strike="noStrike" spc="-1">
                <a:solidFill>
                  <a:srgbClr val="585858"/>
                </a:solidFill>
                <a:latin typeface="Arial" panose="020B0604020202090204"/>
                <a:ea typeface="Arial" panose="020B0604020202090204"/>
              </a:rPr>
              <a:t>GT ID:</a:t>
            </a:r>
            <a:r>
              <a:rPr lang="en-US" altLang="en-IN" sz="1490" b="0" strike="noStrike" spc="-1">
                <a:solidFill>
                  <a:srgbClr val="585858"/>
                </a:solidFill>
                <a:latin typeface="Arial" panose="020B0604020202090204"/>
                <a:ea typeface="Arial" panose="020B0604020202090204"/>
              </a:rPr>
              <a:t>903447397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311760" y="444960"/>
            <a:ext cx="8520120" cy="572400"/>
          </a:xfrm>
          <a:prstGeom prst="rect">
            <a:avLst/>
          </a:prstGeom>
          <a:noFill/>
          <a:ln w="12600">
            <a:noFill/>
          </a:ln>
        </p:spPr>
        <p:txBody>
          <a:bodyPr tIns="91440" bIns="91440"/>
          <a:lstStyle/>
          <a:p>
            <a:pPr>
              <a:lnSpc>
                <a:spcPct val="100000"/>
              </a:lnSpc>
            </a:pPr>
            <a:r>
              <a:rPr lang="en-IN" sz="2690" b="0" strike="noStrike" spc="-1">
                <a:solidFill>
                  <a:srgbClr val="000000"/>
                </a:solidFill>
                <a:latin typeface="Arial" panose="020B0604020202090204"/>
                <a:ea typeface="Arial" panose="020B0604020202090204"/>
              </a:rPr>
              <a:t>2. Regularization</a:t>
            </a:r>
            <a:endParaRPr lang="en-IN" sz="2690" b="0" strike="noStrike" spc="-1">
              <a:solidFill>
                <a:srgbClr val="000000"/>
              </a:solidFill>
              <a:latin typeface="Arial" panose="020B0604020202090204"/>
            </a:endParaRPr>
          </a:p>
        </p:txBody>
      </p:sp>
      <p:sp>
        <p:nvSpPr>
          <p:cNvPr id="94" name="TextShape 2"/>
          <p:cNvSpPr txBox="1"/>
          <p:nvPr/>
        </p:nvSpPr>
        <p:spPr>
          <a:xfrm>
            <a:off x="311760" y="1152360"/>
            <a:ext cx="8520120" cy="3416040"/>
          </a:xfrm>
          <a:prstGeom prst="rect">
            <a:avLst/>
          </a:prstGeom>
          <a:noFill/>
          <a:ln w="12600">
            <a:noFill/>
          </a:ln>
        </p:spPr>
        <p:txBody>
          <a:bodyPr tIns="91440" bIns="91440"/>
          <a:lstStyle/>
          <a:p>
            <a:pPr>
              <a:lnSpc>
                <a:spcPct val="115000"/>
              </a:lnSpc>
              <a:spcBef>
                <a:spcPts val="1600"/>
              </a:spcBef>
            </a:pPr>
            <a:r>
              <a:rPr lang="en-IN" sz="1800" b="0" strike="noStrike" spc="-1">
                <a:solidFill>
                  <a:srgbClr val="585858"/>
                </a:solidFill>
                <a:latin typeface="Arial" panose="020B0604020202090204"/>
                <a:ea typeface="Arial" panose="020B0604020202090204"/>
              </a:rPr>
              <a:t>Describe and Explain your findings:</a:t>
            </a:r>
            <a:endParaRPr lang="en-IN" sz="1800" b="0" strike="noStrike" spc="-1">
              <a:solidFill>
                <a:srgbClr val="585858"/>
              </a:solidFill>
              <a:latin typeface="Arial" panose="020B0604020202090204"/>
            </a:endParaRPr>
          </a:p>
        </p:txBody>
      </p:sp>
      <p:sp>
        <p:nvSpPr>
          <p:cNvPr id="2" name="TextBox 1">
            <a:extLst>
              <a:ext uri="{FF2B5EF4-FFF2-40B4-BE49-F238E27FC236}">
                <a16:creationId xmlns:a16="http://schemas.microsoft.com/office/drawing/2014/main" id="{92C27483-7C38-B44A-A7D2-ABA58FA6187F}"/>
              </a:ext>
            </a:extLst>
          </p:cNvPr>
          <p:cNvSpPr txBox="1"/>
          <p:nvPr/>
        </p:nvSpPr>
        <p:spPr>
          <a:xfrm>
            <a:off x="439271" y="2133600"/>
            <a:ext cx="7279341" cy="1477328"/>
          </a:xfrm>
          <a:prstGeom prst="rect">
            <a:avLst/>
          </a:prstGeom>
          <a:noFill/>
        </p:spPr>
        <p:txBody>
          <a:bodyPr wrap="square" rtlCol="0">
            <a:spAutoFit/>
          </a:bodyPr>
          <a:lstStyle/>
          <a:p>
            <a:r>
              <a:rPr lang="en-US" dirty="0"/>
              <a:t>	When lambda increases, accuracy decreases, and loss increases.  Lambda controls the impact on bias and variance. When lambda increases, the variance decreases, and the model avoids overfitting until a certain point before giving rise to bias in the model and underfitting.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311760" y="145170"/>
            <a:ext cx="8520120" cy="572400"/>
          </a:xfrm>
          <a:prstGeom prst="rect">
            <a:avLst/>
          </a:prstGeom>
          <a:noFill/>
          <a:ln w="12600">
            <a:noFill/>
          </a:ln>
        </p:spPr>
        <p:txBody>
          <a:bodyPr tIns="91440" bIns="91440"/>
          <a:lstStyle/>
          <a:p>
            <a:pPr>
              <a:lnSpc>
                <a:spcPct val="100000"/>
              </a:lnSpc>
            </a:pPr>
            <a:r>
              <a:rPr lang="en-IN" sz="2690" b="0" strike="noStrike" spc="-1" dirty="0">
                <a:solidFill>
                  <a:srgbClr val="000000"/>
                </a:solidFill>
                <a:latin typeface="Arial" panose="020B0604020202090204"/>
                <a:ea typeface="Arial" panose="020B0604020202090204"/>
              </a:rPr>
              <a:t>3. Hyper-parameter Tuning</a:t>
            </a:r>
            <a:endParaRPr lang="en-IN" sz="2690" b="0" strike="noStrike" spc="-1" dirty="0">
              <a:solidFill>
                <a:srgbClr val="000000"/>
              </a:solidFill>
              <a:latin typeface="Arial" panose="020B0604020202090204"/>
            </a:endParaRPr>
          </a:p>
        </p:txBody>
      </p:sp>
      <p:sp>
        <p:nvSpPr>
          <p:cNvPr id="96" name="TextShape 2"/>
          <p:cNvSpPr txBox="1"/>
          <p:nvPr/>
        </p:nvSpPr>
        <p:spPr>
          <a:xfrm>
            <a:off x="311760" y="542760"/>
            <a:ext cx="8520120" cy="3416040"/>
          </a:xfrm>
          <a:prstGeom prst="rect">
            <a:avLst/>
          </a:prstGeom>
          <a:noFill/>
          <a:ln w="12600">
            <a:noFill/>
          </a:ln>
        </p:spPr>
        <p:txBody>
          <a:bodyPr tIns="91440" bIns="91440"/>
          <a:lstStyle/>
          <a:p>
            <a:pPr>
              <a:lnSpc>
                <a:spcPct val="115000"/>
              </a:lnSpc>
            </a:pPr>
            <a:r>
              <a:rPr lang="en-IN" sz="1800" b="0" strike="noStrike" spc="-1" dirty="0">
                <a:solidFill>
                  <a:srgbClr val="585858"/>
                </a:solidFill>
                <a:latin typeface="Arial" panose="020B0604020202090204"/>
                <a:ea typeface="Arial" panose="020B0604020202090204"/>
              </a:rPr>
              <a:t>You are now free to tune any hyper-parameters for better accuracy. Create a table below and put the configuration of your best model and accuracy into the table:</a:t>
            </a:r>
            <a:endParaRPr lang="en-IN" sz="1800" b="0" strike="noStrike" spc="-1" dirty="0">
              <a:solidFill>
                <a:srgbClr val="585858"/>
              </a:solidFill>
              <a:latin typeface="Arial" panose="020B0604020202090204"/>
            </a:endParaRPr>
          </a:p>
          <a:p>
            <a:pPr>
              <a:lnSpc>
                <a:spcPct val="115000"/>
              </a:lnSpc>
              <a:spcBef>
                <a:spcPts val="1600"/>
              </a:spcBef>
            </a:pPr>
            <a:endParaRPr lang="en-IN" sz="1800" b="0" strike="noStrike" spc="-1" dirty="0">
              <a:solidFill>
                <a:srgbClr val="585858"/>
              </a:solidFill>
              <a:latin typeface="Arial" panose="020B0604020202090204"/>
            </a:endParaRPr>
          </a:p>
          <a:p>
            <a:pPr>
              <a:lnSpc>
                <a:spcPct val="115000"/>
              </a:lnSpc>
              <a:spcBef>
                <a:spcPts val="1600"/>
              </a:spcBef>
            </a:pPr>
            <a:endParaRPr lang="en-IN" sz="1800" b="0" strike="noStrike" spc="-1" dirty="0">
              <a:solidFill>
                <a:srgbClr val="585858"/>
              </a:solidFill>
              <a:latin typeface="Arial" panose="020B0604020202090204"/>
            </a:endParaRPr>
          </a:p>
          <a:p>
            <a:pPr>
              <a:lnSpc>
                <a:spcPct val="115000"/>
              </a:lnSpc>
              <a:spcBef>
                <a:spcPts val="1600"/>
              </a:spcBef>
            </a:pPr>
            <a:r>
              <a:rPr lang="en-IN" sz="1800" b="0" strike="noStrike" spc="-1" dirty="0">
                <a:solidFill>
                  <a:srgbClr val="585858"/>
                </a:solidFill>
                <a:latin typeface="Arial" panose="020B0604020202090204"/>
                <a:ea typeface="Arial" panose="020B0604020202090204"/>
              </a:rPr>
              <a:t>Briefly explain why your choice works:</a:t>
            </a:r>
            <a:r>
              <a:rPr lang="zh-CN" altLang="en-US" sz="1800" b="0" strike="noStrike" spc="-1" dirty="0">
                <a:solidFill>
                  <a:srgbClr val="585858"/>
                </a:solidFill>
                <a:latin typeface="Arial" panose="020B0604020202090204"/>
                <a:ea typeface="Arial" panose="020B0604020202090204"/>
              </a:rPr>
              <a:t> </a:t>
            </a:r>
            <a:r>
              <a:rPr lang="en-US" altLang="zh-CN" sz="1800" b="0" strike="noStrike" spc="-1" dirty="0">
                <a:solidFill>
                  <a:srgbClr val="585858"/>
                </a:solidFill>
                <a:latin typeface="Arial" panose="020B0604020202090204"/>
                <a:ea typeface="Arial" panose="020B0604020202090204"/>
              </a:rPr>
              <a:t>both reg and learning rate are described in the previous pages. For the rest of the parameters, momentum was increased to accelerate the training of the model and to smooth the progression of the algorithm. Epochs is increased to 50 since increasing epochs gives the model more chances to update. However, number above 50 take a very long time to run and the improvement is not obvious. Batch size is increased to 3 * 32. But the difference is </a:t>
            </a:r>
            <a:r>
              <a:rPr lang="en-US" altLang="zh-CN" sz="1800" b="0" strike="noStrike" spc="-1">
                <a:solidFill>
                  <a:srgbClr val="585858"/>
                </a:solidFill>
                <a:latin typeface="Arial" panose="020B0604020202090204"/>
                <a:ea typeface="Arial" panose="020B0604020202090204"/>
              </a:rPr>
              <a:t>not obviou</a:t>
            </a:r>
            <a:r>
              <a:rPr lang="en-US" altLang="zh-CN" spc="-1">
                <a:solidFill>
                  <a:srgbClr val="585858"/>
                </a:solidFill>
                <a:latin typeface="Arial" panose="020B0604020202090204"/>
                <a:ea typeface="Arial" panose="020B0604020202090204"/>
              </a:rPr>
              <a:t>s. </a:t>
            </a:r>
            <a:endParaRPr lang="en-IN" sz="1800" b="0" strike="noStrike" spc="-1" dirty="0">
              <a:solidFill>
                <a:srgbClr val="585858"/>
              </a:solidFill>
              <a:latin typeface="Arial" panose="020B0604020202090204"/>
            </a:endParaRPr>
          </a:p>
        </p:txBody>
      </p:sp>
      <p:graphicFrame>
        <p:nvGraphicFramePr>
          <p:cNvPr id="2" name="Table 2">
            <a:extLst>
              <a:ext uri="{FF2B5EF4-FFF2-40B4-BE49-F238E27FC236}">
                <a16:creationId xmlns:a16="http://schemas.microsoft.com/office/drawing/2014/main" id="{5D73732A-DDD8-AF4B-B623-8D7D6D841C3E}"/>
              </a:ext>
            </a:extLst>
          </p:cNvPr>
          <p:cNvGraphicFramePr>
            <a:graphicFrameLocks noGrp="1"/>
          </p:cNvGraphicFramePr>
          <p:nvPr>
            <p:extLst>
              <p:ext uri="{D42A27DB-BD31-4B8C-83A1-F6EECF244321}">
                <p14:modId xmlns:p14="http://schemas.microsoft.com/office/powerpoint/2010/main" val="2166911804"/>
              </p:ext>
            </p:extLst>
          </p:nvPr>
        </p:nvGraphicFramePr>
        <p:xfrm>
          <a:off x="519953" y="1376979"/>
          <a:ext cx="7871010" cy="1102360"/>
        </p:xfrm>
        <a:graphic>
          <a:graphicData uri="http://schemas.openxmlformats.org/drawingml/2006/table">
            <a:tbl>
              <a:tblPr firstRow="1" bandRow="1">
                <a:tableStyleId>{5C22544A-7EE6-4342-B048-85BDC9FD1C3A}</a:tableStyleId>
              </a:tblPr>
              <a:tblGrid>
                <a:gridCol w="1124430">
                  <a:extLst>
                    <a:ext uri="{9D8B030D-6E8A-4147-A177-3AD203B41FA5}">
                      <a16:colId xmlns:a16="http://schemas.microsoft.com/office/drawing/2014/main" val="1106356156"/>
                    </a:ext>
                  </a:extLst>
                </a:gridCol>
                <a:gridCol w="1018134">
                  <a:extLst>
                    <a:ext uri="{9D8B030D-6E8A-4147-A177-3AD203B41FA5}">
                      <a16:colId xmlns:a16="http://schemas.microsoft.com/office/drawing/2014/main" val="3758569364"/>
                    </a:ext>
                  </a:extLst>
                </a:gridCol>
                <a:gridCol w="1230726">
                  <a:extLst>
                    <a:ext uri="{9D8B030D-6E8A-4147-A177-3AD203B41FA5}">
                      <a16:colId xmlns:a16="http://schemas.microsoft.com/office/drawing/2014/main" val="3544708747"/>
                    </a:ext>
                  </a:extLst>
                </a:gridCol>
                <a:gridCol w="1124430">
                  <a:extLst>
                    <a:ext uri="{9D8B030D-6E8A-4147-A177-3AD203B41FA5}">
                      <a16:colId xmlns:a16="http://schemas.microsoft.com/office/drawing/2014/main" val="3430469243"/>
                    </a:ext>
                  </a:extLst>
                </a:gridCol>
                <a:gridCol w="1124430">
                  <a:extLst>
                    <a:ext uri="{9D8B030D-6E8A-4147-A177-3AD203B41FA5}">
                      <a16:colId xmlns:a16="http://schemas.microsoft.com/office/drawing/2014/main" val="1001354702"/>
                    </a:ext>
                  </a:extLst>
                </a:gridCol>
                <a:gridCol w="1124430">
                  <a:extLst>
                    <a:ext uri="{9D8B030D-6E8A-4147-A177-3AD203B41FA5}">
                      <a16:colId xmlns:a16="http://schemas.microsoft.com/office/drawing/2014/main" val="1137092992"/>
                    </a:ext>
                  </a:extLst>
                </a:gridCol>
                <a:gridCol w="1124430">
                  <a:extLst>
                    <a:ext uri="{9D8B030D-6E8A-4147-A177-3AD203B41FA5}">
                      <a16:colId xmlns:a16="http://schemas.microsoft.com/office/drawing/2014/main" val="2127041856"/>
                    </a:ext>
                  </a:extLst>
                </a:gridCol>
              </a:tblGrid>
              <a:tr h="684346">
                <a:tc>
                  <a:txBody>
                    <a:bodyPr/>
                    <a:lstStyle/>
                    <a:p>
                      <a:r>
                        <a:rPr lang="en-US" sz="1400" dirty="0">
                          <a:solidFill>
                            <a:schemeClr val="bg1"/>
                          </a:solidFill>
                        </a:rPr>
                        <a:t>Batch size</a:t>
                      </a:r>
                    </a:p>
                  </a:txBody>
                  <a:tcPr/>
                </a:tc>
                <a:tc>
                  <a:txBody>
                    <a:bodyPr/>
                    <a:lstStyle/>
                    <a:p>
                      <a:r>
                        <a:rPr lang="en-US" sz="1400" dirty="0">
                          <a:solidFill>
                            <a:schemeClr val="bg1"/>
                          </a:solidFill>
                        </a:rPr>
                        <a:t>Learning rate</a:t>
                      </a:r>
                    </a:p>
                  </a:txBody>
                  <a:tcPr/>
                </a:tc>
                <a:tc>
                  <a:txBody>
                    <a:bodyPr/>
                    <a:lstStyle/>
                    <a:p>
                      <a:r>
                        <a:rPr lang="en-US" sz="1400" dirty="0">
                          <a:solidFill>
                            <a:schemeClr val="bg1"/>
                          </a:solidFill>
                        </a:rPr>
                        <a:t>reg</a:t>
                      </a:r>
                    </a:p>
                  </a:txBody>
                  <a:tcPr/>
                </a:tc>
                <a:tc>
                  <a:txBody>
                    <a:bodyPr/>
                    <a:lstStyle/>
                    <a:p>
                      <a:r>
                        <a:rPr lang="en-US" sz="1400" dirty="0">
                          <a:solidFill>
                            <a:schemeClr val="bg1"/>
                          </a:solidFill>
                        </a:rPr>
                        <a:t>epochs</a:t>
                      </a:r>
                    </a:p>
                  </a:txBody>
                  <a:tcPr/>
                </a:tc>
                <a:tc>
                  <a:txBody>
                    <a:bodyPr/>
                    <a:lstStyle/>
                    <a:p>
                      <a:r>
                        <a:rPr lang="en-US" sz="1400" dirty="0">
                          <a:solidFill>
                            <a:schemeClr val="bg1"/>
                          </a:solidFill>
                        </a:rPr>
                        <a:t>momentum</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0" strike="noStrike" spc="-1" dirty="0">
                          <a:solidFill>
                            <a:schemeClr val="bg1"/>
                          </a:solidFill>
                          <a:latin typeface="+mn-lt"/>
                          <a:ea typeface="Arial" panose="020B0604020202090204"/>
                        </a:rPr>
                        <a:t>Testing accuracy</a:t>
                      </a:r>
                      <a:endParaRPr lang="en-US" sz="1400" dirty="0">
                        <a:solidFill>
                          <a:schemeClr val="bg1"/>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400" b="0" strike="noStrike" spc="-1" dirty="0">
                          <a:solidFill>
                            <a:schemeClr val="bg1"/>
                          </a:solidFill>
                          <a:latin typeface="+mn-lt"/>
                          <a:ea typeface="Arial" panose="020B0604020202090204"/>
                        </a:rPr>
                        <a:t>Training Accuracy</a:t>
                      </a:r>
                      <a:endParaRPr lang="en-IN" sz="1400" b="0" strike="noStrike" spc="-1" dirty="0">
                        <a:solidFill>
                          <a:schemeClr val="bg1"/>
                        </a:solidFill>
                        <a:latin typeface="+mn-lt"/>
                      </a:endParaRPr>
                    </a:p>
                    <a:p>
                      <a:endParaRPr lang="en-US" sz="1400" dirty="0">
                        <a:solidFill>
                          <a:schemeClr val="bg1"/>
                        </a:solidFill>
                      </a:endParaRPr>
                    </a:p>
                  </a:txBody>
                  <a:tcPr/>
                </a:tc>
                <a:extLst>
                  <a:ext uri="{0D108BD9-81ED-4DB2-BD59-A6C34878D82A}">
                    <a16:rowId xmlns:a16="http://schemas.microsoft.com/office/drawing/2014/main" val="2360795001"/>
                  </a:ext>
                </a:extLst>
              </a:tr>
              <a:tr h="370840">
                <a:tc>
                  <a:txBody>
                    <a:bodyPr/>
                    <a:lstStyle/>
                    <a:p>
                      <a:r>
                        <a:rPr lang="en-US" dirty="0"/>
                        <a:t>64</a:t>
                      </a:r>
                    </a:p>
                  </a:txBody>
                  <a:tcPr/>
                </a:tc>
                <a:tc>
                  <a:txBody>
                    <a:bodyPr/>
                    <a:lstStyle/>
                    <a:p>
                      <a:r>
                        <a:rPr lang="en-US" dirty="0"/>
                        <a:t>1</a:t>
                      </a:r>
                    </a:p>
                  </a:txBody>
                  <a:tcPr/>
                </a:tc>
                <a:tc>
                  <a:txBody>
                    <a:bodyPr/>
                    <a:lstStyle/>
                    <a:p>
                      <a:r>
                        <a:rPr lang="en-US" dirty="0"/>
                        <a:t>0.0001</a:t>
                      </a:r>
                    </a:p>
                  </a:txBody>
                  <a:tcPr/>
                </a:tc>
                <a:tc>
                  <a:txBody>
                    <a:bodyPr/>
                    <a:lstStyle/>
                    <a:p>
                      <a:r>
                        <a:rPr lang="en-US" altLang="zh-CN" dirty="0"/>
                        <a:t>50</a:t>
                      </a:r>
                      <a:endParaRPr lang="en-US" dirty="0"/>
                    </a:p>
                  </a:txBody>
                  <a:tcPr/>
                </a:tc>
                <a:tc>
                  <a:txBody>
                    <a:bodyPr/>
                    <a:lstStyle/>
                    <a:p>
                      <a:r>
                        <a:rPr lang="en-US" dirty="0"/>
                        <a:t>0.99</a:t>
                      </a:r>
                    </a:p>
                  </a:txBody>
                  <a:tcPr/>
                </a:tc>
                <a:tc>
                  <a:txBody>
                    <a:bodyPr/>
                    <a:lstStyle/>
                    <a:p>
                      <a:r>
                        <a:rPr lang="en-US" dirty="0">
                          <a:solidFill>
                            <a:schemeClr val="dk1"/>
                          </a:solidFill>
                          <a:effectLst/>
                          <a:latin typeface="+mn-lt"/>
                          <a:ea typeface="+mn-ea"/>
                          <a:cs typeface="+mn-cs"/>
                        </a:rPr>
                        <a:t>0.9762</a:t>
                      </a:r>
                    </a:p>
                  </a:txBody>
                  <a:tcPr/>
                </a:tc>
                <a:tc>
                  <a:txBody>
                    <a:bodyPr/>
                    <a:lstStyle/>
                    <a:p>
                      <a:r>
                        <a:rPr lang="en-US" dirty="0">
                          <a:solidFill>
                            <a:schemeClr val="dk1"/>
                          </a:solidFill>
                          <a:effectLst/>
                          <a:latin typeface="+mn-lt"/>
                          <a:ea typeface="+mn-ea"/>
                          <a:cs typeface="+mn-cs"/>
                        </a:rPr>
                        <a:t>0.9886</a:t>
                      </a:r>
                    </a:p>
                  </a:txBody>
                  <a:tcPr/>
                </a:tc>
                <a:extLst>
                  <a:ext uri="{0D108BD9-81ED-4DB2-BD59-A6C34878D82A}">
                    <a16:rowId xmlns:a16="http://schemas.microsoft.com/office/drawing/2014/main" val="238827856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636480" y="1909440"/>
            <a:ext cx="7870680" cy="913680"/>
          </a:xfrm>
          <a:prstGeom prst="rect">
            <a:avLst/>
          </a:prstGeom>
          <a:noFill/>
          <a:ln w="12600">
            <a:noFill/>
          </a:ln>
        </p:spPr>
        <p:style>
          <a:lnRef idx="0">
            <a:srgbClr val="FFFFFF"/>
          </a:lnRef>
          <a:fillRef idx="0">
            <a:srgbClr val="FFFFFF"/>
          </a:fillRef>
          <a:effectRef idx="0">
            <a:srgbClr val="FFFFFF"/>
          </a:effectRef>
          <a:fontRef idx="minor"/>
        </p:style>
        <p:txBody>
          <a:bodyPr tIns="91440" bIns="91440"/>
          <a:lstStyle/>
          <a:p>
            <a:pPr>
              <a:lnSpc>
                <a:spcPct val="100000"/>
              </a:lnSpc>
            </a:pPr>
            <a:r>
              <a:rPr lang="en-IN" sz="4800" b="0" strike="noStrike" spc="-1">
                <a:solidFill>
                  <a:srgbClr val="000000"/>
                </a:solidFill>
                <a:latin typeface="Arial" panose="020B0604020202090204"/>
                <a:ea typeface="Arial" panose="020B0604020202090204"/>
              </a:rPr>
              <a:t>Two-Layer Neural Network</a:t>
            </a:r>
            <a:endParaRPr lang="en-IN" sz="4800" b="0" strike="noStrike" spc="-1">
              <a:latin typeface="Arial" panose="020B060402020209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311760" y="444960"/>
            <a:ext cx="8520120" cy="572400"/>
          </a:xfrm>
          <a:prstGeom prst="rect">
            <a:avLst/>
          </a:prstGeom>
          <a:noFill/>
          <a:ln w="12600">
            <a:noFill/>
          </a:ln>
        </p:spPr>
        <p:txBody>
          <a:bodyPr tIns="91440" bIns="91440"/>
          <a:lstStyle/>
          <a:p>
            <a:pPr marL="438785" indent="-389890">
              <a:lnSpc>
                <a:spcPct val="100000"/>
              </a:lnSpc>
              <a:buClr>
                <a:srgbClr val="000000"/>
              </a:buClr>
              <a:buFont typeface="StarSymbol"/>
              <a:buAutoNum type="arabicPeriod"/>
            </a:pPr>
            <a:r>
              <a:rPr lang="en-IN" sz="2690" b="0" strike="noStrike" spc="-1">
                <a:solidFill>
                  <a:srgbClr val="000000"/>
                </a:solidFill>
                <a:latin typeface="Arial" panose="020B0604020202090204"/>
                <a:ea typeface="Arial" panose="020B0604020202090204"/>
              </a:rPr>
              <a:t>Learning Rates</a:t>
            </a:r>
            <a:endParaRPr lang="en-IN" sz="2690" b="0" strike="noStrike" spc="-1">
              <a:solidFill>
                <a:srgbClr val="000000"/>
              </a:solidFill>
              <a:latin typeface="Arial" panose="020B0604020202090204"/>
            </a:endParaRPr>
          </a:p>
        </p:txBody>
      </p:sp>
      <p:sp>
        <p:nvSpPr>
          <p:cNvPr id="82" name="TextShape 2"/>
          <p:cNvSpPr txBox="1"/>
          <p:nvPr/>
        </p:nvSpPr>
        <p:spPr>
          <a:xfrm>
            <a:off x="311760" y="1152360"/>
            <a:ext cx="8520120" cy="3416040"/>
          </a:xfrm>
          <a:prstGeom prst="rect">
            <a:avLst/>
          </a:prstGeom>
          <a:noFill/>
          <a:ln w="12600">
            <a:noFill/>
          </a:ln>
        </p:spPr>
        <p:txBody>
          <a:bodyPr tIns="91440" bIns="91440"/>
          <a:lstStyle/>
          <a:p>
            <a:pPr>
              <a:lnSpc>
                <a:spcPct val="115000"/>
              </a:lnSpc>
            </a:pPr>
            <a:r>
              <a:rPr lang="en-IN" sz="1800" b="0" strike="noStrike" spc="-1">
                <a:solidFill>
                  <a:srgbClr val="585858"/>
                </a:solidFill>
                <a:latin typeface="Arial" panose="020B0604020202090204"/>
                <a:ea typeface="Arial" panose="020B0604020202090204"/>
              </a:rPr>
              <a:t>Tune the learning rate of the model with all other default hyper-parameters fixed. Fill in the table below:</a:t>
            </a:r>
            <a:endParaRPr lang="en-IN" sz="1800" b="0" strike="noStrike" spc="-1">
              <a:solidFill>
                <a:srgbClr val="585858"/>
              </a:solidFill>
              <a:latin typeface="Arial" panose="020B0604020202090204"/>
            </a:endParaRPr>
          </a:p>
        </p:txBody>
      </p:sp>
      <p:graphicFrame>
        <p:nvGraphicFramePr>
          <p:cNvPr id="83" name="Table 3"/>
          <p:cNvGraphicFramePr/>
          <p:nvPr/>
        </p:nvGraphicFramePr>
        <p:xfrm>
          <a:off x="1216080" y="2367720"/>
          <a:ext cx="5170320" cy="1613280"/>
        </p:xfrm>
        <a:graphic>
          <a:graphicData uri="http://schemas.openxmlformats.org/drawingml/2006/table">
            <a:tbl>
              <a:tblPr/>
              <a:tblGrid>
                <a:gridCol w="1033920">
                  <a:extLst>
                    <a:ext uri="{9D8B030D-6E8A-4147-A177-3AD203B41FA5}">
                      <a16:colId xmlns:a16="http://schemas.microsoft.com/office/drawing/2014/main" val="20000"/>
                    </a:ext>
                  </a:extLst>
                </a:gridCol>
                <a:gridCol w="1033920">
                  <a:extLst>
                    <a:ext uri="{9D8B030D-6E8A-4147-A177-3AD203B41FA5}">
                      <a16:colId xmlns:a16="http://schemas.microsoft.com/office/drawing/2014/main" val="20001"/>
                    </a:ext>
                  </a:extLst>
                </a:gridCol>
                <a:gridCol w="1033920">
                  <a:extLst>
                    <a:ext uri="{9D8B030D-6E8A-4147-A177-3AD203B41FA5}">
                      <a16:colId xmlns:a16="http://schemas.microsoft.com/office/drawing/2014/main" val="20002"/>
                    </a:ext>
                  </a:extLst>
                </a:gridCol>
                <a:gridCol w="1033920">
                  <a:extLst>
                    <a:ext uri="{9D8B030D-6E8A-4147-A177-3AD203B41FA5}">
                      <a16:colId xmlns:a16="http://schemas.microsoft.com/office/drawing/2014/main" val="20003"/>
                    </a:ext>
                  </a:extLst>
                </a:gridCol>
                <a:gridCol w="1034640">
                  <a:extLst>
                    <a:ext uri="{9D8B030D-6E8A-4147-A177-3AD203B41FA5}">
                      <a16:colId xmlns:a16="http://schemas.microsoft.com/office/drawing/2014/main" val="20004"/>
                    </a:ext>
                  </a:extLst>
                </a:gridCol>
              </a:tblGrid>
              <a:tr h="382320">
                <a:tc>
                  <a:txBody>
                    <a:bodyPr/>
                    <a:lstStyle/>
                    <a:p>
                      <a:pPr>
                        <a:buNone/>
                      </a:pPr>
                      <a:endParaRPr lang="en-US"/>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pPr>
                      <a:r>
                        <a:rPr lang="en-IN" sz="1400" b="0" strike="noStrike" spc="-1">
                          <a:solidFill>
                            <a:srgbClr val="000000"/>
                          </a:solidFill>
                          <a:latin typeface="Arial" panose="020B0604020202090204"/>
                          <a:ea typeface="Arial" panose="020B0604020202090204"/>
                        </a:rPr>
                        <a:t>lr=1</a:t>
                      </a:r>
                      <a:endParaRPr lang="en-IN" sz="1400" b="0" strike="noStrike" spc="-1">
                        <a:latin typeface="Arial" panose="020B0604020202090204"/>
                      </a:endParaRPr>
                    </a:p>
                  </a:txBody>
                  <a:tcPr marL="91080" marR="91080" marT="91080" marB="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pPr>
                      <a:r>
                        <a:rPr lang="en-IN" sz="1400" b="0" strike="noStrike" spc="-1">
                          <a:solidFill>
                            <a:srgbClr val="000000"/>
                          </a:solidFill>
                          <a:latin typeface="Arial" panose="020B0604020202090204"/>
                          <a:ea typeface="Arial" panose="020B0604020202090204"/>
                        </a:rPr>
                        <a:t>lr=1e-1</a:t>
                      </a:r>
                      <a:endParaRPr lang="en-IN" sz="1400" b="0" strike="noStrike" spc="-1">
                        <a:latin typeface="Arial" panose="020B0604020202090204"/>
                      </a:endParaRPr>
                    </a:p>
                  </a:txBody>
                  <a:tcPr marL="91080" marR="91080" marT="91080" marB="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pPr>
                      <a:r>
                        <a:rPr lang="en-IN" sz="1400" b="0" strike="noStrike" spc="-1">
                          <a:solidFill>
                            <a:srgbClr val="000000"/>
                          </a:solidFill>
                          <a:latin typeface="Arial" panose="020B0604020202090204"/>
                          <a:ea typeface="Arial" panose="020B0604020202090204"/>
                        </a:rPr>
                        <a:t>lr=1e-2</a:t>
                      </a:r>
                      <a:endParaRPr lang="en-IN" sz="1400" b="0" strike="noStrike" spc="-1">
                        <a:latin typeface="Arial" panose="020B0604020202090204"/>
                      </a:endParaRPr>
                    </a:p>
                  </a:txBody>
                  <a:tcPr marL="91080" marR="91080" marT="91080" marB="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pPr>
                      <a:r>
                        <a:rPr lang="en-IN" sz="1400" b="0" strike="noStrike" spc="-1">
                          <a:solidFill>
                            <a:srgbClr val="000000"/>
                          </a:solidFill>
                          <a:latin typeface="Arial" panose="020B0604020202090204"/>
                          <a:ea typeface="Arial" panose="020B0604020202090204"/>
                        </a:rPr>
                        <a:t>lr=5e-2</a:t>
                      </a:r>
                      <a:endParaRPr lang="en-IN" sz="1400" b="0" strike="noStrike" spc="-1">
                        <a:latin typeface="Arial" panose="020B0604020202090204"/>
                      </a:endParaRPr>
                    </a:p>
                  </a:txBody>
                  <a:tcPr marL="91080" marR="91080" marT="91080" marB="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r h="608330">
                <a:tc>
                  <a:txBody>
                    <a:bodyPr/>
                    <a:lstStyle/>
                    <a:p>
                      <a:pPr>
                        <a:lnSpc>
                          <a:spcPct val="100000"/>
                        </a:lnSpc>
                      </a:pPr>
                      <a:r>
                        <a:rPr lang="en-IN" sz="1400" b="0" strike="noStrike" spc="-1" dirty="0">
                          <a:solidFill>
                            <a:srgbClr val="000000"/>
                          </a:solidFill>
                          <a:latin typeface="Arial" panose="020B0604020202090204"/>
                          <a:ea typeface="Arial" panose="020B0604020202090204"/>
                        </a:rPr>
                        <a:t>Training Accuracy</a:t>
                      </a:r>
                      <a:endParaRPr lang="en-IN" sz="1400" b="0" strike="noStrike" spc="-1" dirty="0">
                        <a:latin typeface="Arial" panose="020B0604020202090204"/>
                      </a:endParaRPr>
                    </a:p>
                  </a:txBody>
                  <a:tcPr marL="91080" marR="91080" marT="91080" marB="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buNone/>
                      </a:pPr>
                      <a:r>
                        <a:rPr lang="en-US"/>
                        <a:t>0.9440</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buNone/>
                      </a:pPr>
                      <a:r>
                        <a:rPr lang="en-US">
                          <a:sym typeface="+mn-ea"/>
                        </a:rPr>
                        <a:t>0.9215</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buNone/>
                      </a:pPr>
                      <a:r>
                        <a:rPr lang="en-US"/>
                        <a:t>0.7296</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buNone/>
                      </a:pPr>
                      <a:r>
                        <a:rPr lang="en-US"/>
                        <a:t>0.9087</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1"/>
                  </a:ext>
                </a:extLst>
              </a:tr>
              <a:tr h="582120">
                <a:tc>
                  <a:txBody>
                    <a:bodyPr/>
                    <a:lstStyle/>
                    <a:p>
                      <a:pPr>
                        <a:lnSpc>
                          <a:spcPct val="100000"/>
                        </a:lnSpc>
                      </a:pPr>
                      <a:r>
                        <a:rPr lang="en-IN" sz="1400" b="0" strike="noStrike" spc="-1">
                          <a:solidFill>
                            <a:srgbClr val="000000"/>
                          </a:solidFill>
                          <a:latin typeface="Arial" panose="020B0604020202090204"/>
                          <a:ea typeface="Arial" panose="020B0604020202090204"/>
                        </a:rPr>
                        <a:t>Test Accuracy</a:t>
                      </a:r>
                      <a:endParaRPr lang="en-IN" sz="1400" b="0" strike="noStrike" spc="-1">
                        <a:latin typeface="Arial" panose="020B0604020202090204"/>
                      </a:endParaRPr>
                    </a:p>
                  </a:txBody>
                  <a:tcPr marL="91080" marR="91080" marT="91080" marB="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buNone/>
                      </a:pPr>
                      <a:r>
                        <a:rPr lang="en-US"/>
                        <a:t>0.9514</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buNone/>
                      </a:pPr>
                      <a:r>
                        <a:rPr lang="en-US">
                          <a:sym typeface="+mn-ea"/>
                        </a:rPr>
                        <a:t>0.9254</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buNone/>
                      </a:pPr>
                      <a:r>
                        <a:rPr lang="en-US"/>
                        <a:t>0.7599</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buNone/>
                      </a:pPr>
                      <a:r>
                        <a:rPr lang="en-US" dirty="0"/>
                        <a:t>0.9129</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2"/>
          <p:cNvSpPr txBox="1"/>
          <p:nvPr/>
        </p:nvSpPr>
        <p:spPr>
          <a:xfrm>
            <a:off x="311760" y="505085"/>
            <a:ext cx="8520120" cy="3416040"/>
          </a:xfrm>
          <a:prstGeom prst="rect">
            <a:avLst/>
          </a:prstGeom>
          <a:noFill/>
          <a:ln w="12600">
            <a:noFill/>
          </a:ln>
        </p:spPr>
        <p:txBody>
          <a:bodyPr tIns="91440" bIns="91440"/>
          <a:lstStyle/>
          <a:p>
            <a:pPr>
              <a:lnSpc>
                <a:spcPct val="115000"/>
              </a:lnSpc>
            </a:pPr>
            <a:r>
              <a:rPr lang="en-IN" sz="1800" b="0" strike="noStrike" spc="-1">
                <a:solidFill>
                  <a:srgbClr val="585858"/>
                </a:solidFill>
                <a:latin typeface="Arial" panose="020B0604020202090204"/>
                <a:ea typeface="Arial" panose="020B0604020202090204"/>
              </a:rPr>
              <a:t>Plot the learning curves [both accuracy and loss curves] and put it below:</a:t>
            </a:r>
            <a:endParaRPr lang="en-IN" sz="1800" b="0" strike="noStrike" spc="-1">
              <a:solidFill>
                <a:srgbClr val="585858"/>
              </a:solidFill>
              <a:latin typeface="Arial" panose="020B0604020202090204"/>
            </a:endParaRPr>
          </a:p>
        </p:txBody>
      </p:sp>
      <p:pic>
        <p:nvPicPr>
          <p:cNvPr id="13" name="Picture 12" descr="plot_accuracy"/>
          <p:cNvPicPr>
            <a:picLocks noChangeAspect="1"/>
          </p:cNvPicPr>
          <p:nvPr/>
        </p:nvPicPr>
        <p:blipFill>
          <a:blip r:embed="rId3"/>
          <a:stretch>
            <a:fillRect/>
          </a:stretch>
        </p:blipFill>
        <p:spPr>
          <a:xfrm>
            <a:off x="5405456" y="3071994"/>
            <a:ext cx="2778424" cy="2084001"/>
          </a:xfrm>
          <a:prstGeom prst="rect">
            <a:avLst/>
          </a:prstGeom>
        </p:spPr>
      </p:pic>
      <p:pic>
        <p:nvPicPr>
          <p:cNvPr id="12" name="Picture 11" descr="plot_loss"/>
          <p:cNvPicPr>
            <a:picLocks noChangeAspect="1"/>
          </p:cNvPicPr>
          <p:nvPr/>
        </p:nvPicPr>
        <p:blipFill>
          <a:blip r:embed="rId4"/>
          <a:stretch>
            <a:fillRect/>
          </a:stretch>
        </p:blipFill>
        <p:spPr>
          <a:xfrm>
            <a:off x="5405456" y="1111715"/>
            <a:ext cx="2778424" cy="2083639"/>
          </a:xfrm>
          <a:prstGeom prst="rect">
            <a:avLst/>
          </a:prstGeom>
        </p:spPr>
      </p:pic>
      <p:sp>
        <p:nvSpPr>
          <p:cNvPr id="84" name="TextShape 1"/>
          <p:cNvSpPr txBox="1"/>
          <p:nvPr/>
        </p:nvSpPr>
        <p:spPr>
          <a:xfrm>
            <a:off x="311760" y="80470"/>
            <a:ext cx="8520120" cy="572400"/>
          </a:xfrm>
          <a:prstGeom prst="rect">
            <a:avLst/>
          </a:prstGeom>
          <a:noFill/>
          <a:ln w="12600">
            <a:noFill/>
          </a:ln>
        </p:spPr>
        <p:txBody>
          <a:bodyPr tIns="91440" bIns="91440"/>
          <a:lstStyle/>
          <a:p>
            <a:pPr marL="438785" indent="-389890">
              <a:lnSpc>
                <a:spcPct val="100000"/>
              </a:lnSpc>
              <a:buClr>
                <a:srgbClr val="000000"/>
              </a:buClr>
              <a:buFont typeface="StarSymbol"/>
              <a:buAutoNum type="arabicPeriod"/>
            </a:pPr>
            <a:r>
              <a:rPr lang="en-IN" sz="2690" b="0" strike="noStrike" spc="-1">
                <a:solidFill>
                  <a:srgbClr val="000000"/>
                </a:solidFill>
                <a:latin typeface="Arial" panose="020B0604020202090204"/>
                <a:ea typeface="Arial" panose="020B0604020202090204"/>
              </a:rPr>
              <a:t>Learning Curve</a:t>
            </a:r>
            <a:endParaRPr lang="en-IN" sz="2690" b="0" strike="noStrike" spc="-1">
              <a:solidFill>
                <a:srgbClr val="000000"/>
              </a:solidFill>
              <a:latin typeface="Arial" panose="020B0604020202090204"/>
            </a:endParaRPr>
          </a:p>
        </p:txBody>
      </p:sp>
      <p:pic>
        <p:nvPicPr>
          <p:cNvPr id="5" name="Picture 4" descr="plot_loss"/>
          <p:cNvPicPr>
            <a:picLocks noChangeAspect="1"/>
          </p:cNvPicPr>
          <p:nvPr/>
        </p:nvPicPr>
        <p:blipFill>
          <a:blip r:embed="rId5"/>
          <a:stretch>
            <a:fillRect/>
          </a:stretch>
        </p:blipFill>
        <p:spPr>
          <a:xfrm>
            <a:off x="1246823" y="1111715"/>
            <a:ext cx="2625930" cy="1970150"/>
          </a:xfrm>
          <a:prstGeom prst="rect">
            <a:avLst/>
          </a:prstGeom>
        </p:spPr>
      </p:pic>
      <p:pic>
        <p:nvPicPr>
          <p:cNvPr id="6" name="Picture 5" descr="plot_accuracy"/>
          <p:cNvPicPr>
            <a:picLocks noChangeAspect="1"/>
          </p:cNvPicPr>
          <p:nvPr/>
        </p:nvPicPr>
        <p:blipFill>
          <a:blip r:embed="rId6"/>
          <a:stretch>
            <a:fillRect/>
          </a:stretch>
        </p:blipFill>
        <p:spPr>
          <a:xfrm>
            <a:off x="1277920" y="3071994"/>
            <a:ext cx="2626189" cy="1970150"/>
          </a:xfrm>
          <a:prstGeom prst="rect">
            <a:avLst/>
          </a:prstGeom>
        </p:spPr>
      </p:pic>
      <p:sp>
        <p:nvSpPr>
          <p:cNvPr id="8" name="Text Box 7"/>
          <p:cNvSpPr txBox="1"/>
          <p:nvPr/>
        </p:nvSpPr>
        <p:spPr>
          <a:xfrm>
            <a:off x="2211173" y="902005"/>
            <a:ext cx="697230" cy="368300"/>
          </a:xfrm>
          <a:prstGeom prst="rect">
            <a:avLst/>
          </a:prstGeom>
          <a:noFill/>
        </p:spPr>
        <p:txBody>
          <a:bodyPr wrap="none" rtlCol="0">
            <a:spAutoFit/>
          </a:bodyPr>
          <a:lstStyle/>
          <a:p>
            <a:r>
              <a:rPr lang="en-US" dirty="0" err="1"/>
              <a:t>lr</a:t>
            </a:r>
            <a:r>
              <a:rPr lang="en-US" dirty="0"/>
              <a:t> = 1</a:t>
            </a:r>
          </a:p>
        </p:txBody>
      </p:sp>
      <p:sp>
        <p:nvSpPr>
          <p:cNvPr id="14" name="Text Box 13"/>
          <p:cNvSpPr txBox="1"/>
          <p:nvPr/>
        </p:nvSpPr>
        <p:spPr>
          <a:xfrm>
            <a:off x="5992497" y="918845"/>
            <a:ext cx="1027430" cy="368300"/>
          </a:xfrm>
          <a:prstGeom prst="rect">
            <a:avLst/>
          </a:prstGeom>
          <a:noFill/>
        </p:spPr>
        <p:txBody>
          <a:bodyPr wrap="none" rtlCol="0">
            <a:spAutoFit/>
          </a:bodyPr>
          <a:lstStyle/>
          <a:p>
            <a:r>
              <a:rPr lang="en-US" dirty="0" err="1"/>
              <a:t>lr</a:t>
            </a:r>
            <a:r>
              <a:rPr lang="en-US" dirty="0"/>
              <a:t> = 1e-1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
            <a:extLst>
              <a:ext uri="{FF2B5EF4-FFF2-40B4-BE49-F238E27FC236}">
                <a16:creationId xmlns:a16="http://schemas.microsoft.com/office/drawing/2014/main" id="{E3D6EB86-A75B-404D-A294-3600EBBD2928}"/>
              </a:ext>
            </a:extLst>
          </p:cNvPr>
          <p:cNvSpPr txBox="1"/>
          <p:nvPr/>
        </p:nvSpPr>
        <p:spPr>
          <a:xfrm>
            <a:off x="1152226" y="231812"/>
            <a:ext cx="1027430" cy="368300"/>
          </a:xfrm>
          <a:prstGeom prst="rect">
            <a:avLst/>
          </a:prstGeom>
          <a:noFill/>
        </p:spPr>
        <p:txBody>
          <a:bodyPr wrap="none" rtlCol="0">
            <a:spAutoFit/>
          </a:bodyPr>
          <a:lstStyle/>
          <a:p>
            <a:r>
              <a:rPr lang="en-US" dirty="0" err="1"/>
              <a:t>lr</a:t>
            </a:r>
            <a:r>
              <a:rPr lang="en-US" dirty="0"/>
              <a:t> = 1e-2</a:t>
            </a:r>
          </a:p>
        </p:txBody>
      </p:sp>
      <p:sp>
        <p:nvSpPr>
          <p:cNvPr id="5" name="Text Box 16">
            <a:extLst>
              <a:ext uri="{FF2B5EF4-FFF2-40B4-BE49-F238E27FC236}">
                <a16:creationId xmlns:a16="http://schemas.microsoft.com/office/drawing/2014/main" id="{1BFE922A-E290-8247-9675-03785B4C536D}"/>
              </a:ext>
            </a:extLst>
          </p:cNvPr>
          <p:cNvSpPr txBox="1"/>
          <p:nvPr/>
        </p:nvSpPr>
        <p:spPr>
          <a:xfrm>
            <a:off x="6353698" y="231812"/>
            <a:ext cx="1027430" cy="368300"/>
          </a:xfrm>
          <a:prstGeom prst="rect">
            <a:avLst/>
          </a:prstGeom>
          <a:noFill/>
        </p:spPr>
        <p:txBody>
          <a:bodyPr wrap="none" rtlCol="0">
            <a:spAutoFit/>
          </a:bodyPr>
          <a:lstStyle/>
          <a:p>
            <a:pPr algn="l"/>
            <a:r>
              <a:rPr lang="en-US" dirty="0" err="1"/>
              <a:t>lr</a:t>
            </a:r>
            <a:r>
              <a:rPr lang="en-US" dirty="0"/>
              <a:t> = </a:t>
            </a:r>
            <a:r>
              <a:rPr lang="en-IN" spc="-1" dirty="0">
                <a:solidFill>
                  <a:srgbClr val="000000"/>
                </a:solidFill>
                <a:latin typeface="Arial" panose="020B0604020202090204"/>
                <a:ea typeface="Arial" panose="020B0604020202090204"/>
                <a:sym typeface="+mn-ea"/>
              </a:rPr>
              <a:t>5e-2</a:t>
            </a:r>
            <a:endParaRPr lang="en-US" dirty="0"/>
          </a:p>
        </p:txBody>
      </p:sp>
      <p:pic>
        <p:nvPicPr>
          <p:cNvPr id="6" name="Picture 5" descr="plot_loss">
            <a:extLst>
              <a:ext uri="{FF2B5EF4-FFF2-40B4-BE49-F238E27FC236}">
                <a16:creationId xmlns:a16="http://schemas.microsoft.com/office/drawing/2014/main" id="{3298F869-FE40-4244-BF7C-1F0023E73FFB}"/>
              </a:ext>
            </a:extLst>
          </p:cNvPr>
          <p:cNvPicPr>
            <a:picLocks noChangeAspect="1"/>
          </p:cNvPicPr>
          <p:nvPr/>
        </p:nvPicPr>
        <p:blipFill>
          <a:blip r:embed="rId2"/>
          <a:stretch>
            <a:fillRect/>
          </a:stretch>
        </p:blipFill>
        <p:spPr>
          <a:xfrm>
            <a:off x="418425" y="600112"/>
            <a:ext cx="2873181" cy="2155302"/>
          </a:xfrm>
          <a:prstGeom prst="rect">
            <a:avLst/>
          </a:prstGeom>
        </p:spPr>
      </p:pic>
      <p:pic>
        <p:nvPicPr>
          <p:cNvPr id="7" name="Picture 6" descr="plot_accuracy">
            <a:extLst>
              <a:ext uri="{FF2B5EF4-FFF2-40B4-BE49-F238E27FC236}">
                <a16:creationId xmlns:a16="http://schemas.microsoft.com/office/drawing/2014/main" id="{3F40D241-1C27-3342-B660-01497B98D213}"/>
              </a:ext>
            </a:extLst>
          </p:cNvPr>
          <p:cNvPicPr>
            <a:picLocks noChangeAspect="1"/>
          </p:cNvPicPr>
          <p:nvPr/>
        </p:nvPicPr>
        <p:blipFill>
          <a:blip r:embed="rId3"/>
          <a:stretch>
            <a:fillRect/>
          </a:stretch>
        </p:blipFill>
        <p:spPr>
          <a:xfrm>
            <a:off x="418425" y="2854145"/>
            <a:ext cx="2873736" cy="2155302"/>
          </a:xfrm>
          <a:prstGeom prst="rect">
            <a:avLst/>
          </a:prstGeom>
        </p:spPr>
      </p:pic>
      <p:pic>
        <p:nvPicPr>
          <p:cNvPr id="8" name="Picture 7" descr="plot_loss">
            <a:extLst>
              <a:ext uri="{FF2B5EF4-FFF2-40B4-BE49-F238E27FC236}">
                <a16:creationId xmlns:a16="http://schemas.microsoft.com/office/drawing/2014/main" id="{B0A8304B-8C8E-F44C-B92F-42DDCE05C60A}"/>
              </a:ext>
            </a:extLst>
          </p:cNvPr>
          <p:cNvPicPr>
            <a:picLocks noChangeAspect="1"/>
          </p:cNvPicPr>
          <p:nvPr/>
        </p:nvPicPr>
        <p:blipFill>
          <a:blip r:embed="rId4"/>
          <a:srcRect r="8911" b="-71"/>
          <a:stretch>
            <a:fillRect/>
          </a:stretch>
        </p:blipFill>
        <p:spPr>
          <a:xfrm>
            <a:off x="5471608" y="553773"/>
            <a:ext cx="2791610" cy="2300372"/>
          </a:xfrm>
          <a:prstGeom prst="rect">
            <a:avLst/>
          </a:prstGeom>
        </p:spPr>
      </p:pic>
      <p:pic>
        <p:nvPicPr>
          <p:cNvPr id="9" name="Picture 8" descr="plot_accuracy">
            <a:extLst>
              <a:ext uri="{FF2B5EF4-FFF2-40B4-BE49-F238E27FC236}">
                <a16:creationId xmlns:a16="http://schemas.microsoft.com/office/drawing/2014/main" id="{E75179B5-AE16-BD46-96B3-8AEF7F6CA4EF}"/>
              </a:ext>
            </a:extLst>
          </p:cNvPr>
          <p:cNvPicPr>
            <a:picLocks noChangeAspect="1"/>
          </p:cNvPicPr>
          <p:nvPr/>
        </p:nvPicPr>
        <p:blipFill>
          <a:blip r:embed="rId5"/>
          <a:srcRect r="7948" b="607"/>
          <a:stretch>
            <a:fillRect/>
          </a:stretch>
        </p:blipFill>
        <p:spPr>
          <a:xfrm>
            <a:off x="5471608" y="2801762"/>
            <a:ext cx="2791610" cy="2260068"/>
          </a:xfrm>
          <a:prstGeom prst="rect">
            <a:avLst/>
          </a:prstGeom>
        </p:spPr>
      </p:pic>
    </p:spTree>
    <p:extLst>
      <p:ext uri="{BB962C8B-B14F-4D97-AF65-F5344CB8AC3E}">
        <p14:creationId xmlns:p14="http://schemas.microsoft.com/office/powerpoint/2010/main" val="498340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11760" y="444960"/>
            <a:ext cx="8520120" cy="572400"/>
          </a:xfrm>
          <a:prstGeom prst="rect">
            <a:avLst/>
          </a:prstGeom>
          <a:noFill/>
          <a:ln w="12600">
            <a:noFill/>
          </a:ln>
        </p:spPr>
        <p:txBody>
          <a:bodyPr tIns="91440" bIns="91440"/>
          <a:lstStyle/>
          <a:p>
            <a:pPr marL="438785" indent="-389890">
              <a:lnSpc>
                <a:spcPct val="100000"/>
              </a:lnSpc>
              <a:buClr>
                <a:srgbClr val="000000"/>
              </a:buClr>
              <a:buFont typeface="StarSymbol"/>
              <a:buAutoNum type="arabicPeriod"/>
            </a:pPr>
            <a:r>
              <a:rPr lang="en-IN" sz="2690" b="0" strike="noStrike" spc="-1">
                <a:solidFill>
                  <a:srgbClr val="000000"/>
                </a:solidFill>
                <a:latin typeface="Arial" panose="020B0604020202090204"/>
                <a:ea typeface="Arial" panose="020B0604020202090204"/>
              </a:rPr>
              <a:t>Learning Rates</a:t>
            </a:r>
            <a:endParaRPr lang="en-IN" sz="2690" b="0" strike="noStrike" spc="-1">
              <a:solidFill>
                <a:srgbClr val="000000"/>
              </a:solidFill>
              <a:latin typeface="Arial" panose="020B0604020202090204"/>
            </a:endParaRPr>
          </a:p>
        </p:txBody>
      </p:sp>
      <p:sp>
        <p:nvSpPr>
          <p:cNvPr id="87" name="TextShape 2"/>
          <p:cNvSpPr txBox="1"/>
          <p:nvPr/>
        </p:nvSpPr>
        <p:spPr>
          <a:xfrm>
            <a:off x="311760" y="1152360"/>
            <a:ext cx="8520120" cy="3416040"/>
          </a:xfrm>
          <a:prstGeom prst="rect">
            <a:avLst/>
          </a:prstGeom>
          <a:noFill/>
          <a:ln w="12600">
            <a:noFill/>
          </a:ln>
        </p:spPr>
        <p:txBody>
          <a:bodyPr tIns="91440" bIns="91440"/>
          <a:lstStyle/>
          <a:p>
            <a:pPr>
              <a:lnSpc>
                <a:spcPct val="115000"/>
              </a:lnSpc>
              <a:spcBef>
                <a:spcPts val="1600"/>
              </a:spcBef>
            </a:pPr>
            <a:r>
              <a:rPr lang="en-IN" sz="1800" b="0" strike="noStrike" spc="-1" dirty="0">
                <a:solidFill>
                  <a:srgbClr val="585858"/>
                </a:solidFill>
                <a:latin typeface="Arial" panose="020B0604020202090204"/>
                <a:ea typeface="Arial" panose="020B0604020202090204"/>
              </a:rPr>
              <a:t>Describe and Explain your findings:</a:t>
            </a:r>
          </a:p>
        </p:txBody>
      </p:sp>
      <p:sp>
        <p:nvSpPr>
          <p:cNvPr id="2" name="TextBox 1">
            <a:extLst>
              <a:ext uri="{FF2B5EF4-FFF2-40B4-BE49-F238E27FC236}">
                <a16:creationId xmlns:a16="http://schemas.microsoft.com/office/drawing/2014/main" id="{85A2BE96-C036-2641-A0F7-CF0927BFFB09}"/>
              </a:ext>
            </a:extLst>
          </p:cNvPr>
          <p:cNvSpPr txBox="1"/>
          <p:nvPr/>
        </p:nvSpPr>
        <p:spPr>
          <a:xfrm>
            <a:off x="311760" y="2079812"/>
            <a:ext cx="8321252" cy="1477328"/>
          </a:xfrm>
          <a:prstGeom prst="rect">
            <a:avLst/>
          </a:prstGeom>
          <a:noFill/>
        </p:spPr>
        <p:txBody>
          <a:bodyPr wrap="square" rtlCol="0">
            <a:spAutoFit/>
          </a:bodyPr>
          <a:lstStyle/>
          <a:p>
            <a:r>
              <a:rPr lang="en-US" dirty="0"/>
              <a:t>The accuracy decreases an loss increases as learning rate decreases. Test accuracy tends to be higher than training accuracy. This is because that learning rate controls how quickly the model is adapted to the problem. When learning rate decreases, smaller changes are made to the model in each update round. If the number of epochs stays the same, the accuracy will decrease as well.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572400"/>
          </a:xfrm>
          <a:prstGeom prst="rect">
            <a:avLst/>
          </a:prstGeom>
          <a:noFill/>
          <a:ln w="12600">
            <a:noFill/>
          </a:ln>
        </p:spPr>
        <p:txBody>
          <a:bodyPr tIns="91440" bIns="91440"/>
          <a:lstStyle/>
          <a:p>
            <a:pPr>
              <a:lnSpc>
                <a:spcPct val="100000"/>
              </a:lnSpc>
            </a:pPr>
            <a:r>
              <a:rPr lang="en-IN" sz="2690" b="0" strike="noStrike" spc="-1">
                <a:solidFill>
                  <a:srgbClr val="000000"/>
                </a:solidFill>
                <a:latin typeface="Arial" panose="020B0604020202090204"/>
                <a:ea typeface="Arial" panose="020B0604020202090204"/>
              </a:rPr>
              <a:t>2. Regularization</a:t>
            </a:r>
            <a:endParaRPr lang="en-IN" sz="2690" b="0" strike="noStrike" spc="-1">
              <a:solidFill>
                <a:srgbClr val="000000"/>
              </a:solidFill>
              <a:latin typeface="Arial" panose="020B0604020202090204"/>
            </a:endParaRPr>
          </a:p>
        </p:txBody>
      </p:sp>
      <p:sp>
        <p:nvSpPr>
          <p:cNvPr id="89" name="TextShape 2"/>
          <p:cNvSpPr txBox="1"/>
          <p:nvPr/>
        </p:nvSpPr>
        <p:spPr>
          <a:xfrm>
            <a:off x="311760" y="1152360"/>
            <a:ext cx="8520120" cy="3416040"/>
          </a:xfrm>
          <a:prstGeom prst="rect">
            <a:avLst/>
          </a:prstGeom>
          <a:noFill/>
          <a:ln w="12600">
            <a:noFill/>
          </a:ln>
        </p:spPr>
        <p:txBody>
          <a:bodyPr tIns="91440" bIns="91440"/>
          <a:lstStyle/>
          <a:p>
            <a:pPr>
              <a:lnSpc>
                <a:spcPct val="115000"/>
              </a:lnSpc>
              <a:spcBef>
                <a:spcPts val="1600"/>
              </a:spcBef>
            </a:pPr>
            <a:r>
              <a:rPr lang="en-IN" sz="1800" b="0" strike="noStrike" spc="-1" dirty="0">
                <a:solidFill>
                  <a:srgbClr val="585858"/>
                </a:solidFill>
                <a:latin typeface="Arial" panose="020B0604020202090204"/>
                <a:ea typeface="Arial" panose="020B0604020202090204"/>
              </a:rPr>
              <a:t>Tune the regularization coefficient of the model with all other default hyper-parameters fixed. Fill in the table below:</a:t>
            </a:r>
            <a:endParaRPr lang="en-IN" sz="1800" b="0" strike="noStrike" spc="-1" dirty="0">
              <a:solidFill>
                <a:srgbClr val="585858"/>
              </a:solidFill>
              <a:latin typeface="Arial" panose="020B0604020202090204"/>
            </a:endParaRPr>
          </a:p>
        </p:txBody>
      </p:sp>
      <p:graphicFrame>
        <p:nvGraphicFramePr>
          <p:cNvPr id="90" name="Table 3"/>
          <p:cNvGraphicFramePr/>
          <p:nvPr/>
        </p:nvGraphicFramePr>
        <p:xfrm>
          <a:off x="428760" y="2019600"/>
          <a:ext cx="6780240" cy="2529120"/>
        </p:xfrm>
        <a:graphic>
          <a:graphicData uri="http://schemas.openxmlformats.org/drawingml/2006/table">
            <a:tbl>
              <a:tblPr/>
              <a:tblGrid>
                <a:gridCol w="1130040">
                  <a:extLst>
                    <a:ext uri="{9D8B030D-6E8A-4147-A177-3AD203B41FA5}">
                      <a16:colId xmlns:a16="http://schemas.microsoft.com/office/drawing/2014/main" val="20000"/>
                    </a:ext>
                  </a:extLst>
                </a:gridCol>
                <a:gridCol w="1215000">
                  <a:extLst>
                    <a:ext uri="{9D8B030D-6E8A-4147-A177-3AD203B41FA5}">
                      <a16:colId xmlns:a16="http://schemas.microsoft.com/office/drawing/2014/main" val="20001"/>
                    </a:ext>
                  </a:extLst>
                </a:gridCol>
                <a:gridCol w="1357200">
                  <a:extLst>
                    <a:ext uri="{9D8B030D-6E8A-4147-A177-3AD203B41FA5}">
                      <a16:colId xmlns:a16="http://schemas.microsoft.com/office/drawing/2014/main" val="20002"/>
                    </a:ext>
                  </a:extLst>
                </a:gridCol>
                <a:gridCol w="817560">
                  <a:extLst>
                    <a:ext uri="{9D8B030D-6E8A-4147-A177-3AD203B41FA5}">
                      <a16:colId xmlns:a16="http://schemas.microsoft.com/office/drawing/2014/main" val="20003"/>
                    </a:ext>
                  </a:extLst>
                </a:gridCol>
                <a:gridCol w="1130040">
                  <a:extLst>
                    <a:ext uri="{9D8B030D-6E8A-4147-A177-3AD203B41FA5}">
                      <a16:colId xmlns:a16="http://schemas.microsoft.com/office/drawing/2014/main" val="20004"/>
                    </a:ext>
                  </a:extLst>
                </a:gridCol>
                <a:gridCol w="1130400">
                  <a:extLst>
                    <a:ext uri="{9D8B030D-6E8A-4147-A177-3AD203B41FA5}">
                      <a16:colId xmlns:a16="http://schemas.microsoft.com/office/drawing/2014/main" val="20005"/>
                    </a:ext>
                  </a:extLst>
                </a:gridCol>
              </a:tblGrid>
              <a:tr h="582120">
                <a:tc>
                  <a:txBody>
                    <a:bodyPr/>
                    <a:lstStyle/>
                    <a:p>
                      <a:pPr>
                        <a:buNone/>
                      </a:pPr>
                      <a:endParaRPr lang="en-US"/>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pPr>
                      <a:r>
                        <a:rPr lang="en-IN" sz="1400" b="0" strike="noStrike" spc="-1">
                          <a:solidFill>
                            <a:srgbClr val="000000"/>
                          </a:solidFill>
                          <a:latin typeface="Arial" panose="020B0604020202090204"/>
                          <a:ea typeface="Arial" panose="020B0604020202090204"/>
                        </a:rPr>
                        <a:t>alpha=1e-1</a:t>
                      </a:r>
                      <a:endParaRPr lang="en-IN" sz="1400" b="0" strike="noStrike" spc="-1">
                        <a:latin typeface="Arial" panose="020B0604020202090204"/>
                      </a:endParaRPr>
                    </a:p>
                  </a:txBody>
                  <a:tcPr marL="91080" marR="91080" marT="91080" marB="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pPr>
                      <a:r>
                        <a:rPr lang="en-IN" sz="1400" b="0" strike="noStrike" spc="-1">
                          <a:solidFill>
                            <a:srgbClr val="000000"/>
                          </a:solidFill>
                          <a:latin typeface="Arial" panose="020B0604020202090204"/>
                          <a:ea typeface="Arial" panose="020B0604020202090204"/>
                        </a:rPr>
                        <a:t>alpha=1e-2</a:t>
                      </a:r>
                      <a:endParaRPr lang="en-IN" sz="1400" b="0" strike="noStrike" spc="-1">
                        <a:latin typeface="Arial" panose="020B0604020202090204"/>
                      </a:endParaRPr>
                    </a:p>
                  </a:txBody>
                  <a:tcPr marL="91080" marR="91080" marT="91080" marB="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pPr>
                      <a:r>
                        <a:rPr lang="en-IN" sz="1400" b="0" strike="noStrike" spc="-1">
                          <a:solidFill>
                            <a:srgbClr val="000000"/>
                          </a:solidFill>
                          <a:latin typeface="Arial" panose="020B0604020202090204"/>
                          <a:ea typeface="Arial" panose="020B0604020202090204"/>
                        </a:rPr>
                        <a:t>alpha=1e-3</a:t>
                      </a:r>
                      <a:endParaRPr lang="en-IN" sz="1400" b="0" strike="noStrike" spc="-1">
                        <a:latin typeface="Arial" panose="020B0604020202090204"/>
                      </a:endParaRPr>
                    </a:p>
                  </a:txBody>
                  <a:tcPr marL="91080" marR="91080" marT="91080" marB="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pPr>
                      <a:r>
                        <a:rPr lang="en-IN" sz="1400" b="0" strike="noStrike" spc="-1">
                          <a:solidFill>
                            <a:srgbClr val="000000"/>
                          </a:solidFill>
                          <a:latin typeface="Arial" panose="020B0604020202090204"/>
                          <a:ea typeface="Arial" panose="020B0604020202090204"/>
                        </a:rPr>
                        <a:t>alpha=1e-4</a:t>
                      </a:r>
                      <a:endParaRPr lang="en-IN" sz="1400" b="0" strike="noStrike" spc="-1">
                        <a:latin typeface="Arial" panose="020B0604020202090204"/>
                      </a:endParaRPr>
                    </a:p>
                  </a:txBody>
                  <a:tcPr marL="91080" marR="91080" marT="91080" marB="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pPr>
                      <a:r>
                        <a:rPr lang="en-IN" sz="1400" b="0" strike="noStrike" spc="-1">
                          <a:solidFill>
                            <a:srgbClr val="000000"/>
                          </a:solidFill>
                          <a:latin typeface="Arial" panose="020B0604020202090204"/>
                          <a:ea typeface="Arial" panose="020B0604020202090204"/>
                        </a:rPr>
                        <a:t>alpha=1e-0</a:t>
                      </a:r>
                      <a:endParaRPr lang="en-IN" sz="1400" b="0" strike="noStrike" spc="-1">
                        <a:latin typeface="Arial" panose="020B0604020202090204"/>
                      </a:endParaRPr>
                    </a:p>
                  </a:txBody>
                  <a:tcPr marL="91080" marR="91080" marT="91080" marB="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r h="640080">
                <a:tc>
                  <a:txBody>
                    <a:bodyPr/>
                    <a:lstStyle/>
                    <a:p>
                      <a:pPr>
                        <a:lnSpc>
                          <a:spcPct val="100000"/>
                        </a:lnSpc>
                      </a:pPr>
                      <a:r>
                        <a:rPr lang="en-IN" sz="1400" b="0" strike="noStrike" spc="-1">
                          <a:solidFill>
                            <a:srgbClr val="000000"/>
                          </a:solidFill>
                          <a:latin typeface="Arial" panose="020B0604020202090204"/>
                          <a:ea typeface="Arial" panose="020B0604020202090204"/>
                        </a:rPr>
                        <a:t>Training Accuracy</a:t>
                      </a:r>
                      <a:endParaRPr lang="en-IN" sz="1400" b="0" strike="noStrike" spc="-1">
                        <a:latin typeface="Arial" panose="020B0604020202090204"/>
                      </a:endParaRPr>
                    </a:p>
                  </a:txBody>
                  <a:tcPr marL="91080" marR="91080" marT="91080" marB="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buNone/>
                      </a:pPr>
                      <a:r>
                        <a:rPr lang="en-US"/>
                        <a:t>0.3358</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buNone/>
                      </a:pPr>
                      <a:r>
                        <a:rPr lang="en-US"/>
                        <a:t>0.8847</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buNone/>
                      </a:pPr>
                      <a:r>
                        <a:rPr lang="en-US"/>
                        <a:t>0.9213</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buNone/>
                      </a:pPr>
                      <a:r>
                        <a:rPr lang="en-US"/>
                        <a:t>0.9295</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buNone/>
                      </a:pPr>
                      <a:r>
                        <a:rPr lang="en-US"/>
                        <a:t>0.1040</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1"/>
                  </a:ext>
                </a:extLst>
              </a:tr>
              <a:tr h="582120">
                <a:tc>
                  <a:txBody>
                    <a:bodyPr/>
                    <a:lstStyle/>
                    <a:p>
                      <a:pPr>
                        <a:lnSpc>
                          <a:spcPct val="100000"/>
                        </a:lnSpc>
                      </a:pPr>
                      <a:r>
                        <a:rPr lang="en-IN" sz="1400" b="0" strike="noStrike" spc="-1">
                          <a:solidFill>
                            <a:srgbClr val="000000"/>
                          </a:solidFill>
                          <a:latin typeface="Arial" panose="020B0604020202090204"/>
                          <a:ea typeface="Arial" panose="020B0604020202090204"/>
                        </a:rPr>
                        <a:t>Validation Accuracy</a:t>
                      </a:r>
                      <a:endParaRPr lang="en-IN" sz="1400" b="0" strike="noStrike" spc="-1">
                        <a:latin typeface="Arial" panose="020B0604020202090204"/>
                      </a:endParaRPr>
                    </a:p>
                  </a:txBody>
                  <a:tcPr marL="91080" marR="91080" marT="91080" marB="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buNone/>
                      </a:pPr>
                      <a:r>
                        <a:rPr lang="en-US"/>
                        <a:t>0.3423</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buNone/>
                      </a:pPr>
                      <a:r>
                        <a:rPr lang="en-US"/>
                        <a:t>0.8952</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buNone/>
                      </a:pPr>
                      <a:r>
                        <a:rPr lang="en-US"/>
                        <a:t>0.9275</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buNone/>
                      </a:pPr>
                      <a:r>
                        <a:rPr lang="en-US"/>
                        <a:t>0.9341</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buNone/>
                      </a:pPr>
                      <a:r>
                        <a:rPr lang="en-US"/>
                        <a:t>0.0956</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2"/>
                  </a:ext>
                </a:extLst>
              </a:tr>
              <a:tr h="582120">
                <a:tc>
                  <a:txBody>
                    <a:bodyPr/>
                    <a:lstStyle/>
                    <a:p>
                      <a:pPr>
                        <a:lnSpc>
                          <a:spcPct val="100000"/>
                        </a:lnSpc>
                      </a:pPr>
                      <a:r>
                        <a:rPr lang="en-IN" sz="1400" b="0" strike="noStrike" spc="-1">
                          <a:solidFill>
                            <a:srgbClr val="000000"/>
                          </a:solidFill>
                          <a:latin typeface="Arial" panose="020B0604020202090204"/>
                          <a:ea typeface="Arial" panose="020B0604020202090204"/>
                        </a:rPr>
                        <a:t>Test Accuracy</a:t>
                      </a:r>
                      <a:endParaRPr lang="en-IN" sz="1400" b="0" strike="noStrike" spc="-1">
                        <a:latin typeface="Arial" panose="020B0604020202090204"/>
                      </a:endParaRPr>
                    </a:p>
                  </a:txBody>
                  <a:tcPr marL="91080" marR="91080" marT="91080" marB="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buNone/>
                      </a:pPr>
                      <a:r>
                        <a:rPr lang="en-US"/>
                        <a:t>0.3625</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buNone/>
                      </a:pPr>
                      <a:r>
                        <a:rPr lang="en-US"/>
                        <a:t>0.8920</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buNone/>
                      </a:pPr>
                      <a:r>
                        <a:rPr lang="en-US">
                          <a:sym typeface="+mn-ea"/>
                        </a:rPr>
                        <a:t>0.9263</a:t>
                      </a:r>
                      <a:endParaRPr lang="en-US"/>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buNone/>
                      </a:pPr>
                      <a:r>
                        <a:rPr lang="en-US"/>
                        <a:t>0.9318</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buNone/>
                      </a:pPr>
                      <a:r>
                        <a:rPr lang="en-US"/>
                        <a:t>0.1135</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311760" y="-31925"/>
            <a:ext cx="8520120" cy="572400"/>
          </a:xfrm>
          <a:prstGeom prst="rect">
            <a:avLst/>
          </a:prstGeom>
          <a:noFill/>
          <a:ln w="12600">
            <a:noFill/>
          </a:ln>
        </p:spPr>
        <p:txBody>
          <a:bodyPr tIns="91440" bIns="91440"/>
          <a:lstStyle/>
          <a:p>
            <a:pPr>
              <a:lnSpc>
                <a:spcPct val="100000"/>
              </a:lnSpc>
            </a:pPr>
            <a:r>
              <a:rPr lang="en-IN" sz="2690" b="0" strike="noStrike" spc="-1">
                <a:solidFill>
                  <a:srgbClr val="000000"/>
                </a:solidFill>
                <a:latin typeface="Arial" panose="020B0604020202090204"/>
                <a:ea typeface="Arial" panose="020B0604020202090204"/>
              </a:rPr>
              <a:t>2. Regularization</a:t>
            </a:r>
            <a:endParaRPr lang="en-IN" sz="2690" b="0" strike="noStrike" spc="-1">
              <a:solidFill>
                <a:srgbClr val="000000"/>
              </a:solidFill>
              <a:latin typeface="Arial" panose="020B0604020202090204"/>
            </a:endParaRPr>
          </a:p>
        </p:txBody>
      </p:sp>
      <p:sp>
        <p:nvSpPr>
          <p:cNvPr id="92" name="TextShape 2"/>
          <p:cNvSpPr txBox="1"/>
          <p:nvPr/>
        </p:nvSpPr>
        <p:spPr>
          <a:xfrm>
            <a:off x="311760" y="264630"/>
            <a:ext cx="8520120" cy="3416040"/>
          </a:xfrm>
          <a:prstGeom prst="rect">
            <a:avLst/>
          </a:prstGeom>
          <a:noFill/>
          <a:ln w="12600">
            <a:noFill/>
          </a:ln>
        </p:spPr>
        <p:txBody>
          <a:bodyPr tIns="91440" bIns="91440"/>
          <a:lstStyle/>
          <a:p>
            <a:pPr>
              <a:lnSpc>
                <a:spcPct val="115000"/>
              </a:lnSpc>
            </a:pPr>
            <a:r>
              <a:rPr lang="en-IN" sz="1800" b="0" strike="noStrike" spc="-1">
                <a:solidFill>
                  <a:srgbClr val="585858"/>
                </a:solidFill>
                <a:latin typeface="Arial" panose="020B0604020202090204"/>
                <a:ea typeface="Arial" panose="020B0604020202090204"/>
              </a:rPr>
              <a:t>Plot the learning curves [both accuracy and loss curves] and put it below:</a:t>
            </a:r>
            <a:endParaRPr lang="en-IN" sz="1800" b="0" strike="noStrike" spc="-1">
              <a:solidFill>
                <a:srgbClr val="585858"/>
              </a:solidFill>
              <a:latin typeface="Arial" panose="020B0604020202090204"/>
            </a:endParaRPr>
          </a:p>
        </p:txBody>
      </p:sp>
      <p:pic>
        <p:nvPicPr>
          <p:cNvPr id="2" name="Picture 1" descr="plot_loss"/>
          <p:cNvPicPr>
            <a:picLocks noChangeAspect="1"/>
          </p:cNvPicPr>
          <p:nvPr/>
        </p:nvPicPr>
        <p:blipFill>
          <a:blip r:embed="rId2"/>
          <a:srcRect l="-429" t="7367" r="8599" b="-984"/>
          <a:stretch>
            <a:fillRect/>
          </a:stretch>
        </p:blipFill>
        <p:spPr>
          <a:xfrm>
            <a:off x="103505" y="1089025"/>
            <a:ext cx="2393315" cy="1830705"/>
          </a:xfrm>
          <a:prstGeom prst="rect">
            <a:avLst/>
          </a:prstGeom>
        </p:spPr>
      </p:pic>
      <p:pic>
        <p:nvPicPr>
          <p:cNvPr id="3" name="Picture 2" descr="plot_accuracy"/>
          <p:cNvPicPr>
            <a:picLocks noChangeAspect="1"/>
          </p:cNvPicPr>
          <p:nvPr/>
        </p:nvPicPr>
        <p:blipFill>
          <a:blip r:embed="rId3"/>
          <a:srcRect l="3537" t="6091" r="9104" b="2040"/>
          <a:stretch>
            <a:fillRect/>
          </a:stretch>
        </p:blipFill>
        <p:spPr>
          <a:xfrm>
            <a:off x="168910" y="3086735"/>
            <a:ext cx="2319655" cy="1830070"/>
          </a:xfrm>
          <a:prstGeom prst="rect">
            <a:avLst/>
          </a:prstGeom>
        </p:spPr>
      </p:pic>
      <p:sp>
        <p:nvSpPr>
          <p:cNvPr id="4" name="Text Box 3"/>
          <p:cNvSpPr txBox="1"/>
          <p:nvPr/>
        </p:nvSpPr>
        <p:spPr>
          <a:xfrm>
            <a:off x="546100" y="628650"/>
            <a:ext cx="1332230" cy="645160"/>
          </a:xfrm>
          <a:prstGeom prst="rect">
            <a:avLst/>
          </a:prstGeom>
          <a:noFill/>
        </p:spPr>
        <p:txBody>
          <a:bodyPr wrap="none" rtlCol="0">
            <a:spAutoFit/>
          </a:bodyPr>
          <a:lstStyle/>
          <a:p>
            <a:pPr algn="l"/>
            <a:r>
              <a:rPr lang="en-IN" spc="-1">
                <a:solidFill>
                  <a:srgbClr val="000000"/>
                </a:solidFill>
                <a:latin typeface="Arial" panose="020B0604020202090204"/>
                <a:ea typeface="Arial" panose="020B0604020202090204"/>
                <a:sym typeface="+mn-ea"/>
              </a:rPr>
              <a:t>alpha=1e-1</a:t>
            </a:r>
            <a:endParaRPr lang="en-IN" b="0" strike="noStrike" spc="-1">
              <a:latin typeface="Arial" panose="020B0604020202090204"/>
            </a:endParaRPr>
          </a:p>
          <a:p>
            <a:endParaRPr lang="en-US"/>
          </a:p>
        </p:txBody>
      </p:sp>
      <p:sp>
        <p:nvSpPr>
          <p:cNvPr id="5" name="Text Box 4"/>
          <p:cNvSpPr txBox="1"/>
          <p:nvPr/>
        </p:nvSpPr>
        <p:spPr>
          <a:xfrm>
            <a:off x="4008120" y="746125"/>
            <a:ext cx="1332230" cy="645160"/>
          </a:xfrm>
          <a:prstGeom prst="rect">
            <a:avLst/>
          </a:prstGeom>
          <a:noFill/>
        </p:spPr>
        <p:txBody>
          <a:bodyPr wrap="none" rtlCol="0">
            <a:spAutoFit/>
          </a:bodyPr>
          <a:lstStyle/>
          <a:p>
            <a:pPr algn="l"/>
            <a:r>
              <a:rPr lang="en-IN" spc="-1">
                <a:solidFill>
                  <a:srgbClr val="000000"/>
                </a:solidFill>
                <a:latin typeface="Arial" panose="020B0604020202090204"/>
                <a:ea typeface="Arial" panose="020B0604020202090204"/>
                <a:sym typeface="+mn-ea"/>
              </a:rPr>
              <a:t>alpha=1e-</a:t>
            </a:r>
            <a:r>
              <a:rPr lang="en-US" altLang="en-IN" spc="-1">
                <a:solidFill>
                  <a:srgbClr val="000000"/>
                </a:solidFill>
                <a:latin typeface="Arial" panose="020B0604020202090204"/>
                <a:ea typeface="Arial" panose="020B0604020202090204"/>
                <a:sym typeface="+mn-ea"/>
              </a:rPr>
              <a:t>2</a:t>
            </a:r>
            <a:endParaRPr lang="en-IN" b="0" strike="noStrike" spc="-1">
              <a:latin typeface="Arial" panose="020B0604020202090204"/>
            </a:endParaRPr>
          </a:p>
          <a:p>
            <a:endParaRPr lang="en-US"/>
          </a:p>
        </p:txBody>
      </p:sp>
      <p:pic>
        <p:nvPicPr>
          <p:cNvPr id="6" name="Picture 5" descr="plot_loss"/>
          <p:cNvPicPr>
            <a:picLocks noChangeAspect="1"/>
          </p:cNvPicPr>
          <p:nvPr/>
        </p:nvPicPr>
        <p:blipFill>
          <a:blip r:embed="rId4"/>
          <a:srcRect l="3689" t="6554" r="8941" b="1562"/>
          <a:stretch>
            <a:fillRect/>
          </a:stretch>
        </p:blipFill>
        <p:spPr>
          <a:xfrm>
            <a:off x="3442970" y="1104900"/>
            <a:ext cx="2393950" cy="1889125"/>
          </a:xfrm>
          <a:prstGeom prst="rect">
            <a:avLst/>
          </a:prstGeom>
        </p:spPr>
      </p:pic>
      <p:pic>
        <p:nvPicPr>
          <p:cNvPr id="7" name="Picture 6" descr="plot_accuracy"/>
          <p:cNvPicPr>
            <a:picLocks noChangeAspect="1"/>
          </p:cNvPicPr>
          <p:nvPr/>
        </p:nvPicPr>
        <p:blipFill>
          <a:blip r:embed="rId5"/>
          <a:srcRect l="3255" t="7277" r="6923" b="839"/>
          <a:stretch>
            <a:fillRect/>
          </a:stretch>
        </p:blipFill>
        <p:spPr>
          <a:xfrm>
            <a:off x="3442970" y="3086735"/>
            <a:ext cx="2461895" cy="1889125"/>
          </a:xfrm>
          <a:prstGeom prst="rect">
            <a:avLst/>
          </a:prstGeom>
        </p:spPr>
      </p:pic>
      <p:sp>
        <p:nvSpPr>
          <p:cNvPr id="8" name="Text Box 7"/>
          <p:cNvSpPr txBox="1"/>
          <p:nvPr/>
        </p:nvSpPr>
        <p:spPr>
          <a:xfrm>
            <a:off x="7005955" y="746125"/>
            <a:ext cx="1332230" cy="645160"/>
          </a:xfrm>
          <a:prstGeom prst="rect">
            <a:avLst/>
          </a:prstGeom>
          <a:noFill/>
        </p:spPr>
        <p:txBody>
          <a:bodyPr wrap="none" rtlCol="0">
            <a:spAutoFit/>
          </a:bodyPr>
          <a:lstStyle/>
          <a:p>
            <a:pPr algn="l"/>
            <a:r>
              <a:rPr lang="en-IN" spc="-1">
                <a:solidFill>
                  <a:srgbClr val="000000"/>
                </a:solidFill>
                <a:latin typeface="Arial" panose="020B0604020202090204"/>
                <a:ea typeface="Arial" panose="020B0604020202090204"/>
                <a:sym typeface="+mn-ea"/>
              </a:rPr>
              <a:t>alpha=1e-</a:t>
            </a:r>
            <a:r>
              <a:rPr lang="en-US" altLang="en-IN" spc="-1">
                <a:solidFill>
                  <a:srgbClr val="000000"/>
                </a:solidFill>
                <a:latin typeface="Arial" panose="020B0604020202090204"/>
                <a:ea typeface="Arial" panose="020B0604020202090204"/>
                <a:sym typeface="+mn-ea"/>
              </a:rPr>
              <a:t>3</a:t>
            </a:r>
            <a:endParaRPr lang="en-IN" b="0" strike="noStrike" spc="-1">
              <a:latin typeface="Arial" panose="020B0604020202090204"/>
            </a:endParaRPr>
          </a:p>
          <a:p>
            <a:endParaRPr lang="en-US"/>
          </a:p>
        </p:txBody>
      </p:sp>
      <p:pic>
        <p:nvPicPr>
          <p:cNvPr id="10" name="Picture 9" descr="plot_loss"/>
          <p:cNvPicPr>
            <a:picLocks noChangeAspect="1"/>
          </p:cNvPicPr>
          <p:nvPr/>
        </p:nvPicPr>
        <p:blipFill>
          <a:blip r:embed="rId6"/>
          <a:srcRect l="3950" t="6626" r="8681" b="1505"/>
          <a:stretch>
            <a:fillRect/>
          </a:stretch>
        </p:blipFill>
        <p:spPr>
          <a:xfrm>
            <a:off x="6435725" y="1044575"/>
            <a:ext cx="2472690" cy="1949450"/>
          </a:xfrm>
          <a:prstGeom prst="rect">
            <a:avLst/>
          </a:prstGeom>
        </p:spPr>
      </p:pic>
      <p:pic>
        <p:nvPicPr>
          <p:cNvPr id="11" name="Picture 10" descr="plot_accuracy"/>
          <p:cNvPicPr>
            <a:picLocks noChangeAspect="1"/>
          </p:cNvPicPr>
          <p:nvPr/>
        </p:nvPicPr>
        <p:blipFill>
          <a:blip r:embed="rId7"/>
          <a:srcRect l="3331" t="7639" r="9310" b="2141"/>
          <a:stretch>
            <a:fillRect/>
          </a:stretch>
        </p:blipFill>
        <p:spPr>
          <a:xfrm>
            <a:off x="6435725" y="3086735"/>
            <a:ext cx="2472690" cy="19157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266825" y="260985"/>
            <a:ext cx="640080" cy="368300"/>
          </a:xfrm>
          <a:prstGeom prst="rect">
            <a:avLst/>
          </a:prstGeom>
          <a:noFill/>
        </p:spPr>
        <p:txBody>
          <a:bodyPr wrap="none" rtlCol="0" anchor="t">
            <a:spAutoFit/>
          </a:bodyPr>
          <a:lstStyle/>
          <a:p>
            <a:pPr>
              <a:lnSpc>
                <a:spcPct val="100000"/>
              </a:lnSpc>
            </a:pPr>
            <a:r>
              <a:rPr lang="en-IN" spc="-1">
                <a:solidFill>
                  <a:srgbClr val="000000"/>
                </a:solidFill>
                <a:latin typeface="Arial" panose="020B0604020202090204"/>
                <a:ea typeface="Arial" panose="020B0604020202090204"/>
                <a:sym typeface="+mn-ea"/>
              </a:rPr>
              <a:t>1e-</a:t>
            </a:r>
            <a:r>
              <a:rPr lang="en-US" altLang="en-IN" spc="-1">
                <a:solidFill>
                  <a:srgbClr val="000000"/>
                </a:solidFill>
                <a:latin typeface="Arial" panose="020B0604020202090204"/>
                <a:ea typeface="Arial" panose="020B0604020202090204"/>
                <a:sym typeface="+mn-ea"/>
              </a:rPr>
              <a:t>4</a:t>
            </a:r>
          </a:p>
        </p:txBody>
      </p:sp>
      <p:sp>
        <p:nvSpPr>
          <p:cNvPr id="5" name="Text Box 4"/>
          <p:cNvSpPr txBox="1"/>
          <p:nvPr/>
        </p:nvSpPr>
        <p:spPr>
          <a:xfrm>
            <a:off x="4608830" y="260985"/>
            <a:ext cx="640080" cy="368300"/>
          </a:xfrm>
          <a:prstGeom prst="rect">
            <a:avLst/>
          </a:prstGeom>
          <a:noFill/>
        </p:spPr>
        <p:txBody>
          <a:bodyPr wrap="none" rtlCol="0" anchor="t">
            <a:spAutoFit/>
          </a:bodyPr>
          <a:lstStyle/>
          <a:p>
            <a:pPr>
              <a:lnSpc>
                <a:spcPct val="100000"/>
              </a:lnSpc>
            </a:pPr>
            <a:r>
              <a:rPr lang="en-IN" spc="-1">
                <a:solidFill>
                  <a:srgbClr val="000000"/>
                </a:solidFill>
                <a:latin typeface="Arial" panose="020B0604020202090204"/>
                <a:ea typeface="Arial" panose="020B0604020202090204"/>
                <a:sym typeface="+mn-ea"/>
              </a:rPr>
              <a:t>1e-</a:t>
            </a:r>
            <a:r>
              <a:rPr lang="en-US" altLang="en-IN" spc="-1">
                <a:solidFill>
                  <a:srgbClr val="000000"/>
                </a:solidFill>
                <a:latin typeface="Arial" panose="020B0604020202090204"/>
                <a:ea typeface="Arial" panose="020B0604020202090204"/>
                <a:sym typeface="+mn-ea"/>
              </a:rPr>
              <a:t>0</a:t>
            </a:r>
          </a:p>
        </p:txBody>
      </p:sp>
      <p:pic>
        <p:nvPicPr>
          <p:cNvPr id="6" name="Picture 5" descr="plot_loss"/>
          <p:cNvPicPr>
            <a:picLocks noChangeAspect="1"/>
          </p:cNvPicPr>
          <p:nvPr/>
        </p:nvPicPr>
        <p:blipFill>
          <a:blip r:embed="rId2"/>
          <a:stretch>
            <a:fillRect/>
          </a:stretch>
        </p:blipFill>
        <p:spPr>
          <a:xfrm>
            <a:off x="194310" y="629285"/>
            <a:ext cx="2785110" cy="2089150"/>
          </a:xfrm>
          <a:prstGeom prst="rect">
            <a:avLst/>
          </a:prstGeom>
        </p:spPr>
      </p:pic>
      <p:pic>
        <p:nvPicPr>
          <p:cNvPr id="7" name="Picture 6" descr="plot_accuracy"/>
          <p:cNvPicPr>
            <a:picLocks noChangeAspect="1"/>
          </p:cNvPicPr>
          <p:nvPr/>
        </p:nvPicPr>
        <p:blipFill>
          <a:blip r:embed="rId3"/>
          <a:stretch>
            <a:fillRect/>
          </a:stretch>
        </p:blipFill>
        <p:spPr>
          <a:xfrm>
            <a:off x="127000" y="2718435"/>
            <a:ext cx="2895600" cy="2171700"/>
          </a:xfrm>
          <a:prstGeom prst="rect">
            <a:avLst/>
          </a:prstGeom>
        </p:spPr>
      </p:pic>
      <p:pic>
        <p:nvPicPr>
          <p:cNvPr id="8" name="Picture 7" descr="plot_loss"/>
          <p:cNvPicPr>
            <a:picLocks noChangeAspect="1"/>
          </p:cNvPicPr>
          <p:nvPr/>
        </p:nvPicPr>
        <p:blipFill>
          <a:blip r:embed="rId4"/>
          <a:stretch>
            <a:fillRect/>
          </a:stretch>
        </p:blipFill>
        <p:spPr>
          <a:xfrm>
            <a:off x="3398520" y="629285"/>
            <a:ext cx="2784475" cy="2088515"/>
          </a:xfrm>
          <a:prstGeom prst="rect">
            <a:avLst/>
          </a:prstGeom>
        </p:spPr>
      </p:pic>
      <p:pic>
        <p:nvPicPr>
          <p:cNvPr id="9" name="Picture 8" descr="plot_accuracy"/>
          <p:cNvPicPr>
            <a:picLocks noChangeAspect="1"/>
          </p:cNvPicPr>
          <p:nvPr/>
        </p:nvPicPr>
        <p:blipFill>
          <a:blip r:embed="rId5"/>
          <a:stretch>
            <a:fillRect/>
          </a:stretch>
        </p:blipFill>
        <p:spPr>
          <a:xfrm>
            <a:off x="3300095" y="2653665"/>
            <a:ext cx="2981960" cy="22364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476</Words>
  <Application>Microsoft Macintosh PowerPoint</Application>
  <PresentationFormat>On-screen Show (16:9)</PresentationFormat>
  <Paragraphs>84</Paragraphs>
  <Slides>11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StarSymbol</vt:lpstr>
      <vt:lpstr>Arial</vt:lpstr>
      <vt:lpstr>Calibri</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Zheng, Nan</cp:lastModifiedBy>
  <cp:revision>17</cp:revision>
  <dcterms:created xsi:type="dcterms:W3CDTF">2022-02-02T04:23:08Z</dcterms:created>
  <dcterms:modified xsi:type="dcterms:W3CDTF">2022-02-02T05:53:11Z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1033-3.9.6.6441</vt:lpwstr>
  </property>
</Properties>
</file>