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65" r:id="rId14"/>
    <p:sldId id="266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A34B42-48BA-4DF5-A397-68E0AD9F382E}">
  <a:tblStyle styleId="{C3A34B42-48BA-4DF5-A397-68E0AD9F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500" dirty="0" err="1"/>
              <a:t>PostgreSQL</a:t>
            </a:r>
            <a:r>
              <a:rPr lang="ru-RU" sz="4500" dirty="0"/>
              <a:t> для администраторов баз данных и разработчиков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26E5-55DB-4DE4-B477-09DCDEF0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4BC49-2F52-42DF-9AF7-5CA313798E33}"/>
              </a:ext>
            </a:extLst>
          </p:cNvPr>
          <p:cNvSpPr txBox="1"/>
          <p:nvPr/>
        </p:nvSpPr>
        <p:spPr>
          <a:xfrm>
            <a:off x="616945" y="1806766"/>
            <a:ext cx="861838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indent="0">
              <a:buNone/>
            </a:pPr>
            <a:r>
              <a:rPr lang="ru-RU" b="1" dirty="0"/>
              <a:t>WALG_TAR_SIZE_THRESHOLD = 1 &lt;&lt; 30 – 1</a:t>
            </a:r>
            <a:r>
              <a:rPr lang="en-US" b="1" dirty="0"/>
              <a:t> </a:t>
            </a:r>
            <a:r>
              <a:rPr lang="ru-RU" dirty="0"/>
              <a:t>Размер одного резервного пакета. По умолчанию 1Гб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WALG_ALIVE_CHECK_INTERVAL</a:t>
            </a:r>
            <a:r>
              <a:rPr lang="en-US" dirty="0"/>
              <a:t> </a:t>
            </a:r>
            <a:r>
              <a:rPr lang="ru-RU" dirty="0"/>
              <a:t>Для управления частотой проверки </a:t>
            </a:r>
            <a:r>
              <a:rPr lang="en-US" dirty="0"/>
              <a:t>WAL-G </a:t>
            </a:r>
            <a:r>
              <a:rPr lang="ru-RU" dirty="0"/>
              <a:t>активности </a:t>
            </a:r>
          </a:p>
          <a:p>
            <a:pPr marL="36900" indent="0">
              <a:buNone/>
            </a:pPr>
            <a:r>
              <a:rPr lang="en-US" dirty="0"/>
              <a:t>Postgres </a:t>
            </a:r>
            <a:r>
              <a:rPr lang="ru-RU" dirty="0"/>
              <a:t>во время </a:t>
            </a:r>
            <a:r>
              <a:rPr lang="en-US" dirty="0"/>
              <a:t>backup-push. </a:t>
            </a:r>
            <a:r>
              <a:rPr lang="ru-RU" dirty="0"/>
              <a:t>Если проверка не пройдена, </a:t>
            </a:r>
            <a:r>
              <a:rPr lang="en-US" dirty="0"/>
              <a:t>backup-push </a:t>
            </a:r>
            <a:r>
              <a:rPr lang="ru-RU" dirty="0"/>
              <a:t>прекращается.</a:t>
            </a:r>
            <a:endParaRPr lang="en-US" dirty="0"/>
          </a:p>
          <a:p>
            <a:pPr marL="36900" indent="0">
              <a:buNone/>
            </a:pPr>
            <a:r>
              <a:rPr lang="ru-RU" dirty="0"/>
              <a:t>Примеры:</a:t>
            </a:r>
          </a:p>
          <a:p>
            <a:r>
              <a:rPr lang="ru-RU" dirty="0"/>
              <a:t>0- отключить проверку активности 1m- проверка каждую минуту (значение по умолчанию) </a:t>
            </a:r>
          </a:p>
          <a:p>
            <a:r>
              <a:rPr lang="ru-RU" dirty="0"/>
              <a:t>10s- проверять каждые 10 секунд 10m- проверять каждые 10 минут</a:t>
            </a:r>
          </a:p>
          <a:p>
            <a:r>
              <a:rPr lang="ru-RU" dirty="0"/>
              <a:t>#WALG_STOP_BACKUP_TIMEOUT Тайм-аут для вызова </a:t>
            </a:r>
            <a:r>
              <a:rPr lang="ru-RU" dirty="0" err="1"/>
              <a:t>pg_stop_backup</a:t>
            </a:r>
            <a:r>
              <a:rPr lang="ru-RU" dirty="0"/>
              <a:t>(). </a:t>
            </a:r>
          </a:p>
          <a:p>
            <a:r>
              <a:rPr lang="ru-RU" dirty="0"/>
              <a:t>По умолчанию тайм-аут отсутствует.</a:t>
            </a:r>
          </a:p>
          <a:p>
            <a:r>
              <a:rPr lang="ru-RU" dirty="0"/>
              <a:t>Примеры: 0- отключить тайм-аут (значение по умолчанию) 10s- тайм-аут 1</a:t>
            </a:r>
          </a:p>
          <a:p>
            <a:r>
              <a:rPr lang="ru-RU" dirty="0"/>
              <a:t>0 секунд 10m- 10 минут тайм-аута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88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C403-B9B2-4712-80E8-77B27B54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E2D1C-22E3-4E82-AE23-43D8194B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0" y="869314"/>
            <a:ext cx="4176582" cy="2113271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0723CE-2DA2-4331-9B48-B060907E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456" y="2016107"/>
            <a:ext cx="5537544" cy="27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0CF23-354E-4B50-91BC-62F35599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</a:t>
            </a:r>
          </a:p>
        </p:txBody>
      </p:sp>
      <p:pic>
        <p:nvPicPr>
          <p:cNvPr id="3" name="Объект 3">
            <a:extLst>
              <a:ext uri="{FF2B5EF4-FFF2-40B4-BE49-F238E27FC236}">
                <a16:creationId xmlns:a16="http://schemas.microsoft.com/office/drawing/2014/main" id="{114E0AFB-9EBB-4D2A-911F-FBB8B7E7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52417"/>
            <a:ext cx="637311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5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603107850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{C3A34B42-48BA-4DF5-A397-68E0AD9F382E}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Была проведена настройка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бэкапов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базы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будущем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рассмотреть  все возможности данной утилиты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оптимальную систему настроек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dirty="0"/>
              <a:t>Настройка </a:t>
            </a:r>
            <a:r>
              <a:rPr lang="ru-RU" sz="2800" dirty="0" err="1"/>
              <a:t>бэкапов</a:t>
            </a:r>
            <a:r>
              <a:rPr lang="ru-RU" sz="2800" dirty="0"/>
              <a:t> с помощью WAL-G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Зименков Никита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sz="1400" dirty="0"/>
              <a:t>Инженер технической поддержки, компания </a:t>
            </a:r>
            <a:r>
              <a:rPr lang="en-US" sz="1400" dirty="0"/>
              <a:t>BRAM Technologies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Успешно настроен </a:t>
            </a:r>
            <a:r>
              <a:rPr lang="ru-RU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бэкап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cxnSpLocks/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cxnSpLocks/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739409750"/>
              </p:ext>
            </p:extLst>
          </p:nvPr>
        </p:nvGraphicFramePr>
        <p:xfrm>
          <a:off x="952500" y="2058925"/>
          <a:ext cx="7239000" cy="1629292"/>
        </p:xfrm>
        <a:graphic>
          <a:graphicData uri="http://schemas.openxmlformats.org/drawingml/2006/table">
            <a:tbl>
              <a:tblPr>
                <a:noFill/>
                <a:tableStyleId>{C3A34B42-48BA-4DF5-A397-68E0AD9F382E}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Создать систему </a:t>
                      </a:r>
                      <a:r>
                        <a:rPr lang="ru-RU" dirty="0" err="1"/>
                        <a:t>бэкапов</a:t>
                      </a:r>
                      <a:r>
                        <a:rPr lang="ru-RU" dirty="0"/>
                        <a:t> с использованием утилиты </a:t>
                      </a:r>
                      <a:r>
                        <a:rPr lang="en-US" dirty="0"/>
                        <a:t>WAL-G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Подобрать оптимальные настройки </a:t>
                      </a:r>
                      <a:r>
                        <a:rPr lang="ru-RU" dirty="0" err="1"/>
                        <a:t>бэкапов</a:t>
                      </a:r>
                      <a:r>
                        <a:rPr lang="ru-RU" dirty="0"/>
                        <a:t> с помощью этой утилиты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Создать </a:t>
                      </a:r>
                      <a:r>
                        <a:rPr lang="ru-RU" dirty="0" err="1"/>
                        <a:t>бэкап</a:t>
                      </a:r>
                      <a:endParaRPr lang="ru-RU" dirty="0"/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/>
                        <a:t>Восстановить базу из </a:t>
                      </a:r>
                      <a:r>
                        <a:rPr lang="ru-RU" dirty="0" err="1"/>
                        <a:t>бэкапа</a:t>
                      </a:r>
                      <a:endParaRPr lang="ru-RU" dirty="0"/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51477835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{C3A34B42-48BA-4DF5-A397-68E0AD9F382E}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 возможности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WAL-G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бэкапы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восстановление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5A4C6-306E-45B3-814E-C1024604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1E275-BC3F-4B0A-90C0-E6317D3EB260}"/>
              </a:ext>
            </a:extLst>
          </p:cNvPr>
          <p:cNvSpPr txBox="1"/>
          <p:nvPr/>
        </p:nvSpPr>
        <p:spPr>
          <a:xfrm>
            <a:off x="122850" y="891168"/>
            <a:ext cx="831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 установки описан полностью </a:t>
            </a:r>
            <a:r>
              <a:rPr lang="en-US" dirty="0"/>
              <a:t>https://github.com/wal-g/wal-g/blob/master/docs/README.md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E95DAE-1836-4090-91AE-DAA3B4B7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67" y="1198945"/>
            <a:ext cx="5966655" cy="35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DC772-AF24-4C79-B0CB-833AC7C0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 файл </a:t>
            </a:r>
            <a:r>
              <a:rPr lang="en-US" dirty="0" err="1"/>
              <a:t>walg.json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E0DEE-473B-493D-8F8E-692FEDA91414}"/>
              </a:ext>
            </a:extLst>
          </p:cNvPr>
          <p:cNvSpPr txBox="1"/>
          <p:nvPr/>
        </p:nvSpPr>
        <p:spPr>
          <a:xfrm>
            <a:off x="321845" y="878674"/>
            <a:ext cx="4942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Создаем в домашней директории пользователя </a:t>
            </a:r>
            <a:r>
              <a:rPr lang="en-US" dirty="0" err="1"/>
              <a:t>postgres</a:t>
            </a:r>
            <a:endParaRPr lang="en-US" dirty="0"/>
          </a:p>
          <a:p>
            <a:pPr algn="ctr"/>
            <a:r>
              <a:rPr lang="ru-RU" dirty="0"/>
              <a:t>Параметры файла</a:t>
            </a:r>
            <a:r>
              <a:rPr lang="en-US" dirty="0"/>
              <a:t>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199898-4062-4540-A7E4-4203B50E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20" y="1716160"/>
            <a:ext cx="436305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8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4BBF-367D-4113-8500-B62A0ED6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настройки конфига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ACD74-470C-4A19-8DF0-E73D95200F09}"/>
              </a:ext>
            </a:extLst>
          </p:cNvPr>
          <p:cNvSpPr txBox="1"/>
          <p:nvPr/>
        </p:nvSpPr>
        <p:spPr>
          <a:xfrm>
            <a:off x="744279" y="1148316"/>
            <a:ext cx="78088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 indent="0">
              <a:buNone/>
            </a:pPr>
            <a:r>
              <a:rPr lang="ru-RU" b="1" dirty="0"/>
              <a:t>WALG_UPLOAD_CONCURRENCY</a:t>
            </a:r>
            <a:r>
              <a:rPr lang="ru-RU" dirty="0"/>
              <a:t> = 16 Количество потоков, по умолчанию равно 16</a:t>
            </a:r>
            <a:endParaRPr lang="en-US" dirty="0"/>
          </a:p>
          <a:p>
            <a:pPr marL="36900" indent="0">
              <a:buNone/>
            </a:pPr>
            <a:r>
              <a:rPr lang="ru-RU" b="1" dirty="0"/>
              <a:t>WALG_UPLOAD_DISK_CONCURRENCY </a:t>
            </a:r>
            <a:r>
              <a:rPr lang="ru-RU" dirty="0"/>
              <a:t>= 1 количество параллельных потоков, </a:t>
            </a:r>
          </a:p>
          <a:p>
            <a:pPr marL="36900" indent="0">
              <a:buNone/>
            </a:pPr>
            <a:r>
              <a:rPr lang="ru-RU" dirty="0"/>
              <a:t>считывающих диск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TOTAL_BG_UPLOADED_LIMIT = 32 </a:t>
            </a:r>
            <a:r>
              <a:rPr lang="ru-RU" dirty="0"/>
              <a:t>Количество WAL файлов </a:t>
            </a:r>
          </a:p>
          <a:p>
            <a:pPr marL="36900" indent="0">
              <a:buNone/>
            </a:pPr>
            <a:r>
              <a:rPr lang="ru-RU" dirty="0"/>
              <a:t>загруженных после одного сканирования</a:t>
            </a:r>
            <a:endParaRPr lang="en-US" dirty="0"/>
          </a:p>
          <a:p>
            <a:pPr marL="36900" indent="0">
              <a:buNone/>
            </a:pPr>
            <a:r>
              <a:rPr lang="en-US" b="1" dirty="0"/>
              <a:t>WALG_PREVENT_WAL_OVERWRITE</a:t>
            </a:r>
            <a:r>
              <a:rPr lang="en-US" dirty="0"/>
              <a:t> </a:t>
            </a:r>
            <a:r>
              <a:rPr lang="ru-RU" dirty="0"/>
              <a:t>Предотвращение перезаписи </a:t>
            </a:r>
            <a:r>
              <a:rPr lang="en-US" dirty="0"/>
              <a:t>WAL </a:t>
            </a:r>
            <a:r>
              <a:rPr lang="ru-RU" dirty="0"/>
              <a:t>файлов</a:t>
            </a:r>
            <a:endParaRPr lang="en-US" dirty="0"/>
          </a:p>
          <a:p>
            <a:pPr marL="36900" indent="0">
              <a:buNone/>
            </a:pPr>
            <a:r>
              <a:rPr lang="ru-RU" b="1" dirty="0"/>
              <a:t>WALG_DELTA_MAX_STEPS </a:t>
            </a:r>
            <a:r>
              <a:rPr lang="ru-RU" dirty="0"/>
              <a:t>Определяет, сколько дельта-резервных копий </a:t>
            </a:r>
          </a:p>
          <a:p>
            <a:pPr marL="36900" indent="0">
              <a:buNone/>
            </a:pPr>
            <a:r>
              <a:rPr lang="ru-RU" dirty="0"/>
              <a:t>может быть между полными резервными копиями. По умолчанию 0.</a:t>
            </a:r>
            <a:endParaRPr lang="en-US" b="1" dirty="0"/>
          </a:p>
          <a:p>
            <a:pPr marL="36900" indent="0">
              <a:buNone/>
            </a:pPr>
            <a:r>
              <a:rPr lang="en-US" b="1" dirty="0"/>
              <a:t>WALG_DELTA_ORIGIN = "LATEST“ </a:t>
            </a:r>
            <a:r>
              <a:rPr lang="ru-RU" dirty="0"/>
              <a:t>Для настройки базы для следующего </a:t>
            </a:r>
          </a:p>
          <a:p>
            <a:pPr marL="36900" indent="0">
              <a:buNone/>
            </a:pPr>
            <a:r>
              <a:rPr lang="ru-RU" dirty="0"/>
              <a:t>резервного копирования дельты (только если </a:t>
            </a:r>
            <a:r>
              <a:rPr lang="en-US" dirty="0"/>
              <a:t>WALG_DELTA_MAX_STEPS</a:t>
            </a:r>
            <a:r>
              <a:rPr lang="ru-RU" dirty="0"/>
              <a:t>не превышено).</a:t>
            </a:r>
          </a:p>
          <a:p>
            <a:pPr marL="36900" indent="0">
              <a:buNone/>
            </a:pPr>
            <a:r>
              <a:rPr lang="ru-RU" dirty="0"/>
              <a:t> </a:t>
            </a:r>
            <a:r>
              <a:rPr lang="en-US" dirty="0"/>
              <a:t>WALG_DELTA_ORIGIN</a:t>
            </a:r>
            <a:r>
              <a:rPr lang="ru-RU" dirty="0"/>
              <a:t>может быть </a:t>
            </a:r>
            <a:r>
              <a:rPr lang="en-US" dirty="0"/>
              <a:t>LATEST (</a:t>
            </a:r>
            <a:r>
              <a:rPr lang="ru-RU" dirty="0"/>
              <a:t>цепочка приращений), </a:t>
            </a:r>
            <a:r>
              <a:rPr lang="en-US" dirty="0"/>
              <a:t>LATEST_FULL </a:t>
            </a:r>
            <a:endParaRPr lang="ru-RU" dirty="0"/>
          </a:p>
          <a:p>
            <a:pPr marL="36900" indent="0">
              <a:buNone/>
            </a:pPr>
            <a:r>
              <a:rPr lang="en-US" dirty="0"/>
              <a:t>(</a:t>
            </a:r>
            <a:r>
              <a:rPr lang="ru-RU" dirty="0"/>
              <a:t>для баз, где изменчивая часть компактна и цепочка не имеет смысла — дельты </a:t>
            </a:r>
          </a:p>
          <a:p>
            <a:pPr marL="36900" indent="0">
              <a:buNone/>
            </a:pPr>
            <a:r>
              <a:rPr lang="ru-RU" dirty="0"/>
              <a:t>перезаписывают друг друга). По умолчанию </a:t>
            </a:r>
            <a:r>
              <a:rPr lang="en-US" dirty="0"/>
              <a:t>LATEST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1069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458</Words>
  <Application>Microsoft Office PowerPoint</Application>
  <PresentationFormat>Экран (16:9)</PresentationFormat>
  <Paragraphs>73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Arial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Настройка бэкапов с помощью WAL-G   </vt:lpstr>
      <vt:lpstr>Презентация PowerPoint</vt:lpstr>
      <vt:lpstr>Презентация PowerPoint</vt:lpstr>
      <vt:lpstr>Что планировалось</vt:lpstr>
      <vt:lpstr>Установка </vt:lpstr>
      <vt:lpstr>Конфиг файл walg.json</vt:lpstr>
      <vt:lpstr>Полезные настройки конфига</vt:lpstr>
      <vt:lpstr>Презентация PowerPoint</vt:lpstr>
      <vt:lpstr>Что получилось?</vt:lpstr>
      <vt:lpstr>Восстановление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Никита Зименков</dc:creator>
  <cp:lastModifiedBy>Никита</cp:lastModifiedBy>
  <cp:revision>3</cp:revision>
  <dcterms:modified xsi:type="dcterms:W3CDTF">2024-08-19T17:37:47Z</dcterms:modified>
</cp:coreProperties>
</file>